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4" r:id="rId2"/>
    <p:sldId id="337" r:id="rId3"/>
    <p:sldId id="339" r:id="rId4"/>
    <p:sldId id="349" r:id="rId5"/>
    <p:sldId id="350" r:id="rId6"/>
    <p:sldId id="340" r:id="rId7"/>
    <p:sldId id="353" r:id="rId8"/>
    <p:sldId id="354" r:id="rId9"/>
    <p:sldId id="355" r:id="rId10"/>
    <p:sldId id="356" r:id="rId11"/>
    <p:sldId id="357" r:id="rId12"/>
    <p:sldId id="358" r:id="rId13"/>
    <p:sldId id="341" r:id="rId14"/>
    <p:sldId id="343" r:id="rId15"/>
    <p:sldId id="342" r:id="rId16"/>
    <p:sldId id="344" r:id="rId17"/>
    <p:sldId id="359" r:id="rId18"/>
    <p:sldId id="346" r:id="rId19"/>
    <p:sldId id="345" r:id="rId20"/>
    <p:sldId id="360" r:id="rId21"/>
    <p:sldId id="347" r:id="rId22"/>
    <p:sldId id="313" r:id="rId23"/>
    <p:sldId id="288" r:id="rId24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FFFFFF"/>
    <a:srgbClr val="00CC66"/>
    <a:srgbClr val="A5F1F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41" autoAdjust="0"/>
  </p:normalViewPr>
  <p:slideViewPr>
    <p:cSldViewPr>
      <p:cViewPr varScale="1">
        <p:scale>
          <a:sx n="61" d="100"/>
          <a:sy n="61" d="100"/>
        </p:scale>
        <p:origin x="14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FCD31-EB6F-41F1-A19C-32CB2BF6D6D8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54C1A-D60B-42AE-8C09-5012DD31CEE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126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8B66-EEF1-44CA-96CA-DA3E186DDDF9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E31B-3C80-4892-AB4D-460460892D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945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8B66-EEF1-44CA-96CA-DA3E186DDDF9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E31B-3C80-4892-AB4D-460460892D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0474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8B66-EEF1-44CA-96CA-DA3E186DDDF9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E31B-3C80-4892-AB4D-460460892D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550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8B66-EEF1-44CA-96CA-DA3E186DDDF9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E31B-3C80-4892-AB4D-460460892D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058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8B66-EEF1-44CA-96CA-DA3E186DDDF9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E31B-3C80-4892-AB4D-460460892D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2316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8B66-EEF1-44CA-96CA-DA3E186DDDF9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E31B-3C80-4892-AB4D-460460892D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987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8B66-EEF1-44CA-96CA-DA3E186DDDF9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E31B-3C80-4892-AB4D-460460892D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068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8B66-EEF1-44CA-96CA-DA3E186DDDF9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E31B-3C80-4892-AB4D-460460892D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35469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8B66-EEF1-44CA-96CA-DA3E186DDDF9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E31B-3C80-4892-AB4D-460460892D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6135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8B66-EEF1-44CA-96CA-DA3E186DDDF9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E31B-3C80-4892-AB4D-460460892D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8378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8B66-EEF1-44CA-96CA-DA3E186DDDF9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E31B-3C80-4892-AB4D-460460892D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526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C8B66-EEF1-44CA-96CA-DA3E186DDDF9}" type="datetimeFigureOut">
              <a:rPr lang="vi-VN" smtClean="0"/>
              <a:t>12/12/2021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7E31B-3C80-4892-AB4D-460460892DE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0895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Text Box 2"/>
          <p:cNvSpPr txBox="1">
            <a:spLocks noChangeArrowheads="1"/>
          </p:cNvSpPr>
          <p:nvPr/>
        </p:nvSpPr>
        <p:spPr bwMode="auto">
          <a:xfrm>
            <a:off x="368424" y="2348880"/>
            <a:ext cx="8452048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lvl="1" algn="ctr">
              <a:spcBef>
                <a:spcPts val="200"/>
              </a:spcBef>
            </a:pPr>
            <a:r>
              <a:rPr lang="en-US" sz="40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4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algn="ctr">
              <a:spcBef>
                <a:spcPts val="600"/>
              </a:spcBef>
            </a:pPr>
            <a:r>
              <a:rPr lang="en-US" sz="30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HUỲNH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  <a:endParaRPr lang="en-US" sz="3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algn="ctr">
              <a:spcBef>
                <a:spcPts val="600"/>
              </a:spcBef>
            </a:pPr>
            <a:r>
              <a:rPr lang="en-US" sz="3600" b="1"/>
              <a:t> </a:t>
            </a:r>
            <a:endParaRPr lang="en-US" sz="3600" b="1">
              <a:solidFill>
                <a:srgbClr val="0000FF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569347" name="Text Box 3"/>
          <p:cNvSpPr txBox="1">
            <a:spLocks noChangeArrowheads="1"/>
          </p:cNvSpPr>
          <p:nvPr/>
        </p:nvSpPr>
        <p:spPr bwMode="auto">
          <a:xfrm>
            <a:off x="3429000" y="1203330"/>
            <a:ext cx="2667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500" b="1" i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5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</a:t>
            </a:r>
          </a:p>
        </p:txBody>
      </p:sp>
      <p:sp>
        <p:nvSpPr>
          <p:cNvPr id="569349" name="Rectangle 5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pic>
        <p:nvPicPr>
          <p:cNvPr id="569350" name="Picture 6" descr="Pic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9" y="157168"/>
            <a:ext cx="1966560" cy="2126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9351" name="Picture 7" descr="Pic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948263" y="4667423"/>
            <a:ext cx="2021010" cy="202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89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6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6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46" grpId="0"/>
      <p:bldP spid="56934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4AC618F8-F059-47C2-89EE-9AF4441DF572}" type="slidenum">
              <a:rPr lang="en-US" altLang="en-US">
                <a:solidFill>
                  <a:srgbClr val="898989"/>
                </a:solidFill>
              </a:rPr>
              <a:pPr/>
              <a:t>10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28675" name="Rectangle 49"/>
          <p:cNvSpPr>
            <a:spLocks noChangeArrowheads="1"/>
          </p:cNvSpPr>
          <p:nvPr/>
        </p:nvSpPr>
        <p:spPr bwMode="auto">
          <a:xfrm>
            <a:off x="533400" y="838200"/>
            <a:ext cx="7924800" cy="3200400"/>
          </a:xfrm>
          <a:prstGeom prst="rect">
            <a:avLst/>
          </a:prstGeom>
          <a:solidFill>
            <a:srgbClr val="D3EB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8676" name="Rectangle 48"/>
          <p:cNvSpPr>
            <a:spLocks noChangeArrowheads="1"/>
          </p:cNvSpPr>
          <p:nvPr/>
        </p:nvSpPr>
        <p:spPr bwMode="auto">
          <a:xfrm>
            <a:off x="533400" y="4114800"/>
            <a:ext cx="7924800" cy="2590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8677" name="Text Box 7"/>
          <p:cNvSpPr txBox="1">
            <a:spLocks noChangeArrowheads="1"/>
          </p:cNvSpPr>
          <p:nvPr/>
        </p:nvSpPr>
        <p:spPr bwMode="auto">
          <a:xfrm>
            <a:off x="914400" y="46482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B1: Vẽ </a:t>
            </a:r>
            <a:r>
              <a:rPr lang="vi-VN" sz="2400" b="1">
                <a:latin typeface="Times New Roman" pitchFamily="18" charset="0"/>
              </a:rPr>
              <a:t>đư</a:t>
            </a:r>
            <a:r>
              <a:rPr lang="en-US" sz="2400" b="1">
                <a:latin typeface="Times New Roman" pitchFamily="18" charset="0"/>
              </a:rPr>
              <a:t>ờng dây nguồn</a:t>
            </a:r>
          </a:p>
        </p:txBody>
      </p:sp>
      <p:sp>
        <p:nvSpPr>
          <p:cNvPr id="28678" name="Text Box 8"/>
          <p:cNvSpPr txBox="1">
            <a:spLocks noChangeArrowheads="1"/>
          </p:cNvSpPr>
          <p:nvPr/>
        </p:nvSpPr>
        <p:spPr bwMode="auto">
          <a:xfrm>
            <a:off x="914400" y="5105400"/>
            <a:ext cx="7443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B2: Xác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ịnh vị trí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ể bảng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iện, bộ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èn huỳnh quang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914400" y="556260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B3: Xác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ịnh vị trí các thiết bị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iện trên bảng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iện</a:t>
            </a:r>
          </a:p>
        </p:txBody>
      </p:sp>
      <p:sp>
        <p:nvSpPr>
          <p:cNvPr id="28680" name="Rectangle 32"/>
          <p:cNvSpPr>
            <a:spLocks noChangeArrowheads="1"/>
          </p:cNvSpPr>
          <p:nvPr/>
        </p:nvSpPr>
        <p:spPr bwMode="auto">
          <a:xfrm>
            <a:off x="1600200" y="2895600"/>
            <a:ext cx="914400" cy="114300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4626" name="Text Box 50"/>
          <p:cNvSpPr txBox="1">
            <a:spLocks noChangeArrowheads="1"/>
          </p:cNvSpPr>
          <p:nvPr/>
        </p:nvSpPr>
        <p:spPr bwMode="auto">
          <a:xfrm>
            <a:off x="533400" y="4191000"/>
            <a:ext cx="8153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>
                <a:solidFill>
                  <a:srgbClr val="FF0000"/>
                </a:solidFill>
                <a:latin typeface="Times New Roman"/>
                <a:cs typeface="Arial" charset="0"/>
              </a:rPr>
              <a:t>*Các b</a:t>
            </a:r>
            <a:r>
              <a:rPr lang="vi-VN" sz="2400" b="1">
                <a:solidFill>
                  <a:srgbClr val="FF0000"/>
                </a:solidFill>
                <a:latin typeface="Times New Roman"/>
                <a:cs typeface="Arial" charset="0"/>
              </a:rPr>
              <a:t>ư</a:t>
            </a:r>
            <a:r>
              <a:rPr lang="en-US" sz="2400" b="1">
                <a:solidFill>
                  <a:srgbClr val="FF0000"/>
                </a:solidFill>
                <a:latin typeface="Times New Roman"/>
                <a:cs typeface="Arial" charset="0"/>
              </a:rPr>
              <a:t>ớc tiến hành vẽ:</a:t>
            </a:r>
          </a:p>
        </p:txBody>
      </p:sp>
      <p:grpSp>
        <p:nvGrpSpPr>
          <p:cNvPr id="28682" name="Group 58"/>
          <p:cNvGrpSpPr>
            <a:grpSpLocks/>
          </p:cNvGrpSpPr>
          <p:nvPr/>
        </p:nvGrpSpPr>
        <p:grpSpPr bwMode="auto">
          <a:xfrm>
            <a:off x="1219200" y="776288"/>
            <a:ext cx="7086600" cy="823912"/>
            <a:chOff x="768" y="489"/>
            <a:chExt cx="4464" cy="519"/>
          </a:xfrm>
        </p:grpSpPr>
        <p:sp>
          <p:nvSpPr>
            <p:cNvPr id="28711" name="Line 11"/>
            <p:cNvSpPr>
              <a:spLocks noChangeShapeType="1"/>
            </p:cNvSpPr>
            <p:nvPr/>
          </p:nvSpPr>
          <p:spPr bwMode="auto">
            <a:xfrm>
              <a:off x="960" y="864"/>
              <a:ext cx="427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8712" name="Line 12"/>
            <p:cNvSpPr>
              <a:spLocks noChangeShapeType="1"/>
            </p:cNvSpPr>
            <p:nvPr/>
          </p:nvSpPr>
          <p:spPr bwMode="auto">
            <a:xfrm>
              <a:off x="960" y="672"/>
              <a:ext cx="427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8713" name="Text Box 51"/>
            <p:cNvSpPr txBox="1">
              <a:spLocks noChangeArrowheads="1"/>
            </p:cNvSpPr>
            <p:nvPr/>
          </p:nvSpPr>
          <p:spPr bwMode="auto">
            <a:xfrm>
              <a:off x="768" y="77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8714" name="Text Box 52"/>
            <p:cNvSpPr txBox="1">
              <a:spLocks noChangeArrowheads="1"/>
            </p:cNvSpPr>
            <p:nvPr/>
          </p:nvSpPr>
          <p:spPr bwMode="auto">
            <a:xfrm>
              <a:off x="768" y="489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O</a:t>
              </a:r>
            </a:p>
          </p:txBody>
        </p:sp>
      </p:grpSp>
      <p:sp>
        <p:nvSpPr>
          <p:cNvPr id="28684" name="Rectangle 33"/>
          <p:cNvSpPr>
            <a:spLocks noChangeArrowheads="1"/>
          </p:cNvSpPr>
          <p:nvPr/>
        </p:nvSpPr>
        <p:spPr bwMode="auto">
          <a:xfrm>
            <a:off x="3276600" y="1981200"/>
            <a:ext cx="4876800" cy="99060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grpSp>
        <p:nvGrpSpPr>
          <p:cNvPr id="3" name="Group 69"/>
          <p:cNvGrpSpPr>
            <a:grpSpLocks/>
          </p:cNvGrpSpPr>
          <p:nvPr/>
        </p:nvGrpSpPr>
        <p:grpSpPr bwMode="auto">
          <a:xfrm>
            <a:off x="1704975" y="2286000"/>
            <a:ext cx="6296025" cy="1524000"/>
            <a:chOff x="1074" y="1440"/>
            <a:chExt cx="3966" cy="960"/>
          </a:xfrm>
        </p:grpSpPr>
        <p:sp>
          <p:nvSpPr>
            <p:cNvPr id="28686" name="Rectangle 2"/>
            <p:cNvSpPr>
              <a:spLocks noChangeArrowheads="1"/>
            </p:cNvSpPr>
            <p:nvPr/>
          </p:nvSpPr>
          <p:spPr bwMode="auto">
            <a:xfrm>
              <a:off x="3360" y="1488"/>
              <a:ext cx="1440" cy="144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8687" name="Line 3"/>
            <p:cNvSpPr>
              <a:spLocks noChangeShapeType="1"/>
            </p:cNvSpPr>
            <p:nvPr/>
          </p:nvSpPr>
          <p:spPr bwMode="auto">
            <a:xfrm>
              <a:off x="3984" y="1488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8688" name="Line 4"/>
            <p:cNvSpPr>
              <a:spLocks noChangeShapeType="1"/>
            </p:cNvSpPr>
            <p:nvPr/>
          </p:nvSpPr>
          <p:spPr bwMode="auto">
            <a:xfrm flipV="1">
              <a:off x="3984" y="1488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8689" name="AutoShape 17"/>
            <p:cNvSpPr>
              <a:spLocks noChangeArrowheads="1"/>
            </p:cNvSpPr>
            <p:nvPr/>
          </p:nvSpPr>
          <p:spPr bwMode="auto">
            <a:xfrm>
              <a:off x="3168" y="1536"/>
              <a:ext cx="240" cy="48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8690" name="Rectangle 18"/>
            <p:cNvSpPr>
              <a:spLocks noChangeArrowheads="1"/>
            </p:cNvSpPr>
            <p:nvPr/>
          </p:nvSpPr>
          <p:spPr bwMode="auto">
            <a:xfrm>
              <a:off x="3120" y="1440"/>
              <a:ext cx="144" cy="240"/>
            </a:xfrm>
            <a:prstGeom prst="rect">
              <a:avLst/>
            </a:prstGeom>
            <a:solidFill>
              <a:srgbClr val="D3EB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8691" name="AutoShape 19"/>
            <p:cNvSpPr>
              <a:spLocks noChangeArrowheads="1"/>
            </p:cNvSpPr>
            <p:nvPr/>
          </p:nvSpPr>
          <p:spPr bwMode="auto">
            <a:xfrm flipH="1">
              <a:off x="4752" y="1536"/>
              <a:ext cx="240" cy="48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8692" name="Rectangle 20"/>
            <p:cNvSpPr>
              <a:spLocks noChangeArrowheads="1"/>
            </p:cNvSpPr>
            <p:nvPr/>
          </p:nvSpPr>
          <p:spPr bwMode="auto">
            <a:xfrm flipH="1">
              <a:off x="4896" y="1440"/>
              <a:ext cx="144" cy="240"/>
            </a:xfrm>
            <a:prstGeom prst="rect">
              <a:avLst/>
            </a:prstGeom>
            <a:solidFill>
              <a:srgbClr val="D3EB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8693" name="AutoShape 27"/>
            <p:cNvSpPr>
              <a:spLocks noChangeArrowheads="1"/>
            </p:cNvSpPr>
            <p:nvPr/>
          </p:nvSpPr>
          <p:spPr bwMode="auto">
            <a:xfrm flipH="1">
              <a:off x="2832" y="1544"/>
              <a:ext cx="144" cy="48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8694" name="Rectangle 28"/>
            <p:cNvSpPr>
              <a:spLocks noChangeArrowheads="1"/>
            </p:cNvSpPr>
            <p:nvPr/>
          </p:nvSpPr>
          <p:spPr bwMode="auto">
            <a:xfrm flipH="1">
              <a:off x="2784" y="1488"/>
              <a:ext cx="144" cy="144"/>
            </a:xfrm>
            <a:prstGeom prst="rect">
              <a:avLst/>
            </a:prstGeom>
            <a:solidFill>
              <a:srgbClr val="D3EB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8695" name="Line 29"/>
            <p:cNvSpPr>
              <a:spLocks noChangeShapeType="1"/>
            </p:cNvSpPr>
            <p:nvPr/>
          </p:nvSpPr>
          <p:spPr bwMode="auto">
            <a:xfrm>
              <a:off x="3032" y="1544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8696" name="Oval 30"/>
            <p:cNvSpPr>
              <a:spLocks noChangeArrowheads="1"/>
            </p:cNvSpPr>
            <p:nvPr/>
          </p:nvSpPr>
          <p:spPr bwMode="auto">
            <a:xfrm>
              <a:off x="2880" y="1440"/>
              <a:ext cx="24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8697" name="Line 41"/>
            <p:cNvSpPr>
              <a:spLocks noChangeShapeType="1"/>
            </p:cNvSpPr>
            <p:nvPr/>
          </p:nvSpPr>
          <p:spPr bwMode="auto">
            <a:xfrm flipV="1">
              <a:off x="2928" y="158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28698" name="Group 42"/>
            <p:cNvGrpSpPr>
              <a:grpSpLocks/>
            </p:cNvGrpSpPr>
            <p:nvPr/>
          </p:nvGrpSpPr>
          <p:grpSpPr bwMode="auto">
            <a:xfrm>
              <a:off x="1074" y="2160"/>
              <a:ext cx="240" cy="240"/>
              <a:chOff x="1268" y="1920"/>
              <a:chExt cx="240" cy="240"/>
            </a:xfrm>
          </p:grpSpPr>
          <p:sp>
            <p:nvSpPr>
              <p:cNvPr id="28706" name="Oval 43"/>
              <p:cNvSpPr>
                <a:spLocks noChangeArrowheads="1"/>
              </p:cNvSpPr>
              <p:nvPr/>
            </p:nvSpPr>
            <p:spPr bwMode="auto">
              <a:xfrm>
                <a:off x="1268" y="1920"/>
                <a:ext cx="240" cy="24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28707" name="Line 44"/>
              <p:cNvSpPr>
                <a:spLocks noChangeShapeType="1"/>
              </p:cNvSpPr>
              <p:nvPr/>
            </p:nvSpPr>
            <p:spPr bwMode="auto">
              <a:xfrm rot="-1047589">
                <a:off x="1332" y="1996"/>
                <a:ext cx="48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28708" name="Group 45"/>
              <p:cNvGrpSpPr>
                <a:grpSpLocks/>
              </p:cNvGrpSpPr>
              <p:nvPr/>
            </p:nvGrpSpPr>
            <p:grpSpPr bwMode="auto">
              <a:xfrm>
                <a:off x="1364" y="1968"/>
                <a:ext cx="48" cy="144"/>
                <a:chOff x="1824" y="2256"/>
                <a:chExt cx="48" cy="144"/>
              </a:xfrm>
            </p:grpSpPr>
            <p:sp>
              <p:nvSpPr>
                <p:cNvPr id="28709" name="Oval 46"/>
                <p:cNvSpPr>
                  <a:spLocks noChangeArrowheads="1"/>
                </p:cNvSpPr>
                <p:nvPr/>
              </p:nvSpPr>
              <p:spPr bwMode="auto">
                <a:xfrm>
                  <a:off x="1824" y="2256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28710" name="Oval 47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grpSp>
          <p:nvGrpSpPr>
            <p:cNvPr id="28699" name="Group 53"/>
            <p:cNvGrpSpPr>
              <a:grpSpLocks/>
            </p:cNvGrpSpPr>
            <p:nvPr/>
          </p:nvGrpSpPr>
          <p:grpSpPr bwMode="auto">
            <a:xfrm>
              <a:off x="2208" y="1440"/>
              <a:ext cx="528" cy="192"/>
              <a:chOff x="2208" y="1440"/>
              <a:chExt cx="528" cy="192"/>
            </a:xfrm>
          </p:grpSpPr>
          <p:sp>
            <p:nvSpPr>
              <p:cNvPr id="28703" name="Rectangle 54"/>
              <p:cNvSpPr>
                <a:spLocks noChangeArrowheads="1"/>
              </p:cNvSpPr>
              <p:nvPr/>
            </p:nvSpPr>
            <p:spPr bwMode="auto">
              <a:xfrm>
                <a:off x="2304" y="1440"/>
                <a:ext cx="432" cy="19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>
                    <a:latin typeface="Times New Roman" pitchFamily="18" charset="0"/>
                  </a:rPr>
                  <a:t>CL</a:t>
                </a:r>
              </a:p>
            </p:txBody>
          </p:sp>
          <p:sp>
            <p:nvSpPr>
              <p:cNvPr id="28704" name="Line 55"/>
              <p:cNvSpPr>
                <a:spLocks noChangeShapeType="1"/>
              </p:cNvSpPr>
              <p:nvPr/>
            </p:nvSpPr>
            <p:spPr bwMode="auto">
              <a:xfrm>
                <a:off x="2208" y="1584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oval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8705" name="Line 56"/>
              <p:cNvSpPr>
                <a:spLocks noChangeShapeType="1"/>
              </p:cNvSpPr>
              <p:nvPr/>
            </p:nvSpPr>
            <p:spPr bwMode="auto">
              <a:xfrm>
                <a:off x="2208" y="1488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oval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8700" name="Group 67"/>
            <p:cNvGrpSpPr>
              <a:grpSpLocks/>
            </p:cNvGrpSpPr>
            <p:nvPr/>
          </p:nvGrpSpPr>
          <p:grpSpPr bwMode="auto">
            <a:xfrm>
              <a:off x="1152" y="1872"/>
              <a:ext cx="96" cy="240"/>
              <a:chOff x="1152" y="1872"/>
              <a:chExt cx="96" cy="240"/>
            </a:xfrm>
          </p:grpSpPr>
          <p:sp>
            <p:nvSpPr>
              <p:cNvPr id="28701" name="Rectangle 15"/>
              <p:cNvSpPr>
                <a:spLocks noChangeArrowheads="1"/>
              </p:cNvSpPr>
              <p:nvPr/>
            </p:nvSpPr>
            <p:spPr bwMode="auto">
              <a:xfrm>
                <a:off x="1152" y="187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28702" name="AutoShape 62"/>
              <p:cNvSpPr>
                <a:spLocks noChangeArrowheads="1"/>
              </p:cNvSpPr>
              <p:nvPr/>
            </p:nvSpPr>
            <p:spPr bwMode="auto">
              <a:xfrm>
                <a:off x="1152" y="1872"/>
                <a:ext cx="96" cy="240"/>
              </a:xfrm>
              <a:prstGeom prst="rtTriangle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</p:grpSp>
      </p:grp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381000" y="2286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Vẽ s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ơ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ồ lắp mạch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iện</a:t>
            </a:r>
          </a:p>
        </p:txBody>
      </p:sp>
    </p:spTree>
    <p:extLst>
      <p:ext uri="{BB962C8B-B14F-4D97-AF65-F5344CB8AC3E}">
        <p14:creationId xmlns:p14="http://schemas.microsoft.com/office/powerpoint/2010/main" val="25425309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380BDCE0-A4F4-4898-B010-2B66F87220AA}" type="slidenum">
              <a:rPr lang="en-US" altLang="en-US">
                <a:solidFill>
                  <a:srgbClr val="898989"/>
                </a:solidFill>
              </a:rPr>
              <a:pPr/>
              <a:t>11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533400" y="838200"/>
            <a:ext cx="7924800" cy="3200400"/>
          </a:xfrm>
          <a:prstGeom prst="rect">
            <a:avLst/>
          </a:prstGeom>
          <a:solidFill>
            <a:srgbClr val="D3EB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533400" y="4114800"/>
            <a:ext cx="7924800" cy="2590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5334000" y="2362200"/>
            <a:ext cx="2286000" cy="2286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9702" name="Line 5"/>
          <p:cNvSpPr>
            <a:spLocks noChangeShapeType="1"/>
          </p:cNvSpPr>
          <p:nvPr/>
        </p:nvSpPr>
        <p:spPr bwMode="auto">
          <a:xfrm>
            <a:off x="6324600" y="2362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03" name="Line 6"/>
          <p:cNvSpPr>
            <a:spLocks noChangeShapeType="1"/>
          </p:cNvSpPr>
          <p:nvPr/>
        </p:nvSpPr>
        <p:spPr bwMode="auto">
          <a:xfrm flipV="1">
            <a:off x="6324600" y="2362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914400" y="46482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B1: Vẽ </a:t>
            </a:r>
            <a:r>
              <a:rPr lang="vi-VN" sz="2400" b="1">
                <a:latin typeface="Times New Roman" pitchFamily="18" charset="0"/>
              </a:rPr>
              <a:t>đư</a:t>
            </a:r>
            <a:r>
              <a:rPr lang="en-US" sz="2400" b="1">
                <a:latin typeface="Times New Roman" pitchFamily="18" charset="0"/>
              </a:rPr>
              <a:t>ờng dây nguồn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914400" y="5105400"/>
            <a:ext cx="7443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B2: Xác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ịnh vị trí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ể bảng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iện, bộ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èn huỳnh quang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914400" y="556260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B3: Xác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ịnh vị trí các thiết bị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iện trên bảng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iện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914400" y="6096000"/>
            <a:ext cx="7019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B4: Vẽ </a:t>
            </a:r>
            <a:r>
              <a:rPr lang="vi-VN" sz="2400" b="1">
                <a:latin typeface="Times New Roman" pitchFamily="18" charset="0"/>
              </a:rPr>
              <a:t>đư</a:t>
            </a:r>
            <a:r>
              <a:rPr lang="en-US" sz="2400" b="1">
                <a:latin typeface="Times New Roman" pitchFamily="18" charset="0"/>
              </a:rPr>
              <a:t>ờng dây dẫn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iện theo s</a:t>
            </a:r>
            <a:r>
              <a:rPr lang="vi-VN" sz="2400" b="1">
                <a:latin typeface="Times New Roman" pitchFamily="18" charset="0"/>
              </a:rPr>
              <a:t>ơ</a:t>
            </a:r>
            <a:r>
              <a:rPr lang="en-US" sz="2400" b="1">
                <a:latin typeface="Times New Roman" pitchFamily="18" charset="0"/>
              </a:rPr>
              <a:t>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ồ nguyên lý</a:t>
            </a:r>
          </a:p>
        </p:txBody>
      </p:sp>
      <p:sp>
        <p:nvSpPr>
          <p:cNvPr id="29708" name="Line 11"/>
          <p:cNvSpPr>
            <a:spLocks noChangeShapeType="1"/>
          </p:cNvSpPr>
          <p:nvPr/>
        </p:nvSpPr>
        <p:spPr bwMode="auto">
          <a:xfrm>
            <a:off x="1524000" y="1371600"/>
            <a:ext cx="6781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09" name="Line 12"/>
          <p:cNvSpPr>
            <a:spLocks noChangeShapeType="1"/>
          </p:cNvSpPr>
          <p:nvPr/>
        </p:nvSpPr>
        <p:spPr bwMode="auto">
          <a:xfrm>
            <a:off x="1524000" y="1066800"/>
            <a:ext cx="6781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1905000" y="1371600"/>
            <a:ext cx="0" cy="4572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2209800" y="1066800"/>
            <a:ext cx="0" cy="685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12" name="Rectangle 15"/>
          <p:cNvSpPr>
            <a:spLocks noChangeArrowheads="1"/>
          </p:cNvSpPr>
          <p:nvPr/>
        </p:nvSpPr>
        <p:spPr bwMode="auto">
          <a:xfrm>
            <a:off x="1828800" y="2971800"/>
            <a:ext cx="152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1905000" y="3657600"/>
            <a:ext cx="0" cy="3048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14" name="AutoShape 17"/>
          <p:cNvSpPr>
            <a:spLocks noChangeArrowheads="1"/>
          </p:cNvSpPr>
          <p:nvPr/>
        </p:nvSpPr>
        <p:spPr bwMode="auto">
          <a:xfrm>
            <a:off x="5029200" y="2438400"/>
            <a:ext cx="381000" cy="76200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9715" name="Rectangle 18"/>
          <p:cNvSpPr>
            <a:spLocks noChangeArrowheads="1"/>
          </p:cNvSpPr>
          <p:nvPr/>
        </p:nvSpPr>
        <p:spPr bwMode="auto">
          <a:xfrm>
            <a:off x="4953000" y="2286000"/>
            <a:ext cx="228600" cy="381000"/>
          </a:xfrm>
          <a:prstGeom prst="rect">
            <a:avLst/>
          </a:prstGeom>
          <a:solidFill>
            <a:srgbClr val="D3EBE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9716" name="AutoShape 19"/>
          <p:cNvSpPr>
            <a:spLocks noChangeArrowheads="1"/>
          </p:cNvSpPr>
          <p:nvPr/>
        </p:nvSpPr>
        <p:spPr bwMode="auto">
          <a:xfrm flipH="1">
            <a:off x="7543800" y="2438400"/>
            <a:ext cx="381000" cy="76200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9717" name="Rectangle 20"/>
          <p:cNvSpPr>
            <a:spLocks noChangeArrowheads="1"/>
          </p:cNvSpPr>
          <p:nvPr/>
        </p:nvSpPr>
        <p:spPr bwMode="auto">
          <a:xfrm flipH="1">
            <a:off x="7772400" y="2286000"/>
            <a:ext cx="228600" cy="381000"/>
          </a:xfrm>
          <a:prstGeom prst="rect">
            <a:avLst/>
          </a:prstGeom>
          <a:solidFill>
            <a:srgbClr val="D3EBE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 flipV="1">
            <a:off x="7762875" y="2514600"/>
            <a:ext cx="0" cy="22860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390" name="Line 22"/>
          <p:cNvSpPr>
            <a:spLocks noChangeShapeType="1"/>
          </p:cNvSpPr>
          <p:nvPr/>
        </p:nvSpPr>
        <p:spPr bwMode="auto">
          <a:xfrm>
            <a:off x="4648200" y="2743200"/>
            <a:ext cx="31242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2209800" y="2362200"/>
            <a:ext cx="0" cy="16002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>
            <a:off x="2209800" y="2133600"/>
            <a:ext cx="29718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>
            <a:off x="3429000" y="2895600"/>
            <a:ext cx="44958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23" name="AutoShape 26"/>
          <p:cNvSpPr>
            <a:spLocks noChangeArrowheads="1"/>
          </p:cNvSpPr>
          <p:nvPr/>
        </p:nvSpPr>
        <p:spPr bwMode="auto">
          <a:xfrm flipH="1">
            <a:off x="4495800" y="2451100"/>
            <a:ext cx="228600" cy="76200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9724" name="Rectangle 27"/>
          <p:cNvSpPr>
            <a:spLocks noChangeArrowheads="1"/>
          </p:cNvSpPr>
          <p:nvPr/>
        </p:nvSpPr>
        <p:spPr bwMode="auto">
          <a:xfrm flipH="1">
            <a:off x="4419600" y="2362200"/>
            <a:ext cx="228600" cy="228600"/>
          </a:xfrm>
          <a:prstGeom prst="rect">
            <a:avLst/>
          </a:prstGeom>
          <a:solidFill>
            <a:srgbClr val="D3EBE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9725" name="Line 28"/>
          <p:cNvSpPr>
            <a:spLocks noChangeShapeType="1"/>
          </p:cNvSpPr>
          <p:nvPr/>
        </p:nvSpPr>
        <p:spPr bwMode="auto">
          <a:xfrm>
            <a:off x="4813300" y="2451100"/>
            <a:ext cx="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26" name="Oval 29"/>
          <p:cNvSpPr>
            <a:spLocks noChangeArrowheads="1"/>
          </p:cNvSpPr>
          <p:nvPr/>
        </p:nvSpPr>
        <p:spPr bwMode="auto">
          <a:xfrm>
            <a:off x="4572000" y="22860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58398" name="Line 30"/>
          <p:cNvSpPr>
            <a:spLocks noChangeShapeType="1"/>
          </p:cNvSpPr>
          <p:nvPr/>
        </p:nvSpPr>
        <p:spPr bwMode="auto">
          <a:xfrm>
            <a:off x="2209800" y="2362200"/>
            <a:ext cx="12954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28" name="Rectangle 31"/>
          <p:cNvSpPr>
            <a:spLocks noChangeArrowheads="1"/>
          </p:cNvSpPr>
          <p:nvPr/>
        </p:nvSpPr>
        <p:spPr bwMode="auto">
          <a:xfrm>
            <a:off x="1600200" y="2895600"/>
            <a:ext cx="914400" cy="114300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9729" name="Rectangle 32"/>
          <p:cNvSpPr>
            <a:spLocks noChangeArrowheads="1"/>
          </p:cNvSpPr>
          <p:nvPr/>
        </p:nvSpPr>
        <p:spPr bwMode="auto">
          <a:xfrm>
            <a:off x="3276600" y="1981200"/>
            <a:ext cx="4876800" cy="99060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>
            <a:off x="1905000" y="3962400"/>
            <a:ext cx="3048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4800600" y="2514600"/>
            <a:ext cx="3810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7915275" y="2438400"/>
            <a:ext cx="0" cy="4572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404" name="Line 36"/>
          <p:cNvSpPr>
            <a:spLocks noChangeShapeType="1"/>
          </p:cNvSpPr>
          <p:nvPr/>
        </p:nvSpPr>
        <p:spPr bwMode="auto">
          <a:xfrm>
            <a:off x="7772400" y="2438400"/>
            <a:ext cx="152400" cy="0"/>
          </a:xfrm>
          <a:prstGeom prst="line">
            <a:avLst/>
          </a:prstGeom>
          <a:noFill/>
          <a:ln w="19050">
            <a:solidFill>
              <a:srgbClr val="FF7C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405" name="Line 37"/>
          <p:cNvSpPr>
            <a:spLocks noChangeShapeType="1"/>
          </p:cNvSpPr>
          <p:nvPr/>
        </p:nvSpPr>
        <p:spPr bwMode="auto">
          <a:xfrm>
            <a:off x="3429000" y="2514600"/>
            <a:ext cx="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406" name="Line 38"/>
          <p:cNvSpPr>
            <a:spLocks noChangeShapeType="1"/>
          </p:cNvSpPr>
          <p:nvPr/>
        </p:nvSpPr>
        <p:spPr bwMode="auto">
          <a:xfrm>
            <a:off x="5181600" y="2133600"/>
            <a:ext cx="0" cy="304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6" name="Line 39"/>
          <p:cNvSpPr>
            <a:spLocks noChangeShapeType="1"/>
          </p:cNvSpPr>
          <p:nvPr/>
        </p:nvSpPr>
        <p:spPr bwMode="auto">
          <a:xfrm flipV="1">
            <a:off x="4648200" y="2514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9737" name="Group 40"/>
          <p:cNvGrpSpPr>
            <a:grpSpLocks/>
          </p:cNvGrpSpPr>
          <p:nvPr/>
        </p:nvGrpSpPr>
        <p:grpSpPr bwMode="auto">
          <a:xfrm>
            <a:off x="1704975" y="3429000"/>
            <a:ext cx="381000" cy="381000"/>
            <a:chOff x="1268" y="1920"/>
            <a:chExt cx="240" cy="240"/>
          </a:xfrm>
        </p:grpSpPr>
        <p:sp>
          <p:nvSpPr>
            <p:cNvPr id="29756" name="Oval 41"/>
            <p:cNvSpPr>
              <a:spLocks noChangeArrowheads="1"/>
            </p:cNvSpPr>
            <p:nvPr/>
          </p:nvSpPr>
          <p:spPr bwMode="auto">
            <a:xfrm>
              <a:off x="1268" y="1920"/>
              <a:ext cx="24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9757" name="Line 42"/>
            <p:cNvSpPr>
              <a:spLocks noChangeShapeType="1"/>
            </p:cNvSpPr>
            <p:nvPr/>
          </p:nvSpPr>
          <p:spPr bwMode="auto">
            <a:xfrm rot="-1047589">
              <a:off x="1332" y="1996"/>
              <a:ext cx="48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29758" name="Group 43"/>
            <p:cNvGrpSpPr>
              <a:grpSpLocks/>
            </p:cNvGrpSpPr>
            <p:nvPr/>
          </p:nvGrpSpPr>
          <p:grpSpPr bwMode="auto">
            <a:xfrm>
              <a:off x="1364" y="1968"/>
              <a:ext cx="48" cy="144"/>
              <a:chOff x="1824" y="2256"/>
              <a:chExt cx="48" cy="144"/>
            </a:xfrm>
          </p:grpSpPr>
          <p:sp>
            <p:nvSpPr>
              <p:cNvPr id="29759" name="Oval 44"/>
              <p:cNvSpPr>
                <a:spLocks noChangeArrowheads="1"/>
              </p:cNvSpPr>
              <p:nvPr/>
            </p:nvSpPr>
            <p:spPr bwMode="auto">
              <a:xfrm>
                <a:off x="1824" y="225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29760" name="Oval 45"/>
              <p:cNvSpPr>
                <a:spLocks noChangeArrowheads="1"/>
              </p:cNvSpPr>
              <p:nvPr/>
            </p:nvSpPr>
            <p:spPr bwMode="auto">
              <a:xfrm>
                <a:off x="182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</p:grpSp>
      </p:grpSp>
      <p:sp>
        <p:nvSpPr>
          <p:cNvPr id="58414" name="Line 46"/>
          <p:cNvSpPr>
            <a:spLocks noChangeShapeType="1"/>
          </p:cNvSpPr>
          <p:nvPr/>
        </p:nvSpPr>
        <p:spPr bwMode="auto">
          <a:xfrm>
            <a:off x="3429000" y="2514600"/>
            <a:ext cx="762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533400" y="4191000"/>
            <a:ext cx="8153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Arial" charset="0"/>
              </a:rPr>
              <a:t>*Các b</a:t>
            </a:r>
            <a:r>
              <a:rPr lang="vi-V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Arial" charset="0"/>
              </a:rPr>
              <a:t>ư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Arial" charset="0"/>
              </a:rPr>
              <a:t>ớc tiến hành vẽ:</a:t>
            </a:r>
          </a:p>
        </p:txBody>
      </p:sp>
      <p:sp>
        <p:nvSpPr>
          <p:cNvPr id="29740" name="Text Box 48"/>
          <p:cNvSpPr txBox="1">
            <a:spLocks noChangeArrowheads="1"/>
          </p:cNvSpPr>
          <p:nvPr/>
        </p:nvSpPr>
        <p:spPr bwMode="auto">
          <a:xfrm>
            <a:off x="1219200" y="12334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29741" name="Text Box 49"/>
          <p:cNvSpPr txBox="1">
            <a:spLocks noChangeArrowheads="1"/>
          </p:cNvSpPr>
          <p:nvPr/>
        </p:nvSpPr>
        <p:spPr bwMode="auto">
          <a:xfrm>
            <a:off x="1219200" y="7762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</a:p>
        </p:txBody>
      </p:sp>
      <p:grpSp>
        <p:nvGrpSpPr>
          <p:cNvPr id="29742" name="Group 50"/>
          <p:cNvGrpSpPr>
            <a:grpSpLocks/>
          </p:cNvGrpSpPr>
          <p:nvPr/>
        </p:nvGrpSpPr>
        <p:grpSpPr bwMode="auto">
          <a:xfrm>
            <a:off x="3505200" y="2286000"/>
            <a:ext cx="838200" cy="304800"/>
            <a:chOff x="2208" y="1440"/>
            <a:chExt cx="528" cy="192"/>
          </a:xfrm>
        </p:grpSpPr>
        <p:sp>
          <p:nvSpPr>
            <p:cNvPr id="29753" name="Rectangle 51"/>
            <p:cNvSpPr>
              <a:spLocks noChangeArrowheads="1"/>
            </p:cNvSpPr>
            <p:nvPr/>
          </p:nvSpPr>
          <p:spPr bwMode="auto">
            <a:xfrm>
              <a:off x="2304" y="1440"/>
              <a:ext cx="432" cy="19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>
                  <a:latin typeface="Times New Roman" pitchFamily="18" charset="0"/>
                </a:rPr>
                <a:t>CL</a:t>
              </a:r>
            </a:p>
          </p:txBody>
        </p:sp>
        <p:sp>
          <p:nvSpPr>
            <p:cNvPr id="29754" name="Line 52"/>
            <p:cNvSpPr>
              <a:spLocks noChangeShapeType="1"/>
            </p:cNvSpPr>
            <p:nvPr/>
          </p:nvSpPr>
          <p:spPr bwMode="auto">
            <a:xfrm>
              <a:off x="2208" y="158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9755" name="Line 53"/>
            <p:cNvSpPr>
              <a:spLocks noChangeShapeType="1"/>
            </p:cNvSpPr>
            <p:nvPr/>
          </p:nvSpPr>
          <p:spPr bwMode="auto">
            <a:xfrm>
              <a:off x="2208" y="148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8422" name="Line 54"/>
          <p:cNvSpPr>
            <a:spLocks noChangeShapeType="1"/>
          </p:cNvSpPr>
          <p:nvPr/>
        </p:nvSpPr>
        <p:spPr bwMode="auto">
          <a:xfrm>
            <a:off x="1905000" y="1828800"/>
            <a:ext cx="0" cy="1676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8423" name="Line 55"/>
          <p:cNvSpPr>
            <a:spLocks noChangeShapeType="1"/>
          </p:cNvSpPr>
          <p:nvPr/>
        </p:nvSpPr>
        <p:spPr bwMode="auto">
          <a:xfrm>
            <a:off x="2209800" y="1752600"/>
            <a:ext cx="0" cy="381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9746" name="Group 57"/>
          <p:cNvGrpSpPr>
            <a:grpSpLocks/>
          </p:cNvGrpSpPr>
          <p:nvPr/>
        </p:nvGrpSpPr>
        <p:grpSpPr bwMode="auto">
          <a:xfrm>
            <a:off x="1828800" y="2971800"/>
            <a:ext cx="152400" cy="381000"/>
            <a:chOff x="1152" y="1872"/>
            <a:chExt cx="96" cy="240"/>
          </a:xfrm>
        </p:grpSpPr>
        <p:sp>
          <p:nvSpPr>
            <p:cNvPr id="29751" name="Rectangle 58"/>
            <p:cNvSpPr>
              <a:spLocks noChangeArrowheads="1"/>
            </p:cNvSpPr>
            <p:nvPr/>
          </p:nvSpPr>
          <p:spPr bwMode="auto">
            <a:xfrm>
              <a:off x="1152" y="1872"/>
              <a:ext cx="96" cy="24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9752" name="AutoShape 59"/>
            <p:cNvSpPr>
              <a:spLocks noChangeArrowheads="1"/>
            </p:cNvSpPr>
            <p:nvPr/>
          </p:nvSpPr>
          <p:spPr bwMode="auto">
            <a:xfrm>
              <a:off x="1152" y="1872"/>
              <a:ext cx="96" cy="240"/>
            </a:xfrm>
            <a:prstGeom prst="rtTriangl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1752600" y="5334000"/>
            <a:ext cx="4495800" cy="1371600"/>
            <a:chOff x="672" y="4128"/>
            <a:chExt cx="4848" cy="864"/>
          </a:xfrm>
        </p:grpSpPr>
        <p:sp>
          <p:nvSpPr>
            <p:cNvPr id="29748" name="Text Box 62"/>
            <p:cNvSpPr txBox="1">
              <a:spLocks noChangeArrowheads="1"/>
            </p:cNvSpPr>
            <p:nvPr/>
          </p:nvSpPr>
          <p:spPr bwMode="auto">
            <a:xfrm>
              <a:off x="672" y="4128"/>
              <a:ext cx="48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+ Nối dây bộ </a:t>
              </a:r>
              <a:r>
                <a:rPr lang="vi-VN" sz="2400" b="1">
                  <a:latin typeface="Times New Roman" pitchFamily="18" charset="0"/>
                </a:rPr>
                <a:t>đ</a:t>
              </a:r>
              <a:r>
                <a:rPr lang="en-US" sz="2400" b="1">
                  <a:latin typeface="Times New Roman" pitchFamily="18" charset="0"/>
                </a:rPr>
                <a:t>èn</a:t>
              </a:r>
            </a:p>
          </p:txBody>
        </p:sp>
        <p:sp>
          <p:nvSpPr>
            <p:cNvPr id="29749" name="Text Box 63"/>
            <p:cNvSpPr txBox="1">
              <a:spLocks noChangeArrowheads="1"/>
            </p:cNvSpPr>
            <p:nvPr/>
          </p:nvSpPr>
          <p:spPr bwMode="auto">
            <a:xfrm>
              <a:off x="672" y="4416"/>
              <a:ext cx="46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+ Nối dây mạch </a:t>
              </a:r>
              <a:r>
                <a:rPr lang="vi-VN" sz="2400" b="1">
                  <a:latin typeface="Times New Roman" pitchFamily="18" charset="0"/>
                </a:rPr>
                <a:t>đ</a:t>
              </a:r>
              <a:r>
                <a:rPr lang="en-US" sz="2400" b="1">
                  <a:latin typeface="Times New Roman" pitchFamily="18" charset="0"/>
                </a:rPr>
                <a:t>iện</a:t>
              </a:r>
            </a:p>
          </p:txBody>
        </p:sp>
        <p:sp>
          <p:nvSpPr>
            <p:cNvPr id="29750" name="Text Box 64"/>
            <p:cNvSpPr txBox="1">
              <a:spLocks noChangeArrowheads="1"/>
            </p:cNvSpPr>
            <p:nvPr/>
          </p:nvSpPr>
          <p:spPr bwMode="auto">
            <a:xfrm>
              <a:off x="672" y="4704"/>
              <a:ext cx="46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+ Hoà mạng</a:t>
              </a:r>
            </a:p>
          </p:txBody>
        </p:sp>
      </p:grpSp>
      <p:sp>
        <p:nvSpPr>
          <p:cNvPr id="65" name="Text Box 53"/>
          <p:cNvSpPr txBox="1">
            <a:spLocks noChangeArrowheads="1"/>
          </p:cNvSpPr>
          <p:nvPr/>
        </p:nvSpPr>
        <p:spPr bwMode="auto">
          <a:xfrm>
            <a:off x="381000" y="2286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Vẽ s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ơ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ồ lắp mạch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iện</a:t>
            </a:r>
          </a:p>
        </p:txBody>
      </p:sp>
    </p:spTree>
    <p:extLst>
      <p:ext uri="{BB962C8B-B14F-4D97-AF65-F5344CB8AC3E}">
        <p14:creationId xmlns:p14="http://schemas.microsoft.com/office/powerpoint/2010/main" val="331708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-0.00052 -0.2222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1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5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8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58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/>
      <p:bldP spid="58376" grpId="0"/>
      <p:bldP spid="58377" grpId="0"/>
      <p:bldP spid="58378" grpId="0"/>
      <p:bldP spid="58381" grpId="0" animBg="1"/>
      <p:bldP spid="58382" grpId="0" animBg="1"/>
      <p:bldP spid="58384" grpId="0" animBg="1"/>
      <p:bldP spid="58389" grpId="0" animBg="1"/>
      <p:bldP spid="58390" grpId="0" animBg="1"/>
      <p:bldP spid="58391" grpId="0" animBg="1"/>
      <p:bldP spid="58392" grpId="0" animBg="1"/>
      <p:bldP spid="58393" grpId="0" animBg="1"/>
      <p:bldP spid="58398" grpId="0" animBg="1"/>
      <p:bldP spid="58401" grpId="0" animBg="1"/>
      <p:bldP spid="58402" grpId="0" animBg="1"/>
      <p:bldP spid="58403" grpId="0" animBg="1"/>
      <p:bldP spid="58404" grpId="0" animBg="1"/>
      <p:bldP spid="58405" grpId="0" animBg="1"/>
      <p:bldP spid="58406" grpId="0" animBg="1"/>
      <p:bldP spid="58414" grpId="0" animBg="1"/>
      <p:bldP spid="58422" grpId="0" animBg="1"/>
      <p:bldP spid="584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8681FFE6-27C2-40FE-8997-BA3F931824D1}" type="slidenum">
              <a:rPr lang="en-US" altLang="en-US">
                <a:solidFill>
                  <a:srgbClr val="898989"/>
                </a:solidFill>
              </a:rPr>
              <a:pPr/>
              <a:t>12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533400" y="838200"/>
            <a:ext cx="7924800" cy="3200400"/>
          </a:xfrm>
          <a:prstGeom prst="rect">
            <a:avLst/>
          </a:prstGeom>
          <a:solidFill>
            <a:srgbClr val="D3EB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24" name="Rectangle 68"/>
          <p:cNvSpPr>
            <a:spLocks noChangeArrowheads="1"/>
          </p:cNvSpPr>
          <p:nvPr/>
        </p:nvSpPr>
        <p:spPr bwMode="auto">
          <a:xfrm>
            <a:off x="5334000" y="2362200"/>
            <a:ext cx="2286000" cy="2286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533400" y="4114800"/>
            <a:ext cx="7924800" cy="2590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5334000" y="2362200"/>
            <a:ext cx="22860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27" name="Line 5"/>
          <p:cNvSpPr>
            <a:spLocks noChangeShapeType="1"/>
          </p:cNvSpPr>
          <p:nvPr/>
        </p:nvSpPr>
        <p:spPr bwMode="auto">
          <a:xfrm>
            <a:off x="6324600" y="2362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28" name="Line 6"/>
          <p:cNvSpPr>
            <a:spLocks noChangeShapeType="1"/>
          </p:cNvSpPr>
          <p:nvPr/>
        </p:nvSpPr>
        <p:spPr bwMode="auto">
          <a:xfrm flipV="1">
            <a:off x="6324600" y="2362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29" name="Text Box 8"/>
          <p:cNvSpPr txBox="1">
            <a:spLocks noChangeArrowheads="1"/>
          </p:cNvSpPr>
          <p:nvPr/>
        </p:nvSpPr>
        <p:spPr bwMode="auto">
          <a:xfrm>
            <a:off x="914400" y="46482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B1: Vẽ </a:t>
            </a:r>
            <a:r>
              <a:rPr lang="vi-VN" sz="2400" b="1">
                <a:latin typeface="Times New Roman" pitchFamily="18" charset="0"/>
              </a:rPr>
              <a:t>đư</a:t>
            </a:r>
            <a:r>
              <a:rPr lang="en-US" sz="2400" b="1">
                <a:latin typeface="Times New Roman" pitchFamily="18" charset="0"/>
              </a:rPr>
              <a:t>ờng dây nguồn</a:t>
            </a:r>
          </a:p>
        </p:txBody>
      </p:sp>
      <p:sp>
        <p:nvSpPr>
          <p:cNvPr id="30730" name="Text Box 9"/>
          <p:cNvSpPr txBox="1">
            <a:spLocks noChangeArrowheads="1"/>
          </p:cNvSpPr>
          <p:nvPr/>
        </p:nvSpPr>
        <p:spPr bwMode="auto">
          <a:xfrm>
            <a:off x="914400" y="5105400"/>
            <a:ext cx="7443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B2: Xác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ịnh vị trí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ể bảng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iện, bộ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èn huỳnh quang</a:t>
            </a:r>
          </a:p>
        </p:txBody>
      </p:sp>
      <p:sp>
        <p:nvSpPr>
          <p:cNvPr id="30731" name="Text Box 10"/>
          <p:cNvSpPr txBox="1">
            <a:spLocks noChangeArrowheads="1"/>
          </p:cNvSpPr>
          <p:nvPr/>
        </p:nvSpPr>
        <p:spPr bwMode="auto">
          <a:xfrm>
            <a:off x="914400" y="556260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B3: Xác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ịnh vị trí các thiết bị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iện trên bảng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iện</a:t>
            </a:r>
          </a:p>
        </p:txBody>
      </p:sp>
      <p:sp>
        <p:nvSpPr>
          <p:cNvPr id="30732" name="Text Box 11"/>
          <p:cNvSpPr txBox="1">
            <a:spLocks noChangeArrowheads="1"/>
          </p:cNvSpPr>
          <p:nvPr/>
        </p:nvSpPr>
        <p:spPr bwMode="auto">
          <a:xfrm>
            <a:off x="914400" y="6096000"/>
            <a:ext cx="7019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B4: Vẽ </a:t>
            </a:r>
            <a:r>
              <a:rPr lang="vi-VN" sz="2400" b="1">
                <a:latin typeface="Times New Roman" pitchFamily="18" charset="0"/>
              </a:rPr>
              <a:t>đư</a:t>
            </a:r>
            <a:r>
              <a:rPr lang="en-US" sz="2400" b="1">
                <a:latin typeface="Times New Roman" pitchFamily="18" charset="0"/>
              </a:rPr>
              <a:t>ờng dây dẫn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iện theo s</a:t>
            </a:r>
            <a:r>
              <a:rPr lang="vi-VN" sz="2400" b="1">
                <a:latin typeface="Times New Roman" pitchFamily="18" charset="0"/>
              </a:rPr>
              <a:t>ơ</a:t>
            </a:r>
            <a:r>
              <a:rPr lang="en-US" sz="2400" b="1">
                <a:latin typeface="Times New Roman" pitchFamily="18" charset="0"/>
              </a:rPr>
              <a:t>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ồ nguyên lý</a:t>
            </a:r>
          </a:p>
        </p:txBody>
      </p:sp>
      <p:sp>
        <p:nvSpPr>
          <p:cNvPr id="30733" name="Line 12"/>
          <p:cNvSpPr>
            <a:spLocks noChangeShapeType="1"/>
          </p:cNvSpPr>
          <p:nvPr/>
        </p:nvSpPr>
        <p:spPr bwMode="auto">
          <a:xfrm>
            <a:off x="1524000" y="1371600"/>
            <a:ext cx="6781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34" name="Line 13"/>
          <p:cNvSpPr>
            <a:spLocks noChangeShapeType="1"/>
          </p:cNvSpPr>
          <p:nvPr/>
        </p:nvSpPr>
        <p:spPr bwMode="auto">
          <a:xfrm>
            <a:off x="1524000" y="1066800"/>
            <a:ext cx="6781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35" name="Line 14"/>
          <p:cNvSpPr>
            <a:spLocks noChangeShapeType="1"/>
          </p:cNvSpPr>
          <p:nvPr/>
        </p:nvSpPr>
        <p:spPr bwMode="auto">
          <a:xfrm>
            <a:off x="1905000" y="1371600"/>
            <a:ext cx="0" cy="4572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36" name="Line 15"/>
          <p:cNvSpPr>
            <a:spLocks noChangeShapeType="1"/>
          </p:cNvSpPr>
          <p:nvPr/>
        </p:nvSpPr>
        <p:spPr bwMode="auto">
          <a:xfrm>
            <a:off x="2209800" y="1066800"/>
            <a:ext cx="0" cy="685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37" name="Rectangle 16"/>
          <p:cNvSpPr>
            <a:spLocks noChangeArrowheads="1"/>
          </p:cNvSpPr>
          <p:nvPr/>
        </p:nvSpPr>
        <p:spPr bwMode="auto">
          <a:xfrm>
            <a:off x="1828800" y="2971800"/>
            <a:ext cx="152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38" name="Line 17"/>
          <p:cNvSpPr>
            <a:spLocks noChangeShapeType="1"/>
          </p:cNvSpPr>
          <p:nvPr/>
        </p:nvSpPr>
        <p:spPr bwMode="auto">
          <a:xfrm>
            <a:off x="1905000" y="3657600"/>
            <a:ext cx="0" cy="3048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39" name="AutoShape 18"/>
          <p:cNvSpPr>
            <a:spLocks noChangeArrowheads="1"/>
          </p:cNvSpPr>
          <p:nvPr/>
        </p:nvSpPr>
        <p:spPr bwMode="auto">
          <a:xfrm>
            <a:off x="5029200" y="2438400"/>
            <a:ext cx="381000" cy="76200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40" name="Rectangle 19"/>
          <p:cNvSpPr>
            <a:spLocks noChangeArrowheads="1"/>
          </p:cNvSpPr>
          <p:nvPr/>
        </p:nvSpPr>
        <p:spPr bwMode="auto">
          <a:xfrm>
            <a:off x="4953000" y="2286000"/>
            <a:ext cx="228600" cy="381000"/>
          </a:xfrm>
          <a:prstGeom prst="rect">
            <a:avLst/>
          </a:prstGeom>
          <a:solidFill>
            <a:srgbClr val="D3EBE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41" name="AutoShape 20"/>
          <p:cNvSpPr>
            <a:spLocks noChangeArrowheads="1"/>
          </p:cNvSpPr>
          <p:nvPr/>
        </p:nvSpPr>
        <p:spPr bwMode="auto">
          <a:xfrm flipH="1">
            <a:off x="7543800" y="2438400"/>
            <a:ext cx="381000" cy="76200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42" name="Rectangle 21"/>
          <p:cNvSpPr>
            <a:spLocks noChangeArrowheads="1"/>
          </p:cNvSpPr>
          <p:nvPr/>
        </p:nvSpPr>
        <p:spPr bwMode="auto">
          <a:xfrm flipH="1">
            <a:off x="7772400" y="2286000"/>
            <a:ext cx="228600" cy="381000"/>
          </a:xfrm>
          <a:prstGeom prst="rect">
            <a:avLst/>
          </a:prstGeom>
          <a:solidFill>
            <a:srgbClr val="D3EBE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43" name="Line 22"/>
          <p:cNvSpPr>
            <a:spLocks noChangeShapeType="1"/>
          </p:cNvSpPr>
          <p:nvPr/>
        </p:nvSpPr>
        <p:spPr bwMode="auto">
          <a:xfrm flipV="1">
            <a:off x="7762875" y="2514600"/>
            <a:ext cx="0" cy="22860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44" name="Line 23"/>
          <p:cNvSpPr>
            <a:spLocks noChangeShapeType="1"/>
          </p:cNvSpPr>
          <p:nvPr/>
        </p:nvSpPr>
        <p:spPr bwMode="auto">
          <a:xfrm>
            <a:off x="4648200" y="2743200"/>
            <a:ext cx="31242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45" name="Line 24"/>
          <p:cNvSpPr>
            <a:spLocks noChangeShapeType="1"/>
          </p:cNvSpPr>
          <p:nvPr/>
        </p:nvSpPr>
        <p:spPr bwMode="auto">
          <a:xfrm>
            <a:off x="2209800" y="2362200"/>
            <a:ext cx="0" cy="16002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46" name="Line 25"/>
          <p:cNvSpPr>
            <a:spLocks noChangeShapeType="1"/>
          </p:cNvSpPr>
          <p:nvPr/>
        </p:nvSpPr>
        <p:spPr bwMode="auto">
          <a:xfrm>
            <a:off x="2209800" y="2133600"/>
            <a:ext cx="29718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47" name="Line 26"/>
          <p:cNvSpPr>
            <a:spLocks noChangeShapeType="1"/>
          </p:cNvSpPr>
          <p:nvPr/>
        </p:nvSpPr>
        <p:spPr bwMode="auto">
          <a:xfrm>
            <a:off x="3429000" y="2895600"/>
            <a:ext cx="44958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48" name="AutoShape 27"/>
          <p:cNvSpPr>
            <a:spLocks noChangeArrowheads="1"/>
          </p:cNvSpPr>
          <p:nvPr/>
        </p:nvSpPr>
        <p:spPr bwMode="auto">
          <a:xfrm flipH="1">
            <a:off x="4495800" y="2451100"/>
            <a:ext cx="228600" cy="76200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49" name="Rectangle 28"/>
          <p:cNvSpPr>
            <a:spLocks noChangeArrowheads="1"/>
          </p:cNvSpPr>
          <p:nvPr/>
        </p:nvSpPr>
        <p:spPr bwMode="auto">
          <a:xfrm flipH="1">
            <a:off x="4419600" y="2362200"/>
            <a:ext cx="228600" cy="228600"/>
          </a:xfrm>
          <a:prstGeom prst="rect">
            <a:avLst/>
          </a:prstGeom>
          <a:solidFill>
            <a:srgbClr val="D3EBE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50" name="Line 29"/>
          <p:cNvSpPr>
            <a:spLocks noChangeShapeType="1"/>
          </p:cNvSpPr>
          <p:nvPr/>
        </p:nvSpPr>
        <p:spPr bwMode="auto">
          <a:xfrm>
            <a:off x="4813300" y="2451100"/>
            <a:ext cx="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51" name="Oval 30"/>
          <p:cNvSpPr>
            <a:spLocks noChangeArrowheads="1"/>
          </p:cNvSpPr>
          <p:nvPr/>
        </p:nvSpPr>
        <p:spPr bwMode="auto">
          <a:xfrm>
            <a:off x="4572000" y="22860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52" name="Line 31"/>
          <p:cNvSpPr>
            <a:spLocks noChangeShapeType="1"/>
          </p:cNvSpPr>
          <p:nvPr/>
        </p:nvSpPr>
        <p:spPr bwMode="auto">
          <a:xfrm>
            <a:off x="2209800" y="2362200"/>
            <a:ext cx="12954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53" name="Rectangle 32"/>
          <p:cNvSpPr>
            <a:spLocks noChangeArrowheads="1"/>
          </p:cNvSpPr>
          <p:nvPr/>
        </p:nvSpPr>
        <p:spPr bwMode="auto">
          <a:xfrm>
            <a:off x="1600200" y="2895600"/>
            <a:ext cx="914400" cy="114300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54" name="Rectangle 33"/>
          <p:cNvSpPr>
            <a:spLocks noChangeArrowheads="1"/>
          </p:cNvSpPr>
          <p:nvPr/>
        </p:nvSpPr>
        <p:spPr bwMode="auto">
          <a:xfrm>
            <a:off x="3276600" y="1981200"/>
            <a:ext cx="4876800" cy="99060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55" name="Line 34"/>
          <p:cNvSpPr>
            <a:spLocks noChangeShapeType="1"/>
          </p:cNvSpPr>
          <p:nvPr/>
        </p:nvSpPr>
        <p:spPr bwMode="auto">
          <a:xfrm>
            <a:off x="1905000" y="3962400"/>
            <a:ext cx="3048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56" name="Line 35"/>
          <p:cNvSpPr>
            <a:spLocks noChangeShapeType="1"/>
          </p:cNvSpPr>
          <p:nvPr/>
        </p:nvSpPr>
        <p:spPr bwMode="auto">
          <a:xfrm>
            <a:off x="4800600" y="2514600"/>
            <a:ext cx="3810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57" name="Line 36"/>
          <p:cNvSpPr>
            <a:spLocks noChangeShapeType="1"/>
          </p:cNvSpPr>
          <p:nvPr/>
        </p:nvSpPr>
        <p:spPr bwMode="auto">
          <a:xfrm>
            <a:off x="7915275" y="2438400"/>
            <a:ext cx="0" cy="4572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58" name="Line 37"/>
          <p:cNvSpPr>
            <a:spLocks noChangeShapeType="1"/>
          </p:cNvSpPr>
          <p:nvPr/>
        </p:nvSpPr>
        <p:spPr bwMode="auto">
          <a:xfrm>
            <a:off x="7772400" y="2438400"/>
            <a:ext cx="152400" cy="0"/>
          </a:xfrm>
          <a:prstGeom prst="line">
            <a:avLst/>
          </a:prstGeom>
          <a:noFill/>
          <a:ln w="19050">
            <a:solidFill>
              <a:srgbClr val="FF7C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59" name="Line 38"/>
          <p:cNvSpPr>
            <a:spLocks noChangeShapeType="1"/>
          </p:cNvSpPr>
          <p:nvPr/>
        </p:nvSpPr>
        <p:spPr bwMode="auto">
          <a:xfrm>
            <a:off x="3429000" y="2514600"/>
            <a:ext cx="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60" name="Line 39"/>
          <p:cNvSpPr>
            <a:spLocks noChangeShapeType="1"/>
          </p:cNvSpPr>
          <p:nvPr/>
        </p:nvSpPr>
        <p:spPr bwMode="auto">
          <a:xfrm>
            <a:off x="5181600" y="2133600"/>
            <a:ext cx="0" cy="304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61" name="Line 40"/>
          <p:cNvSpPr>
            <a:spLocks noChangeShapeType="1"/>
          </p:cNvSpPr>
          <p:nvPr/>
        </p:nvSpPr>
        <p:spPr bwMode="auto">
          <a:xfrm flipV="1">
            <a:off x="4648200" y="2514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62" name="Oval 42"/>
          <p:cNvSpPr>
            <a:spLocks noChangeArrowheads="1"/>
          </p:cNvSpPr>
          <p:nvPr/>
        </p:nvSpPr>
        <p:spPr bwMode="auto">
          <a:xfrm>
            <a:off x="1733550" y="340995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3835" name="Line 43"/>
          <p:cNvSpPr>
            <a:spLocks noChangeShapeType="1"/>
          </p:cNvSpPr>
          <p:nvPr/>
        </p:nvSpPr>
        <p:spPr bwMode="auto">
          <a:xfrm rot="-1047589">
            <a:off x="1806575" y="3549650"/>
            <a:ext cx="762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64" name="Line 47"/>
          <p:cNvSpPr>
            <a:spLocks noChangeShapeType="1"/>
          </p:cNvSpPr>
          <p:nvPr/>
        </p:nvSpPr>
        <p:spPr bwMode="auto">
          <a:xfrm>
            <a:off x="3429000" y="2514600"/>
            <a:ext cx="762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3840" name="Text Box 48"/>
          <p:cNvSpPr txBox="1">
            <a:spLocks noChangeArrowheads="1"/>
          </p:cNvSpPr>
          <p:nvPr/>
        </p:nvSpPr>
        <p:spPr bwMode="auto">
          <a:xfrm>
            <a:off x="533400" y="4191000"/>
            <a:ext cx="8153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cs typeface="Arial" charset="0"/>
              </a:rPr>
              <a:t>*Các b</a:t>
            </a:r>
            <a:r>
              <a:rPr lang="vi-VN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cs typeface="Arial" charset="0"/>
              </a:rPr>
              <a:t>ư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cs typeface="Arial" charset="0"/>
              </a:rPr>
              <a:t>ớc tiến hành vẽ:</a:t>
            </a:r>
          </a:p>
        </p:txBody>
      </p:sp>
      <p:sp>
        <p:nvSpPr>
          <p:cNvPr id="30766" name="Text Box 49"/>
          <p:cNvSpPr txBox="1">
            <a:spLocks noChangeArrowheads="1"/>
          </p:cNvSpPr>
          <p:nvPr/>
        </p:nvSpPr>
        <p:spPr bwMode="auto">
          <a:xfrm>
            <a:off x="1219200" y="12334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30767" name="Text Box 50"/>
          <p:cNvSpPr txBox="1">
            <a:spLocks noChangeArrowheads="1"/>
          </p:cNvSpPr>
          <p:nvPr/>
        </p:nvSpPr>
        <p:spPr bwMode="auto">
          <a:xfrm>
            <a:off x="1219200" y="7762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</a:p>
        </p:txBody>
      </p:sp>
      <p:grpSp>
        <p:nvGrpSpPr>
          <p:cNvPr id="30768" name="Group 51"/>
          <p:cNvGrpSpPr>
            <a:grpSpLocks/>
          </p:cNvGrpSpPr>
          <p:nvPr/>
        </p:nvGrpSpPr>
        <p:grpSpPr bwMode="auto">
          <a:xfrm>
            <a:off x="3505200" y="2286000"/>
            <a:ext cx="838200" cy="304800"/>
            <a:chOff x="2208" y="1440"/>
            <a:chExt cx="528" cy="192"/>
          </a:xfrm>
        </p:grpSpPr>
        <p:sp>
          <p:nvSpPr>
            <p:cNvPr id="30780" name="Rectangle 52"/>
            <p:cNvSpPr>
              <a:spLocks noChangeArrowheads="1"/>
            </p:cNvSpPr>
            <p:nvPr/>
          </p:nvSpPr>
          <p:spPr bwMode="auto">
            <a:xfrm>
              <a:off x="2304" y="1440"/>
              <a:ext cx="432" cy="19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>
                  <a:latin typeface="Times New Roman" pitchFamily="18" charset="0"/>
                </a:rPr>
                <a:t>CL</a:t>
              </a:r>
            </a:p>
          </p:txBody>
        </p:sp>
        <p:sp>
          <p:nvSpPr>
            <p:cNvPr id="30781" name="Line 53"/>
            <p:cNvSpPr>
              <a:spLocks noChangeShapeType="1"/>
            </p:cNvSpPr>
            <p:nvPr/>
          </p:nvSpPr>
          <p:spPr bwMode="auto">
            <a:xfrm>
              <a:off x="2208" y="158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782" name="Line 54"/>
            <p:cNvSpPr>
              <a:spLocks noChangeShapeType="1"/>
            </p:cNvSpPr>
            <p:nvPr/>
          </p:nvSpPr>
          <p:spPr bwMode="auto">
            <a:xfrm>
              <a:off x="2208" y="148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30769" name="Line 55"/>
          <p:cNvSpPr>
            <a:spLocks noChangeShapeType="1"/>
          </p:cNvSpPr>
          <p:nvPr/>
        </p:nvSpPr>
        <p:spPr bwMode="auto">
          <a:xfrm>
            <a:off x="1905000" y="1828800"/>
            <a:ext cx="0" cy="1676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70" name="Line 56"/>
          <p:cNvSpPr>
            <a:spLocks noChangeShapeType="1"/>
          </p:cNvSpPr>
          <p:nvPr/>
        </p:nvSpPr>
        <p:spPr bwMode="auto">
          <a:xfrm>
            <a:off x="2209800" y="1752600"/>
            <a:ext cx="0" cy="381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71" name="Oval 45"/>
          <p:cNvSpPr>
            <a:spLocks noChangeArrowheads="1"/>
          </p:cNvSpPr>
          <p:nvPr/>
        </p:nvSpPr>
        <p:spPr bwMode="auto">
          <a:xfrm>
            <a:off x="1889125" y="3489325"/>
            <a:ext cx="76200" cy="76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30772" name="Oval 46"/>
          <p:cNvSpPr>
            <a:spLocks noChangeArrowheads="1"/>
          </p:cNvSpPr>
          <p:nvPr/>
        </p:nvSpPr>
        <p:spPr bwMode="auto">
          <a:xfrm>
            <a:off x="1857375" y="3657600"/>
            <a:ext cx="76200" cy="76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grpSp>
        <p:nvGrpSpPr>
          <p:cNvPr id="30774" name="Group 65"/>
          <p:cNvGrpSpPr>
            <a:grpSpLocks/>
          </p:cNvGrpSpPr>
          <p:nvPr/>
        </p:nvGrpSpPr>
        <p:grpSpPr bwMode="auto">
          <a:xfrm>
            <a:off x="1828800" y="2971800"/>
            <a:ext cx="152400" cy="381000"/>
            <a:chOff x="1152" y="1872"/>
            <a:chExt cx="96" cy="240"/>
          </a:xfrm>
        </p:grpSpPr>
        <p:sp>
          <p:nvSpPr>
            <p:cNvPr id="30778" name="Rectangle 66"/>
            <p:cNvSpPr>
              <a:spLocks noChangeArrowheads="1"/>
            </p:cNvSpPr>
            <p:nvPr/>
          </p:nvSpPr>
          <p:spPr bwMode="auto">
            <a:xfrm>
              <a:off x="1152" y="1872"/>
              <a:ext cx="96" cy="24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30779" name="AutoShape 67"/>
            <p:cNvSpPr>
              <a:spLocks noChangeArrowheads="1"/>
            </p:cNvSpPr>
            <p:nvPr/>
          </p:nvSpPr>
          <p:spPr bwMode="auto">
            <a:xfrm>
              <a:off x="1152" y="1872"/>
              <a:ext cx="96" cy="240"/>
            </a:xfrm>
            <a:prstGeom prst="rtTriangl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sp>
        <p:nvSpPr>
          <p:cNvPr id="33864" name="Line 72"/>
          <p:cNvSpPr>
            <a:spLocks noChangeShapeType="1"/>
          </p:cNvSpPr>
          <p:nvPr/>
        </p:nvSpPr>
        <p:spPr bwMode="auto">
          <a:xfrm>
            <a:off x="1905000" y="35052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0776" name="Rectangle 73"/>
          <p:cNvSpPr>
            <a:spLocks noChangeArrowheads="1"/>
          </p:cNvSpPr>
          <p:nvPr/>
        </p:nvSpPr>
        <p:spPr bwMode="auto">
          <a:xfrm>
            <a:off x="1676400" y="3429000"/>
            <a:ext cx="838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vi-VN">
              <a:latin typeface=".VnTime" pitchFamily="34" charset="0"/>
            </a:endParaRP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1143000" y="3048000"/>
            <a:ext cx="1676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rgbClr val="ACF0F2"/>
                </a:solidFill>
                <a:latin typeface="Times New Roman" pitchFamily="18" charset="0"/>
              </a:rPr>
              <a:t>11    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</a:rPr>
              <a:t>        </a:t>
            </a:r>
            <a:r>
              <a:rPr lang="en-US">
                <a:solidFill>
                  <a:srgbClr val="ACF0F2"/>
                </a:solidFill>
                <a:latin typeface="Times New Roman" pitchFamily="18" charset="0"/>
              </a:rPr>
              <a:t>1 2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3" name="Text Box 53"/>
          <p:cNvSpPr txBox="1">
            <a:spLocks noChangeArrowheads="1"/>
          </p:cNvSpPr>
          <p:nvPr/>
        </p:nvSpPr>
        <p:spPr bwMode="auto">
          <a:xfrm>
            <a:off x="395536" y="18864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Vẽ s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ơ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ồ lắp mạch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iện</a:t>
            </a:r>
          </a:p>
        </p:txBody>
      </p:sp>
    </p:spTree>
    <p:extLst>
      <p:ext uri="{BB962C8B-B14F-4D97-AF65-F5344CB8AC3E}">
        <p14:creationId xmlns:p14="http://schemas.microsoft.com/office/powerpoint/2010/main" val="54746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8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338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67"/>
                  </p:tgtEl>
                </p:cond>
              </p:nextCondLst>
            </p:seq>
          </p:childTnLst>
        </p:cTn>
      </p:par>
    </p:tnLst>
    <p:bldLst>
      <p:bldP spid="33796" grpId="0" animBg="1"/>
      <p:bldP spid="33796" grpId="1" animBg="1"/>
      <p:bldP spid="33835" grpId="0" animBg="1"/>
      <p:bldP spid="33835" grpId="1" animBg="1"/>
      <p:bldP spid="33864" grpId="0" animBg="1"/>
      <p:bldP spid="3386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36512" y="562495"/>
            <a:ext cx="48965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Nội dung và trình tự thực hành: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512" y="30335"/>
            <a:ext cx="9071992" cy="575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ctr">
              <a:spcBef>
                <a:spcPts val="600"/>
              </a:spcBef>
            </a:pPr>
            <a:r>
              <a:rPr lang="en-US" sz="24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3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HÀNH-LẮP MẠCH ĐIỆN ĐÈN ỐNG HUỲNH QUANG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7504" y="908720"/>
            <a:ext cx="75751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Lập bảng dự trù vật liệu, thiết bị và lựa chọn dụng cụ:</a:t>
            </a:r>
          </a:p>
        </p:txBody>
      </p:sp>
      <p:graphicFrame>
        <p:nvGraphicFramePr>
          <p:cNvPr id="8" name="Group 10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5758140"/>
              </p:ext>
            </p:extLst>
          </p:nvPr>
        </p:nvGraphicFramePr>
        <p:xfrm>
          <a:off x="455613" y="1484784"/>
          <a:ext cx="8226425" cy="5288632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dụng cụ, vật liệu và thiết bị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lượng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Yêu cầu kĩ thuật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5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Kìm điện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Kìm tuốt dây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Dao nhỏ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Tua vít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Khoan điện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Bút thử điện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Bóng đèn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Chấn lưu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Tắc 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Máng đèn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Bảng điện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Cầu chì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Công tắc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 cách điện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 cách điện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 cách điện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 cách điện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 cách điện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0,6m _ 220V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20W _ 220V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37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-36512" y="562495"/>
            <a:ext cx="48965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Nội dung và trình tự thực hành: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6512" y="30335"/>
            <a:ext cx="9071992" cy="575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ctr">
              <a:spcBef>
                <a:spcPts val="600"/>
              </a:spcBef>
            </a:pPr>
            <a:r>
              <a:rPr lang="en-US" sz="24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3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HÀNH-LẮP MẠCH ĐIỆN ĐÈN ỐNG HUỲNH QUANG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07504" y="951111"/>
            <a:ext cx="5976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Lắp đặt mạch điện đèn ống huỳnh quang:</a:t>
            </a:r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107478" y="1556792"/>
            <a:ext cx="64087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Qui trình lắp đặt mạch điện </a:t>
            </a:r>
            <a:r>
              <a:rPr lang="vi-VN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đè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 ống huỳnh quang: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251520" y="3068960"/>
            <a:ext cx="1164157" cy="135539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Vạch dấu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1720897" y="3068960"/>
            <a:ext cx="1164157" cy="135539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Khoan lỗ </a:t>
            </a: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190275" y="3070383"/>
            <a:ext cx="1164157" cy="135539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TBĐ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 BĐ</a:t>
            </a: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4661002" y="3068960"/>
            <a:ext cx="1164157" cy="135539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Nối dây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 đèn</a:t>
            </a:r>
          </a:p>
          <a:p>
            <a:pPr algn="ctr"/>
            <a:endParaRPr lang="en-US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5"/>
          <p:cNvSpPr>
            <a:spLocks noChangeArrowheads="1"/>
          </p:cNvSpPr>
          <p:nvPr/>
        </p:nvSpPr>
        <p:spPr bwMode="auto">
          <a:xfrm>
            <a:off x="6131730" y="3068960"/>
            <a:ext cx="1164157" cy="135539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Nối dây </a:t>
            </a:r>
          </a:p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mạch điện</a:t>
            </a:r>
          </a:p>
        </p:txBody>
      </p:sp>
      <p:sp>
        <p:nvSpPr>
          <p:cNvPr id="16" name="Line 30"/>
          <p:cNvSpPr>
            <a:spLocks noChangeShapeType="1"/>
          </p:cNvSpPr>
          <p:nvPr/>
        </p:nvSpPr>
        <p:spPr bwMode="auto">
          <a:xfrm>
            <a:off x="1414326" y="3713910"/>
            <a:ext cx="30657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Line 31"/>
          <p:cNvSpPr>
            <a:spLocks noChangeShapeType="1"/>
          </p:cNvSpPr>
          <p:nvPr/>
        </p:nvSpPr>
        <p:spPr bwMode="auto">
          <a:xfrm>
            <a:off x="2885055" y="3713910"/>
            <a:ext cx="30657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ine 32"/>
          <p:cNvSpPr>
            <a:spLocks noChangeShapeType="1"/>
          </p:cNvSpPr>
          <p:nvPr/>
        </p:nvSpPr>
        <p:spPr bwMode="auto">
          <a:xfrm>
            <a:off x="4355782" y="3713910"/>
            <a:ext cx="30657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Line 33"/>
          <p:cNvSpPr>
            <a:spLocks noChangeShapeType="1"/>
          </p:cNvSpPr>
          <p:nvPr/>
        </p:nvSpPr>
        <p:spPr bwMode="auto">
          <a:xfrm>
            <a:off x="5825160" y="3713910"/>
            <a:ext cx="30657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38"/>
          <p:cNvSpPr>
            <a:spLocks noChangeArrowheads="1"/>
          </p:cNvSpPr>
          <p:nvPr/>
        </p:nvSpPr>
        <p:spPr bwMode="auto">
          <a:xfrm>
            <a:off x="7642595" y="3088892"/>
            <a:ext cx="1164157" cy="135539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 tra</a:t>
            </a:r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7308304" y="3717032"/>
            <a:ext cx="30657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251520" y="3074605"/>
            <a:ext cx="1162806" cy="1348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B1</a:t>
            </a:r>
          </a:p>
        </p:txBody>
      </p:sp>
      <p:sp>
        <p:nvSpPr>
          <p:cNvPr id="33" name="Rectangle 20"/>
          <p:cNvSpPr>
            <a:spLocks noChangeArrowheads="1"/>
          </p:cNvSpPr>
          <p:nvPr/>
        </p:nvSpPr>
        <p:spPr bwMode="auto">
          <a:xfrm>
            <a:off x="1705968" y="3068960"/>
            <a:ext cx="1162806" cy="1348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B2</a:t>
            </a:r>
          </a:p>
        </p:txBody>
      </p:sp>
      <p:sp>
        <p:nvSpPr>
          <p:cNvPr id="34" name="Rectangle 20"/>
          <p:cNvSpPr>
            <a:spLocks noChangeArrowheads="1"/>
          </p:cNvSpPr>
          <p:nvPr/>
        </p:nvSpPr>
        <p:spPr bwMode="auto">
          <a:xfrm>
            <a:off x="3203848" y="3068960"/>
            <a:ext cx="1162806" cy="1348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B3</a:t>
            </a:r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4676762" y="3068960"/>
            <a:ext cx="1162806" cy="1348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B4</a:t>
            </a:r>
          </a:p>
        </p:txBody>
      </p:sp>
      <p:sp>
        <p:nvSpPr>
          <p:cNvPr id="36" name="Rectangle 20"/>
          <p:cNvSpPr>
            <a:spLocks noChangeArrowheads="1"/>
          </p:cNvSpPr>
          <p:nvPr/>
        </p:nvSpPr>
        <p:spPr bwMode="auto">
          <a:xfrm>
            <a:off x="6141888" y="3068960"/>
            <a:ext cx="1162806" cy="1348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B5</a:t>
            </a:r>
          </a:p>
        </p:txBody>
      </p:sp>
      <p:sp>
        <p:nvSpPr>
          <p:cNvPr id="37" name="Rectangle 20"/>
          <p:cNvSpPr>
            <a:spLocks noChangeArrowheads="1"/>
          </p:cNvSpPr>
          <p:nvPr/>
        </p:nvSpPr>
        <p:spPr bwMode="auto">
          <a:xfrm>
            <a:off x="7654056" y="3068960"/>
            <a:ext cx="1162806" cy="1348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B6</a:t>
            </a:r>
          </a:p>
        </p:txBody>
      </p:sp>
    </p:spTree>
    <p:extLst>
      <p:ext uri="{BB962C8B-B14F-4D97-AF65-F5344CB8AC3E}">
        <p14:creationId xmlns:p14="http://schemas.microsoft.com/office/powerpoint/2010/main" val="369477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-36512" y="562495"/>
            <a:ext cx="48965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Nội dung và trình tự thực hành: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6512" y="30335"/>
            <a:ext cx="9071992" cy="575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ctr">
              <a:spcBef>
                <a:spcPts val="600"/>
              </a:spcBef>
            </a:pPr>
            <a:r>
              <a:rPr lang="en-US" sz="24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3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HÀNH-LẮP MẠCH ĐIỆN ĐÈN ỐNG HUỲNH QUANG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07504" y="951111"/>
            <a:ext cx="5976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Lắp đặt mạch điện đèn ống huỳnh quang:</a:t>
            </a:r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252015" y="1515254"/>
            <a:ext cx="8640986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vi-VN" sz="2400" b="1">
                <a:solidFill>
                  <a:srgbClr val="FF33CC"/>
                </a:solidFill>
                <a:latin typeface="+mj-lt"/>
              </a:rPr>
              <a:t>• Bước 1. Vạch dấu</a:t>
            </a:r>
          </a:p>
          <a:p>
            <a:r>
              <a:rPr lang="vi-VN" sz="2400">
                <a:latin typeface="+mj-lt"/>
              </a:rPr>
              <a:t>◦ Vạch vị trí lắp đặt các thiết bị đèn.</a:t>
            </a:r>
          </a:p>
          <a:p>
            <a:r>
              <a:rPr lang="vi-VN" sz="2400">
                <a:latin typeface="+mj-lt"/>
              </a:rPr>
              <a:t>◦ Vạch dấu đường đi dây và vị trí lắp đặt bộ đèn ống huỳnh quang.</a:t>
            </a:r>
          </a:p>
          <a:p>
            <a:endParaRPr lang="vi-VN" sz="2400" b="1">
              <a:solidFill>
                <a:srgbClr val="FF33CC"/>
              </a:solidFill>
              <a:latin typeface="+mj-lt"/>
            </a:endParaRPr>
          </a:p>
          <a:p>
            <a:r>
              <a:rPr lang="vi-VN" sz="2400" b="1">
                <a:solidFill>
                  <a:srgbClr val="FF33CC"/>
                </a:solidFill>
                <a:latin typeface="+mj-lt"/>
              </a:rPr>
              <a:t>• Bước 2. Khoan lỗ</a:t>
            </a:r>
          </a:p>
          <a:p>
            <a:r>
              <a:rPr lang="vi-VN" sz="2400">
                <a:latin typeface="+mj-lt"/>
              </a:rPr>
              <a:t>◦ Khoan lỗ bắt vít.</a:t>
            </a:r>
          </a:p>
          <a:p>
            <a:r>
              <a:rPr lang="vi-VN" sz="2400">
                <a:latin typeface="+mj-lt"/>
              </a:rPr>
              <a:t>◦ Khoan lỗ luồn dây.</a:t>
            </a:r>
          </a:p>
          <a:p>
            <a:endParaRPr lang="vi-VN" sz="2400" b="1">
              <a:solidFill>
                <a:srgbClr val="FF33CC"/>
              </a:solidFill>
              <a:latin typeface="+mj-lt"/>
            </a:endParaRPr>
          </a:p>
          <a:p>
            <a:r>
              <a:rPr lang="vi-VN" sz="2400" b="1">
                <a:solidFill>
                  <a:srgbClr val="FF33CC"/>
                </a:solidFill>
                <a:latin typeface="+mj-lt"/>
              </a:rPr>
              <a:t>• Bước 3. Lắp thiết bị điện của bảng điện</a:t>
            </a:r>
          </a:p>
          <a:p>
            <a:r>
              <a:rPr lang="vi-VN" sz="2400">
                <a:latin typeface="+mj-lt"/>
              </a:rPr>
              <a:t>◦ Nối dây các thiết bị đóng cắt, bảo vệ trên bảng điện.</a:t>
            </a:r>
          </a:p>
          <a:p>
            <a:r>
              <a:rPr lang="vi-VN" sz="2400">
                <a:latin typeface="+mj-lt"/>
              </a:rPr>
              <a:t>◦ Lắp đặt các thiết bị điện vào bảng điện.</a:t>
            </a:r>
          </a:p>
        </p:txBody>
      </p:sp>
    </p:spTree>
    <p:extLst>
      <p:ext uri="{BB962C8B-B14F-4D97-AF65-F5344CB8AC3E}">
        <p14:creationId xmlns:p14="http://schemas.microsoft.com/office/powerpoint/2010/main" val="369477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36512" y="562495"/>
            <a:ext cx="48965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Nội dung và trình tự thực hành: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512" y="30335"/>
            <a:ext cx="9071992" cy="575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ctr">
              <a:spcBef>
                <a:spcPts val="600"/>
              </a:spcBef>
            </a:pPr>
            <a:r>
              <a:rPr lang="en-US" sz="24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3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HÀNH-LẮP MẠCH ĐIỆN ĐÈN ỐNG HUỲNH QUANG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7504" y="951111"/>
            <a:ext cx="5976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Lắp đặt mạch điện đèn ống huỳnh quang:</a:t>
            </a: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251494" y="1524848"/>
            <a:ext cx="820893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vi-VN" sz="2400" b="1">
                <a:solidFill>
                  <a:srgbClr val="FF33CC"/>
                </a:solidFill>
                <a:latin typeface="+mj-lt"/>
              </a:rPr>
              <a:t>• Bước 4. Nối dây bộ đèn ống huỳnh quang</a:t>
            </a:r>
          </a:p>
          <a:p>
            <a:r>
              <a:rPr lang="vi-VN" sz="2400">
                <a:latin typeface="+mj-lt"/>
              </a:rPr>
              <a:t>◦ Nối dây dẫn của bộ đèn ống huỳnh quang theo sơ đồ lắp đặt.</a:t>
            </a:r>
          </a:p>
          <a:p>
            <a:r>
              <a:rPr lang="vi-VN" sz="2400">
                <a:latin typeface="+mj-lt"/>
              </a:rPr>
              <a:t>◦ Lắp đặt các phần tử của bộ đèn vào máng đèn.</a:t>
            </a:r>
            <a:endParaRPr lang="en-US" sz="2400">
              <a:solidFill>
                <a:srgbClr val="0000FF"/>
              </a:solidFill>
              <a:latin typeface="+mj-lt"/>
              <a:cs typeface="Times New Roman" pitchFamily="18" charset="0"/>
            </a:endParaRPr>
          </a:p>
          <a:p>
            <a:endParaRPr lang="vi-VN" sz="2400">
              <a:latin typeface="+mj-lt"/>
              <a:cs typeface="Times New Roman" pitchFamily="18" charset="0"/>
            </a:endParaRPr>
          </a:p>
          <a:p>
            <a:r>
              <a:rPr lang="vi-VN" sz="2400" b="1">
                <a:solidFill>
                  <a:srgbClr val="FF33CC"/>
                </a:solidFill>
                <a:latin typeface="+mj-lt"/>
                <a:cs typeface="Times New Roman" pitchFamily="18" charset="0"/>
              </a:rPr>
              <a:t>• Bước 5. Nối dây mạch điện</a:t>
            </a:r>
          </a:p>
          <a:p>
            <a:r>
              <a:rPr lang="vi-VN" sz="2400">
                <a:latin typeface="+mj-lt"/>
                <a:cs typeface="Times New Roman" pitchFamily="18" charset="0"/>
              </a:rPr>
              <a:t>◦ Đi dây từ bảng điện ra đèn.</a:t>
            </a:r>
          </a:p>
          <a:p>
            <a:endParaRPr lang="vi-VN" sz="2400">
              <a:latin typeface="+mj-lt"/>
              <a:cs typeface="Times New Roman" pitchFamily="18" charset="0"/>
            </a:endParaRPr>
          </a:p>
          <a:p>
            <a:r>
              <a:rPr lang="vi-VN" sz="2400" b="1">
                <a:solidFill>
                  <a:srgbClr val="FF33CC"/>
                </a:solidFill>
                <a:latin typeface="+mj-lt"/>
                <a:cs typeface="Times New Roman" pitchFamily="18" charset="0"/>
              </a:rPr>
              <a:t>• Bước 6. Kiểm tra</a:t>
            </a:r>
          </a:p>
          <a:p>
            <a:r>
              <a:rPr lang="vi-VN" sz="2400">
                <a:latin typeface="+mj-lt"/>
                <a:cs typeface="Times New Roman" pitchFamily="18" charset="0"/>
              </a:rPr>
              <a:t>◦ Kiểm tra sản phẩm đạt các tiêu chuẩn.</a:t>
            </a:r>
          </a:p>
          <a:p>
            <a:r>
              <a:rPr lang="vi-VN" sz="2400">
                <a:latin typeface="+mj-lt"/>
                <a:cs typeface="Times New Roman" pitchFamily="18" charset="0"/>
              </a:rPr>
              <a:t>▪ Lắp đặt đúng theo sơ đồ.</a:t>
            </a:r>
          </a:p>
          <a:p>
            <a:r>
              <a:rPr lang="vi-VN" sz="2400">
                <a:latin typeface="+mj-lt"/>
                <a:cs typeface="Times New Roman" pitchFamily="18" charset="0"/>
              </a:rPr>
              <a:t>▪ Chắc chắn.</a:t>
            </a:r>
          </a:p>
          <a:p>
            <a:r>
              <a:rPr lang="vi-VN" sz="2400">
                <a:latin typeface="+mj-lt"/>
                <a:cs typeface="Times New Roman" pitchFamily="18" charset="0"/>
              </a:rPr>
              <a:t>▪ Các mối nối an toàn điện, chắc và đẹp.</a:t>
            </a:r>
          </a:p>
          <a:p>
            <a:r>
              <a:rPr lang="vi-VN" sz="2400">
                <a:latin typeface="+mj-lt"/>
                <a:cs typeface="Times New Roman" pitchFamily="18" charset="0"/>
              </a:rPr>
              <a:t>◦ Nối mạch điện vào nguồn điện và cho vận hành thử.</a:t>
            </a:r>
          </a:p>
          <a:p>
            <a:endParaRPr lang="en-US" sz="2400">
              <a:solidFill>
                <a:srgbClr val="0000FF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47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926350"/>
              </p:ext>
            </p:extLst>
          </p:nvPr>
        </p:nvGraphicFramePr>
        <p:xfrm>
          <a:off x="208656" y="202360"/>
          <a:ext cx="8683824" cy="647596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799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6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6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1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 công đoạn</a:t>
                      </a:r>
                      <a:endParaRPr lang="en-US" sz="1600" b="1" i="1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Nội dung công việc</a:t>
                      </a:r>
                      <a:endParaRPr lang="en-US" sz="1600" b="1" i="1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 cụ</a:t>
                      </a:r>
                      <a:endParaRPr lang="en-US" sz="1600" b="1" i="1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Yêu cầu kĩ thuật</a:t>
                      </a:r>
                      <a:endParaRPr lang="en-US" sz="1600" b="1" i="1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6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1.Vạch dấu</a:t>
                      </a:r>
                      <a:endParaRPr lang="en-US" sz="1600" b="1" i="1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Vạch dấu vị trí lắp đặt các thiết bị điện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Thước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Bố trí thiết bị hợp lí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Mũi Vạch, bút chì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Vạch dấu chính xác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Khoan lỗ bảng điện</a:t>
                      </a:r>
                      <a:endParaRPr lang="en-US" sz="1600" b="1" i="1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-Chọn mũi khoan cho lỗ luồn dây và lỗ vít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Máy khoan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Khoan chính xác lỗ khoan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6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Khoan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Mũi khoan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Lỗ khoan thẳng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27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Lắp thiết bị điện vào bảng điện</a:t>
                      </a:r>
                      <a:endParaRPr lang="en-US" sz="1600" b="1" i="1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Nối dây các thiết bị đóng cắt, bảo vệ trên bảng điện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Kìm tuốt dây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Mối nối đúng yêu cầu kĩ thuật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6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Lắp đặt các thiết bị điện vào bảng điện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Kìm điện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Lắp thiết bị đúng vị trí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2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Băng dính, tuốc nơ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Các thiết bị được lắp chắc đẹp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27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Nối dây bộ đèn huỳnh quang</a:t>
                      </a:r>
                      <a:endParaRPr lang="en-US" sz="1600" b="1" i="1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Nối dây dẫn của bộ đèn huỳnh quang theo sơ đồ lắp đặt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- Kìm</a:t>
                      </a:r>
                      <a:r>
                        <a:rPr lang="en-US" sz="1600" u="none" strike="noStrike" baseline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điện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Nối dây đúng sơ đồ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2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Lắp đặt các phân tử của bộ đèn vào máng đèn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Tuốc</a:t>
                      </a:r>
                      <a:r>
                        <a:rPr lang="en-US" sz="1600" u="none" strike="noStrike" baseline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nơ vít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Lắp các phân tử bộ đèn đúng vị trí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22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Các phân tử bộ đèn được lắp chắc đẹp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6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Nối dây mạch điện</a:t>
                      </a:r>
                      <a:endParaRPr lang="en-US" sz="1600" b="1" i="1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Đi dây từ bảng điện ra đèn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Kìm điện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Nối dây đúng sơ đồ mạch điện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Tuốc nơ vít</a:t>
                      </a:r>
                      <a:endParaRPr lang="en-US" sz="1600" b="1" i="0" u="none" strike="noStrike">
                        <a:solidFill>
                          <a:srgbClr val="FF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227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Kiểm tra</a:t>
                      </a:r>
                      <a:endParaRPr lang="en-US" sz="1600" b="1" i="1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Lắp đặt các thiết bị và đi dây đúng sơ đồ mạch điện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Bút thử điện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Mạch điện đúng sơ đồ, chắc, đẹp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926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Nối nguồn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Mạch điện làm việc tốt, đúng yêu cầu kĩ thuật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46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Vận hành thử</a:t>
                      </a:r>
                      <a:endParaRPr lang="en-US" sz="1600" b="1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58" marR="8358" marT="8357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63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323850" y="1773238"/>
            <a:ext cx="8569325" cy="5040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latin typeface="Book Antiqua" pitchFamily="18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468313" y="4159250"/>
            <a:ext cx="1727200" cy="207803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 rot="5400000">
            <a:off x="1057275" y="4178300"/>
            <a:ext cx="304800" cy="5334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Book Antiqua" pitchFamily="18" charset="0"/>
            </a:endParaRPr>
          </a:p>
        </p:txBody>
      </p: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971550" y="5416550"/>
            <a:ext cx="533400" cy="533400"/>
            <a:chOff x="2317" y="3470"/>
            <a:chExt cx="336" cy="336"/>
          </a:xfrm>
          <a:blipFill>
            <a:blip r:embed="rId2"/>
            <a:tile tx="0" ty="0" sx="100000" sy="100000" flip="none" algn="tl"/>
          </a:blipFill>
        </p:grpSpPr>
        <p:sp>
          <p:nvSpPr>
            <p:cNvPr id="9" name="Oval 21"/>
            <p:cNvSpPr>
              <a:spLocks noChangeArrowheads="1"/>
            </p:cNvSpPr>
            <p:nvPr/>
          </p:nvSpPr>
          <p:spPr bwMode="auto">
            <a:xfrm>
              <a:off x="2317" y="3470"/>
              <a:ext cx="336" cy="336"/>
            </a:xfrm>
            <a:prstGeom prst="ellipse">
              <a:avLst/>
            </a:prstGeom>
            <a:grpFill/>
            <a:ln w="38100">
              <a:solidFill>
                <a:srgbClr val="00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0" name="AutoShape 22"/>
            <p:cNvSpPr>
              <a:spLocks noChangeArrowheads="1"/>
            </p:cNvSpPr>
            <p:nvPr/>
          </p:nvSpPr>
          <p:spPr bwMode="auto">
            <a:xfrm>
              <a:off x="2557" y="3614"/>
              <a:ext cx="48" cy="48"/>
            </a:xfrm>
            <a:prstGeom prst="flowChartConnector">
              <a:avLst/>
            </a:prstGeom>
            <a:grpFill/>
            <a:ln w="38100">
              <a:solidFill>
                <a:srgbClr val="00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1" name="AutoShape 23"/>
            <p:cNvSpPr>
              <a:spLocks noChangeArrowheads="1"/>
            </p:cNvSpPr>
            <p:nvPr/>
          </p:nvSpPr>
          <p:spPr bwMode="auto">
            <a:xfrm>
              <a:off x="2365" y="3614"/>
              <a:ext cx="48" cy="48"/>
            </a:xfrm>
            <a:prstGeom prst="flowChartConnector">
              <a:avLst/>
            </a:prstGeom>
            <a:grpFill/>
            <a:ln w="38100">
              <a:solidFill>
                <a:srgbClr val="00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</p:grpSp>
      <p:grpSp>
        <p:nvGrpSpPr>
          <p:cNvPr id="12" name="Group 24"/>
          <p:cNvGrpSpPr>
            <a:grpSpLocks/>
          </p:cNvGrpSpPr>
          <p:nvPr/>
        </p:nvGrpSpPr>
        <p:grpSpPr bwMode="auto">
          <a:xfrm>
            <a:off x="971550" y="4724400"/>
            <a:ext cx="533400" cy="533400"/>
            <a:chOff x="1789" y="3470"/>
            <a:chExt cx="336" cy="336"/>
          </a:xfrm>
          <a:blipFill>
            <a:blip r:embed="rId2"/>
            <a:tile tx="0" ty="0" sx="100000" sy="100000" flip="none" algn="tl"/>
          </a:blipFill>
        </p:grpSpPr>
        <p:sp>
          <p:nvSpPr>
            <p:cNvPr id="13" name="Oval 25"/>
            <p:cNvSpPr>
              <a:spLocks noChangeArrowheads="1"/>
            </p:cNvSpPr>
            <p:nvPr/>
          </p:nvSpPr>
          <p:spPr bwMode="auto">
            <a:xfrm>
              <a:off x="1789" y="3470"/>
              <a:ext cx="336" cy="336"/>
            </a:xfrm>
            <a:prstGeom prst="ellipse">
              <a:avLst/>
            </a:prstGeom>
            <a:grpFill/>
            <a:ln w="38100">
              <a:solidFill>
                <a:srgbClr val="00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4" name="AutoShape 26"/>
            <p:cNvSpPr>
              <a:spLocks noChangeArrowheads="1"/>
            </p:cNvSpPr>
            <p:nvPr/>
          </p:nvSpPr>
          <p:spPr bwMode="auto">
            <a:xfrm>
              <a:off x="1837" y="3614"/>
              <a:ext cx="48" cy="48"/>
            </a:xfrm>
            <a:prstGeom prst="flowChartConnector">
              <a:avLst/>
            </a:prstGeom>
            <a:grpFill/>
            <a:ln w="38100">
              <a:solidFill>
                <a:srgbClr val="00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5" name="AutoShape 27"/>
            <p:cNvSpPr>
              <a:spLocks noChangeArrowheads="1"/>
            </p:cNvSpPr>
            <p:nvPr/>
          </p:nvSpPr>
          <p:spPr bwMode="auto">
            <a:xfrm>
              <a:off x="2029" y="3614"/>
              <a:ext cx="48" cy="48"/>
            </a:xfrm>
            <a:prstGeom prst="flowChartConnector">
              <a:avLst/>
            </a:prstGeom>
            <a:grpFill/>
            <a:ln w="38100">
              <a:solidFill>
                <a:srgbClr val="00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6" name="Line 28"/>
            <p:cNvSpPr>
              <a:spLocks noChangeShapeType="1"/>
            </p:cNvSpPr>
            <p:nvPr/>
          </p:nvSpPr>
          <p:spPr bwMode="auto">
            <a:xfrm flipV="1">
              <a:off x="1837" y="3566"/>
              <a:ext cx="192" cy="48"/>
            </a:xfrm>
            <a:prstGeom prst="line">
              <a:avLst/>
            </a:prstGeom>
            <a:grpFill/>
            <a:ln w="38100">
              <a:solidFill>
                <a:srgbClr val="0033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1774" y="980728"/>
            <a:ext cx="4916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>
                <a:solidFill>
                  <a:srgbClr val="0000FF"/>
                </a:solidFill>
                <a:latin typeface="+mj-lt"/>
              </a:rPr>
              <a:t>Lắp thiết bị điện vào bảng điện</a:t>
            </a:r>
            <a:endParaRPr lang="en-US" sz="2400" b="1">
              <a:solidFill>
                <a:srgbClr val="0000FF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6512" y="30335"/>
            <a:ext cx="9071992" cy="575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ctr">
              <a:spcBef>
                <a:spcPts val="600"/>
              </a:spcBef>
            </a:pPr>
            <a:r>
              <a:rPr lang="en-US" sz="24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3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HÀNH-LẮP MẠCH ĐIỆN ĐÈN ỐNG HUỲNH QUANG</a:t>
            </a:r>
          </a:p>
        </p:txBody>
      </p:sp>
    </p:spTree>
    <p:extLst>
      <p:ext uri="{BB962C8B-B14F-4D97-AF65-F5344CB8AC3E}">
        <p14:creationId xmlns:p14="http://schemas.microsoft.com/office/powerpoint/2010/main" val="127143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231774" y="980728"/>
            <a:ext cx="2684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>
                <a:solidFill>
                  <a:srgbClr val="0000FF"/>
                </a:solidFill>
                <a:latin typeface="+mj-lt"/>
              </a:rPr>
              <a:t>Nối dây bộ đèn </a:t>
            </a:r>
            <a:endParaRPr lang="en-US" sz="2400" b="1">
              <a:solidFill>
                <a:srgbClr val="0000FF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36512" y="30335"/>
            <a:ext cx="9071992" cy="575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ctr">
              <a:spcBef>
                <a:spcPts val="600"/>
              </a:spcBef>
            </a:pPr>
            <a:r>
              <a:rPr lang="en-US" sz="24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3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HÀNH-LẮP MẠCH ĐIỆN ĐÈN ỐNG HUỲNH QUANG</a:t>
            </a:r>
          </a:p>
        </p:txBody>
      </p:sp>
      <p:sp>
        <p:nvSpPr>
          <p:cNvPr id="149" name="Rectangle 4"/>
          <p:cNvSpPr>
            <a:spLocks noChangeArrowheads="1"/>
          </p:cNvSpPr>
          <p:nvPr/>
        </p:nvSpPr>
        <p:spPr bwMode="auto">
          <a:xfrm>
            <a:off x="323155" y="1628800"/>
            <a:ext cx="8569325" cy="5040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latin typeface="Book Antiqua" pitchFamily="18" charset="0"/>
            </a:endParaRPr>
          </a:p>
        </p:txBody>
      </p:sp>
      <p:grpSp>
        <p:nvGrpSpPr>
          <p:cNvPr id="150" name="Group 35"/>
          <p:cNvGrpSpPr>
            <a:grpSpLocks/>
          </p:cNvGrpSpPr>
          <p:nvPr/>
        </p:nvGrpSpPr>
        <p:grpSpPr bwMode="auto">
          <a:xfrm>
            <a:off x="3707705" y="4364062"/>
            <a:ext cx="1584325" cy="504825"/>
            <a:chOff x="2063" y="2614"/>
            <a:chExt cx="817" cy="181"/>
          </a:xfrm>
        </p:grpSpPr>
        <p:sp>
          <p:nvSpPr>
            <p:cNvPr id="151" name="Rectangle 36"/>
            <p:cNvSpPr>
              <a:spLocks noChangeArrowheads="1"/>
            </p:cNvSpPr>
            <p:nvPr/>
          </p:nvSpPr>
          <p:spPr bwMode="auto">
            <a:xfrm>
              <a:off x="2063" y="2614"/>
              <a:ext cx="590" cy="181"/>
            </a:xfrm>
            <a:prstGeom prst="rect">
              <a:avLst/>
            </a:prstGeom>
            <a:noFill/>
            <a:ln w="38100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52" name="Line 37"/>
            <p:cNvSpPr>
              <a:spLocks noChangeShapeType="1"/>
            </p:cNvSpPr>
            <p:nvPr/>
          </p:nvSpPr>
          <p:spPr bwMode="auto">
            <a:xfrm>
              <a:off x="2653" y="2750"/>
              <a:ext cx="227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3" name="Line 38"/>
            <p:cNvSpPr>
              <a:spLocks noChangeShapeType="1"/>
            </p:cNvSpPr>
            <p:nvPr/>
          </p:nvSpPr>
          <p:spPr bwMode="auto">
            <a:xfrm>
              <a:off x="2653" y="2659"/>
              <a:ext cx="227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54" name="Group 42"/>
          <p:cNvGrpSpPr>
            <a:grpSpLocks/>
          </p:cNvGrpSpPr>
          <p:nvPr/>
        </p:nvGrpSpPr>
        <p:grpSpPr bwMode="auto">
          <a:xfrm>
            <a:off x="1115318" y="3789387"/>
            <a:ext cx="287337" cy="1223963"/>
            <a:chOff x="703" y="2478"/>
            <a:chExt cx="181" cy="771"/>
          </a:xfrm>
        </p:grpSpPr>
        <p:sp>
          <p:nvSpPr>
            <p:cNvPr id="155" name="Rectangle 39"/>
            <p:cNvSpPr>
              <a:spLocks noChangeArrowheads="1"/>
            </p:cNvSpPr>
            <p:nvPr/>
          </p:nvSpPr>
          <p:spPr bwMode="auto">
            <a:xfrm>
              <a:off x="703" y="2478"/>
              <a:ext cx="181" cy="771"/>
            </a:xfrm>
            <a:prstGeom prst="rect">
              <a:avLst/>
            </a:prstGeom>
            <a:noFill/>
            <a:ln w="38100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56" name="Oval 40"/>
            <p:cNvSpPr>
              <a:spLocks noChangeArrowheads="1"/>
            </p:cNvSpPr>
            <p:nvPr/>
          </p:nvSpPr>
          <p:spPr bwMode="auto">
            <a:xfrm>
              <a:off x="748" y="256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57" name="Oval 41"/>
            <p:cNvSpPr>
              <a:spLocks noChangeArrowheads="1"/>
            </p:cNvSpPr>
            <p:nvPr/>
          </p:nvSpPr>
          <p:spPr bwMode="auto">
            <a:xfrm>
              <a:off x="748" y="3068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</p:grpSp>
      <p:grpSp>
        <p:nvGrpSpPr>
          <p:cNvPr id="158" name="Group 50"/>
          <p:cNvGrpSpPr>
            <a:grpSpLocks/>
          </p:cNvGrpSpPr>
          <p:nvPr/>
        </p:nvGrpSpPr>
        <p:grpSpPr bwMode="auto">
          <a:xfrm>
            <a:off x="8100318" y="3789387"/>
            <a:ext cx="287337" cy="1223963"/>
            <a:chOff x="5103" y="2478"/>
            <a:chExt cx="181" cy="771"/>
          </a:xfrm>
        </p:grpSpPr>
        <p:sp>
          <p:nvSpPr>
            <p:cNvPr id="159" name="Rectangle 44"/>
            <p:cNvSpPr>
              <a:spLocks noChangeArrowheads="1"/>
            </p:cNvSpPr>
            <p:nvPr/>
          </p:nvSpPr>
          <p:spPr bwMode="auto">
            <a:xfrm>
              <a:off x="5103" y="2478"/>
              <a:ext cx="181" cy="771"/>
            </a:xfrm>
            <a:prstGeom prst="rect">
              <a:avLst/>
            </a:prstGeom>
            <a:noFill/>
            <a:ln w="38100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60" name="Oval 45"/>
            <p:cNvSpPr>
              <a:spLocks noChangeArrowheads="1"/>
            </p:cNvSpPr>
            <p:nvPr/>
          </p:nvSpPr>
          <p:spPr bwMode="auto">
            <a:xfrm>
              <a:off x="5148" y="256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61" name="Oval 46"/>
            <p:cNvSpPr>
              <a:spLocks noChangeArrowheads="1"/>
            </p:cNvSpPr>
            <p:nvPr/>
          </p:nvSpPr>
          <p:spPr bwMode="auto">
            <a:xfrm>
              <a:off x="5148" y="3068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</p:grpSp>
      <p:grpSp>
        <p:nvGrpSpPr>
          <p:cNvPr id="162" name="Group 53"/>
          <p:cNvGrpSpPr>
            <a:grpSpLocks/>
          </p:cNvGrpSpPr>
          <p:nvPr/>
        </p:nvGrpSpPr>
        <p:grpSpPr bwMode="auto">
          <a:xfrm>
            <a:off x="899418" y="3644925"/>
            <a:ext cx="7632700" cy="1511300"/>
            <a:chOff x="567" y="2387"/>
            <a:chExt cx="4808" cy="952"/>
          </a:xfrm>
        </p:grpSpPr>
        <p:grpSp>
          <p:nvGrpSpPr>
            <p:cNvPr id="163" name="Group 48"/>
            <p:cNvGrpSpPr>
              <a:grpSpLocks/>
            </p:cNvGrpSpPr>
            <p:nvPr/>
          </p:nvGrpSpPr>
          <p:grpSpPr bwMode="auto">
            <a:xfrm>
              <a:off x="567" y="2387"/>
              <a:ext cx="4808" cy="952"/>
              <a:chOff x="567" y="2387"/>
              <a:chExt cx="4808" cy="952"/>
            </a:xfrm>
          </p:grpSpPr>
          <p:sp>
            <p:nvSpPr>
              <p:cNvPr id="166" name="Rectangle 18"/>
              <p:cNvSpPr>
                <a:spLocks noChangeArrowheads="1"/>
              </p:cNvSpPr>
              <p:nvPr/>
            </p:nvSpPr>
            <p:spPr bwMode="auto">
              <a:xfrm>
                <a:off x="567" y="2387"/>
                <a:ext cx="4808" cy="952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67" name="Rectangle 47"/>
              <p:cNvSpPr>
                <a:spLocks noChangeArrowheads="1"/>
              </p:cNvSpPr>
              <p:nvPr/>
            </p:nvSpPr>
            <p:spPr bwMode="auto">
              <a:xfrm>
                <a:off x="3878" y="2387"/>
                <a:ext cx="272" cy="317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</p:grpSp>
        <p:sp>
          <p:nvSpPr>
            <p:cNvPr id="164" name="Rectangle 51"/>
            <p:cNvSpPr>
              <a:spLocks noChangeArrowheads="1"/>
            </p:cNvSpPr>
            <p:nvPr/>
          </p:nvSpPr>
          <p:spPr bwMode="auto">
            <a:xfrm>
              <a:off x="3923" y="2704"/>
              <a:ext cx="46" cy="4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65" name="Rectangle 52"/>
            <p:cNvSpPr>
              <a:spLocks noChangeArrowheads="1"/>
            </p:cNvSpPr>
            <p:nvPr/>
          </p:nvSpPr>
          <p:spPr bwMode="auto">
            <a:xfrm>
              <a:off x="4059" y="2704"/>
              <a:ext cx="46" cy="4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</p:grpSp>
      <p:grpSp>
        <p:nvGrpSpPr>
          <p:cNvPr id="168" name="Group 60"/>
          <p:cNvGrpSpPr>
            <a:grpSpLocks/>
          </p:cNvGrpSpPr>
          <p:nvPr/>
        </p:nvGrpSpPr>
        <p:grpSpPr bwMode="auto">
          <a:xfrm>
            <a:off x="1331218" y="4221187"/>
            <a:ext cx="3960812" cy="576263"/>
            <a:chOff x="839" y="2750"/>
            <a:chExt cx="2495" cy="363"/>
          </a:xfrm>
        </p:grpSpPr>
        <p:sp>
          <p:nvSpPr>
            <p:cNvPr id="169" name="Line 56"/>
            <p:cNvSpPr>
              <a:spLocks noChangeShapeType="1"/>
            </p:cNvSpPr>
            <p:nvPr/>
          </p:nvSpPr>
          <p:spPr bwMode="auto">
            <a:xfrm>
              <a:off x="839" y="3113"/>
              <a:ext cx="680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0" name="Line 57"/>
            <p:cNvSpPr>
              <a:spLocks noChangeShapeType="1"/>
            </p:cNvSpPr>
            <p:nvPr/>
          </p:nvSpPr>
          <p:spPr bwMode="auto">
            <a:xfrm flipV="1">
              <a:off x="1519" y="2750"/>
              <a:ext cx="0" cy="363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1" name="Line 58"/>
            <p:cNvSpPr>
              <a:spLocks noChangeShapeType="1"/>
            </p:cNvSpPr>
            <p:nvPr/>
          </p:nvSpPr>
          <p:spPr bwMode="auto">
            <a:xfrm>
              <a:off x="1519" y="2750"/>
              <a:ext cx="1815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2" name="Line 59"/>
            <p:cNvSpPr>
              <a:spLocks noChangeShapeType="1"/>
            </p:cNvSpPr>
            <p:nvPr/>
          </p:nvSpPr>
          <p:spPr bwMode="auto">
            <a:xfrm>
              <a:off x="3334" y="2750"/>
              <a:ext cx="0" cy="181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73" name="Group 65"/>
          <p:cNvGrpSpPr>
            <a:grpSpLocks/>
          </p:cNvGrpSpPr>
          <p:nvPr/>
        </p:nvGrpSpPr>
        <p:grpSpPr bwMode="auto">
          <a:xfrm>
            <a:off x="1258193" y="4005287"/>
            <a:ext cx="5041900" cy="358775"/>
            <a:chOff x="793" y="2614"/>
            <a:chExt cx="3176" cy="226"/>
          </a:xfrm>
        </p:grpSpPr>
        <p:sp>
          <p:nvSpPr>
            <p:cNvPr id="174" name="Line 61"/>
            <p:cNvSpPr>
              <a:spLocks noChangeShapeType="1"/>
            </p:cNvSpPr>
            <p:nvPr/>
          </p:nvSpPr>
          <p:spPr bwMode="auto">
            <a:xfrm>
              <a:off x="793" y="2614"/>
              <a:ext cx="2767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5" name="Line 62"/>
            <p:cNvSpPr>
              <a:spLocks noChangeShapeType="1"/>
            </p:cNvSpPr>
            <p:nvPr/>
          </p:nvSpPr>
          <p:spPr bwMode="auto">
            <a:xfrm>
              <a:off x="3560" y="2614"/>
              <a:ext cx="0" cy="226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6" name="Line 63"/>
            <p:cNvSpPr>
              <a:spLocks noChangeShapeType="1"/>
            </p:cNvSpPr>
            <p:nvPr/>
          </p:nvSpPr>
          <p:spPr bwMode="auto">
            <a:xfrm>
              <a:off x="3560" y="2840"/>
              <a:ext cx="409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7" name="Line 64"/>
            <p:cNvSpPr>
              <a:spLocks noChangeShapeType="1"/>
            </p:cNvSpPr>
            <p:nvPr/>
          </p:nvSpPr>
          <p:spPr bwMode="auto">
            <a:xfrm>
              <a:off x="3969" y="2704"/>
              <a:ext cx="0" cy="136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78" name="Group 70"/>
          <p:cNvGrpSpPr>
            <a:grpSpLocks/>
          </p:cNvGrpSpPr>
          <p:nvPr/>
        </p:nvGrpSpPr>
        <p:grpSpPr bwMode="auto">
          <a:xfrm>
            <a:off x="6515993" y="4005287"/>
            <a:ext cx="1727200" cy="358775"/>
            <a:chOff x="4105" y="2614"/>
            <a:chExt cx="1088" cy="226"/>
          </a:xfrm>
        </p:grpSpPr>
        <p:sp>
          <p:nvSpPr>
            <p:cNvPr id="179" name="Line 66"/>
            <p:cNvSpPr>
              <a:spLocks noChangeShapeType="1"/>
            </p:cNvSpPr>
            <p:nvPr/>
          </p:nvSpPr>
          <p:spPr bwMode="auto">
            <a:xfrm>
              <a:off x="4105" y="2704"/>
              <a:ext cx="0" cy="136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0" name="Line 67"/>
            <p:cNvSpPr>
              <a:spLocks noChangeShapeType="1"/>
            </p:cNvSpPr>
            <p:nvPr/>
          </p:nvSpPr>
          <p:spPr bwMode="auto">
            <a:xfrm>
              <a:off x="4105" y="2840"/>
              <a:ext cx="589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1" name="Line 68"/>
            <p:cNvSpPr>
              <a:spLocks noChangeShapeType="1"/>
            </p:cNvSpPr>
            <p:nvPr/>
          </p:nvSpPr>
          <p:spPr bwMode="auto">
            <a:xfrm flipV="1">
              <a:off x="4694" y="2614"/>
              <a:ext cx="0" cy="226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2" name="Line 69"/>
            <p:cNvSpPr>
              <a:spLocks noChangeShapeType="1"/>
            </p:cNvSpPr>
            <p:nvPr/>
          </p:nvSpPr>
          <p:spPr bwMode="auto">
            <a:xfrm flipH="1">
              <a:off x="4694" y="2614"/>
              <a:ext cx="499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83" name="Group 78"/>
          <p:cNvGrpSpPr>
            <a:grpSpLocks/>
          </p:cNvGrpSpPr>
          <p:nvPr/>
        </p:nvGrpSpPr>
        <p:grpSpPr bwMode="auto">
          <a:xfrm>
            <a:off x="5220593" y="4724425"/>
            <a:ext cx="179387" cy="1331912"/>
            <a:chOff x="3289" y="3067"/>
            <a:chExt cx="113" cy="839"/>
          </a:xfrm>
        </p:grpSpPr>
        <p:sp>
          <p:nvSpPr>
            <p:cNvPr id="184" name="Line 55"/>
            <p:cNvSpPr>
              <a:spLocks noChangeShapeType="1"/>
            </p:cNvSpPr>
            <p:nvPr/>
          </p:nvSpPr>
          <p:spPr bwMode="auto">
            <a:xfrm>
              <a:off x="3334" y="3067"/>
              <a:ext cx="0" cy="771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5" name="Oval 75"/>
            <p:cNvSpPr>
              <a:spLocks noChangeArrowheads="1"/>
            </p:cNvSpPr>
            <p:nvPr/>
          </p:nvSpPr>
          <p:spPr bwMode="auto">
            <a:xfrm>
              <a:off x="3289" y="3793"/>
              <a:ext cx="113" cy="113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</p:grpSp>
      <p:grpSp>
        <p:nvGrpSpPr>
          <p:cNvPr id="186" name="Group 77"/>
          <p:cNvGrpSpPr>
            <a:grpSpLocks/>
          </p:cNvGrpSpPr>
          <p:nvPr/>
        </p:nvGrpSpPr>
        <p:grpSpPr bwMode="auto">
          <a:xfrm>
            <a:off x="5471418" y="4797450"/>
            <a:ext cx="2771775" cy="1258887"/>
            <a:chOff x="3447" y="3113"/>
            <a:chExt cx="1746" cy="793"/>
          </a:xfrm>
        </p:grpSpPr>
        <p:grpSp>
          <p:nvGrpSpPr>
            <p:cNvPr id="187" name="Group 74"/>
            <p:cNvGrpSpPr>
              <a:grpSpLocks/>
            </p:cNvGrpSpPr>
            <p:nvPr/>
          </p:nvGrpSpPr>
          <p:grpSpPr bwMode="auto">
            <a:xfrm>
              <a:off x="3515" y="3113"/>
              <a:ext cx="1678" cy="725"/>
              <a:chOff x="3515" y="3113"/>
              <a:chExt cx="1678" cy="725"/>
            </a:xfrm>
          </p:grpSpPr>
          <p:sp>
            <p:nvSpPr>
              <p:cNvPr id="189" name="Line 71"/>
              <p:cNvSpPr>
                <a:spLocks noChangeShapeType="1"/>
              </p:cNvSpPr>
              <p:nvPr/>
            </p:nvSpPr>
            <p:spPr bwMode="auto">
              <a:xfrm flipH="1">
                <a:off x="3515" y="3113"/>
                <a:ext cx="1678" cy="0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90" name="Line 73"/>
              <p:cNvSpPr>
                <a:spLocks noChangeShapeType="1"/>
              </p:cNvSpPr>
              <p:nvPr/>
            </p:nvSpPr>
            <p:spPr bwMode="auto">
              <a:xfrm>
                <a:off x="3515" y="3113"/>
                <a:ext cx="0" cy="725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88" name="Oval 76"/>
            <p:cNvSpPr>
              <a:spLocks noChangeArrowheads="1"/>
            </p:cNvSpPr>
            <p:nvPr/>
          </p:nvSpPr>
          <p:spPr bwMode="auto">
            <a:xfrm>
              <a:off x="3447" y="3793"/>
              <a:ext cx="113" cy="113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</p:grpSp>
      <p:sp>
        <p:nvSpPr>
          <p:cNvPr id="191" name="AutoShape 80"/>
          <p:cNvSpPr>
            <a:spLocks noChangeArrowheads="1"/>
          </p:cNvSpPr>
          <p:nvPr/>
        </p:nvSpPr>
        <p:spPr bwMode="auto">
          <a:xfrm>
            <a:off x="6658868" y="2492400"/>
            <a:ext cx="2160587" cy="431800"/>
          </a:xfrm>
          <a:prstGeom prst="wedgeRoundRectCallout">
            <a:avLst>
              <a:gd name="adj1" fmla="val -60579"/>
              <a:gd name="adj2" fmla="val 24448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Hộp gắn tắc te</a:t>
            </a:r>
          </a:p>
        </p:txBody>
      </p:sp>
      <p:sp>
        <p:nvSpPr>
          <p:cNvPr id="192" name="AutoShape 81"/>
          <p:cNvSpPr>
            <a:spLocks noChangeArrowheads="1"/>
          </p:cNvSpPr>
          <p:nvPr/>
        </p:nvSpPr>
        <p:spPr bwMode="auto">
          <a:xfrm>
            <a:off x="970855" y="2420962"/>
            <a:ext cx="2160588" cy="431800"/>
          </a:xfrm>
          <a:prstGeom prst="wedgeRoundRectCallout">
            <a:avLst>
              <a:gd name="adj1" fmla="val -35597"/>
              <a:gd name="adj2" fmla="val 28235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Chân đèn</a:t>
            </a:r>
          </a:p>
        </p:txBody>
      </p:sp>
      <p:sp>
        <p:nvSpPr>
          <p:cNvPr id="193" name="AutoShape 82"/>
          <p:cNvSpPr>
            <a:spLocks noChangeArrowheads="1"/>
          </p:cNvSpPr>
          <p:nvPr/>
        </p:nvSpPr>
        <p:spPr bwMode="auto">
          <a:xfrm>
            <a:off x="1978918" y="5732487"/>
            <a:ext cx="2160587" cy="431800"/>
          </a:xfrm>
          <a:prstGeom prst="wedgeRoundRectCallout">
            <a:avLst>
              <a:gd name="adj1" fmla="val 40815"/>
              <a:gd name="adj2" fmla="val -29558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Ballast</a:t>
            </a:r>
          </a:p>
        </p:txBody>
      </p:sp>
      <p:sp>
        <p:nvSpPr>
          <p:cNvPr id="194" name="AutoShape 83"/>
          <p:cNvSpPr>
            <a:spLocks noChangeArrowheads="1"/>
          </p:cNvSpPr>
          <p:nvPr/>
        </p:nvSpPr>
        <p:spPr bwMode="auto">
          <a:xfrm>
            <a:off x="3634680" y="2779737"/>
            <a:ext cx="2087563" cy="431800"/>
          </a:xfrm>
          <a:prstGeom prst="wedgeRoundRectCallout">
            <a:avLst>
              <a:gd name="adj1" fmla="val -1255"/>
              <a:gd name="adj2" fmla="val 15183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Máng đèn</a:t>
            </a:r>
          </a:p>
        </p:txBody>
      </p:sp>
      <p:sp>
        <p:nvSpPr>
          <p:cNvPr id="195" name="Line 85"/>
          <p:cNvSpPr>
            <a:spLocks noChangeShapeType="1"/>
          </p:cNvSpPr>
          <p:nvPr/>
        </p:nvSpPr>
        <p:spPr bwMode="auto">
          <a:xfrm>
            <a:off x="5434905" y="6092850"/>
            <a:ext cx="0" cy="431800"/>
          </a:xfrm>
          <a:prstGeom prst="line">
            <a:avLst/>
          </a:prstGeom>
          <a:noFill/>
          <a:ln w="57150">
            <a:solidFill>
              <a:srgbClr val="00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96" name="Rectangle 86"/>
          <p:cNvSpPr>
            <a:spLocks noChangeArrowheads="1"/>
          </p:cNvSpPr>
          <p:nvPr/>
        </p:nvSpPr>
        <p:spPr bwMode="auto">
          <a:xfrm>
            <a:off x="5507930" y="6242075"/>
            <a:ext cx="1454244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 công tắc</a:t>
            </a:r>
          </a:p>
        </p:txBody>
      </p:sp>
    </p:spTree>
    <p:extLst>
      <p:ext uri="{BB962C8B-B14F-4D97-AF65-F5344CB8AC3E}">
        <p14:creationId xmlns:p14="http://schemas.microsoft.com/office/powerpoint/2010/main" val="39062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-36512" y="619647"/>
            <a:ext cx="48245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I. </a:t>
            </a:r>
            <a:r>
              <a:rPr lang="en-US" sz="2400" b="1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Dụng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cụ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2400" b="1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vật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liệu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và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thiết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bị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6512" y="30335"/>
            <a:ext cx="9071992" cy="575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ctr">
              <a:spcBef>
                <a:spcPts val="600"/>
              </a:spcBef>
            </a:pPr>
            <a:r>
              <a:rPr lang="en-US" sz="24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3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HÀNH-LẮP MẠCH ĐIỆN ĐÈN ỐNG HUỲNH QUANG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07950" y="1154113"/>
            <a:ext cx="4392613" cy="4154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en-US" sz="2400" b="1" i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1. Dụng cụ:</a:t>
            </a:r>
          </a:p>
          <a:p>
            <a:pPr marL="0" indent="0"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Kìm điện </a:t>
            </a:r>
          </a:p>
          <a:p>
            <a:pPr marL="0" indent="0"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Kìm tuốt dây  </a:t>
            </a:r>
          </a:p>
          <a:p>
            <a:pPr marL="0" indent="0"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Dao nhỏ </a:t>
            </a:r>
          </a:p>
          <a:p>
            <a:pPr marL="0" indent="0"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Tua vít </a:t>
            </a:r>
          </a:p>
          <a:p>
            <a:pPr marL="0" indent="0"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Bút thử điện </a:t>
            </a:r>
          </a:p>
          <a:p>
            <a:pPr marL="0" indent="0"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Khoan điện cầm tay</a:t>
            </a:r>
          </a:p>
          <a:p>
            <a:pPr marL="0" indent="0"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Mũi khoan </a:t>
            </a:r>
            <a:r>
              <a:rPr lang="el-GR" sz="240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ϕ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2mm v</a:t>
            </a:r>
            <a:r>
              <a:rPr lang="el-GR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ϕ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5mm </a:t>
            </a:r>
          </a:p>
          <a:p>
            <a:pPr marL="0" indent="0"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* Th</a:t>
            </a:r>
            <a:r>
              <a:rPr lang="el-GR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ướ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 k</a:t>
            </a:r>
            <a:r>
              <a:rPr lang="el-GR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ẻ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B</a:t>
            </a:r>
            <a:r>
              <a:rPr lang="el-GR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 ch</a:t>
            </a:r>
            <a:r>
              <a:rPr lang="el-GR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ì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/>
            <a:endParaRPr lang="en-US" sz="240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4643438" y="1052513"/>
            <a:ext cx="4249737" cy="4893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2. V</a:t>
            </a:r>
            <a:r>
              <a:rPr lang="en-US" sz="2400" b="1" i="1">
                <a:solidFill>
                  <a:srgbClr val="FF33CC"/>
                </a:solidFill>
                <a:latin typeface="Times New Roman" panose="02020603050405020304" charset="0"/>
                <a:cs typeface="Times New Roman" panose="02020603050405020304" charset="0"/>
              </a:rPr>
              <a:t>ật liệu và thiết bị</a:t>
            </a:r>
            <a:r>
              <a:rPr lang="en-US" sz="2400" b="1" i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40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1" hangingPunct="1"/>
            <a:r>
              <a:rPr lang="en-US" sz="240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Bảng điện </a:t>
            </a:r>
          </a:p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Ổ cắm điện . </a:t>
            </a:r>
          </a:p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Cầu chì. </a:t>
            </a:r>
          </a:p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Công tắc  </a:t>
            </a:r>
          </a:p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Dây dẫn điện  </a:t>
            </a:r>
          </a:p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Bóng đèn huỳnh quang</a:t>
            </a:r>
          </a:p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Tắc te </a:t>
            </a:r>
            <a:r>
              <a:rPr lang="en-US" sz="24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(Starte)</a:t>
            </a:r>
          </a:p>
          <a:p>
            <a:pPr eaLnBrk="1" hangingPunct="1"/>
            <a:r>
              <a:rPr lang="en-US" sz="24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Chấn lưu </a:t>
            </a:r>
            <a:r>
              <a:rPr lang="en-US" sz="24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(Ballast)</a:t>
            </a:r>
          </a:p>
          <a:p>
            <a:pPr eaLnBrk="1" hangingPunct="1"/>
            <a:r>
              <a:rPr lang="en-US" sz="24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Máng đèn</a:t>
            </a:r>
          </a:p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Băng dính cách điện </a:t>
            </a:r>
          </a:p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Giấy ráp . </a:t>
            </a:r>
          </a:p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Phích cắm điện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357683" y="1154113"/>
            <a:ext cx="71945" cy="47920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39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3850" y="1557338"/>
            <a:ext cx="8569325" cy="5040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latin typeface="Book Antiqua" pitchFamily="18" charset="0"/>
            </a:endParaRPr>
          </a:p>
        </p:txBody>
      </p:sp>
      <p:sp>
        <p:nvSpPr>
          <p:cNvPr id="5" name="Rectangle 202"/>
          <p:cNvSpPr>
            <a:spLocks noChangeArrowheads="1"/>
          </p:cNvSpPr>
          <p:nvPr/>
        </p:nvSpPr>
        <p:spPr bwMode="auto">
          <a:xfrm>
            <a:off x="5940425" y="2708275"/>
            <a:ext cx="647700" cy="14414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1476375" y="2708275"/>
            <a:ext cx="647700" cy="12255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Rectangle 86"/>
          <p:cNvSpPr>
            <a:spLocks noChangeArrowheads="1"/>
          </p:cNvSpPr>
          <p:nvPr/>
        </p:nvSpPr>
        <p:spPr bwMode="auto">
          <a:xfrm>
            <a:off x="900113" y="2060575"/>
            <a:ext cx="7200900" cy="6477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8" name="Group 201"/>
          <p:cNvGrpSpPr>
            <a:grpSpLocks/>
          </p:cNvGrpSpPr>
          <p:nvPr/>
        </p:nvGrpSpPr>
        <p:grpSpPr bwMode="auto">
          <a:xfrm>
            <a:off x="323850" y="1922463"/>
            <a:ext cx="7662863" cy="884237"/>
            <a:chOff x="204" y="1211"/>
            <a:chExt cx="4827" cy="557"/>
          </a:xfrm>
        </p:grpSpPr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497" y="1376"/>
              <a:ext cx="4534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497" y="1525"/>
              <a:ext cx="453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04" y="121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990000"/>
                  </a:solidFill>
                  <a:cs typeface="Arial" pitchFamily="34" charset="0"/>
                </a:rPr>
                <a:t>O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06" y="1480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990000"/>
                  </a:solidFill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13" name="Group 203"/>
          <p:cNvGrpSpPr>
            <a:grpSpLocks/>
          </p:cNvGrpSpPr>
          <p:nvPr/>
        </p:nvGrpSpPr>
        <p:grpSpPr bwMode="auto">
          <a:xfrm>
            <a:off x="468313" y="3943350"/>
            <a:ext cx="1727200" cy="2078038"/>
            <a:chOff x="295" y="2484"/>
            <a:chExt cx="1088" cy="1309"/>
          </a:xfrm>
        </p:grpSpPr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295" y="2484"/>
              <a:ext cx="1088" cy="1309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 rot="5400000">
              <a:off x="666" y="2496"/>
              <a:ext cx="19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grpSp>
          <p:nvGrpSpPr>
            <p:cNvPr id="16" name="Group 12"/>
            <p:cNvGrpSpPr>
              <a:grpSpLocks/>
            </p:cNvGrpSpPr>
            <p:nvPr/>
          </p:nvGrpSpPr>
          <p:grpSpPr bwMode="auto">
            <a:xfrm>
              <a:off x="612" y="3276"/>
              <a:ext cx="336" cy="336"/>
              <a:chOff x="2317" y="3470"/>
              <a:chExt cx="336" cy="336"/>
            </a:xfrm>
          </p:grpSpPr>
          <p:sp>
            <p:nvSpPr>
              <p:cNvPr id="22" name="Oval 13"/>
              <p:cNvSpPr>
                <a:spLocks noChangeArrowheads="1"/>
              </p:cNvSpPr>
              <p:nvPr/>
            </p:nvSpPr>
            <p:spPr bwMode="auto">
              <a:xfrm>
                <a:off x="2317" y="3470"/>
                <a:ext cx="336" cy="336"/>
              </a:xfrm>
              <a:prstGeom prst="ellipse">
                <a:avLst/>
              </a:prstGeom>
              <a:noFill/>
              <a:ln w="38100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23" name="AutoShape 14"/>
              <p:cNvSpPr>
                <a:spLocks noChangeArrowheads="1"/>
              </p:cNvSpPr>
              <p:nvPr/>
            </p:nvSpPr>
            <p:spPr bwMode="auto">
              <a:xfrm>
                <a:off x="2557" y="3614"/>
                <a:ext cx="48" cy="48"/>
              </a:xfrm>
              <a:prstGeom prst="flowChartConnector">
                <a:avLst/>
              </a:prstGeom>
              <a:noFill/>
              <a:ln w="38100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24" name="AutoShape 15"/>
              <p:cNvSpPr>
                <a:spLocks noChangeArrowheads="1"/>
              </p:cNvSpPr>
              <p:nvPr/>
            </p:nvSpPr>
            <p:spPr bwMode="auto">
              <a:xfrm>
                <a:off x="2365" y="3614"/>
                <a:ext cx="48" cy="48"/>
              </a:xfrm>
              <a:prstGeom prst="flowChartConnector">
                <a:avLst/>
              </a:prstGeom>
              <a:noFill/>
              <a:ln w="38100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</p:grpSp>
        <p:grpSp>
          <p:nvGrpSpPr>
            <p:cNvPr id="17" name="Group 16"/>
            <p:cNvGrpSpPr>
              <a:grpSpLocks/>
            </p:cNvGrpSpPr>
            <p:nvPr/>
          </p:nvGrpSpPr>
          <p:grpSpPr bwMode="auto">
            <a:xfrm>
              <a:off x="612" y="2840"/>
              <a:ext cx="336" cy="336"/>
              <a:chOff x="1789" y="3470"/>
              <a:chExt cx="336" cy="336"/>
            </a:xfrm>
          </p:grpSpPr>
          <p:sp>
            <p:nvSpPr>
              <p:cNvPr id="18" name="Oval 17"/>
              <p:cNvSpPr>
                <a:spLocks noChangeArrowheads="1"/>
              </p:cNvSpPr>
              <p:nvPr/>
            </p:nvSpPr>
            <p:spPr bwMode="auto">
              <a:xfrm>
                <a:off x="1789" y="3470"/>
                <a:ext cx="336" cy="336"/>
              </a:xfrm>
              <a:prstGeom prst="ellipse">
                <a:avLst/>
              </a:prstGeom>
              <a:noFill/>
              <a:ln w="38100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19" name="AutoShape 18"/>
              <p:cNvSpPr>
                <a:spLocks noChangeArrowheads="1"/>
              </p:cNvSpPr>
              <p:nvPr/>
            </p:nvSpPr>
            <p:spPr bwMode="auto">
              <a:xfrm>
                <a:off x="1837" y="3614"/>
                <a:ext cx="48" cy="48"/>
              </a:xfrm>
              <a:prstGeom prst="flowChartConnector">
                <a:avLst/>
              </a:prstGeom>
              <a:noFill/>
              <a:ln w="38100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20" name="AutoShape 19"/>
              <p:cNvSpPr>
                <a:spLocks noChangeArrowheads="1"/>
              </p:cNvSpPr>
              <p:nvPr/>
            </p:nvSpPr>
            <p:spPr bwMode="auto">
              <a:xfrm>
                <a:off x="2029" y="3614"/>
                <a:ext cx="48" cy="48"/>
              </a:xfrm>
              <a:prstGeom prst="flowChartConnector">
                <a:avLst/>
              </a:prstGeom>
              <a:noFill/>
              <a:ln w="38100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 flipV="1">
                <a:off x="1837" y="3566"/>
                <a:ext cx="192" cy="48"/>
              </a:xfrm>
              <a:prstGeom prst="line">
                <a:avLst/>
              </a:prstGeom>
              <a:noFill/>
              <a:ln w="38100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25" name="Group 21"/>
          <p:cNvGrpSpPr>
            <a:grpSpLocks/>
          </p:cNvGrpSpPr>
          <p:nvPr/>
        </p:nvGrpSpPr>
        <p:grpSpPr bwMode="auto">
          <a:xfrm>
            <a:off x="1403350" y="2133600"/>
            <a:ext cx="647700" cy="3311525"/>
            <a:chOff x="884" y="1344"/>
            <a:chExt cx="408" cy="2086"/>
          </a:xfrm>
        </p:grpSpPr>
        <p:sp>
          <p:nvSpPr>
            <p:cNvPr id="26" name="Line 22"/>
            <p:cNvSpPr>
              <a:spLocks noChangeShapeType="1"/>
            </p:cNvSpPr>
            <p:nvPr/>
          </p:nvSpPr>
          <p:spPr bwMode="auto">
            <a:xfrm flipH="1" flipV="1">
              <a:off x="1262" y="1377"/>
              <a:ext cx="0" cy="2053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H="1">
              <a:off x="884" y="3430"/>
              <a:ext cx="402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8" name="AutoShape 24"/>
            <p:cNvSpPr>
              <a:spLocks noChangeArrowheads="1"/>
            </p:cNvSpPr>
            <p:nvPr/>
          </p:nvSpPr>
          <p:spPr bwMode="auto">
            <a:xfrm flipH="1">
              <a:off x="1241" y="1344"/>
              <a:ext cx="51" cy="44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</p:grpSp>
      <p:grpSp>
        <p:nvGrpSpPr>
          <p:cNvPr id="29" name="Group 94"/>
          <p:cNvGrpSpPr>
            <a:grpSpLocks/>
          </p:cNvGrpSpPr>
          <p:nvPr/>
        </p:nvGrpSpPr>
        <p:grpSpPr bwMode="auto">
          <a:xfrm>
            <a:off x="900113" y="2349500"/>
            <a:ext cx="792162" cy="1884363"/>
            <a:chOff x="900112" y="2349500"/>
            <a:chExt cx="792163" cy="1884107"/>
          </a:xfrm>
        </p:grpSpPr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1641475" y="2389757"/>
              <a:ext cx="0" cy="182506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" name="AutoShape 27"/>
            <p:cNvSpPr>
              <a:spLocks noChangeArrowheads="1"/>
            </p:cNvSpPr>
            <p:nvPr/>
          </p:nvSpPr>
          <p:spPr bwMode="auto">
            <a:xfrm>
              <a:off x="1616075" y="2349500"/>
              <a:ext cx="76200" cy="103778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 flipH="1">
              <a:off x="900112" y="4233607"/>
              <a:ext cx="7560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3" name="Group 29"/>
          <p:cNvGrpSpPr>
            <a:grpSpLocks/>
          </p:cNvGrpSpPr>
          <p:nvPr/>
        </p:nvGrpSpPr>
        <p:grpSpPr bwMode="auto">
          <a:xfrm>
            <a:off x="755650" y="4221163"/>
            <a:ext cx="287338" cy="1223962"/>
            <a:chOff x="476" y="2659"/>
            <a:chExt cx="181" cy="771"/>
          </a:xfrm>
        </p:grpSpPr>
        <p:sp>
          <p:nvSpPr>
            <p:cNvPr id="34" name="Line 30"/>
            <p:cNvSpPr>
              <a:spLocks noChangeShapeType="1"/>
            </p:cNvSpPr>
            <p:nvPr/>
          </p:nvSpPr>
          <p:spPr bwMode="auto">
            <a:xfrm flipH="1" flipV="1">
              <a:off x="480" y="3016"/>
              <a:ext cx="17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 flipV="1">
              <a:off x="480" y="2659"/>
              <a:ext cx="0" cy="77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 flipV="1">
              <a:off x="476" y="2670"/>
              <a:ext cx="10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 flipH="1" flipV="1">
              <a:off x="476" y="3430"/>
              <a:ext cx="17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8" name="Group 95"/>
          <p:cNvGrpSpPr>
            <a:grpSpLocks/>
          </p:cNvGrpSpPr>
          <p:nvPr/>
        </p:nvGrpSpPr>
        <p:grpSpPr bwMode="auto">
          <a:xfrm>
            <a:off x="1403350" y="2555875"/>
            <a:ext cx="4787900" cy="2214563"/>
            <a:chOff x="1403350" y="2556000"/>
            <a:chExt cx="4788650" cy="2214000"/>
          </a:xfrm>
        </p:grpSpPr>
        <p:sp>
          <p:nvSpPr>
            <p:cNvPr id="39" name="Line 56"/>
            <p:cNvSpPr>
              <a:spLocks noChangeShapeType="1"/>
            </p:cNvSpPr>
            <p:nvPr/>
          </p:nvSpPr>
          <p:spPr bwMode="auto">
            <a:xfrm>
              <a:off x="1403350" y="4755847"/>
              <a:ext cx="395288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" name="Line 58"/>
            <p:cNvSpPr>
              <a:spLocks noChangeShapeType="1"/>
            </p:cNvSpPr>
            <p:nvPr/>
          </p:nvSpPr>
          <p:spPr bwMode="auto">
            <a:xfrm flipV="1">
              <a:off x="1803400" y="2556000"/>
              <a:ext cx="0" cy="221400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" name="Line 60"/>
            <p:cNvSpPr>
              <a:spLocks noChangeShapeType="1"/>
            </p:cNvSpPr>
            <p:nvPr/>
          </p:nvSpPr>
          <p:spPr bwMode="auto">
            <a:xfrm>
              <a:off x="6192000" y="2565400"/>
              <a:ext cx="0" cy="193320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" name="Line 61"/>
            <p:cNvSpPr>
              <a:spLocks noChangeShapeType="1"/>
            </p:cNvSpPr>
            <p:nvPr/>
          </p:nvSpPr>
          <p:spPr bwMode="auto">
            <a:xfrm>
              <a:off x="1785918" y="2565400"/>
              <a:ext cx="4392000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3" name="Group 195"/>
          <p:cNvGrpSpPr>
            <a:grpSpLocks/>
          </p:cNvGrpSpPr>
          <p:nvPr/>
        </p:nvGrpSpPr>
        <p:grpSpPr bwMode="auto">
          <a:xfrm flipV="1">
            <a:off x="2771775" y="4508500"/>
            <a:ext cx="5903913" cy="1296988"/>
            <a:chOff x="567" y="2387"/>
            <a:chExt cx="4808" cy="1519"/>
          </a:xfrm>
        </p:grpSpPr>
        <p:grpSp>
          <p:nvGrpSpPr>
            <p:cNvPr id="44" name="Group 154"/>
            <p:cNvGrpSpPr>
              <a:grpSpLocks/>
            </p:cNvGrpSpPr>
            <p:nvPr/>
          </p:nvGrpSpPr>
          <p:grpSpPr bwMode="auto">
            <a:xfrm>
              <a:off x="2336" y="2840"/>
              <a:ext cx="998" cy="318"/>
              <a:chOff x="2063" y="2614"/>
              <a:chExt cx="817" cy="181"/>
            </a:xfrm>
          </p:grpSpPr>
          <p:sp>
            <p:nvSpPr>
              <p:cNvPr id="82" name="Rectangle 155"/>
              <p:cNvSpPr>
                <a:spLocks noChangeArrowheads="1"/>
              </p:cNvSpPr>
              <p:nvPr/>
            </p:nvSpPr>
            <p:spPr bwMode="auto">
              <a:xfrm>
                <a:off x="2063" y="2614"/>
                <a:ext cx="590" cy="181"/>
              </a:xfrm>
              <a:prstGeom prst="rect">
                <a:avLst/>
              </a:prstGeom>
              <a:noFill/>
              <a:ln w="38100">
                <a:solidFill>
                  <a:srgbClr val="0033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83" name="Line 156"/>
              <p:cNvSpPr>
                <a:spLocks noChangeShapeType="1"/>
              </p:cNvSpPr>
              <p:nvPr/>
            </p:nvSpPr>
            <p:spPr bwMode="auto">
              <a:xfrm>
                <a:off x="2653" y="2750"/>
                <a:ext cx="227" cy="0"/>
              </a:xfrm>
              <a:prstGeom prst="line">
                <a:avLst/>
              </a:prstGeom>
              <a:noFill/>
              <a:ln w="28575">
                <a:solidFill>
                  <a:srgbClr val="00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4" name="Line 157"/>
              <p:cNvSpPr>
                <a:spLocks noChangeShapeType="1"/>
              </p:cNvSpPr>
              <p:nvPr/>
            </p:nvSpPr>
            <p:spPr bwMode="auto">
              <a:xfrm>
                <a:off x="2653" y="2659"/>
                <a:ext cx="227" cy="0"/>
              </a:xfrm>
              <a:prstGeom prst="line">
                <a:avLst/>
              </a:prstGeom>
              <a:noFill/>
              <a:ln w="28575">
                <a:solidFill>
                  <a:srgbClr val="00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45" name="Group 158"/>
            <p:cNvGrpSpPr>
              <a:grpSpLocks/>
            </p:cNvGrpSpPr>
            <p:nvPr/>
          </p:nvGrpSpPr>
          <p:grpSpPr bwMode="auto">
            <a:xfrm>
              <a:off x="703" y="2478"/>
              <a:ext cx="181" cy="771"/>
              <a:chOff x="703" y="2478"/>
              <a:chExt cx="181" cy="771"/>
            </a:xfrm>
          </p:grpSpPr>
          <p:sp>
            <p:nvSpPr>
              <p:cNvPr id="79" name="Rectangle 159"/>
              <p:cNvSpPr>
                <a:spLocks noChangeArrowheads="1"/>
              </p:cNvSpPr>
              <p:nvPr/>
            </p:nvSpPr>
            <p:spPr bwMode="auto">
              <a:xfrm>
                <a:off x="703" y="2478"/>
                <a:ext cx="181" cy="771"/>
              </a:xfrm>
              <a:prstGeom prst="rect">
                <a:avLst/>
              </a:prstGeom>
              <a:noFill/>
              <a:ln w="38100">
                <a:solidFill>
                  <a:srgbClr val="0033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80" name="Oval 160"/>
              <p:cNvSpPr>
                <a:spLocks noChangeArrowheads="1"/>
              </p:cNvSpPr>
              <p:nvPr/>
            </p:nvSpPr>
            <p:spPr bwMode="auto">
              <a:xfrm>
                <a:off x="748" y="2569"/>
                <a:ext cx="91" cy="9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81" name="Oval 161"/>
              <p:cNvSpPr>
                <a:spLocks noChangeArrowheads="1"/>
              </p:cNvSpPr>
              <p:nvPr/>
            </p:nvSpPr>
            <p:spPr bwMode="auto">
              <a:xfrm>
                <a:off x="748" y="3068"/>
                <a:ext cx="91" cy="9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</p:grpSp>
        <p:grpSp>
          <p:nvGrpSpPr>
            <p:cNvPr id="46" name="Group 162"/>
            <p:cNvGrpSpPr>
              <a:grpSpLocks/>
            </p:cNvGrpSpPr>
            <p:nvPr/>
          </p:nvGrpSpPr>
          <p:grpSpPr bwMode="auto">
            <a:xfrm>
              <a:off x="5103" y="2478"/>
              <a:ext cx="181" cy="771"/>
              <a:chOff x="5103" y="2478"/>
              <a:chExt cx="181" cy="771"/>
            </a:xfrm>
          </p:grpSpPr>
          <p:sp>
            <p:nvSpPr>
              <p:cNvPr id="76" name="Rectangle 163"/>
              <p:cNvSpPr>
                <a:spLocks noChangeArrowheads="1"/>
              </p:cNvSpPr>
              <p:nvPr/>
            </p:nvSpPr>
            <p:spPr bwMode="auto">
              <a:xfrm>
                <a:off x="5103" y="2478"/>
                <a:ext cx="181" cy="771"/>
              </a:xfrm>
              <a:prstGeom prst="rect">
                <a:avLst/>
              </a:prstGeom>
              <a:noFill/>
              <a:ln w="38100">
                <a:solidFill>
                  <a:srgbClr val="0033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77" name="Oval 164"/>
              <p:cNvSpPr>
                <a:spLocks noChangeArrowheads="1"/>
              </p:cNvSpPr>
              <p:nvPr/>
            </p:nvSpPr>
            <p:spPr bwMode="auto">
              <a:xfrm>
                <a:off x="5148" y="2569"/>
                <a:ext cx="91" cy="9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78" name="Oval 165"/>
              <p:cNvSpPr>
                <a:spLocks noChangeArrowheads="1"/>
              </p:cNvSpPr>
              <p:nvPr/>
            </p:nvSpPr>
            <p:spPr bwMode="auto">
              <a:xfrm>
                <a:off x="5148" y="3068"/>
                <a:ext cx="91" cy="9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</p:grpSp>
        <p:grpSp>
          <p:nvGrpSpPr>
            <p:cNvPr id="47" name="Group 166"/>
            <p:cNvGrpSpPr>
              <a:grpSpLocks/>
            </p:cNvGrpSpPr>
            <p:nvPr/>
          </p:nvGrpSpPr>
          <p:grpSpPr bwMode="auto">
            <a:xfrm>
              <a:off x="567" y="2387"/>
              <a:ext cx="4808" cy="952"/>
              <a:chOff x="567" y="2387"/>
              <a:chExt cx="4808" cy="952"/>
            </a:xfrm>
          </p:grpSpPr>
          <p:grpSp>
            <p:nvGrpSpPr>
              <p:cNvPr id="71" name="Group 167"/>
              <p:cNvGrpSpPr>
                <a:grpSpLocks/>
              </p:cNvGrpSpPr>
              <p:nvPr/>
            </p:nvGrpSpPr>
            <p:grpSpPr bwMode="auto">
              <a:xfrm>
                <a:off x="567" y="2387"/>
                <a:ext cx="4808" cy="952"/>
                <a:chOff x="567" y="2387"/>
                <a:chExt cx="4808" cy="952"/>
              </a:xfrm>
            </p:grpSpPr>
            <p:sp>
              <p:nvSpPr>
                <p:cNvPr id="74" name="Rectangle 168"/>
                <p:cNvSpPr>
                  <a:spLocks noChangeArrowheads="1"/>
                </p:cNvSpPr>
                <p:nvPr/>
              </p:nvSpPr>
              <p:spPr bwMode="auto">
                <a:xfrm>
                  <a:off x="567" y="2387"/>
                  <a:ext cx="4808" cy="952"/>
                </a:xfrm>
                <a:prstGeom prst="rect">
                  <a:avLst/>
                </a:prstGeom>
                <a:noFill/>
                <a:ln w="38100">
                  <a:solidFill>
                    <a:schemeClr val="accent2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5" name="Rectangle 169"/>
                <p:cNvSpPr>
                  <a:spLocks noChangeArrowheads="1"/>
                </p:cNvSpPr>
                <p:nvPr/>
              </p:nvSpPr>
              <p:spPr bwMode="auto">
                <a:xfrm>
                  <a:off x="3878" y="2387"/>
                  <a:ext cx="272" cy="317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000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>
                    <a:latin typeface="Book Antiqua" pitchFamily="18" charset="0"/>
                  </a:endParaRPr>
                </a:p>
              </p:txBody>
            </p:sp>
          </p:grpSp>
          <p:sp>
            <p:nvSpPr>
              <p:cNvPr id="72" name="Rectangle 170"/>
              <p:cNvSpPr>
                <a:spLocks noChangeArrowheads="1"/>
              </p:cNvSpPr>
              <p:nvPr/>
            </p:nvSpPr>
            <p:spPr bwMode="auto">
              <a:xfrm>
                <a:off x="3923" y="2704"/>
                <a:ext cx="46" cy="4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73" name="Rectangle 171"/>
              <p:cNvSpPr>
                <a:spLocks noChangeArrowheads="1"/>
              </p:cNvSpPr>
              <p:nvPr/>
            </p:nvSpPr>
            <p:spPr bwMode="auto">
              <a:xfrm>
                <a:off x="4059" y="2704"/>
                <a:ext cx="46" cy="4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</p:grpSp>
        <p:grpSp>
          <p:nvGrpSpPr>
            <p:cNvPr id="48" name="Group 172"/>
            <p:cNvGrpSpPr>
              <a:grpSpLocks/>
            </p:cNvGrpSpPr>
            <p:nvPr/>
          </p:nvGrpSpPr>
          <p:grpSpPr bwMode="auto">
            <a:xfrm>
              <a:off x="839" y="2750"/>
              <a:ext cx="2495" cy="363"/>
              <a:chOff x="839" y="2750"/>
              <a:chExt cx="2495" cy="363"/>
            </a:xfrm>
          </p:grpSpPr>
          <p:sp>
            <p:nvSpPr>
              <p:cNvPr id="67" name="Line 173"/>
              <p:cNvSpPr>
                <a:spLocks noChangeShapeType="1"/>
              </p:cNvSpPr>
              <p:nvPr/>
            </p:nvSpPr>
            <p:spPr bwMode="auto">
              <a:xfrm>
                <a:off x="839" y="3113"/>
                <a:ext cx="680" cy="0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8" name="Line 174"/>
              <p:cNvSpPr>
                <a:spLocks noChangeShapeType="1"/>
              </p:cNvSpPr>
              <p:nvPr/>
            </p:nvSpPr>
            <p:spPr bwMode="auto">
              <a:xfrm flipV="1">
                <a:off x="1519" y="2750"/>
                <a:ext cx="0" cy="363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9" name="Line 175"/>
              <p:cNvSpPr>
                <a:spLocks noChangeShapeType="1"/>
              </p:cNvSpPr>
              <p:nvPr/>
            </p:nvSpPr>
            <p:spPr bwMode="auto">
              <a:xfrm>
                <a:off x="1519" y="2750"/>
                <a:ext cx="1815" cy="0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0" name="Line 176"/>
              <p:cNvSpPr>
                <a:spLocks noChangeShapeType="1"/>
              </p:cNvSpPr>
              <p:nvPr/>
            </p:nvSpPr>
            <p:spPr bwMode="auto">
              <a:xfrm>
                <a:off x="3334" y="2750"/>
                <a:ext cx="0" cy="181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49" name="Group 177"/>
            <p:cNvGrpSpPr>
              <a:grpSpLocks/>
            </p:cNvGrpSpPr>
            <p:nvPr/>
          </p:nvGrpSpPr>
          <p:grpSpPr bwMode="auto">
            <a:xfrm>
              <a:off x="793" y="2614"/>
              <a:ext cx="3176" cy="226"/>
              <a:chOff x="793" y="2614"/>
              <a:chExt cx="3176" cy="226"/>
            </a:xfrm>
          </p:grpSpPr>
          <p:sp>
            <p:nvSpPr>
              <p:cNvPr id="63" name="Line 178"/>
              <p:cNvSpPr>
                <a:spLocks noChangeShapeType="1"/>
              </p:cNvSpPr>
              <p:nvPr/>
            </p:nvSpPr>
            <p:spPr bwMode="auto">
              <a:xfrm>
                <a:off x="793" y="2614"/>
                <a:ext cx="2767" cy="0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" name="Line 179"/>
              <p:cNvSpPr>
                <a:spLocks noChangeShapeType="1"/>
              </p:cNvSpPr>
              <p:nvPr/>
            </p:nvSpPr>
            <p:spPr bwMode="auto">
              <a:xfrm>
                <a:off x="3560" y="2614"/>
                <a:ext cx="0" cy="226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5" name="Line 180"/>
              <p:cNvSpPr>
                <a:spLocks noChangeShapeType="1"/>
              </p:cNvSpPr>
              <p:nvPr/>
            </p:nvSpPr>
            <p:spPr bwMode="auto">
              <a:xfrm>
                <a:off x="3560" y="2840"/>
                <a:ext cx="409" cy="0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6" name="Line 181"/>
              <p:cNvSpPr>
                <a:spLocks noChangeShapeType="1"/>
              </p:cNvSpPr>
              <p:nvPr/>
            </p:nvSpPr>
            <p:spPr bwMode="auto">
              <a:xfrm>
                <a:off x="3969" y="2704"/>
                <a:ext cx="0" cy="136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50" name="Group 182"/>
            <p:cNvGrpSpPr>
              <a:grpSpLocks/>
            </p:cNvGrpSpPr>
            <p:nvPr/>
          </p:nvGrpSpPr>
          <p:grpSpPr bwMode="auto">
            <a:xfrm>
              <a:off x="4105" y="2614"/>
              <a:ext cx="1088" cy="226"/>
              <a:chOff x="4105" y="2614"/>
              <a:chExt cx="1088" cy="226"/>
            </a:xfrm>
          </p:grpSpPr>
          <p:sp>
            <p:nvSpPr>
              <p:cNvPr id="59" name="Line 183"/>
              <p:cNvSpPr>
                <a:spLocks noChangeShapeType="1"/>
              </p:cNvSpPr>
              <p:nvPr/>
            </p:nvSpPr>
            <p:spPr bwMode="auto">
              <a:xfrm>
                <a:off x="4105" y="2704"/>
                <a:ext cx="0" cy="136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0" name="Line 184"/>
              <p:cNvSpPr>
                <a:spLocks noChangeShapeType="1"/>
              </p:cNvSpPr>
              <p:nvPr/>
            </p:nvSpPr>
            <p:spPr bwMode="auto">
              <a:xfrm>
                <a:off x="4105" y="2840"/>
                <a:ext cx="589" cy="0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1" name="Line 185"/>
              <p:cNvSpPr>
                <a:spLocks noChangeShapeType="1"/>
              </p:cNvSpPr>
              <p:nvPr/>
            </p:nvSpPr>
            <p:spPr bwMode="auto">
              <a:xfrm flipV="1">
                <a:off x="4694" y="2614"/>
                <a:ext cx="0" cy="226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" name="Line 186"/>
              <p:cNvSpPr>
                <a:spLocks noChangeShapeType="1"/>
              </p:cNvSpPr>
              <p:nvPr/>
            </p:nvSpPr>
            <p:spPr bwMode="auto">
              <a:xfrm flipH="1">
                <a:off x="4694" y="2614"/>
                <a:ext cx="499" cy="0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51" name="Group 187"/>
            <p:cNvGrpSpPr>
              <a:grpSpLocks/>
            </p:cNvGrpSpPr>
            <p:nvPr/>
          </p:nvGrpSpPr>
          <p:grpSpPr bwMode="auto">
            <a:xfrm>
              <a:off x="3289" y="3067"/>
              <a:ext cx="113" cy="839"/>
              <a:chOff x="3289" y="3067"/>
              <a:chExt cx="113" cy="839"/>
            </a:xfrm>
          </p:grpSpPr>
          <p:sp>
            <p:nvSpPr>
              <p:cNvPr id="57" name="Line 188"/>
              <p:cNvSpPr>
                <a:spLocks noChangeShapeType="1"/>
              </p:cNvSpPr>
              <p:nvPr/>
            </p:nvSpPr>
            <p:spPr bwMode="auto">
              <a:xfrm>
                <a:off x="3334" y="3067"/>
                <a:ext cx="0" cy="771"/>
              </a:xfrm>
              <a:prstGeom prst="line">
                <a:avLst/>
              </a:prstGeom>
              <a:noFill/>
              <a:ln w="3810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8" name="Oval 189"/>
              <p:cNvSpPr>
                <a:spLocks noChangeArrowheads="1"/>
              </p:cNvSpPr>
              <p:nvPr/>
            </p:nvSpPr>
            <p:spPr bwMode="auto">
              <a:xfrm>
                <a:off x="3289" y="3793"/>
                <a:ext cx="113" cy="113"/>
              </a:xfrm>
              <a:prstGeom prst="ellipse">
                <a:avLst/>
              </a:prstGeom>
              <a:solidFill>
                <a:srgbClr val="990000"/>
              </a:solidFill>
              <a:ln w="9525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</p:grpSp>
        <p:grpSp>
          <p:nvGrpSpPr>
            <p:cNvPr id="52" name="Group 190"/>
            <p:cNvGrpSpPr>
              <a:grpSpLocks/>
            </p:cNvGrpSpPr>
            <p:nvPr/>
          </p:nvGrpSpPr>
          <p:grpSpPr bwMode="auto">
            <a:xfrm>
              <a:off x="3447" y="3113"/>
              <a:ext cx="1746" cy="793"/>
              <a:chOff x="3447" y="3113"/>
              <a:chExt cx="1746" cy="793"/>
            </a:xfrm>
          </p:grpSpPr>
          <p:grpSp>
            <p:nvGrpSpPr>
              <p:cNvPr id="53" name="Group 191"/>
              <p:cNvGrpSpPr>
                <a:grpSpLocks/>
              </p:cNvGrpSpPr>
              <p:nvPr/>
            </p:nvGrpSpPr>
            <p:grpSpPr bwMode="auto">
              <a:xfrm>
                <a:off x="3515" y="3113"/>
                <a:ext cx="1678" cy="725"/>
                <a:chOff x="3515" y="3113"/>
                <a:chExt cx="1678" cy="725"/>
              </a:xfrm>
            </p:grpSpPr>
            <p:sp>
              <p:nvSpPr>
                <p:cNvPr id="55" name="Line 192"/>
                <p:cNvSpPr>
                  <a:spLocks noChangeShapeType="1"/>
                </p:cNvSpPr>
                <p:nvPr/>
              </p:nvSpPr>
              <p:spPr bwMode="auto">
                <a:xfrm flipH="1">
                  <a:off x="3515" y="3113"/>
                  <a:ext cx="1678" cy="0"/>
                </a:xfrm>
                <a:prstGeom prst="line">
                  <a:avLst/>
                </a:prstGeom>
                <a:noFill/>
                <a:ln w="38100">
                  <a:solidFill>
                    <a:srgbClr val="99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6" name="Line 193"/>
                <p:cNvSpPr>
                  <a:spLocks noChangeShapeType="1"/>
                </p:cNvSpPr>
                <p:nvPr/>
              </p:nvSpPr>
              <p:spPr bwMode="auto">
                <a:xfrm>
                  <a:off x="3515" y="3113"/>
                  <a:ext cx="0" cy="725"/>
                </a:xfrm>
                <a:prstGeom prst="line">
                  <a:avLst/>
                </a:prstGeom>
                <a:noFill/>
                <a:ln w="38100">
                  <a:solidFill>
                    <a:srgbClr val="99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4" name="Oval 194"/>
              <p:cNvSpPr>
                <a:spLocks noChangeArrowheads="1"/>
              </p:cNvSpPr>
              <p:nvPr/>
            </p:nvSpPr>
            <p:spPr bwMode="auto">
              <a:xfrm>
                <a:off x="3447" y="3793"/>
                <a:ext cx="113" cy="113"/>
              </a:xfrm>
              <a:prstGeom prst="ellipse">
                <a:avLst/>
              </a:prstGeom>
              <a:solidFill>
                <a:srgbClr val="990000"/>
              </a:solidFill>
              <a:ln w="9525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</p:grpSp>
      </p:grpSp>
      <p:grpSp>
        <p:nvGrpSpPr>
          <p:cNvPr id="85" name="Group 199"/>
          <p:cNvGrpSpPr>
            <a:grpSpLocks/>
          </p:cNvGrpSpPr>
          <p:nvPr/>
        </p:nvGrpSpPr>
        <p:grpSpPr bwMode="auto">
          <a:xfrm>
            <a:off x="6300788" y="2133600"/>
            <a:ext cx="76200" cy="2374900"/>
            <a:chOff x="3969" y="1344"/>
            <a:chExt cx="48" cy="1496"/>
          </a:xfrm>
        </p:grpSpPr>
        <p:sp>
          <p:nvSpPr>
            <p:cNvPr id="86" name="Line 197"/>
            <p:cNvSpPr>
              <a:spLocks noChangeShapeType="1"/>
            </p:cNvSpPr>
            <p:nvPr/>
          </p:nvSpPr>
          <p:spPr bwMode="auto">
            <a:xfrm flipV="1">
              <a:off x="4014" y="1389"/>
              <a:ext cx="0" cy="1451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7" name="AutoShape 198"/>
            <p:cNvSpPr>
              <a:spLocks noChangeArrowheads="1"/>
            </p:cNvSpPr>
            <p:nvPr/>
          </p:nvSpPr>
          <p:spPr bwMode="auto">
            <a:xfrm>
              <a:off x="3969" y="1344"/>
              <a:ext cx="48" cy="5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</p:grpSp>
      <p:sp>
        <p:nvSpPr>
          <p:cNvPr id="88" name="Rectangle 204"/>
          <p:cNvSpPr>
            <a:spLocks noChangeArrowheads="1"/>
          </p:cNvSpPr>
          <p:nvPr/>
        </p:nvSpPr>
        <p:spPr bwMode="auto">
          <a:xfrm>
            <a:off x="900113" y="2066925"/>
            <a:ext cx="7200900" cy="6477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1"/>
          </a:gra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Book Antiqua" pitchFamily="18" charset="0"/>
            </a:endParaRPr>
          </a:p>
        </p:txBody>
      </p:sp>
      <p:sp>
        <p:nvSpPr>
          <p:cNvPr id="89" name="Rectangle 206"/>
          <p:cNvSpPr>
            <a:spLocks noChangeArrowheads="1"/>
          </p:cNvSpPr>
          <p:nvPr/>
        </p:nvSpPr>
        <p:spPr bwMode="auto">
          <a:xfrm>
            <a:off x="1466851" y="2708275"/>
            <a:ext cx="647700" cy="12255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</a:gra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latin typeface="Book Antiqua" pitchFamily="18" charset="0"/>
            </a:endParaRPr>
          </a:p>
        </p:txBody>
      </p:sp>
      <p:sp>
        <p:nvSpPr>
          <p:cNvPr id="90" name="Rectangle 207"/>
          <p:cNvSpPr>
            <a:spLocks noChangeArrowheads="1"/>
          </p:cNvSpPr>
          <p:nvPr/>
        </p:nvSpPr>
        <p:spPr bwMode="auto">
          <a:xfrm>
            <a:off x="5924550" y="2708275"/>
            <a:ext cx="647700" cy="14414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</a:gra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Book Antiqua" pitchFamily="18" charset="0"/>
            </a:endParaRPr>
          </a:p>
        </p:txBody>
      </p:sp>
      <p:sp>
        <p:nvSpPr>
          <p:cNvPr id="91" name="AutoShape 208"/>
          <p:cNvSpPr>
            <a:spLocks noChangeArrowheads="1"/>
          </p:cNvSpPr>
          <p:nvPr/>
        </p:nvSpPr>
        <p:spPr bwMode="auto">
          <a:xfrm>
            <a:off x="7164388" y="4005263"/>
            <a:ext cx="1368425" cy="503237"/>
          </a:xfrm>
          <a:prstGeom prst="wedgeRoundRectCallout">
            <a:avLst>
              <a:gd name="adj1" fmla="val -96866"/>
              <a:gd name="adj2" fmla="val 54417"/>
              <a:gd name="adj3" fmla="val 16667"/>
            </a:avLst>
          </a:prstGeom>
          <a:solidFill>
            <a:srgbClr val="FFFF00"/>
          </a:solidFill>
          <a:ln w="9525">
            <a:solidFill>
              <a:srgbClr val="33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AutoShape 209"/>
          <p:cNvSpPr>
            <a:spLocks noChangeArrowheads="1"/>
          </p:cNvSpPr>
          <p:nvPr/>
        </p:nvSpPr>
        <p:spPr bwMode="auto">
          <a:xfrm>
            <a:off x="3995738" y="3716338"/>
            <a:ext cx="1368425" cy="503237"/>
          </a:xfrm>
          <a:prstGeom prst="wedgeRoundRectCallout">
            <a:avLst>
              <a:gd name="adj1" fmla="val 95593"/>
              <a:gd name="adj2" fmla="val 108361"/>
              <a:gd name="adj3" fmla="val 16667"/>
            </a:avLst>
          </a:prstGeom>
          <a:solidFill>
            <a:srgbClr val="FFFF00"/>
          </a:solidFill>
          <a:ln w="9525">
            <a:solidFill>
              <a:srgbClr val="33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31774" y="980728"/>
            <a:ext cx="2684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>
                <a:solidFill>
                  <a:srgbClr val="0000FF"/>
                </a:solidFill>
                <a:latin typeface="+mj-lt"/>
              </a:rPr>
              <a:t>Nối dây mạch điện</a:t>
            </a:r>
            <a:endParaRPr lang="en-US" sz="2400" b="1">
              <a:solidFill>
                <a:srgbClr val="0000FF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36512" y="30335"/>
            <a:ext cx="9071992" cy="575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ctr">
              <a:spcBef>
                <a:spcPts val="600"/>
              </a:spcBef>
            </a:pPr>
            <a:r>
              <a:rPr lang="en-US" sz="24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3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HÀNH-LẮP MẠCH ĐIỆN ĐÈN ỐNG HUỲNH QUANG</a:t>
            </a:r>
          </a:p>
        </p:txBody>
      </p:sp>
    </p:spTree>
    <p:extLst>
      <p:ext uri="{BB962C8B-B14F-4D97-AF65-F5344CB8AC3E}">
        <p14:creationId xmlns:p14="http://schemas.microsoft.com/office/powerpoint/2010/main" val="103256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8" grpId="0" animBg="1"/>
      <p:bldP spid="89" grpId="0" animBg="1"/>
      <p:bldP spid="90" grpId="0" animBg="1"/>
      <p:bldP spid="91" grpId="0" animBg="1"/>
      <p:bldP spid="9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-36512" y="562495"/>
            <a:ext cx="25922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Đánh giá: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6512" y="30335"/>
            <a:ext cx="9071992" cy="575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ctr">
              <a:spcBef>
                <a:spcPts val="600"/>
              </a:spcBef>
            </a:pPr>
            <a:r>
              <a:rPr lang="en-US" sz="24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3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HÀNH-LẮP MẠCH ĐIỆN ĐÈN ỐNG HUỲNH QUANG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5576" y="1268760"/>
            <a:ext cx="6715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Chất l</a:t>
            </a:r>
            <a:r>
              <a:rPr lang="vi-VN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ượ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 sản phẩm.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55576" y="1838672"/>
            <a:ext cx="6715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Th</a:t>
            </a:r>
            <a:r>
              <a:rPr lang="vi-VN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ự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 hiện theo quy trình.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55576" y="2380442"/>
            <a:ext cx="6715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Ý thức học tập.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55576" y="2983260"/>
            <a:ext cx="6715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Đảm bảo an toàn lao </a:t>
            </a:r>
            <a:r>
              <a:rPr lang="vi-VN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55576" y="3553172"/>
            <a:ext cx="6715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Vệ sinh n</a:t>
            </a:r>
            <a:r>
              <a:rPr lang="vi-VN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 làm việc.</a:t>
            </a:r>
          </a:p>
        </p:txBody>
      </p:sp>
    </p:spTree>
    <p:extLst>
      <p:ext uri="{BB962C8B-B14F-4D97-AF65-F5344CB8AC3E}">
        <p14:creationId xmlns:p14="http://schemas.microsoft.com/office/powerpoint/2010/main" val="341690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Text Box 2"/>
          <p:cNvSpPr txBox="1">
            <a:spLocks noChangeArrowheads="1"/>
          </p:cNvSpPr>
          <p:nvPr/>
        </p:nvSpPr>
        <p:spPr bwMode="auto">
          <a:xfrm>
            <a:off x="1535794" y="2392809"/>
            <a:ext cx="633413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endParaRPr 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endParaRPr 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Ôn tập chuẩn bị kiểm tra</a:t>
            </a:r>
          </a:p>
        </p:txBody>
      </p:sp>
      <p:sp>
        <p:nvSpPr>
          <p:cNvPr id="569347" name="Text Box 3"/>
          <p:cNvSpPr txBox="1">
            <a:spLocks noChangeArrowheads="1"/>
          </p:cNvSpPr>
          <p:nvPr/>
        </p:nvSpPr>
        <p:spPr bwMode="auto">
          <a:xfrm>
            <a:off x="2051720" y="980728"/>
            <a:ext cx="5818212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500" b="1" i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</a:p>
        </p:txBody>
      </p:sp>
      <p:sp>
        <p:nvSpPr>
          <p:cNvPr id="569349" name="Rectangle 5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pic>
        <p:nvPicPr>
          <p:cNvPr id="569350" name="Picture 6" descr="Pic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00" y="188202"/>
            <a:ext cx="2051720" cy="2218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9351" name="Picture 7" descr="Pic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84192" y="4581128"/>
            <a:ext cx="2123728" cy="212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96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6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9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9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9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46" grpId="0"/>
      <p:bldP spid="56934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felicitsh71-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9683" name="WordArt 3"/>
          <p:cNvSpPr>
            <a:spLocks noChangeArrowheads="1" noChangeShapeType="1" noTextEdit="1"/>
          </p:cNvSpPr>
          <p:nvPr/>
        </p:nvSpPr>
        <p:spPr bwMode="auto">
          <a:xfrm>
            <a:off x="328613" y="4648200"/>
            <a:ext cx="8486775" cy="1524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FE00"/>
                </a:solidFill>
                <a:latin typeface="Times New Roman"/>
                <a:cs typeface="Times New Roman"/>
              </a:rPr>
              <a:t>Giờ học đã kết thúc thân ái chào các em </a:t>
            </a:r>
          </a:p>
        </p:txBody>
      </p:sp>
    </p:spTree>
    <p:extLst>
      <p:ext uri="{BB962C8B-B14F-4D97-AF65-F5344CB8AC3E}">
        <p14:creationId xmlns:p14="http://schemas.microsoft.com/office/powerpoint/2010/main" val="74686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96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36512" y="562495"/>
            <a:ext cx="48965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Nội dung và trình tự thực hành: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512" y="30335"/>
            <a:ext cx="9071992" cy="575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ctr">
              <a:spcBef>
                <a:spcPts val="600"/>
              </a:spcBef>
            </a:pPr>
            <a:r>
              <a:rPr lang="en-US" sz="24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3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HÀNH-LẮP MẠCH ĐIỆN ĐÈN ỐNG HUỲNH QUANG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51520" y="951382"/>
            <a:ext cx="2808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Vẽ sơ đồ lắp đặt: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37256" y="1311422"/>
            <a:ext cx="85689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Tìm hiểu sơ đồ nguyên lí mạch điện đèn ống huỳnh quanng: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467866" y="2060848"/>
            <a:ext cx="7920558" cy="4536802"/>
            <a:chOff x="323850" y="1557338"/>
            <a:chExt cx="8569325" cy="504031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323850" y="1557338"/>
              <a:ext cx="8569325" cy="5040312"/>
            </a:xfrm>
            <a:prstGeom prst="rect">
              <a:avLst/>
            </a:prstGeom>
            <a:grp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vi-VN">
                <a:latin typeface="Book Antiqua" pitchFamily="18" charset="0"/>
              </a:endParaRPr>
            </a:p>
          </p:txBody>
        </p:sp>
        <p:sp>
          <p:nvSpPr>
            <p:cNvPr id="64" name="Rectangle 21"/>
            <p:cNvSpPr>
              <a:spLocks noChangeArrowheads="1"/>
            </p:cNvSpPr>
            <p:nvPr/>
          </p:nvSpPr>
          <p:spPr bwMode="auto">
            <a:xfrm>
              <a:off x="1116013" y="3111500"/>
              <a:ext cx="304800" cy="533400"/>
            </a:xfrm>
            <a:prstGeom prst="rect">
              <a:avLst/>
            </a:prstGeom>
            <a:grpFill/>
            <a:ln w="95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grpSp>
          <p:nvGrpSpPr>
            <p:cNvPr id="65" name="Group 22"/>
            <p:cNvGrpSpPr>
              <a:grpSpLocks/>
            </p:cNvGrpSpPr>
            <p:nvPr/>
          </p:nvGrpSpPr>
          <p:grpSpPr bwMode="auto">
            <a:xfrm rot="16200000">
              <a:off x="1014413" y="4264025"/>
              <a:ext cx="533400" cy="533400"/>
              <a:chOff x="1789" y="3470"/>
              <a:chExt cx="336" cy="336"/>
            </a:xfrm>
            <a:grpFill/>
          </p:grpSpPr>
          <p:sp>
            <p:nvSpPr>
              <p:cNvPr id="113" name="Oval 23"/>
              <p:cNvSpPr>
                <a:spLocks noChangeArrowheads="1"/>
              </p:cNvSpPr>
              <p:nvPr/>
            </p:nvSpPr>
            <p:spPr bwMode="auto">
              <a:xfrm>
                <a:off x="1789" y="3470"/>
                <a:ext cx="336" cy="336"/>
              </a:xfrm>
              <a:prstGeom prst="ellipse">
                <a:avLst/>
              </a:prstGeom>
              <a:grpFill/>
              <a:ln w="3810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114" name="AutoShape 24"/>
              <p:cNvSpPr>
                <a:spLocks noChangeArrowheads="1"/>
              </p:cNvSpPr>
              <p:nvPr/>
            </p:nvSpPr>
            <p:spPr bwMode="auto">
              <a:xfrm>
                <a:off x="1837" y="3614"/>
                <a:ext cx="48" cy="48"/>
              </a:xfrm>
              <a:prstGeom prst="flowChartConnector">
                <a:avLst/>
              </a:prstGeom>
              <a:grpFill/>
              <a:ln w="3810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115" name="AutoShape 25"/>
              <p:cNvSpPr>
                <a:spLocks noChangeArrowheads="1"/>
              </p:cNvSpPr>
              <p:nvPr/>
            </p:nvSpPr>
            <p:spPr bwMode="auto">
              <a:xfrm>
                <a:off x="2029" y="3614"/>
                <a:ext cx="48" cy="48"/>
              </a:xfrm>
              <a:prstGeom prst="flowChartConnector">
                <a:avLst/>
              </a:prstGeom>
              <a:grpFill/>
              <a:ln w="3810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116" name="Line 26"/>
              <p:cNvSpPr>
                <a:spLocks noChangeShapeType="1"/>
              </p:cNvSpPr>
              <p:nvPr/>
            </p:nvSpPr>
            <p:spPr bwMode="auto">
              <a:xfrm flipV="1">
                <a:off x="1837" y="3566"/>
                <a:ext cx="192" cy="48"/>
              </a:xfrm>
              <a:prstGeom prst="line">
                <a:avLst/>
              </a:prstGeom>
              <a:grpFill/>
              <a:ln w="3810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6" name="Group 89"/>
            <p:cNvGrpSpPr>
              <a:grpSpLocks/>
            </p:cNvGrpSpPr>
            <p:nvPr/>
          </p:nvGrpSpPr>
          <p:grpSpPr bwMode="auto">
            <a:xfrm>
              <a:off x="1255713" y="2492375"/>
              <a:ext cx="76200" cy="1879600"/>
              <a:chOff x="791" y="1570"/>
              <a:chExt cx="48" cy="1184"/>
            </a:xfrm>
            <a:grpFill/>
          </p:grpSpPr>
          <p:sp>
            <p:nvSpPr>
              <p:cNvPr id="111" name="Line 28"/>
              <p:cNvSpPr>
                <a:spLocks noChangeShapeType="1"/>
              </p:cNvSpPr>
              <p:nvPr/>
            </p:nvSpPr>
            <p:spPr bwMode="auto">
              <a:xfrm>
                <a:off x="807" y="1620"/>
                <a:ext cx="0" cy="1134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2" name="AutoShape 32"/>
              <p:cNvSpPr>
                <a:spLocks noChangeArrowheads="1"/>
              </p:cNvSpPr>
              <p:nvPr/>
            </p:nvSpPr>
            <p:spPr bwMode="auto">
              <a:xfrm>
                <a:off x="791" y="1570"/>
                <a:ext cx="48" cy="58"/>
              </a:xfrm>
              <a:prstGeom prst="flowChartConnector">
                <a:avLst/>
              </a:prstGeom>
              <a:grp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</p:grpSp>
        <p:grpSp>
          <p:nvGrpSpPr>
            <p:cNvPr id="67" name="Group 90"/>
            <p:cNvGrpSpPr>
              <a:grpSpLocks/>
            </p:cNvGrpSpPr>
            <p:nvPr/>
          </p:nvGrpSpPr>
          <p:grpSpPr bwMode="auto">
            <a:xfrm>
              <a:off x="323850" y="1922463"/>
              <a:ext cx="7662863" cy="884237"/>
              <a:chOff x="204" y="1211"/>
              <a:chExt cx="4827" cy="557"/>
            </a:xfrm>
            <a:grpFill/>
          </p:grpSpPr>
          <p:sp>
            <p:nvSpPr>
              <p:cNvPr id="107" name="Line 18"/>
              <p:cNvSpPr>
                <a:spLocks noChangeShapeType="1"/>
              </p:cNvSpPr>
              <p:nvPr/>
            </p:nvSpPr>
            <p:spPr bwMode="auto">
              <a:xfrm>
                <a:off x="497" y="1376"/>
                <a:ext cx="4534" cy="0"/>
              </a:xfrm>
              <a:prstGeom prst="line">
                <a:avLst/>
              </a:prstGeom>
              <a:grpFill/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8" name="Line 19"/>
              <p:cNvSpPr>
                <a:spLocks noChangeShapeType="1"/>
              </p:cNvSpPr>
              <p:nvPr/>
            </p:nvSpPr>
            <p:spPr bwMode="auto">
              <a:xfrm>
                <a:off x="497" y="1616"/>
                <a:ext cx="4534" cy="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9" name="Text Box 38"/>
              <p:cNvSpPr txBox="1">
                <a:spLocks noChangeArrowheads="1"/>
              </p:cNvSpPr>
              <p:nvPr/>
            </p:nvSpPr>
            <p:spPr bwMode="auto">
              <a:xfrm>
                <a:off x="204" y="1211"/>
                <a:ext cx="336" cy="2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00"/>
                    </a:solidFill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110" name="Text Box 39"/>
              <p:cNvSpPr txBox="1">
                <a:spLocks noChangeArrowheads="1"/>
              </p:cNvSpPr>
              <p:nvPr/>
            </p:nvSpPr>
            <p:spPr bwMode="auto">
              <a:xfrm>
                <a:off x="206" y="1480"/>
                <a:ext cx="336" cy="2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00"/>
                    </a:solidFill>
                    <a:latin typeface="Times New Roman" pitchFamily="18" charset="0"/>
                  </a:rPr>
                  <a:t>A</a:t>
                </a:r>
              </a:p>
            </p:txBody>
          </p:sp>
        </p:grpSp>
        <p:grpSp>
          <p:nvGrpSpPr>
            <p:cNvPr id="68" name="Group 62"/>
            <p:cNvGrpSpPr>
              <a:grpSpLocks/>
            </p:cNvGrpSpPr>
            <p:nvPr/>
          </p:nvGrpSpPr>
          <p:grpSpPr bwMode="auto">
            <a:xfrm>
              <a:off x="2987675" y="4364038"/>
              <a:ext cx="4681538" cy="360362"/>
              <a:chOff x="1882" y="2568"/>
              <a:chExt cx="2949" cy="227"/>
            </a:xfrm>
            <a:grpFill/>
          </p:grpSpPr>
          <p:grpSp>
            <p:nvGrpSpPr>
              <p:cNvPr id="97" name="Group 52"/>
              <p:cNvGrpSpPr>
                <a:grpSpLocks/>
              </p:cNvGrpSpPr>
              <p:nvPr/>
            </p:nvGrpSpPr>
            <p:grpSpPr bwMode="auto">
              <a:xfrm>
                <a:off x="2018" y="2568"/>
                <a:ext cx="2722" cy="227"/>
                <a:chOff x="2018" y="2568"/>
                <a:chExt cx="2722" cy="227"/>
              </a:xfrm>
              <a:grpFill/>
            </p:grpSpPr>
            <p:sp>
              <p:nvSpPr>
                <p:cNvPr id="104" name="Rectangle 40"/>
                <p:cNvSpPr>
                  <a:spLocks noChangeArrowheads="1"/>
                </p:cNvSpPr>
                <p:nvPr/>
              </p:nvSpPr>
              <p:spPr bwMode="auto">
                <a:xfrm>
                  <a:off x="2018" y="2569"/>
                  <a:ext cx="2722" cy="226"/>
                </a:xfrm>
                <a:prstGeom prst="rect">
                  <a:avLst/>
                </a:prstGeom>
                <a:grpFill/>
                <a:ln w="3810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>
                    <a:latin typeface="Book Antiqua" pitchFamily="18" charset="0"/>
                  </a:endParaRPr>
                </a:p>
              </p:txBody>
            </p:sp>
            <p:sp>
              <p:nvSpPr>
                <p:cNvPr id="105" name="Line 50"/>
                <p:cNvSpPr>
                  <a:spLocks noChangeShapeType="1"/>
                </p:cNvSpPr>
                <p:nvPr/>
              </p:nvSpPr>
              <p:spPr bwMode="auto">
                <a:xfrm>
                  <a:off x="3107" y="2568"/>
                  <a:ext cx="363" cy="227"/>
                </a:xfrm>
                <a:prstGeom prst="line">
                  <a:avLst/>
                </a:prstGeom>
                <a:grpFill/>
                <a:ln w="28575">
                  <a:solidFill>
                    <a:srgbClr val="00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" name="Line 51"/>
                <p:cNvSpPr>
                  <a:spLocks noChangeShapeType="1"/>
                </p:cNvSpPr>
                <p:nvPr/>
              </p:nvSpPr>
              <p:spPr bwMode="auto">
                <a:xfrm rot="5400000">
                  <a:off x="3175" y="2500"/>
                  <a:ext cx="227" cy="363"/>
                </a:xfrm>
                <a:prstGeom prst="line">
                  <a:avLst/>
                </a:prstGeom>
                <a:grpFill/>
                <a:ln w="28575">
                  <a:solidFill>
                    <a:srgbClr val="00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98" name="Arc 54"/>
              <p:cNvSpPr>
                <a:spLocks/>
              </p:cNvSpPr>
              <p:nvPr/>
            </p:nvSpPr>
            <p:spPr bwMode="auto">
              <a:xfrm rot="10800000">
                <a:off x="4620" y="2636"/>
                <a:ext cx="57" cy="113"/>
              </a:xfrm>
              <a:custGeom>
                <a:avLst/>
                <a:gdLst>
                  <a:gd name="T0" fmla="*/ 0 w 24140"/>
                  <a:gd name="T1" fmla="*/ 0 h 43200"/>
                  <a:gd name="T2" fmla="*/ 0 w 24140"/>
                  <a:gd name="T3" fmla="*/ 0 h 43200"/>
                  <a:gd name="T4" fmla="*/ 0 w 2414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4140"/>
                  <a:gd name="T10" fmla="*/ 0 h 43200"/>
                  <a:gd name="T11" fmla="*/ 24140 w 2414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140" h="43200" fill="none" extrusionOk="0">
                    <a:moveTo>
                      <a:pt x="2539" y="0"/>
                    </a:moveTo>
                    <a:cubicBezTo>
                      <a:pt x="14469" y="0"/>
                      <a:pt x="24140" y="9670"/>
                      <a:pt x="24140" y="21600"/>
                    </a:cubicBezTo>
                    <a:cubicBezTo>
                      <a:pt x="24140" y="33529"/>
                      <a:pt x="14469" y="43200"/>
                      <a:pt x="2540" y="43200"/>
                    </a:cubicBezTo>
                    <a:cubicBezTo>
                      <a:pt x="1691" y="43200"/>
                      <a:pt x="842" y="43149"/>
                      <a:pt x="-1" y="43050"/>
                    </a:cubicBezTo>
                  </a:path>
                  <a:path w="24140" h="43200" stroke="0" extrusionOk="0">
                    <a:moveTo>
                      <a:pt x="2539" y="0"/>
                    </a:moveTo>
                    <a:cubicBezTo>
                      <a:pt x="14469" y="0"/>
                      <a:pt x="24140" y="9670"/>
                      <a:pt x="24140" y="21600"/>
                    </a:cubicBezTo>
                    <a:cubicBezTo>
                      <a:pt x="24140" y="33529"/>
                      <a:pt x="14469" y="43200"/>
                      <a:pt x="2540" y="43200"/>
                    </a:cubicBezTo>
                    <a:cubicBezTo>
                      <a:pt x="1691" y="43200"/>
                      <a:pt x="842" y="43149"/>
                      <a:pt x="-1" y="43050"/>
                    </a:cubicBezTo>
                    <a:lnTo>
                      <a:pt x="2540" y="21600"/>
                    </a:lnTo>
                    <a:close/>
                  </a:path>
                </a:pathLst>
              </a:custGeom>
              <a:grp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99" name="Arc 56"/>
              <p:cNvSpPr>
                <a:spLocks/>
              </p:cNvSpPr>
              <p:nvPr/>
            </p:nvSpPr>
            <p:spPr bwMode="auto">
              <a:xfrm>
                <a:off x="2040" y="2614"/>
                <a:ext cx="57" cy="113"/>
              </a:xfrm>
              <a:custGeom>
                <a:avLst/>
                <a:gdLst>
                  <a:gd name="T0" fmla="*/ 0 w 24140"/>
                  <a:gd name="T1" fmla="*/ 0 h 43200"/>
                  <a:gd name="T2" fmla="*/ 0 w 24140"/>
                  <a:gd name="T3" fmla="*/ 0 h 43200"/>
                  <a:gd name="T4" fmla="*/ 0 w 2414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4140"/>
                  <a:gd name="T10" fmla="*/ 0 h 43200"/>
                  <a:gd name="T11" fmla="*/ 24140 w 2414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140" h="43200" fill="none" extrusionOk="0">
                    <a:moveTo>
                      <a:pt x="2539" y="0"/>
                    </a:moveTo>
                    <a:cubicBezTo>
                      <a:pt x="14469" y="0"/>
                      <a:pt x="24140" y="9670"/>
                      <a:pt x="24140" y="21600"/>
                    </a:cubicBezTo>
                    <a:cubicBezTo>
                      <a:pt x="24140" y="33529"/>
                      <a:pt x="14469" y="43200"/>
                      <a:pt x="2540" y="43200"/>
                    </a:cubicBezTo>
                    <a:cubicBezTo>
                      <a:pt x="1691" y="43200"/>
                      <a:pt x="842" y="43149"/>
                      <a:pt x="-1" y="43050"/>
                    </a:cubicBezTo>
                  </a:path>
                  <a:path w="24140" h="43200" stroke="0" extrusionOk="0">
                    <a:moveTo>
                      <a:pt x="2539" y="0"/>
                    </a:moveTo>
                    <a:cubicBezTo>
                      <a:pt x="14469" y="0"/>
                      <a:pt x="24140" y="9670"/>
                      <a:pt x="24140" y="21600"/>
                    </a:cubicBezTo>
                    <a:cubicBezTo>
                      <a:pt x="24140" y="33529"/>
                      <a:pt x="14469" y="43200"/>
                      <a:pt x="2540" y="43200"/>
                    </a:cubicBezTo>
                    <a:cubicBezTo>
                      <a:pt x="1691" y="43200"/>
                      <a:pt x="842" y="43149"/>
                      <a:pt x="-1" y="43050"/>
                    </a:cubicBezTo>
                    <a:lnTo>
                      <a:pt x="2540" y="21600"/>
                    </a:lnTo>
                    <a:close/>
                  </a:path>
                </a:pathLst>
              </a:custGeom>
              <a:grp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100" name="Line 58"/>
              <p:cNvSpPr>
                <a:spLocks noChangeShapeType="1"/>
              </p:cNvSpPr>
              <p:nvPr/>
            </p:nvSpPr>
            <p:spPr bwMode="auto">
              <a:xfrm flipH="1">
                <a:off x="1882" y="2614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1" name="Line 59"/>
              <p:cNvSpPr>
                <a:spLocks noChangeShapeType="1"/>
              </p:cNvSpPr>
              <p:nvPr/>
            </p:nvSpPr>
            <p:spPr bwMode="auto">
              <a:xfrm flipH="1">
                <a:off x="1882" y="2731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2" name="Line 60"/>
              <p:cNvSpPr>
                <a:spLocks noChangeShapeType="1"/>
              </p:cNvSpPr>
              <p:nvPr/>
            </p:nvSpPr>
            <p:spPr bwMode="auto">
              <a:xfrm flipH="1">
                <a:off x="4649" y="2633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" name="Line 61"/>
              <p:cNvSpPr>
                <a:spLocks noChangeShapeType="1"/>
              </p:cNvSpPr>
              <p:nvPr/>
            </p:nvSpPr>
            <p:spPr bwMode="auto">
              <a:xfrm flipH="1">
                <a:off x="4649" y="2750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9" name="Group 61"/>
            <p:cNvGrpSpPr>
              <a:grpSpLocks/>
            </p:cNvGrpSpPr>
            <p:nvPr/>
          </p:nvGrpSpPr>
          <p:grpSpPr bwMode="auto">
            <a:xfrm>
              <a:off x="4932363" y="3141663"/>
              <a:ext cx="576262" cy="671512"/>
              <a:chOff x="4932363" y="3141663"/>
              <a:chExt cx="576262" cy="671513"/>
            </a:xfrm>
            <a:grpFill/>
          </p:grpSpPr>
          <p:sp>
            <p:nvSpPr>
              <p:cNvPr id="93" name="Oval 44"/>
              <p:cNvSpPr>
                <a:spLocks noChangeArrowheads="1"/>
              </p:cNvSpPr>
              <p:nvPr/>
            </p:nvSpPr>
            <p:spPr bwMode="auto">
              <a:xfrm>
                <a:off x="4932363" y="3141663"/>
                <a:ext cx="576262" cy="574675"/>
              </a:xfrm>
              <a:prstGeom prst="ellipse">
                <a:avLst/>
              </a:prstGeom>
              <a:grpFill/>
              <a:ln w="3810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94" name="Line 45"/>
              <p:cNvSpPr>
                <a:spLocks noChangeShapeType="1"/>
              </p:cNvSpPr>
              <p:nvPr/>
            </p:nvSpPr>
            <p:spPr bwMode="auto">
              <a:xfrm>
                <a:off x="5105400" y="3314701"/>
                <a:ext cx="0" cy="496800"/>
              </a:xfrm>
              <a:prstGeom prst="line">
                <a:avLst/>
              </a:prstGeom>
              <a:grpFill/>
              <a:ln w="28575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5" name="Arc 48"/>
              <p:cNvSpPr>
                <a:spLocks/>
              </p:cNvSpPr>
              <p:nvPr/>
            </p:nvSpPr>
            <p:spPr bwMode="auto">
              <a:xfrm rot="10800000">
                <a:off x="5219700" y="3314701"/>
                <a:ext cx="115887" cy="228600"/>
              </a:xfrm>
              <a:custGeom>
                <a:avLst/>
                <a:gdLst>
                  <a:gd name="T0" fmla="*/ 31091070 w 24140"/>
                  <a:gd name="T1" fmla="*/ 0 h 43200"/>
                  <a:gd name="T2" fmla="*/ 0 w 24140"/>
                  <a:gd name="T3" fmla="*/ 945207826 h 43200"/>
                  <a:gd name="T4" fmla="*/ 31091070 w 24140"/>
                  <a:gd name="T5" fmla="*/ 474250848 h 43200"/>
                  <a:gd name="T6" fmla="*/ 0 60000 65536"/>
                  <a:gd name="T7" fmla="*/ 0 60000 65536"/>
                  <a:gd name="T8" fmla="*/ 0 60000 65536"/>
                  <a:gd name="T9" fmla="*/ 0 w 24140"/>
                  <a:gd name="T10" fmla="*/ 0 h 43200"/>
                  <a:gd name="T11" fmla="*/ 24140 w 2414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140" h="43200" fill="none" extrusionOk="0">
                    <a:moveTo>
                      <a:pt x="2539" y="0"/>
                    </a:moveTo>
                    <a:cubicBezTo>
                      <a:pt x="14469" y="0"/>
                      <a:pt x="24140" y="9670"/>
                      <a:pt x="24140" y="21600"/>
                    </a:cubicBezTo>
                    <a:cubicBezTo>
                      <a:pt x="24140" y="33529"/>
                      <a:pt x="14469" y="43200"/>
                      <a:pt x="2540" y="43200"/>
                    </a:cubicBezTo>
                    <a:cubicBezTo>
                      <a:pt x="1691" y="43200"/>
                      <a:pt x="842" y="43149"/>
                      <a:pt x="-1" y="43050"/>
                    </a:cubicBezTo>
                  </a:path>
                  <a:path w="24140" h="43200" stroke="0" extrusionOk="0">
                    <a:moveTo>
                      <a:pt x="2539" y="0"/>
                    </a:moveTo>
                    <a:cubicBezTo>
                      <a:pt x="14469" y="0"/>
                      <a:pt x="24140" y="9670"/>
                      <a:pt x="24140" y="21600"/>
                    </a:cubicBezTo>
                    <a:cubicBezTo>
                      <a:pt x="24140" y="33529"/>
                      <a:pt x="14469" y="43200"/>
                      <a:pt x="2540" y="43200"/>
                    </a:cubicBezTo>
                    <a:cubicBezTo>
                      <a:pt x="1691" y="43200"/>
                      <a:pt x="842" y="43149"/>
                      <a:pt x="-1" y="43050"/>
                    </a:cubicBezTo>
                    <a:lnTo>
                      <a:pt x="2540" y="21600"/>
                    </a:lnTo>
                    <a:close/>
                  </a:path>
                </a:pathLst>
              </a:custGeom>
              <a:grpFill/>
              <a:ln w="28575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96" name="Line 64"/>
              <p:cNvSpPr>
                <a:spLocks noChangeShapeType="1"/>
              </p:cNvSpPr>
              <p:nvPr/>
            </p:nvSpPr>
            <p:spPr bwMode="auto">
              <a:xfrm>
                <a:off x="5307013" y="3525838"/>
                <a:ext cx="0" cy="287338"/>
              </a:xfrm>
              <a:prstGeom prst="line">
                <a:avLst/>
              </a:prstGeom>
              <a:grpFill/>
              <a:ln w="28575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70" name="Group 68"/>
            <p:cNvGrpSpPr>
              <a:grpSpLocks/>
            </p:cNvGrpSpPr>
            <p:nvPr/>
          </p:nvGrpSpPr>
          <p:grpSpPr bwMode="auto">
            <a:xfrm>
              <a:off x="4427538" y="5300663"/>
              <a:ext cx="1657350" cy="287337"/>
              <a:chOff x="2789" y="3339"/>
              <a:chExt cx="1044" cy="181"/>
            </a:xfrm>
            <a:grpFill/>
          </p:grpSpPr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>
                <a:off x="3016" y="3339"/>
                <a:ext cx="590" cy="181"/>
              </a:xfrm>
              <a:prstGeom prst="rect">
                <a:avLst/>
              </a:prstGeom>
              <a:grpFill/>
              <a:ln w="38100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91" name="Line 66"/>
              <p:cNvSpPr>
                <a:spLocks noChangeShapeType="1"/>
              </p:cNvSpPr>
              <p:nvPr/>
            </p:nvSpPr>
            <p:spPr bwMode="auto">
              <a:xfrm>
                <a:off x="2789" y="3430"/>
                <a:ext cx="227" cy="0"/>
              </a:xfrm>
              <a:prstGeom prst="line">
                <a:avLst/>
              </a:prstGeom>
              <a:grpFill/>
              <a:ln w="28575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" name="Line 67"/>
              <p:cNvSpPr>
                <a:spLocks noChangeShapeType="1"/>
              </p:cNvSpPr>
              <p:nvPr/>
            </p:nvSpPr>
            <p:spPr bwMode="auto">
              <a:xfrm>
                <a:off x="3606" y="3430"/>
                <a:ext cx="227" cy="0"/>
              </a:xfrm>
              <a:prstGeom prst="line">
                <a:avLst/>
              </a:prstGeom>
              <a:grpFill/>
              <a:ln w="28575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71" name="Group 70"/>
            <p:cNvGrpSpPr>
              <a:grpSpLocks/>
            </p:cNvGrpSpPr>
            <p:nvPr/>
          </p:nvGrpSpPr>
          <p:grpSpPr bwMode="auto">
            <a:xfrm>
              <a:off x="1258888" y="4724400"/>
              <a:ext cx="3168650" cy="720725"/>
              <a:chOff x="793" y="2976"/>
              <a:chExt cx="1996" cy="454"/>
            </a:xfrm>
            <a:grpFill/>
          </p:grpSpPr>
          <p:sp>
            <p:nvSpPr>
              <p:cNvPr id="88" name="Line 30"/>
              <p:cNvSpPr>
                <a:spLocks noChangeShapeType="1"/>
              </p:cNvSpPr>
              <p:nvPr/>
            </p:nvSpPr>
            <p:spPr bwMode="auto">
              <a:xfrm>
                <a:off x="793" y="2976"/>
                <a:ext cx="0" cy="453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9" name="Line 69"/>
              <p:cNvSpPr>
                <a:spLocks noChangeShapeType="1"/>
              </p:cNvSpPr>
              <p:nvPr/>
            </p:nvSpPr>
            <p:spPr bwMode="auto">
              <a:xfrm flipH="1">
                <a:off x="793" y="3430"/>
                <a:ext cx="1996" cy="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72" name="Group 75"/>
            <p:cNvGrpSpPr>
              <a:grpSpLocks/>
            </p:cNvGrpSpPr>
            <p:nvPr/>
          </p:nvGrpSpPr>
          <p:grpSpPr bwMode="auto">
            <a:xfrm>
              <a:off x="6084888" y="4652963"/>
              <a:ext cx="2016125" cy="792162"/>
              <a:chOff x="3833" y="2931"/>
              <a:chExt cx="1270" cy="499"/>
            </a:xfrm>
            <a:grpFill/>
          </p:grpSpPr>
          <p:sp>
            <p:nvSpPr>
              <p:cNvPr id="85" name="Line 71"/>
              <p:cNvSpPr>
                <a:spLocks noChangeShapeType="1"/>
              </p:cNvSpPr>
              <p:nvPr/>
            </p:nvSpPr>
            <p:spPr bwMode="auto">
              <a:xfrm>
                <a:off x="4830" y="2931"/>
                <a:ext cx="273" cy="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6" name="Line 72"/>
              <p:cNvSpPr>
                <a:spLocks noChangeShapeType="1"/>
              </p:cNvSpPr>
              <p:nvPr/>
            </p:nvSpPr>
            <p:spPr bwMode="auto">
              <a:xfrm>
                <a:off x="3833" y="3430"/>
                <a:ext cx="1270" cy="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7" name="Line 73"/>
              <p:cNvSpPr>
                <a:spLocks noChangeShapeType="1"/>
              </p:cNvSpPr>
              <p:nvPr/>
            </p:nvSpPr>
            <p:spPr bwMode="auto">
              <a:xfrm flipV="1">
                <a:off x="5103" y="2931"/>
                <a:ext cx="0" cy="499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73" name="Group 79"/>
            <p:cNvGrpSpPr>
              <a:grpSpLocks/>
            </p:cNvGrpSpPr>
            <p:nvPr/>
          </p:nvGrpSpPr>
          <p:grpSpPr bwMode="auto">
            <a:xfrm>
              <a:off x="5292725" y="3789363"/>
              <a:ext cx="2808288" cy="684212"/>
              <a:chOff x="3334" y="2387"/>
              <a:chExt cx="1769" cy="431"/>
            </a:xfrm>
            <a:grpFill/>
          </p:grpSpPr>
          <p:sp>
            <p:nvSpPr>
              <p:cNvPr id="82" name="Line 76"/>
              <p:cNvSpPr>
                <a:spLocks noChangeShapeType="1"/>
              </p:cNvSpPr>
              <p:nvPr/>
            </p:nvSpPr>
            <p:spPr bwMode="auto">
              <a:xfrm>
                <a:off x="3334" y="2387"/>
                <a:ext cx="1769" cy="0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" name="Line 77"/>
              <p:cNvSpPr>
                <a:spLocks noChangeShapeType="1"/>
              </p:cNvSpPr>
              <p:nvPr/>
            </p:nvSpPr>
            <p:spPr bwMode="auto">
              <a:xfrm>
                <a:off x="4830" y="2811"/>
                <a:ext cx="273" cy="0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4" name="Line 78"/>
              <p:cNvSpPr>
                <a:spLocks noChangeShapeType="1"/>
              </p:cNvSpPr>
              <p:nvPr/>
            </p:nvSpPr>
            <p:spPr bwMode="auto">
              <a:xfrm flipV="1">
                <a:off x="5103" y="2387"/>
                <a:ext cx="0" cy="431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74" name="Group 62"/>
            <p:cNvGrpSpPr>
              <a:grpSpLocks/>
            </p:cNvGrpSpPr>
            <p:nvPr/>
          </p:nvGrpSpPr>
          <p:grpSpPr bwMode="auto">
            <a:xfrm>
              <a:off x="2627313" y="3789363"/>
              <a:ext cx="2484437" cy="647700"/>
              <a:chOff x="2627313" y="3789363"/>
              <a:chExt cx="2484000" cy="647700"/>
            </a:xfrm>
            <a:grpFill/>
          </p:grpSpPr>
          <p:sp>
            <p:nvSpPr>
              <p:cNvPr id="79" name="Line 81"/>
              <p:cNvSpPr>
                <a:spLocks noChangeShapeType="1"/>
              </p:cNvSpPr>
              <p:nvPr/>
            </p:nvSpPr>
            <p:spPr bwMode="auto">
              <a:xfrm flipH="1">
                <a:off x="2627313" y="3789363"/>
                <a:ext cx="2484000" cy="0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0" name="Line 82"/>
              <p:cNvSpPr>
                <a:spLocks noChangeShapeType="1"/>
              </p:cNvSpPr>
              <p:nvPr/>
            </p:nvSpPr>
            <p:spPr bwMode="auto">
              <a:xfrm flipH="1">
                <a:off x="2627313" y="4426544"/>
                <a:ext cx="379245" cy="0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1" name="Line 83"/>
              <p:cNvSpPr>
                <a:spLocks noChangeShapeType="1"/>
              </p:cNvSpPr>
              <p:nvPr/>
            </p:nvSpPr>
            <p:spPr bwMode="auto">
              <a:xfrm flipH="1" flipV="1">
                <a:off x="2627313" y="3789363"/>
                <a:ext cx="0" cy="647700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75" name="Group 88"/>
            <p:cNvGrpSpPr>
              <a:grpSpLocks/>
            </p:cNvGrpSpPr>
            <p:nvPr/>
          </p:nvGrpSpPr>
          <p:grpSpPr bwMode="auto">
            <a:xfrm>
              <a:off x="2051050" y="2133600"/>
              <a:ext cx="936625" cy="2500313"/>
              <a:chOff x="1292" y="1344"/>
              <a:chExt cx="590" cy="1575"/>
            </a:xfrm>
            <a:grpFill/>
          </p:grpSpPr>
          <p:sp>
            <p:nvSpPr>
              <p:cNvPr id="76" name="Line 84"/>
              <p:cNvSpPr>
                <a:spLocks noChangeShapeType="1"/>
              </p:cNvSpPr>
              <p:nvPr/>
            </p:nvSpPr>
            <p:spPr bwMode="auto">
              <a:xfrm flipH="1">
                <a:off x="1338" y="2908"/>
                <a:ext cx="544" cy="0"/>
              </a:xfrm>
              <a:prstGeom prst="line">
                <a:avLst/>
              </a:prstGeom>
              <a:grpFill/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7" name="Line 86"/>
              <p:cNvSpPr>
                <a:spLocks noChangeShapeType="1"/>
              </p:cNvSpPr>
              <p:nvPr/>
            </p:nvSpPr>
            <p:spPr bwMode="auto">
              <a:xfrm flipV="1">
                <a:off x="1338" y="1389"/>
                <a:ext cx="0" cy="1530"/>
              </a:xfrm>
              <a:prstGeom prst="line">
                <a:avLst/>
              </a:prstGeom>
              <a:grpFill/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8" name="AutoShape 87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48" cy="58"/>
              </a:xfrm>
              <a:prstGeom prst="flowChartConnector">
                <a:avLst/>
              </a:pr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vi-VN">
                  <a:solidFill>
                    <a:srgbClr val="006600"/>
                  </a:solidFill>
                  <a:latin typeface="Book Antiqua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6446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3638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72112B3C-1299-4C92-8041-904E6ABA162B}" type="slidenum">
              <a:rPr lang="en-US" altLang="en-US" sz="2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n-US" altLang="en-US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76400" y="104775"/>
            <a:ext cx="5767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Mạch điện gồm 5 phần tử chính</a:t>
            </a:r>
          </a:p>
        </p:txBody>
      </p:sp>
      <p:graphicFrame>
        <p:nvGraphicFramePr>
          <p:cNvPr id="6" name="Group 10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457128"/>
              </p:ext>
            </p:extLst>
          </p:nvPr>
        </p:nvGraphicFramePr>
        <p:xfrm>
          <a:off x="304800" y="623888"/>
          <a:ext cx="8374063" cy="5800727"/>
        </p:xfrm>
        <a:graphic>
          <a:graphicData uri="http://schemas.openxmlformats.org/drawingml/2006/table">
            <a:tbl>
              <a:tblPr/>
              <a:tblGrid>
                <a:gridCol w="1597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6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3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gọi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Chức năng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81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Cầu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chì</a:t>
                      </a:r>
                    </a:p>
                  </a:txBody>
                  <a:tcPr marL="91437" marR="9143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37" marR="914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0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Công tắc</a:t>
                      </a:r>
                    </a:p>
                  </a:txBody>
                  <a:tcPr marL="91437" marR="9143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37" marR="914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3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Chấn lưu</a:t>
                      </a:r>
                    </a:p>
                  </a:txBody>
                  <a:tcPr marL="91437" marR="9143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37" marR="914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60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Tắc te</a:t>
                      </a:r>
                    </a:p>
                  </a:txBody>
                  <a:tcPr marL="91437" marR="9143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37" marR="914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4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Bóng đèn</a:t>
                      </a:r>
                    </a:p>
                  </a:txBody>
                  <a:tcPr marL="91437" marR="9143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37" marR="914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 Box 93"/>
          <p:cNvSpPr txBox="1">
            <a:spLocks noChangeArrowheads="1"/>
          </p:cNvSpPr>
          <p:nvPr/>
        </p:nvSpPr>
        <p:spPr bwMode="auto">
          <a:xfrm>
            <a:off x="1981200" y="1143000"/>
            <a:ext cx="67056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vi-VN" sz="22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thiết bị điện dùng để bảo vệ an toàn cho các đồ dùng điện, mạch điện khi xảy ra sự cố ngắn mạch hoặc quá tải.</a:t>
            </a:r>
            <a:endParaRPr lang="en-US" sz="2200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95"/>
          <p:cNvSpPr txBox="1">
            <a:spLocks noChangeArrowheads="1"/>
          </p:cNvSpPr>
          <p:nvPr/>
        </p:nvSpPr>
        <p:spPr bwMode="auto">
          <a:xfrm>
            <a:off x="2057400" y="2287588"/>
            <a:ext cx="6400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2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 để đóng hoặc cắt nguồn điện với mạch điện</a:t>
            </a:r>
          </a:p>
        </p:txBody>
      </p:sp>
      <p:sp>
        <p:nvSpPr>
          <p:cNvPr id="9" name="Text Box 99"/>
          <p:cNvSpPr txBox="1">
            <a:spLocks noChangeArrowheads="1"/>
          </p:cNvSpPr>
          <p:nvPr/>
        </p:nvSpPr>
        <p:spPr bwMode="auto">
          <a:xfrm>
            <a:off x="2057400" y="5805488"/>
            <a:ext cx="5943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sz="22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nơi phát ra ánh sáng</a:t>
            </a:r>
          </a:p>
        </p:txBody>
      </p:sp>
      <p:sp>
        <p:nvSpPr>
          <p:cNvPr id="10" name="Rectangle 105"/>
          <p:cNvSpPr>
            <a:spLocks noChangeArrowheads="1"/>
          </p:cNvSpPr>
          <p:nvPr/>
        </p:nvSpPr>
        <p:spPr bwMode="auto">
          <a:xfrm>
            <a:off x="381000" y="5867400"/>
            <a:ext cx="1676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vi-VN" sz="2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81200" y="3200400"/>
            <a:ext cx="64008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2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 sự tăng thế lúc ban đầu để đèn làm việc và giới hạn dòng điện qua đèn quá sáng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81200" y="4572000"/>
            <a:ext cx="66294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2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 động nối mạch khi điện áp cao ở 2 điện cực và ngắt mạch khi điện áp giảm </a:t>
            </a:r>
          </a:p>
        </p:txBody>
      </p:sp>
    </p:spTree>
    <p:extLst>
      <p:ext uri="{BB962C8B-B14F-4D97-AF65-F5344CB8AC3E}">
        <p14:creationId xmlns:p14="http://schemas.microsoft.com/office/powerpoint/2010/main" val="396096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126DE569-107D-4FEF-A3E1-E4B81C220C2C}" type="slidenum">
              <a:rPr lang="en-US" altLang="en-US">
                <a:solidFill>
                  <a:srgbClr val="898989"/>
                </a:solidFill>
              </a:rPr>
              <a:pPr/>
              <a:t>5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5" name="Rectangle 43"/>
          <p:cNvSpPr>
            <a:spLocks noChangeArrowheads="1"/>
          </p:cNvSpPr>
          <p:nvPr/>
        </p:nvSpPr>
        <p:spPr bwMode="auto">
          <a:xfrm>
            <a:off x="533400" y="4191000"/>
            <a:ext cx="7924800" cy="2209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endParaRPr 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827088" y="4267200"/>
            <a:ext cx="7264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Tắc te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ợc mắc song song với bóng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èn</a:t>
            </a:r>
          </a:p>
        </p:txBody>
      </p:sp>
      <p:sp>
        <p:nvSpPr>
          <p:cNvPr id="7" name="Text Box 45"/>
          <p:cNvSpPr txBox="1">
            <a:spLocks noChangeArrowheads="1"/>
          </p:cNvSpPr>
          <p:nvPr/>
        </p:nvSpPr>
        <p:spPr bwMode="auto">
          <a:xfrm>
            <a:off x="827088" y="4816475"/>
            <a:ext cx="741732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Cầu chì, công tắc, chấn l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ợc mắc ở dây pha và mắc nối tiếp với bóng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èn</a:t>
            </a:r>
          </a:p>
        </p:txBody>
      </p:sp>
      <p:sp>
        <p:nvSpPr>
          <p:cNvPr id="8" name="Text Box 46"/>
          <p:cNvSpPr txBox="1">
            <a:spLocks noChangeArrowheads="1"/>
          </p:cNvSpPr>
          <p:nvPr/>
        </p:nvSpPr>
        <p:spPr bwMode="auto">
          <a:xfrm>
            <a:off x="900113" y="5715000"/>
            <a:ext cx="6824662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Hai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ầu dây của bộ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èn nối với nguồn</a:t>
            </a:r>
          </a:p>
        </p:txBody>
      </p: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533400" y="200025"/>
            <a:ext cx="7924800" cy="3810000"/>
            <a:chOff x="336" y="1584"/>
            <a:chExt cx="4992" cy="2448"/>
          </a:xfrm>
        </p:grpSpPr>
        <p:sp>
          <p:nvSpPr>
            <p:cNvPr id="10" name="Rectangle 50"/>
            <p:cNvSpPr>
              <a:spLocks noChangeArrowheads="1"/>
            </p:cNvSpPr>
            <p:nvPr/>
          </p:nvSpPr>
          <p:spPr bwMode="auto">
            <a:xfrm>
              <a:off x="336" y="1584"/>
              <a:ext cx="4992" cy="24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1" name="Text Box 52"/>
            <p:cNvSpPr txBox="1">
              <a:spLocks noChangeArrowheads="1"/>
            </p:cNvSpPr>
            <p:nvPr/>
          </p:nvSpPr>
          <p:spPr bwMode="auto">
            <a:xfrm>
              <a:off x="576" y="3072"/>
              <a:ext cx="43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>
                <a:latin typeface=".VnBahamasB" pitchFamily="34" charset="0"/>
              </a:endParaRPr>
            </a:p>
          </p:txBody>
        </p:sp>
        <p:sp>
          <p:nvSpPr>
            <p:cNvPr id="12" name="Line 53"/>
            <p:cNvSpPr>
              <a:spLocks noChangeShapeType="1"/>
            </p:cNvSpPr>
            <p:nvPr/>
          </p:nvSpPr>
          <p:spPr bwMode="auto">
            <a:xfrm>
              <a:off x="960" y="2064"/>
              <a:ext cx="340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" name="Line 54"/>
            <p:cNvSpPr>
              <a:spLocks noChangeShapeType="1"/>
            </p:cNvSpPr>
            <p:nvPr/>
          </p:nvSpPr>
          <p:spPr bwMode="auto">
            <a:xfrm>
              <a:off x="960" y="1824"/>
              <a:ext cx="3504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" name="Line 55"/>
            <p:cNvSpPr>
              <a:spLocks noChangeShapeType="1"/>
            </p:cNvSpPr>
            <p:nvPr/>
          </p:nvSpPr>
          <p:spPr bwMode="auto">
            <a:xfrm>
              <a:off x="1392" y="2064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" name="Line 56"/>
            <p:cNvSpPr>
              <a:spLocks noChangeShapeType="1"/>
            </p:cNvSpPr>
            <p:nvPr/>
          </p:nvSpPr>
          <p:spPr bwMode="auto">
            <a:xfrm>
              <a:off x="1584" y="1824"/>
              <a:ext cx="0" cy="8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6" name="Rectangle 57"/>
            <p:cNvSpPr>
              <a:spLocks noChangeArrowheads="1"/>
            </p:cNvSpPr>
            <p:nvPr/>
          </p:nvSpPr>
          <p:spPr bwMode="auto">
            <a:xfrm>
              <a:off x="1344" y="2160"/>
              <a:ext cx="96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grpSp>
          <p:nvGrpSpPr>
            <p:cNvPr id="17" name="Group 58"/>
            <p:cNvGrpSpPr>
              <a:grpSpLocks/>
            </p:cNvGrpSpPr>
            <p:nvPr/>
          </p:nvGrpSpPr>
          <p:grpSpPr bwMode="auto">
            <a:xfrm>
              <a:off x="1268" y="2640"/>
              <a:ext cx="240" cy="240"/>
              <a:chOff x="1268" y="1920"/>
              <a:chExt cx="240" cy="240"/>
            </a:xfrm>
          </p:grpSpPr>
          <p:sp>
            <p:nvSpPr>
              <p:cNvPr id="41" name="Oval 59"/>
              <p:cNvSpPr>
                <a:spLocks noChangeArrowheads="1"/>
              </p:cNvSpPr>
              <p:nvPr/>
            </p:nvSpPr>
            <p:spPr bwMode="auto">
              <a:xfrm>
                <a:off x="1268" y="1920"/>
                <a:ext cx="240" cy="24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42" name="Line 60"/>
              <p:cNvSpPr>
                <a:spLocks noChangeShapeType="1"/>
              </p:cNvSpPr>
              <p:nvPr/>
            </p:nvSpPr>
            <p:spPr bwMode="auto">
              <a:xfrm rot="-1047589">
                <a:off x="1332" y="1996"/>
                <a:ext cx="48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43" name="Group 61"/>
              <p:cNvGrpSpPr>
                <a:grpSpLocks/>
              </p:cNvGrpSpPr>
              <p:nvPr/>
            </p:nvGrpSpPr>
            <p:grpSpPr bwMode="auto">
              <a:xfrm>
                <a:off x="1364" y="1968"/>
                <a:ext cx="48" cy="144"/>
                <a:chOff x="1824" y="2256"/>
                <a:chExt cx="48" cy="144"/>
              </a:xfrm>
            </p:grpSpPr>
            <p:sp>
              <p:nvSpPr>
                <p:cNvPr id="44" name="Oval 62"/>
                <p:cNvSpPr>
                  <a:spLocks noChangeArrowheads="1"/>
                </p:cNvSpPr>
                <p:nvPr/>
              </p:nvSpPr>
              <p:spPr bwMode="auto">
                <a:xfrm>
                  <a:off x="1824" y="2256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45" name="Oval 63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8" name="Line 64"/>
            <p:cNvSpPr>
              <a:spLocks noChangeShapeType="1"/>
            </p:cNvSpPr>
            <p:nvPr/>
          </p:nvSpPr>
          <p:spPr bwMode="auto">
            <a:xfrm>
              <a:off x="1392" y="2832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" name="Rectangle 65"/>
            <p:cNvSpPr>
              <a:spLocks noChangeArrowheads="1"/>
            </p:cNvSpPr>
            <p:nvPr/>
          </p:nvSpPr>
          <p:spPr bwMode="auto">
            <a:xfrm>
              <a:off x="2064" y="2544"/>
              <a:ext cx="1440" cy="14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0" name="AutoShape 66"/>
            <p:cNvSpPr>
              <a:spLocks noChangeArrowheads="1"/>
            </p:cNvSpPr>
            <p:nvPr/>
          </p:nvSpPr>
          <p:spPr bwMode="auto">
            <a:xfrm>
              <a:off x="1872" y="2592"/>
              <a:ext cx="240" cy="48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1" name="Rectangle 67"/>
            <p:cNvSpPr>
              <a:spLocks noChangeArrowheads="1"/>
            </p:cNvSpPr>
            <p:nvPr/>
          </p:nvSpPr>
          <p:spPr bwMode="auto">
            <a:xfrm>
              <a:off x="1824" y="2496"/>
              <a:ext cx="144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2" name="AutoShape 68"/>
            <p:cNvSpPr>
              <a:spLocks noChangeArrowheads="1"/>
            </p:cNvSpPr>
            <p:nvPr/>
          </p:nvSpPr>
          <p:spPr bwMode="auto">
            <a:xfrm flipH="1">
              <a:off x="3456" y="2592"/>
              <a:ext cx="240" cy="48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3" name="Rectangle 69"/>
            <p:cNvSpPr>
              <a:spLocks noChangeArrowheads="1"/>
            </p:cNvSpPr>
            <p:nvPr/>
          </p:nvSpPr>
          <p:spPr bwMode="auto">
            <a:xfrm flipH="1">
              <a:off x="3600" y="2496"/>
              <a:ext cx="144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4" name="Line 70"/>
            <p:cNvSpPr>
              <a:spLocks noChangeShapeType="1"/>
            </p:cNvSpPr>
            <p:nvPr/>
          </p:nvSpPr>
          <p:spPr bwMode="auto">
            <a:xfrm flipV="1">
              <a:off x="1968" y="240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5" name="Line 71"/>
            <p:cNvSpPr>
              <a:spLocks noChangeShapeType="1"/>
            </p:cNvSpPr>
            <p:nvPr/>
          </p:nvSpPr>
          <p:spPr bwMode="auto">
            <a:xfrm flipV="1">
              <a:off x="3600" y="240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6" name="Line 72"/>
            <p:cNvSpPr>
              <a:spLocks noChangeShapeType="1"/>
            </p:cNvSpPr>
            <p:nvPr/>
          </p:nvSpPr>
          <p:spPr bwMode="auto">
            <a:xfrm>
              <a:off x="1392" y="3024"/>
              <a:ext cx="22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" name="Rectangle 73"/>
            <p:cNvSpPr>
              <a:spLocks noChangeArrowheads="1"/>
            </p:cNvSpPr>
            <p:nvPr/>
          </p:nvSpPr>
          <p:spPr bwMode="auto">
            <a:xfrm>
              <a:off x="2208" y="2928"/>
              <a:ext cx="432" cy="19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>
                  <a:latin typeface="Times New Roman" pitchFamily="18" charset="0"/>
                </a:rPr>
                <a:t>CL</a:t>
              </a:r>
            </a:p>
          </p:txBody>
        </p:sp>
        <p:sp>
          <p:nvSpPr>
            <p:cNvPr id="28" name="Line 74"/>
            <p:cNvSpPr>
              <a:spLocks noChangeShapeType="1"/>
            </p:cNvSpPr>
            <p:nvPr/>
          </p:nvSpPr>
          <p:spPr bwMode="auto">
            <a:xfrm>
              <a:off x="3600" y="2640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9" name="Line 75"/>
            <p:cNvSpPr>
              <a:spLocks noChangeShapeType="1"/>
            </p:cNvSpPr>
            <p:nvPr/>
          </p:nvSpPr>
          <p:spPr bwMode="auto">
            <a:xfrm>
              <a:off x="1584" y="2640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" name="Line 76"/>
            <p:cNvSpPr>
              <a:spLocks noChangeShapeType="1"/>
            </p:cNvSpPr>
            <p:nvPr/>
          </p:nvSpPr>
          <p:spPr bwMode="auto">
            <a:xfrm>
              <a:off x="1968" y="2400"/>
              <a:ext cx="7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31" name="Group 77"/>
            <p:cNvGrpSpPr>
              <a:grpSpLocks/>
            </p:cNvGrpSpPr>
            <p:nvPr/>
          </p:nvGrpSpPr>
          <p:grpSpPr bwMode="auto">
            <a:xfrm>
              <a:off x="2632" y="2248"/>
              <a:ext cx="344" cy="240"/>
              <a:chOff x="2584" y="1528"/>
              <a:chExt cx="344" cy="240"/>
            </a:xfrm>
          </p:grpSpPr>
          <p:sp>
            <p:nvSpPr>
              <p:cNvPr id="37" name="AutoShape 78"/>
              <p:cNvSpPr>
                <a:spLocks noChangeArrowheads="1"/>
              </p:cNvSpPr>
              <p:nvPr/>
            </p:nvSpPr>
            <p:spPr bwMode="auto">
              <a:xfrm flipH="1">
                <a:off x="2736" y="1632"/>
                <a:ext cx="144" cy="4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38" name="Rectangle 79"/>
              <p:cNvSpPr>
                <a:spLocks noChangeArrowheads="1"/>
              </p:cNvSpPr>
              <p:nvPr/>
            </p:nvSpPr>
            <p:spPr bwMode="auto">
              <a:xfrm flipH="1">
                <a:off x="2784" y="1584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39" name="Line 80"/>
              <p:cNvSpPr>
                <a:spLocks noChangeShapeType="1"/>
              </p:cNvSpPr>
              <p:nvPr/>
            </p:nvSpPr>
            <p:spPr bwMode="auto">
              <a:xfrm>
                <a:off x="2640" y="1632"/>
                <a:ext cx="0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0" name="Oval 81"/>
              <p:cNvSpPr>
                <a:spLocks noChangeArrowheads="1"/>
              </p:cNvSpPr>
              <p:nvPr/>
            </p:nvSpPr>
            <p:spPr bwMode="auto">
              <a:xfrm>
                <a:off x="2584" y="1528"/>
                <a:ext cx="240" cy="24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</p:grpSp>
        <p:sp>
          <p:nvSpPr>
            <p:cNvPr id="32" name="Line 82"/>
            <p:cNvSpPr>
              <a:spLocks noChangeShapeType="1"/>
            </p:cNvSpPr>
            <p:nvPr/>
          </p:nvSpPr>
          <p:spPr bwMode="auto">
            <a:xfrm>
              <a:off x="2688" y="2544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3" name="Line 83"/>
            <p:cNvSpPr>
              <a:spLocks noChangeShapeType="1"/>
            </p:cNvSpPr>
            <p:nvPr/>
          </p:nvSpPr>
          <p:spPr bwMode="auto">
            <a:xfrm flipV="1">
              <a:off x="2688" y="2544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4" name="Line 84"/>
            <p:cNvSpPr>
              <a:spLocks noChangeShapeType="1"/>
            </p:cNvSpPr>
            <p:nvPr/>
          </p:nvSpPr>
          <p:spPr bwMode="auto">
            <a:xfrm>
              <a:off x="2832" y="2400"/>
              <a:ext cx="7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5" name="Text Box 85"/>
            <p:cNvSpPr txBox="1">
              <a:spLocks noChangeArrowheads="1"/>
            </p:cNvSpPr>
            <p:nvPr/>
          </p:nvSpPr>
          <p:spPr bwMode="auto">
            <a:xfrm>
              <a:off x="768" y="1968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6" name="Text Box 86"/>
            <p:cNvSpPr txBox="1">
              <a:spLocks noChangeArrowheads="1"/>
            </p:cNvSpPr>
            <p:nvPr/>
          </p:nvSpPr>
          <p:spPr bwMode="auto">
            <a:xfrm>
              <a:off x="768" y="1680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702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36512" y="562495"/>
            <a:ext cx="48965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Nội dung và trình tự thực hành: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512" y="30335"/>
            <a:ext cx="9071992" cy="575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ctr">
              <a:spcBef>
                <a:spcPts val="600"/>
              </a:spcBef>
            </a:pPr>
            <a:r>
              <a:rPr lang="en-US" sz="24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300" b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HÀNH-LẮP MẠCH ĐIỆN ĐÈN ỐNG HUỲNH QUANG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51520" y="951382"/>
            <a:ext cx="2808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Vẽ sơ đồ lắp đặt: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37256" y="1311422"/>
            <a:ext cx="4190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Vẽ sơ đồ lắp đặt mạch điện: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97569" y="1844824"/>
            <a:ext cx="7662863" cy="4675187"/>
            <a:chOff x="323850" y="1557338"/>
            <a:chExt cx="8569325" cy="504031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9" name="Rectangle 28"/>
            <p:cNvSpPr>
              <a:spLocks noChangeArrowheads="1"/>
            </p:cNvSpPr>
            <p:nvPr/>
          </p:nvSpPr>
          <p:spPr bwMode="auto">
            <a:xfrm>
              <a:off x="323850" y="1557338"/>
              <a:ext cx="8569325" cy="5040312"/>
            </a:xfrm>
            <a:prstGeom prst="rect">
              <a:avLst/>
            </a:prstGeom>
            <a:grp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vi-VN">
                <a:latin typeface="Book Antiqua" pitchFamily="18" charset="0"/>
              </a:endParaRPr>
            </a:p>
          </p:txBody>
        </p: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323850" y="1922463"/>
              <a:ext cx="7662863" cy="884237"/>
              <a:chOff x="204" y="1211"/>
              <a:chExt cx="4827" cy="557"/>
            </a:xfrm>
            <a:grpFill/>
          </p:grpSpPr>
          <p:sp>
            <p:nvSpPr>
              <p:cNvPr id="85" name="Line 30"/>
              <p:cNvSpPr>
                <a:spLocks noChangeShapeType="1"/>
              </p:cNvSpPr>
              <p:nvPr/>
            </p:nvSpPr>
            <p:spPr bwMode="auto">
              <a:xfrm>
                <a:off x="497" y="1376"/>
                <a:ext cx="4534" cy="0"/>
              </a:xfrm>
              <a:prstGeom prst="line">
                <a:avLst/>
              </a:prstGeom>
              <a:grpFill/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6" name="Line 31"/>
              <p:cNvSpPr>
                <a:spLocks noChangeShapeType="1"/>
              </p:cNvSpPr>
              <p:nvPr/>
            </p:nvSpPr>
            <p:spPr bwMode="auto">
              <a:xfrm>
                <a:off x="497" y="1616"/>
                <a:ext cx="4534" cy="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7" name="Text Box 32"/>
              <p:cNvSpPr txBox="1">
                <a:spLocks noChangeArrowheads="1"/>
              </p:cNvSpPr>
              <p:nvPr/>
            </p:nvSpPr>
            <p:spPr bwMode="auto">
              <a:xfrm>
                <a:off x="204" y="1211"/>
                <a:ext cx="336" cy="2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00"/>
                    </a:solidFill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88" name="Text Box 33"/>
              <p:cNvSpPr txBox="1">
                <a:spLocks noChangeArrowheads="1"/>
              </p:cNvSpPr>
              <p:nvPr/>
            </p:nvSpPr>
            <p:spPr bwMode="auto">
              <a:xfrm>
                <a:off x="206" y="1480"/>
                <a:ext cx="336" cy="2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00"/>
                    </a:solidFill>
                    <a:latin typeface="Times New Roman" pitchFamily="18" charset="0"/>
                  </a:rPr>
                  <a:t>A</a:t>
                </a:r>
              </a:p>
            </p:txBody>
          </p:sp>
        </p:grpSp>
        <p:sp>
          <p:nvSpPr>
            <p:cNvPr id="11" name="Rectangle 34"/>
            <p:cNvSpPr>
              <a:spLocks noChangeArrowheads="1"/>
            </p:cNvSpPr>
            <p:nvPr/>
          </p:nvSpPr>
          <p:spPr bwMode="auto">
            <a:xfrm>
              <a:off x="468313" y="3943350"/>
              <a:ext cx="1727200" cy="2078038"/>
            </a:xfrm>
            <a:prstGeom prst="rect">
              <a:avLst/>
            </a:prstGeom>
            <a:grpFill/>
            <a:ln w="381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2" name="Rectangle 35"/>
            <p:cNvSpPr>
              <a:spLocks noChangeArrowheads="1"/>
            </p:cNvSpPr>
            <p:nvPr/>
          </p:nvSpPr>
          <p:spPr bwMode="auto">
            <a:xfrm rot="5400000">
              <a:off x="1057275" y="3962400"/>
              <a:ext cx="304800" cy="533400"/>
            </a:xfrm>
            <a:prstGeom prst="rect">
              <a:avLst/>
            </a:prstGeom>
            <a:grpFill/>
            <a:ln w="95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grpSp>
          <p:nvGrpSpPr>
            <p:cNvPr id="13" name="Group 36"/>
            <p:cNvGrpSpPr>
              <a:grpSpLocks/>
            </p:cNvGrpSpPr>
            <p:nvPr/>
          </p:nvGrpSpPr>
          <p:grpSpPr bwMode="auto">
            <a:xfrm>
              <a:off x="971550" y="5200650"/>
              <a:ext cx="533400" cy="533400"/>
              <a:chOff x="2317" y="3470"/>
              <a:chExt cx="336" cy="336"/>
            </a:xfrm>
            <a:grpFill/>
          </p:grpSpPr>
          <p:sp>
            <p:nvSpPr>
              <p:cNvPr id="82" name="Oval 37"/>
              <p:cNvSpPr>
                <a:spLocks noChangeArrowheads="1"/>
              </p:cNvSpPr>
              <p:nvPr/>
            </p:nvSpPr>
            <p:spPr bwMode="auto">
              <a:xfrm>
                <a:off x="2317" y="3470"/>
                <a:ext cx="336" cy="336"/>
              </a:xfrm>
              <a:prstGeom prst="ellipse">
                <a:avLst/>
              </a:prstGeom>
              <a:grpFill/>
              <a:ln w="3810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83" name="AutoShape 38"/>
              <p:cNvSpPr>
                <a:spLocks noChangeArrowheads="1"/>
              </p:cNvSpPr>
              <p:nvPr/>
            </p:nvSpPr>
            <p:spPr bwMode="auto">
              <a:xfrm>
                <a:off x="2557" y="3614"/>
                <a:ext cx="48" cy="48"/>
              </a:xfrm>
              <a:prstGeom prst="flowChartConnector">
                <a:avLst/>
              </a:prstGeom>
              <a:grpFill/>
              <a:ln w="3810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84" name="AutoShape 39"/>
              <p:cNvSpPr>
                <a:spLocks noChangeArrowheads="1"/>
              </p:cNvSpPr>
              <p:nvPr/>
            </p:nvSpPr>
            <p:spPr bwMode="auto">
              <a:xfrm>
                <a:off x="2365" y="3614"/>
                <a:ext cx="48" cy="48"/>
              </a:xfrm>
              <a:prstGeom prst="flowChartConnector">
                <a:avLst/>
              </a:prstGeom>
              <a:grpFill/>
              <a:ln w="3810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</p:grpSp>
        <p:grpSp>
          <p:nvGrpSpPr>
            <p:cNvPr id="14" name="Group 40"/>
            <p:cNvGrpSpPr>
              <a:grpSpLocks/>
            </p:cNvGrpSpPr>
            <p:nvPr/>
          </p:nvGrpSpPr>
          <p:grpSpPr bwMode="auto">
            <a:xfrm>
              <a:off x="971550" y="4508500"/>
              <a:ext cx="533400" cy="533400"/>
              <a:chOff x="1789" y="3470"/>
              <a:chExt cx="336" cy="336"/>
            </a:xfrm>
            <a:grpFill/>
          </p:grpSpPr>
          <p:sp>
            <p:nvSpPr>
              <p:cNvPr id="78" name="Oval 41"/>
              <p:cNvSpPr>
                <a:spLocks noChangeArrowheads="1"/>
              </p:cNvSpPr>
              <p:nvPr/>
            </p:nvSpPr>
            <p:spPr bwMode="auto">
              <a:xfrm>
                <a:off x="1789" y="3470"/>
                <a:ext cx="336" cy="336"/>
              </a:xfrm>
              <a:prstGeom prst="ellipse">
                <a:avLst/>
              </a:prstGeom>
              <a:grpFill/>
              <a:ln w="3810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79" name="AutoShape 42"/>
              <p:cNvSpPr>
                <a:spLocks noChangeArrowheads="1"/>
              </p:cNvSpPr>
              <p:nvPr/>
            </p:nvSpPr>
            <p:spPr bwMode="auto">
              <a:xfrm>
                <a:off x="1837" y="3614"/>
                <a:ext cx="48" cy="48"/>
              </a:xfrm>
              <a:prstGeom prst="flowChartConnector">
                <a:avLst/>
              </a:prstGeom>
              <a:grpFill/>
              <a:ln w="3810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80" name="AutoShape 43"/>
              <p:cNvSpPr>
                <a:spLocks noChangeArrowheads="1"/>
              </p:cNvSpPr>
              <p:nvPr/>
            </p:nvSpPr>
            <p:spPr bwMode="auto">
              <a:xfrm>
                <a:off x="2029" y="3614"/>
                <a:ext cx="48" cy="48"/>
              </a:xfrm>
              <a:prstGeom prst="flowChartConnector">
                <a:avLst/>
              </a:prstGeom>
              <a:grpFill/>
              <a:ln w="3810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81" name="Line 44"/>
              <p:cNvSpPr>
                <a:spLocks noChangeShapeType="1"/>
              </p:cNvSpPr>
              <p:nvPr/>
            </p:nvSpPr>
            <p:spPr bwMode="auto">
              <a:xfrm flipV="1">
                <a:off x="1837" y="3566"/>
                <a:ext cx="192" cy="48"/>
              </a:xfrm>
              <a:prstGeom prst="line">
                <a:avLst/>
              </a:prstGeom>
              <a:grpFill/>
              <a:ln w="3810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5" name="Group 77"/>
            <p:cNvGrpSpPr>
              <a:grpSpLocks/>
            </p:cNvGrpSpPr>
            <p:nvPr/>
          </p:nvGrpSpPr>
          <p:grpSpPr bwMode="auto">
            <a:xfrm>
              <a:off x="1403350" y="2133600"/>
              <a:ext cx="647700" cy="3311525"/>
              <a:chOff x="884" y="1344"/>
              <a:chExt cx="408" cy="2086"/>
            </a:xfrm>
            <a:grpFill/>
          </p:grpSpPr>
          <p:sp>
            <p:nvSpPr>
              <p:cNvPr id="75" name="Line 57"/>
              <p:cNvSpPr>
                <a:spLocks noChangeShapeType="1"/>
              </p:cNvSpPr>
              <p:nvPr/>
            </p:nvSpPr>
            <p:spPr bwMode="auto">
              <a:xfrm flipH="1" flipV="1">
                <a:off x="1262" y="1377"/>
                <a:ext cx="0" cy="2053"/>
              </a:xfrm>
              <a:prstGeom prst="line">
                <a:avLst/>
              </a:prstGeom>
              <a:grpFill/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6" name="Line 58"/>
              <p:cNvSpPr>
                <a:spLocks noChangeShapeType="1"/>
              </p:cNvSpPr>
              <p:nvPr/>
            </p:nvSpPr>
            <p:spPr bwMode="auto">
              <a:xfrm flipH="1">
                <a:off x="884" y="3430"/>
                <a:ext cx="402" cy="0"/>
              </a:xfrm>
              <a:prstGeom prst="line">
                <a:avLst/>
              </a:prstGeom>
              <a:grpFill/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7" name="AutoShape 59"/>
              <p:cNvSpPr>
                <a:spLocks noChangeArrowheads="1"/>
              </p:cNvSpPr>
              <p:nvPr/>
            </p:nvSpPr>
            <p:spPr bwMode="auto">
              <a:xfrm flipH="1">
                <a:off x="1241" y="1344"/>
                <a:ext cx="51" cy="44"/>
              </a:xfrm>
              <a:prstGeom prst="flowChartConnector">
                <a:avLst/>
              </a:pr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</p:grpSp>
        <p:grpSp>
          <p:nvGrpSpPr>
            <p:cNvPr id="16" name="Group 86"/>
            <p:cNvGrpSpPr>
              <a:grpSpLocks/>
            </p:cNvGrpSpPr>
            <p:nvPr/>
          </p:nvGrpSpPr>
          <p:grpSpPr bwMode="auto">
            <a:xfrm>
              <a:off x="900113" y="2516188"/>
              <a:ext cx="792162" cy="1720850"/>
              <a:chOff x="900112" y="2516193"/>
              <a:chExt cx="792163" cy="1720845"/>
            </a:xfrm>
            <a:grpFill/>
          </p:grpSpPr>
          <p:sp>
            <p:nvSpPr>
              <p:cNvPr id="72" name="Line 46"/>
              <p:cNvSpPr>
                <a:spLocks noChangeShapeType="1"/>
              </p:cNvSpPr>
              <p:nvPr/>
            </p:nvSpPr>
            <p:spPr bwMode="auto">
              <a:xfrm>
                <a:off x="1641475" y="2595568"/>
                <a:ext cx="0" cy="161925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3" name="AutoShape 50"/>
              <p:cNvSpPr>
                <a:spLocks noChangeArrowheads="1"/>
              </p:cNvSpPr>
              <p:nvPr/>
            </p:nvSpPr>
            <p:spPr bwMode="auto">
              <a:xfrm>
                <a:off x="1616075" y="2516193"/>
                <a:ext cx="76200" cy="92075"/>
              </a:xfrm>
              <a:prstGeom prst="flowChartConnector">
                <a:avLst/>
              </a:prstGeom>
              <a:grp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74" name="Line 72"/>
              <p:cNvSpPr>
                <a:spLocks noChangeShapeType="1"/>
              </p:cNvSpPr>
              <p:nvPr/>
            </p:nvSpPr>
            <p:spPr bwMode="auto">
              <a:xfrm flipH="1">
                <a:off x="900112" y="4237038"/>
                <a:ext cx="756000" cy="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7" name="Group 76"/>
            <p:cNvGrpSpPr>
              <a:grpSpLocks/>
            </p:cNvGrpSpPr>
            <p:nvPr/>
          </p:nvGrpSpPr>
          <p:grpSpPr bwMode="auto">
            <a:xfrm>
              <a:off x="755650" y="4221163"/>
              <a:ext cx="287338" cy="1223962"/>
              <a:chOff x="476" y="2659"/>
              <a:chExt cx="181" cy="771"/>
            </a:xfrm>
            <a:grpFill/>
          </p:grpSpPr>
          <p:sp>
            <p:nvSpPr>
              <p:cNvPr id="68" name="Line 47"/>
              <p:cNvSpPr>
                <a:spLocks noChangeShapeType="1"/>
              </p:cNvSpPr>
              <p:nvPr/>
            </p:nvSpPr>
            <p:spPr bwMode="auto">
              <a:xfrm flipH="1" flipV="1">
                <a:off x="480" y="3016"/>
                <a:ext cx="177" cy="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9" name="Line 48"/>
              <p:cNvSpPr>
                <a:spLocks noChangeShapeType="1"/>
              </p:cNvSpPr>
              <p:nvPr/>
            </p:nvSpPr>
            <p:spPr bwMode="auto">
              <a:xfrm flipV="1">
                <a:off x="480" y="2659"/>
                <a:ext cx="0" cy="771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0" name="Line 49"/>
              <p:cNvSpPr>
                <a:spLocks noChangeShapeType="1"/>
              </p:cNvSpPr>
              <p:nvPr/>
            </p:nvSpPr>
            <p:spPr bwMode="auto">
              <a:xfrm flipV="1">
                <a:off x="476" y="2670"/>
                <a:ext cx="106" cy="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1" name="Line 75"/>
              <p:cNvSpPr>
                <a:spLocks noChangeShapeType="1"/>
              </p:cNvSpPr>
              <p:nvPr/>
            </p:nvSpPr>
            <p:spPr bwMode="auto">
              <a:xfrm flipH="1" flipV="1">
                <a:off x="476" y="3430"/>
                <a:ext cx="177" cy="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8" name="Rectangle 80"/>
            <p:cNvSpPr>
              <a:spLocks noChangeArrowheads="1"/>
            </p:cNvSpPr>
            <p:nvPr/>
          </p:nvSpPr>
          <p:spPr bwMode="auto">
            <a:xfrm>
              <a:off x="2914650" y="3789363"/>
              <a:ext cx="5761038" cy="1511300"/>
            </a:xfrm>
            <a:prstGeom prst="rect">
              <a:avLst/>
            </a:prstGeom>
            <a:grpFill/>
            <a:ln w="38100">
              <a:solidFill>
                <a:schemeClr val="accent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grpSp>
          <p:nvGrpSpPr>
            <p:cNvPr id="19" name="Group 81"/>
            <p:cNvGrpSpPr>
              <a:grpSpLocks/>
            </p:cNvGrpSpPr>
            <p:nvPr/>
          </p:nvGrpSpPr>
          <p:grpSpPr bwMode="auto">
            <a:xfrm>
              <a:off x="5795963" y="4508500"/>
              <a:ext cx="2592387" cy="360363"/>
              <a:chOff x="1882" y="2568"/>
              <a:chExt cx="2949" cy="227"/>
            </a:xfrm>
            <a:grpFill/>
          </p:grpSpPr>
          <p:grpSp>
            <p:nvGrpSpPr>
              <p:cNvPr id="58" name="Group 82"/>
              <p:cNvGrpSpPr>
                <a:grpSpLocks/>
              </p:cNvGrpSpPr>
              <p:nvPr/>
            </p:nvGrpSpPr>
            <p:grpSpPr bwMode="auto">
              <a:xfrm>
                <a:off x="2018" y="2568"/>
                <a:ext cx="2722" cy="227"/>
                <a:chOff x="2018" y="2568"/>
                <a:chExt cx="2722" cy="227"/>
              </a:xfrm>
              <a:grpFill/>
            </p:grpSpPr>
            <p:sp>
              <p:nvSpPr>
                <p:cNvPr id="65" name="Rectangle 83"/>
                <p:cNvSpPr>
                  <a:spLocks noChangeArrowheads="1"/>
                </p:cNvSpPr>
                <p:nvPr/>
              </p:nvSpPr>
              <p:spPr bwMode="auto">
                <a:xfrm>
                  <a:off x="2018" y="2569"/>
                  <a:ext cx="2722" cy="226"/>
                </a:xfrm>
                <a:prstGeom prst="rect">
                  <a:avLst/>
                </a:prstGeom>
                <a:grpFill/>
                <a:ln w="3810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>
                    <a:latin typeface="Book Antiqua" pitchFamily="18" charset="0"/>
                  </a:endParaRPr>
                </a:p>
              </p:txBody>
            </p:sp>
            <p:sp>
              <p:nvSpPr>
                <p:cNvPr id="66" name="Line 84"/>
                <p:cNvSpPr>
                  <a:spLocks noChangeShapeType="1"/>
                </p:cNvSpPr>
                <p:nvPr/>
              </p:nvSpPr>
              <p:spPr bwMode="auto">
                <a:xfrm>
                  <a:off x="3107" y="2568"/>
                  <a:ext cx="363" cy="227"/>
                </a:xfrm>
                <a:prstGeom prst="line">
                  <a:avLst/>
                </a:prstGeom>
                <a:grpFill/>
                <a:ln w="28575">
                  <a:solidFill>
                    <a:srgbClr val="00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67" name="Line 85"/>
                <p:cNvSpPr>
                  <a:spLocks noChangeShapeType="1"/>
                </p:cNvSpPr>
                <p:nvPr/>
              </p:nvSpPr>
              <p:spPr bwMode="auto">
                <a:xfrm rot="5400000">
                  <a:off x="3175" y="2500"/>
                  <a:ext cx="227" cy="363"/>
                </a:xfrm>
                <a:prstGeom prst="line">
                  <a:avLst/>
                </a:prstGeom>
                <a:grpFill/>
                <a:ln w="28575">
                  <a:solidFill>
                    <a:srgbClr val="00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9" name="Arc 86"/>
              <p:cNvSpPr>
                <a:spLocks/>
              </p:cNvSpPr>
              <p:nvPr/>
            </p:nvSpPr>
            <p:spPr bwMode="auto">
              <a:xfrm rot="10800000">
                <a:off x="4620" y="2636"/>
                <a:ext cx="57" cy="113"/>
              </a:xfrm>
              <a:custGeom>
                <a:avLst/>
                <a:gdLst>
                  <a:gd name="T0" fmla="*/ 0 w 24140"/>
                  <a:gd name="T1" fmla="*/ 0 h 43200"/>
                  <a:gd name="T2" fmla="*/ 0 w 24140"/>
                  <a:gd name="T3" fmla="*/ 0 h 43200"/>
                  <a:gd name="T4" fmla="*/ 0 w 2414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4140"/>
                  <a:gd name="T10" fmla="*/ 0 h 43200"/>
                  <a:gd name="T11" fmla="*/ 24140 w 2414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140" h="43200" fill="none" extrusionOk="0">
                    <a:moveTo>
                      <a:pt x="2539" y="0"/>
                    </a:moveTo>
                    <a:cubicBezTo>
                      <a:pt x="14469" y="0"/>
                      <a:pt x="24140" y="9670"/>
                      <a:pt x="24140" y="21600"/>
                    </a:cubicBezTo>
                    <a:cubicBezTo>
                      <a:pt x="24140" y="33529"/>
                      <a:pt x="14469" y="43200"/>
                      <a:pt x="2540" y="43200"/>
                    </a:cubicBezTo>
                    <a:cubicBezTo>
                      <a:pt x="1691" y="43200"/>
                      <a:pt x="842" y="43149"/>
                      <a:pt x="-1" y="43050"/>
                    </a:cubicBezTo>
                  </a:path>
                  <a:path w="24140" h="43200" stroke="0" extrusionOk="0">
                    <a:moveTo>
                      <a:pt x="2539" y="0"/>
                    </a:moveTo>
                    <a:cubicBezTo>
                      <a:pt x="14469" y="0"/>
                      <a:pt x="24140" y="9670"/>
                      <a:pt x="24140" y="21600"/>
                    </a:cubicBezTo>
                    <a:cubicBezTo>
                      <a:pt x="24140" y="33529"/>
                      <a:pt x="14469" y="43200"/>
                      <a:pt x="2540" y="43200"/>
                    </a:cubicBezTo>
                    <a:cubicBezTo>
                      <a:pt x="1691" y="43200"/>
                      <a:pt x="842" y="43149"/>
                      <a:pt x="-1" y="43050"/>
                    </a:cubicBezTo>
                    <a:lnTo>
                      <a:pt x="2540" y="21600"/>
                    </a:lnTo>
                    <a:close/>
                  </a:path>
                </a:pathLst>
              </a:custGeom>
              <a:grp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60" name="Arc 87"/>
              <p:cNvSpPr>
                <a:spLocks/>
              </p:cNvSpPr>
              <p:nvPr/>
            </p:nvSpPr>
            <p:spPr bwMode="auto">
              <a:xfrm>
                <a:off x="2040" y="2614"/>
                <a:ext cx="57" cy="113"/>
              </a:xfrm>
              <a:custGeom>
                <a:avLst/>
                <a:gdLst>
                  <a:gd name="T0" fmla="*/ 0 w 24140"/>
                  <a:gd name="T1" fmla="*/ 0 h 43200"/>
                  <a:gd name="T2" fmla="*/ 0 w 24140"/>
                  <a:gd name="T3" fmla="*/ 0 h 43200"/>
                  <a:gd name="T4" fmla="*/ 0 w 2414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4140"/>
                  <a:gd name="T10" fmla="*/ 0 h 43200"/>
                  <a:gd name="T11" fmla="*/ 24140 w 2414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140" h="43200" fill="none" extrusionOk="0">
                    <a:moveTo>
                      <a:pt x="2539" y="0"/>
                    </a:moveTo>
                    <a:cubicBezTo>
                      <a:pt x="14469" y="0"/>
                      <a:pt x="24140" y="9670"/>
                      <a:pt x="24140" y="21600"/>
                    </a:cubicBezTo>
                    <a:cubicBezTo>
                      <a:pt x="24140" y="33529"/>
                      <a:pt x="14469" y="43200"/>
                      <a:pt x="2540" y="43200"/>
                    </a:cubicBezTo>
                    <a:cubicBezTo>
                      <a:pt x="1691" y="43200"/>
                      <a:pt x="842" y="43149"/>
                      <a:pt x="-1" y="43050"/>
                    </a:cubicBezTo>
                  </a:path>
                  <a:path w="24140" h="43200" stroke="0" extrusionOk="0">
                    <a:moveTo>
                      <a:pt x="2539" y="0"/>
                    </a:moveTo>
                    <a:cubicBezTo>
                      <a:pt x="14469" y="0"/>
                      <a:pt x="24140" y="9670"/>
                      <a:pt x="24140" y="21600"/>
                    </a:cubicBezTo>
                    <a:cubicBezTo>
                      <a:pt x="24140" y="33529"/>
                      <a:pt x="14469" y="43200"/>
                      <a:pt x="2540" y="43200"/>
                    </a:cubicBezTo>
                    <a:cubicBezTo>
                      <a:pt x="1691" y="43200"/>
                      <a:pt x="842" y="43149"/>
                      <a:pt x="-1" y="43050"/>
                    </a:cubicBezTo>
                    <a:lnTo>
                      <a:pt x="2540" y="21600"/>
                    </a:lnTo>
                    <a:close/>
                  </a:path>
                </a:pathLst>
              </a:custGeom>
              <a:grp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61" name="Line 88"/>
              <p:cNvSpPr>
                <a:spLocks noChangeShapeType="1"/>
              </p:cNvSpPr>
              <p:nvPr/>
            </p:nvSpPr>
            <p:spPr bwMode="auto">
              <a:xfrm flipH="1">
                <a:off x="1882" y="2614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" name="Line 89"/>
              <p:cNvSpPr>
                <a:spLocks noChangeShapeType="1"/>
              </p:cNvSpPr>
              <p:nvPr/>
            </p:nvSpPr>
            <p:spPr bwMode="auto">
              <a:xfrm flipH="1">
                <a:off x="1882" y="2731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" name="Line 90"/>
              <p:cNvSpPr>
                <a:spLocks noChangeShapeType="1"/>
              </p:cNvSpPr>
              <p:nvPr/>
            </p:nvSpPr>
            <p:spPr bwMode="auto">
              <a:xfrm flipH="1">
                <a:off x="4649" y="2633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" name="Line 91"/>
              <p:cNvSpPr>
                <a:spLocks noChangeShapeType="1"/>
              </p:cNvSpPr>
              <p:nvPr/>
            </p:nvSpPr>
            <p:spPr bwMode="auto">
              <a:xfrm flipH="1">
                <a:off x="4649" y="2750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0" name="Group 92"/>
            <p:cNvGrpSpPr>
              <a:grpSpLocks/>
            </p:cNvGrpSpPr>
            <p:nvPr/>
          </p:nvGrpSpPr>
          <p:grpSpPr bwMode="auto">
            <a:xfrm>
              <a:off x="4859338" y="3933825"/>
              <a:ext cx="576262" cy="676275"/>
              <a:chOff x="3107" y="1979"/>
              <a:chExt cx="363" cy="426"/>
            </a:xfrm>
            <a:grpFill/>
          </p:grpSpPr>
          <p:sp>
            <p:nvSpPr>
              <p:cNvPr id="54" name="Oval 93"/>
              <p:cNvSpPr>
                <a:spLocks noChangeArrowheads="1"/>
              </p:cNvSpPr>
              <p:nvPr/>
            </p:nvSpPr>
            <p:spPr bwMode="auto">
              <a:xfrm>
                <a:off x="3107" y="1979"/>
                <a:ext cx="363" cy="362"/>
              </a:xfrm>
              <a:prstGeom prst="ellipse">
                <a:avLst/>
              </a:prstGeom>
              <a:grpFill/>
              <a:ln w="3810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55" name="Line 94"/>
              <p:cNvSpPr>
                <a:spLocks noChangeShapeType="1"/>
              </p:cNvSpPr>
              <p:nvPr/>
            </p:nvSpPr>
            <p:spPr bwMode="auto">
              <a:xfrm>
                <a:off x="3216" y="2088"/>
                <a:ext cx="0" cy="317"/>
              </a:xfrm>
              <a:prstGeom prst="line">
                <a:avLst/>
              </a:prstGeom>
              <a:grpFill/>
              <a:ln w="28575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6" name="Arc 95"/>
              <p:cNvSpPr>
                <a:spLocks/>
              </p:cNvSpPr>
              <p:nvPr/>
            </p:nvSpPr>
            <p:spPr bwMode="auto">
              <a:xfrm rot="10800000">
                <a:off x="3288" y="2088"/>
                <a:ext cx="73" cy="144"/>
              </a:xfrm>
              <a:custGeom>
                <a:avLst/>
                <a:gdLst>
                  <a:gd name="T0" fmla="*/ 0 w 24140"/>
                  <a:gd name="T1" fmla="*/ 0 h 43200"/>
                  <a:gd name="T2" fmla="*/ 0 w 24140"/>
                  <a:gd name="T3" fmla="*/ 0 h 43200"/>
                  <a:gd name="T4" fmla="*/ 0 w 2414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4140"/>
                  <a:gd name="T10" fmla="*/ 0 h 43200"/>
                  <a:gd name="T11" fmla="*/ 24140 w 2414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140" h="43200" fill="none" extrusionOk="0">
                    <a:moveTo>
                      <a:pt x="2539" y="0"/>
                    </a:moveTo>
                    <a:cubicBezTo>
                      <a:pt x="14469" y="0"/>
                      <a:pt x="24140" y="9670"/>
                      <a:pt x="24140" y="21600"/>
                    </a:cubicBezTo>
                    <a:cubicBezTo>
                      <a:pt x="24140" y="33529"/>
                      <a:pt x="14469" y="43200"/>
                      <a:pt x="2540" y="43200"/>
                    </a:cubicBezTo>
                    <a:cubicBezTo>
                      <a:pt x="1691" y="43200"/>
                      <a:pt x="842" y="43149"/>
                      <a:pt x="-1" y="43050"/>
                    </a:cubicBezTo>
                  </a:path>
                  <a:path w="24140" h="43200" stroke="0" extrusionOk="0">
                    <a:moveTo>
                      <a:pt x="2539" y="0"/>
                    </a:moveTo>
                    <a:cubicBezTo>
                      <a:pt x="14469" y="0"/>
                      <a:pt x="24140" y="9670"/>
                      <a:pt x="24140" y="21600"/>
                    </a:cubicBezTo>
                    <a:cubicBezTo>
                      <a:pt x="24140" y="33529"/>
                      <a:pt x="14469" y="43200"/>
                      <a:pt x="2540" y="43200"/>
                    </a:cubicBezTo>
                    <a:cubicBezTo>
                      <a:pt x="1691" y="43200"/>
                      <a:pt x="842" y="43149"/>
                      <a:pt x="-1" y="43050"/>
                    </a:cubicBezTo>
                    <a:lnTo>
                      <a:pt x="2540" y="21600"/>
                    </a:lnTo>
                    <a:close/>
                  </a:path>
                </a:pathLst>
              </a:custGeom>
              <a:grpFill/>
              <a:ln w="28575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57" name="Line 96"/>
              <p:cNvSpPr>
                <a:spLocks noChangeShapeType="1"/>
              </p:cNvSpPr>
              <p:nvPr/>
            </p:nvSpPr>
            <p:spPr bwMode="auto">
              <a:xfrm>
                <a:off x="3343" y="2221"/>
                <a:ext cx="0" cy="181"/>
              </a:xfrm>
              <a:prstGeom prst="line">
                <a:avLst/>
              </a:prstGeom>
              <a:grpFill/>
              <a:ln w="28575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1" name="Group 101"/>
            <p:cNvGrpSpPr>
              <a:grpSpLocks/>
            </p:cNvGrpSpPr>
            <p:nvPr/>
          </p:nvGrpSpPr>
          <p:grpSpPr bwMode="auto">
            <a:xfrm>
              <a:off x="3059113" y="4508500"/>
              <a:ext cx="1296987" cy="287338"/>
              <a:chOff x="2063" y="2614"/>
              <a:chExt cx="817" cy="181"/>
            </a:xfrm>
            <a:grpFill/>
          </p:grpSpPr>
          <p:sp>
            <p:nvSpPr>
              <p:cNvPr id="51" name="Rectangle 98"/>
              <p:cNvSpPr>
                <a:spLocks noChangeArrowheads="1"/>
              </p:cNvSpPr>
              <p:nvPr/>
            </p:nvSpPr>
            <p:spPr bwMode="auto">
              <a:xfrm>
                <a:off x="2063" y="2614"/>
                <a:ext cx="590" cy="181"/>
              </a:xfrm>
              <a:prstGeom prst="rect">
                <a:avLst/>
              </a:prstGeom>
              <a:grpFill/>
              <a:ln w="38100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  <p:sp>
            <p:nvSpPr>
              <p:cNvPr id="52" name="Line 99"/>
              <p:cNvSpPr>
                <a:spLocks noChangeShapeType="1"/>
              </p:cNvSpPr>
              <p:nvPr/>
            </p:nvSpPr>
            <p:spPr bwMode="auto">
              <a:xfrm>
                <a:off x="2653" y="2750"/>
                <a:ext cx="227" cy="0"/>
              </a:xfrm>
              <a:prstGeom prst="line">
                <a:avLst/>
              </a:prstGeom>
              <a:grpFill/>
              <a:ln w="28575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3" name="Line 100"/>
              <p:cNvSpPr>
                <a:spLocks noChangeShapeType="1"/>
              </p:cNvSpPr>
              <p:nvPr/>
            </p:nvSpPr>
            <p:spPr bwMode="auto">
              <a:xfrm>
                <a:off x="2653" y="2659"/>
                <a:ext cx="227" cy="0"/>
              </a:xfrm>
              <a:prstGeom prst="line">
                <a:avLst/>
              </a:prstGeom>
              <a:grpFill/>
              <a:ln w="28575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2" name="Group 105"/>
            <p:cNvGrpSpPr>
              <a:grpSpLocks/>
            </p:cNvGrpSpPr>
            <p:nvPr/>
          </p:nvGrpSpPr>
          <p:grpSpPr bwMode="auto">
            <a:xfrm>
              <a:off x="1403350" y="2781300"/>
              <a:ext cx="2952750" cy="1993900"/>
              <a:chOff x="884" y="1752"/>
              <a:chExt cx="1860" cy="1256"/>
            </a:xfrm>
            <a:grpFill/>
          </p:grpSpPr>
          <p:sp>
            <p:nvSpPr>
              <p:cNvPr id="44" name="Line 52"/>
              <p:cNvSpPr>
                <a:spLocks noChangeShapeType="1"/>
              </p:cNvSpPr>
              <p:nvPr/>
            </p:nvSpPr>
            <p:spPr bwMode="auto">
              <a:xfrm>
                <a:off x="884" y="2997"/>
                <a:ext cx="249" cy="0"/>
              </a:xfrm>
              <a:prstGeom prst="line">
                <a:avLst/>
              </a:prstGeom>
              <a:grpFill/>
              <a:ln w="3810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45" name="Group 104"/>
              <p:cNvGrpSpPr>
                <a:grpSpLocks/>
              </p:cNvGrpSpPr>
              <p:nvPr/>
            </p:nvGrpSpPr>
            <p:grpSpPr bwMode="auto">
              <a:xfrm>
                <a:off x="1136" y="1752"/>
                <a:ext cx="1608" cy="1256"/>
                <a:chOff x="1136" y="1752"/>
                <a:chExt cx="1608" cy="1256"/>
              </a:xfrm>
              <a:grpFill/>
            </p:grpSpPr>
            <p:sp>
              <p:nvSpPr>
                <p:cNvPr id="46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1136" y="1758"/>
                  <a:ext cx="0" cy="1250"/>
                </a:xfrm>
                <a:prstGeom prst="line">
                  <a:avLst/>
                </a:prstGeom>
                <a:grpFill/>
                <a:ln w="381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7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1136" y="1752"/>
                  <a:ext cx="474" cy="8"/>
                </a:xfrm>
                <a:prstGeom prst="line">
                  <a:avLst/>
                </a:prstGeom>
                <a:grpFill/>
                <a:ln w="381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8" name="Line 55"/>
                <p:cNvSpPr>
                  <a:spLocks noChangeShapeType="1"/>
                </p:cNvSpPr>
                <p:nvPr/>
              </p:nvSpPr>
              <p:spPr bwMode="auto">
                <a:xfrm>
                  <a:off x="1610" y="1752"/>
                  <a:ext cx="0" cy="998"/>
                </a:xfrm>
                <a:prstGeom prst="line">
                  <a:avLst/>
                </a:prstGeom>
                <a:grpFill/>
                <a:ln w="381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9" name="Line 102"/>
                <p:cNvSpPr>
                  <a:spLocks noChangeShapeType="1"/>
                </p:cNvSpPr>
                <p:nvPr/>
              </p:nvSpPr>
              <p:spPr bwMode="auto">
                <a:xfrm>
                  <a:off x="1610" y="2750"/>
                  <a:ext cx="1134" cy="0"/>
                </a:xfrm>
                <a:prstGeom prst="line">
                  <a:avLst/>
                </a:prstGeom>
                <a:grpFill/>
                <a:ln w="381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0" name="Line 103"/>
                <p:cNvSpPr>
                  <a:spLocks noChangeShapeType="1"/>
                </p:cNvSpPr>
                <p:nvPr/>
              </p:nvSpPr>
              <p:spPr bwMode="auto">
                <a:xfrm>
                  <a:off x="2744" y="2750"/>
                  <a:ext cx="0" cy="136"/>
                </a:xfrm>
                <a:prstGeom prst="line">
                  <a:avLst/>
                </a:prstGeom>
                <a:grpFill/>
                <a:ln w="381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  <p:grpSp>
          <p:nvGrpSpPr>
            <p:cNvPr id="23" name="Group 109"/>
            <p:cNvGrpSpPr>
              <a:grpSpLocks/>
            </p:cNvGrpSpPr>
            <p:nvPr/>
          </p:nvGrpSpPr>
          <p:grpSpPr bwMode="auto">
            <a:xfrm>
              <a:off x="4356100" y="4724400"/>
              <a:ext cx="4032250" cy="360363"/>
              <a:chOff x="2744" y="2976"/>
              <a:chExt cx="2540" cy="227"/>
            </a:xfrm>
            <a:grpFill/>
          </p:grpSpPr>
          <p:sp>
            <p:nvSpPr>
              <p:cNvPr id="41" name="Line 106"/>
              <p:cNvSpPr>
                <a:spLocks noChangeShapeType="1"/>
              </p:cNvSpPr>
              <p:nvPr/>
            </p:nvSpPr>
            <p:spPr bwMode="auto">
              <a:xfrm>
                <a:off x="2744" y="2976"/>
                <a:ext cx="0" cy="227"/>
              </a:xfrm>
              <a:prstGeom prst="line">
                <a:avLst/>
              </a:prstGeom>
              <a:grpFill/>
              <a:ln w="3810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2" name="Line 107"/>
              <p:cNvSpPr>
                <a:spLocks noChangeShapeType="1"/>
              </p:cNvSpPr>
              <p:nvPr/>
            </p:nvSpPr>
            <p:spPr bwMode="auto">
              <a:xfrm>
                <a:off x="2744" y="3203"/>
                <a:ext cx="2540" cy="0"/>
              </a:xfrm>
              <a:prstGeom prst="line">
                <a:avLst/>
              </a:prstGeom>
              <a:grpFill/>
              <a:ln w="3810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3" name="Line 108"/>
              <p:cNvSpPr>
                <a:spLocks noChangeShapeType="1"/>
              </p:cNvSpPr>
              <p:nvPr/>
            </p:nvSpPr>
            <p:spPr bwMode="auto">
              <a:xfrm flipV="1">
                <a:off x="5284" y="3022"/>
                <a:ext cx="0" cy="181"/>
              </a:xfrm>
              <a:prstGeom prst="line">
                <a:avLst/>
              </a:prstGeom>
              <a:grpFill/>
              <a:ln w="3810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4" name="Group 85"/>
            <p:cNvGrpSpPr>
              <a:grpSpLocks/>
            </p:cNvGrpSpPr>
            <p:nvPr/>
          </p:nvGrpSpPr>
          <p:grpSpPr bwMode="auto">
            <a:xfrm>
              <a:off x="2657475" y="2143125"/>
              <a:ext cx="3138488" cy="2654300"/>
              <a:chOff x="2657448" y="2143116"/>
              <a:chExt cx="3138516" cy="2654309"/>
            </a:xfrm>
            <a:grpFill/>
          </p:grpSpPr>
          <p:grpSp>
            <p:nvGrpSpPr>
              <p:cNvPr id="35" name="Group 60"/>
              <p:cNvGrpSpPr>
                <a:grpSpLocks/>
              </p:cNvGrpSpPr>
              <p:nvPr/>
            </p:nvGrpSpPr>
            <p:grpSpPr bwMode="auto">
              <a:xfrm>
                <a:off x="2657448" y="2143116"/>
                <a:ext cx="128602" cy="2078047"/>
                <a:chOff x="4830" y="1344"/>
                <a:chExt cx="48" cy="1224"/>
              </a:xfrm>
              <a:grpFill/>
            </p:grpSpPr>
            <p:sp>
              <p:nvSpPr>
                <p:cNvPr id="39" name="Line 61"/>
                <p:cNvSpPr>
                  <a:spLocks noChangeShapeType="1"/>
                </p:cNvSpPr>
                <p:nvPr/>
              </p:nvSpPr>
              <p:spPr bwMode="auto">
                <a:xfrm>
                  <a:off x="4876" y="1366"/>
                  <a:ext cx="0" cy="1202"/>
                </a:xfrm>
                <a:prstGeom prst="line">
                  <a:avLst/>
                </a:prstGeom>
                <a:grp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0" name="AutoShape 62"/>
                <p:cNvSpPr>
                  <a:spLocks noChangeArrowheads="1"/>
                </p:cNvSpPr>
                <p:nvPr/>
              </p:nvSpPr>
              <p:spPr bwMode="auto">
                <a:xfrm>
                  <a:off x="4830" y="1344"/>
                  <a:ext cx="48" cy="58"/>
                </a:xfrm>
                <a:prstGeom prst="flowChartConnector">
                  <a:avLst/>
                </a:prstGeom>
                <a:grp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>
                    <a:latin typeface="Book Antiqua" pitchFamily="18" charset="0"/>
                  </a:endParaRPr>
                </a:p>
              </p:txBody>
            </p:sp>
          </p:grpSp>
          <p:sp>
            <p:nvSpPr>
              <p:cNvPr id="36" name="Line 110"/>
              <p:cNvSpPr>
                <a:spLocks noChangeShapeType="1"/>
              </p:cNvSpPr>
              <p:nvPr/>
            </p:nvSpPr>
            <p:spPr bwMode="auto">
              <a:xfrm>
                <a:off x="2771776" y="4221163"/>
                <a:ext cx="1800225" cy="0"/>
              </a:xfrm>
              <a:prstGeom prst="line">
                <a:avLst/>
              </a:prstGeom>
              <a:grpFill/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7" name="Line 111"/>
              <p:cNvSpPr>
                <a:spLocks noChangeShapeType="1"/>
              </p:cNvSpPr>
              <p:nvPr/>
            </p:nvSpPr>
            <p:spPr bwMode="auto">
              <a:xfrm>
                <a:off x="4572001" y="4221163"/>
                <a:ext cx="0" cy="576262"/>
              </a:xfrm>
              <a:prstGeom prst="line">
                <a:avLst/>
              </a:prstGeom>
              <a:grpFill/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8" name="Line 112"/>
              <p:cNvSpPr>
                <a:spLocks noChangeShapeType="1"/>
              </p:cNvSpPr>
              <p:nvPr/>
            </p:nvSpPr>
            <p:spPr bwMode="auto">
              <a:xfrm flipH="1">
                <a:off x="4572001" y="4786313"/>
                <a:ext cx="1223963" cy="0"/>
              </a:xfrm>
              <a:prstGeom prst="line">
                <a:avLst/>
              </a:prstGeom>
              <a:grpFill/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5" name="Group 120"/>
            <p:cNvGrpSpPr>
              <a:grpSpLocks/>
            </p:cNvGrpSpPr>
            <p:nvPr/>
          </p:nvGrpSpPr>
          <p:grpSpPr bwMode="auto">
            <a:xfrm>
              <a:off x="5003800" y="4581525"/>
              <a:ext cx="792163" cy="142875"/>
              <a:chOff x="3152" y="2886"/>
              <a:chExt cx="499" cy="90"/>
            </a:xfrm>
            <a:grpFill/>
          </p:grpSpPr>
          <p:sp>
            <p:nvSpPr>
              <p:cNvPr id="31" name="Line 116"/>
              <p:cNvSpPr>
                <a:spLocks noChangeShapeType="1"/>
              </p:cNvSpPr>
              <p:nvPr/>
            </p:nvSpPr>
            <p:spPr bwMode="auto">
              <a:xfrm flipH="1">
                <a:off x="3515" y="2886"/>
                <a:ext cx="136" cy="0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2" name="Line 117"/>
              <p:cNvSpPr>
                <a:spLocks noChangeShapeType="1"/>
              </p:cNvSpPr>
              <p:nvPr/>
            </p:nvSpPr>
            <p:spPr bwMode="auto">
              <a:xfrm>
                <a:off x="3515" y="2886"/>
                <a:ext cx="0" cy="90"/>
              </a:xfrm>
              <a:prstGeom prst="line">
                <a:avLst/>
              </a:prstGeom>
              <a:grpFill/>
              <a:ln w="28575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3" name="Line 118"/>
              <p:cNvSpPr>
                <a:spLocks noChangeShapeType="1"/>
              </p:cNvSpPr>
              <p:nvPr/>
            </p:nvSpPr>
            <p:spPr bwMode="auto">
              <a:xfrm flipH="1">
                <a:off x="3152" y="2976"/>
                <a:ext cx="363" cy="0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" name="Line 119"/>
              <p:cNvSpPr>
                <a:spLocks noChangeShapeType="1"/>
              </p:cNvSpPr>
              <p:nvPr/>
            </p:nvSpPr>
            <p:spPr bwMode="auto">
              <a:xfrm>
                <a:off x="3164" y="2886"/>
                <a:ext cx="0" cy="90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6" name="Group 126"/>
            <p:cNvGrpSpPr>
              <a:grpSpLocks/>
            </p:cNvGrpSpPr>
            <p:nvPr/>
          </p:nvGrpSpPr>
          <p:grpSpPr bwMode="auto">
            <a:xfrm>
              <a:off x="5219700" y="4292600"/>
              <a:ext cx="3168650" cy="323850"/>
              <a:chOff x="3288" y="2704"/>
              <a:chExt cx="1996" cy="204"/>
            </a:xfrm>
            <a:grpFill/>
          </p:grpSpPr>
          <p:sp>
            <p:nvSpPr>
              <p:cNvPr id="27" name="Line 121"/>
              <p:cNvSpPr>
                <a:spLocks noChangeShapeType="1"/>
              </p:cNvSpPr>
              <p:nvPr/>
            </p:nvSpPr>
            <p:spPr bwMode="auto">
              <a:xfrm>
                <a:off x="3288" y="2886"/>
                <a:ext cx="182" cy="0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8" name="Line 122"/>
              <p:cNvSpPr>
                <a:spLocks noChangeShapeType="1"/>
              </p:cNvSpPr>
              <p:nvPr/>
            </p:nvSpPr>
            <p:spPr bwMode="auto">
              <a:xfrm flipV="1">
                <a:off x="3470" y="2704"/>
                <a:ext cx="0" cy="182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9" name="Line 123"/>
              <p:cNvSpPr>
                <a:spLocks noChangeShapeType="1"/>
              </p:cNvSpPr>
              <p:nvPr/>
            </p:nvSpPr>
            <p:spPr bwMode="auto">
              <a:xfrm>
                <a:off x="3470" y="2704"/>
                <a:ext cx="1814" cy="0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0" name="Line 124"/>
              <p:cNvSpPr>
                <a:spLocks noChangeShapeType="1"/>
              </p:cNvSpPr>
              <p:nvPr/>
            </p:nvSpPr>
            <p:spPr bwMode="auto">
              <a:xfrm flipV="1">
                <a:off x="5284" y="2704"/>
                <a:ext cx="0" cy="204"/>
              </a:xfrm>
              <a:prstGeom prst="line">
                <a:avLst/>
              </a:prstGeom>
              <a:grpFill/>
              <a:ln w="3810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646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12ECFF53-E9A2-4849-BFEC-55FAF98C83D6}" type="slidenum">
              <a:rPr lang="en-US" altLang="en-US">
                <a:solidFill>
                  <a:srgbClr val="898989"/>
                </a:solidFill>
              </a:rPr>
              <a:pPr/>
              <a:t>7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533400" y="4114800"/>
            <a:ext cx="7924800" cy="2590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5604" name="Rectangle 8"/>
          <p:cNvSpPr>
            <a:spLocks noChangeArrowheads="1"/>
          </p:cNvSpPr>
          <p:nvPr/>
        </p:nvSpPr>
        <p:spPr bwMode="auto">
          <a:xfrm>
            <a:off x="533400" y="838200"/>
            <a:ext cx="7924800" cy="3200400"/>
          </a:xfrm>
          <a:prstGeom prst="rect">
            <a:avLst/>
          </a:prstGeom>
          <a:solidFill>
            <a:srgbClr val="D3EB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5605" name="Text Box 9"/>
          <p:cNvSpPr txBox="1">
            <a:spLocks noChangeArrowheads="1"/>
          </p:cNvSpPr>
          <p:nvPr/>
        </p:nvSpPr>
        <p:spPr bwMode="auto">
          <a:xfrm>
            <a:off x="533400" y="4191000"/>
            <a:ext cx="815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*Các b</a:t>
            </a:r>
            <a:r>
              <a:rPr lang="vi-VN" sz="24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ớc tiến hành vẽ:</a:t>
            </a:r>
          </a:p>
        </p:txBody>
      </p:sp>
      <p:sp>
        <p:nvSpPr>
          <p:cNvPr id="25606" name="Text Box 48"/>
          <p:cNvSpPr txBox="1">
            <a:spLocks noChangeArrowheads="1"/>
          </p:cNvSpPr>
          <p:nvPr/>
        </p:nvSpPr>
        <p:spPr bwMode="auto">
          <a:xfrm>
            <a:off x="381000" y="2286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Vẽ s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ơ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ồ lắp mạch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iện</a:t>
            </a:r>
          </a:p>
        </p:txBody>
      </p:sp>
    </p:spTree>
    <p:extLst>
      <p:ext uri="{BB962C8B-B14F-4D97-AF65-F5344CB8AC3E}">
        <p14:creationId xmlns:p14="http://schemas.microsoft.com/office/powerpoint/2010/main" val="419736798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8B26B8D-CDB3-4172-A7C2-8622959FF77C}" type="slidenum">
              <a:rPr lang="en-US" altLang="en-US">
                <a:solidFill>
                  <a:srgbClr val="898989"/>
                </a:solidFill>
              </a:rPr>
              <a:pPr/>
              <a:t>8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26627" name="Rectangle 49"/>
          <p:cNvSpPr>
            <a:spLocks noChangeArrowheads="1"/>
          </p:cNvSpPr>
          <p:nvPr/>
        </p:nvSpPr>
        <p:spPr bwMode="auto">
          <a:xfrm>
            <a:off x="533400" y="838200"/>
            <a:ext cx="7924800" cy="3200400"/>
          </a:xfrm>
          <a:prstGeom prst="rect">
            <a:avLst/>
          </a:prstGeom>
          <a:solidFill>
            <a:srgbClr val="D3EB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6628" name="Rectangle 48"/>
          <p:cNvSpPr>
            <a:spLocks noChangeArrowheads="1"/>
          </p:cNvSpPr>
          <p:nvPr/>
        </p:nvSpPr>
        <p:spPr bwMode="auto">
          <a:xfrm>
            <a:off x="533400" y="4114800"/>
            <a:ext cx="7924800" cy="2590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33400" y="4191000"/>
            <a:ext cx="8153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>
                <a:solidFill>
                  <a:srgbClr val="FF0000"/>
                </a:solidFill>
                <a:latin typeface="Times New Roman"/>
                <a:cs typeface="Arial" charset="0"/>
              </a:rPr>
              <a:t>*Các b</a:t>
            </a:r>
            <a:r>
              <a:rPr lang="vi-VN" sz="2400" b="1">
                <a:solidFill>
                  <a:srgbClr val="FF0000"/>
                </a:solidFill>
                <a:latin typeface="Times New Roman"/>
                <a:cs typeface="Arial" charset="0"/>
              </a:rPr>
              <a:t>ư</a:t>
            </a:r>
            <a:r>
              <a:rPr lang="en-US" sz="2400" b="1">
                <a:solidFill>
                  <a:srgbClr val="FF0000"/>
                </a:solidFill>
                <a:latin typeface="Times New Roman"/>
                <a:cs typeface="Arial" charset="0"/>
              </a:rPr>
              <a:t>ớc tiến hành vẽ: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914400" y="46482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B1: Vẽ </a:t>
            </a:r>
            <a:r>
              <a:rPr lang="vi-VN" sz="2400" b="1">
                <a:latin typeface="Times New Roman" pitchFamily="18" charset="0"/>
              </a:rPr>
              <a:t>đư</a:t>
            </a:r>
            <a:r>
              <a:rPr lang="en-US" sz="2400" b="1">
                <a:latin typeface="Times New Roman" pitchFamily="18" charset="0"/>
              </a:rPr>
              <a:t>ờng dây nguồn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219200" y="776288"/>
            <a:ext cx="7086600" cy="823912"/>
            <a:chOff x="768" y="489"/>
            <a:chExt cx="4464" cy="519"/>
          </a:xfrm>
        </p:grpSpPr>
        <p:sp>
          <p:nvSpPr>
            <p:cNvPr id="26633" name="Line 11"/>
            <p:cNvSpPr>
              <a:spLocks noChangeShapeType="1"/>
            </p:cNvSpPr>
            <p:nvPr/>
          </p:nvSpPr>
          <p:spPr bwMode="auto">
            <a:xfrm>
              <a:off x="960" y="864"/>
              <a:ext cx="427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6634" name="Line 12"/>
            <p:cNvSpPr>
              <a:spLocks noChangeShapeType="1"/>
            </p:cNvSpPr>
            <p:nvPr/>
          </p:nvSpPr>
          <p:spPr bwMode="auto">
            <a:xfrm>
              <a:off x="960" y="672"/>
              <a:ext cx="427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6635" name="Text Box 50"/>
            <p:cNvSpPr txBox="1">
              <a:spLocks noChangeArrowheads="1"/>
            </p:cNvSpPr>
            <p:nvPr/>
          </p:nvSpPr>
          <p:spPr bwMode="auto">
            <a:xfrm>
              <a:off x="768" y="77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6636" name="Text Box 51"/>
            <p:cNvSpPr txBox="1">
              <a:spLocks noChangeArrowheads="1"/>
            </p:cNvSpPr>
            <p:nvPr/>
          </p:nvSpPr>
          <p:spPr bwMode="auto">
            <a:xfrm>
              <a:off x="768" y="489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O</a:t>
              </a:r>
            </a:p>
          </p:txBody>
        </p:sp>
      </p:grpSp>
      <p:sp>
        <p:nvSpPr>
          <p:cNvPr id="26632" name="Text Box 52"/>
          <p:cNvSpPr txBox="1">
            <a:spLocks noChangeArrowheads="1"/>
          </p:cNvSpPr>
          <p:nvPr/>
        </p:nvSpPr>
        <p:spPr bwMode="auto">
          <a:xfrm>
            <a:off x="381000" y="2286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Vẽ s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ơ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ồ lắp mạch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iện</a:t>
            </a:r>
          </a:p>
        </p:txBody>
      </p:sp>
    </p:spTree>
    <p:extLst>
      <p:ext uri="{BB962C8B-B14F-4D97-AF65-F5344CB8AC3E}">
        <p14:creationId xmlns:p14="http://schemas.microsoft.com/office/powerpoint/2010/main" val="31705105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C07E083A-96F5-47D1-BC50-532349BCF7D2}" type="slidenum">
              <a:rPr lang="en-US" altLang="en-US">
                <a:solidFill>
                  <a:srgbClr val="898989"/>
                </a:solidFill>
              </a:rPr>
              <a:pPr/>
              <a:t>9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27651" name="Rectangle 49"/>
          <p:cNvSpPr>
            <a:spLocks noChangeArrowheads="1"/>
          </p:cNvSpPr>
          <p:nvPr/>
        </p:nvSpPr>
        <p:spPr bwMode="auto">
          <a:xfrm>
            <a:off x="533400" y="838200"/>
            <a:ext cx="7924800" cy="3200400"/>
          </a:xfrm>
          <a:prstGeom prst="rect">
            <a:avLst/>
          </a:prstGeom>
          <a:solidFill>
            <a:srgbClr val="D3EB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7652" name="Rectangle 48"/>
          <p:cNvSpPr>
            <a:spLocks noChangeArrowheads="1"/>
          </p:cNvSpPr>
          <p:nvPr/>
        </p:nvSpPr>
        <p:spPr bwMode="auto">
          <a:xfrm>
            <a:off x="533400" y="4191000"/>
            <a:ext cx="7924800" cy="2514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914400" y="46482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B1: Vẽ </a:t>
            </a:r>
            <a:r>
              <a:rPr lang="vi-VN" sz="2400" b="1">
                <a:latin typeface="Times New Roman" pitchFamily="18" charset="0"/>
              </a:rPr>
              <a:t>đư</a:t>
            </a:r>
            <a:r>
              <a:rPr lang="en-US" sz="2400" b="1">
                <a:latin typeface="Times New Roman" pitchFamily="18" charset="0"/>
              </a:rPr>
              <a:t>ờng dây nguồn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914400" y="5105400"/>
            <a:ext cx="7443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B2: Xác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ịnh vị trí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ể bảng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iện, bộ </a:t>
            </a:r>
            <a:r>
              <a:rPr lang="vi-VN" sz="2400" b="1">
                <a:latin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</a:rPr>
              <a:t>èn huỳnh quang</a:t>
            </a:r>
          </a:p>
        </p:txBody>
      </p:sp>
      <p:sp>
        <p:nvSpPr>
          <p:cNvPr id="27655" name="Line 11"/>
          <p:cNvSpPr>
            <a:spLocks noChangeShapeType="1"/>
          </p:cNvSpPr>
          <p:nvPr/>
        </p:nvSpPr>
        <p:spPr bwMode="auto">
          <a:xfrm>
            <a:off x="1524000" y="1371600"/>
            <a:ext cx="6781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7656" name="Line 12"/>
          <p:cNvSpPr>
            <a:spLocks noChangeShapeType="1"/>
          </p:cNvSpPr>
          <p:nvPr/>
        </p:nvSpPr>
        <p:spPr bwMode="auto">
          <a:xfrm>
            <a:off x="1524000" y="1066800"/>
            <a:ext cx="6781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1600200" y="1828800"/>
            <a:ext cx="6553200" cy="2057400"/>
            <a:chOff x="1008" y="1248"/>
            <a:chExt cx="4128" cy="1296"/>
          </a:xfrm>
        </p:grpSpPr>
        <p:sp>
          <p:nvSpPr>
            <p:cNvPr id="27662" name="Rectangle 32"/>
            <p:cNvSpPr>
              <a:spLocks noChangeArrowheads="1"/>
            </p:cNvSpPr>
            <p:nvPr/>
          </p:nvSpPr>
          <p:spPr bwMode="auto">
            <a:xfrm>
              <a:off x="1008" y="1824"/>
              <a:ext cx="576" cy="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27663" name="Rectangle 33"/>
            <p:cNvSpPr>
              <a:spLocks noChangeArrowheads="1"/>
            </p:cNvSpPr>
            <p:nvPr/>
          </p:nvSpPr>
          <p:spPr bwMode="auto">
            <a:xfrm>
              <a:off x="2064" y="1248"/>
              <a:ext cx="3072" cy="6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533400" y="4191000"/>
            <a:ext cx="8153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>
                <a:solidFill>
                  <a:srgbClr val="FF0000"/>
                </a:solidFill>
                <a:latin typeface="Times New Roman"/>
                <a:cs typeface="Arial" charset="0"/>
              </a:rPr>
              <a:t>*Các b</a:t>
            </a:r>
            <a:r>
              <a:rPr lang="vi-VN" sz="2400" b="1">
                <a:solidFill>
                  <a:srgbClr val="FF0000"/>
                </a:solidFill>
                <a:latin typeface="Times New Roman"/>
                <a:cs typeface="Arial" charset="0"/>
              </a:rPr>
              <a:t>ư</a:t>
            </a:r>
            <a:r>
              <a:rPr lang="en-US" sz="2400" b="1">
                <a:solidFill>
                  <a:srgbClr val="FF0000"/>
                </a:solidFill>
                <a:latin typeface="Times New Roman"/>
                <a:cs typeface="Arial" charset="0"/>
              </a:rPr>
              <a:t>ớc tiến hành vẽ:</a:t>
            </a:r>
          </a:p>
        </p:txBody>
      </p:sp>
      <p:sp>
        <p:nvSpPr>
          <p:cNvPr id="27659" name="Text Box 51"/>
          <p:cNvSpPr txBox="1">
            <a:spLocks noChangeArrowheads="1"/>
          </p:cNvSpPr>
          <p:nvPr/>
        </p:nvSpPr>
        <p:spPr bwMode="auto">
          <a:xfrm>
            <a:off x="1219200" y="12334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27660" name="Text Box 52"/>
          <p:cNvSpPr txBox="1">
            <a:spLocks noChangeArrowheads="1"/>
          </p:cNvSpPr>
          <p:nvPr/>
        </p:nvSpPr>
        <p:spPr bwMode="auto">
          <a:xfrm>
            <a:off x="1219200" y="7762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</a:p>
        </p:txBody>
      </p:sp>
      <p:sp>
        <p:nvSpPr>
          <p:cNvPr id="27661" name="Text Box 53"/>
          <p:cNvSpPr txBox="1">
            <a:spLocks noChangeArrowheads="1"/>
          </p:cNvSpPr>
          <p:nvPr/>
        </p:nvSpPr>
        <p:spPr bwMode="auto">
          <a:xfrm>
            <a:off x="381000" y="2286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Vẽ s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ơ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ồ lắp mạch 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iện</a:t>
            </a:r>
          </a:p>
        </p:txBody>
      </p:sp>
    </p:spTree>
    <p:extLst>
      <p:ext uri="{BB962C8B-B14F-4D97-AF65-F5344CB8AC3E}">
        <p14:creationId xmlns:p14="http://schemas.microsoft.com/office/powerpoint/2010/main" val="21370230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3356</TotalTime>
  <Words>1667</Words>
  <Application>Microsoft Office PowerPoint</Application>
  <PresentationFormat>On-screen Show (4:3)</PresentationFormat>
  <Paragraphs>299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.VnBahamasB</vt:lpstr>
      <vt:lpstr>.VnTime</vt:lpstr>
      <vt:lpstr>Arial</vt:lpstr>
      <vt:lpstr>Book Antiqua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Tạ Thị Tuyết Sơn</cp:lastModifiedBy>
  <cp:revision>322</cp:revision>
  <dcterms:created xsi:type="dcterms:W3CDTF">2021-09-05T05:43:19Z</dcterms:created>
  <dcterms:modified xsi:type="dcterms:W3CDTF">2021-12-12T02:19:29Z</dcterms:modified>
</cp:coreProperties>
</file>