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6" r:id="rId2"/>
    <p:sldId id="256" r:id="rId3"/>
    <p:sldId id="272" r:id="rId4"/>
    <p:sldId id="270" r:id="rId5"/>
    <p:sldId id="269" r:id="rId6"/>
    <p:sldId id="271" r:id="rId7"/>
    <p:sldId id="273" r:id="rId8"/>
    <p:sldId id="262" r:id="rId9"/>
    <p:sldId id="263" r:id="rId10"/>
    <p:sldId id="274" r:id="rId11"/>
    <p:sldId id="278" r:id="rId12"/>
    <p:sldId id="277" r:id="rId13"/>
    <p:sldId id="279" r:id="rId14"/>
    <p:sldId id="280" r:id="rId15"/>
    <p:sldId id="281" r:id="rId16"/>
    <p:sldId id="282" r:id="rId17"/>
    <p:sldId id="283" r:id="rId18"/>
    <p:sldId id="290" r:id="rId19"/>
    <p:sldId id="284" r:id="rId20"/>
    <p:sldId id="264" r:id="rId21"/>
    <p:sldId id="265" r:id="rId22"/>
    <p:sldId id="266" r:id="rId23"/>
    <p:sldId id="285" r:id="rId24"/>
    <p:sldId id="287"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varScale="1">
        <p:scale>
          <a:sx n="69" d="100"/>
          <a:sy n="69" d="100"/>
        </p:scale>
        <p:origin x="23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7BEDE-D73B-476F-A270-BB967C94C2C5}" type="datetimeFigureOut">
              <a:rPr lang="en-US" smtClean="0"/>
              <a:pPr/>
              <a:t>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67E7E-8606-421B-A543-DAE05050442B}" type="slidenum">
              <a:rPr lang="en-US" smtClean="0"/>
              <a:pPr/>
              <a:t>‹#›</a:t>
            </a:fld>
            <a:endParaRPr lang="en-US"/>
          </a:p>
        </p:txBody>
      </p:sp>
    </p:spTree>
    <p:extLst>
      <p:ext uri="{BB962C8B-B14F-4D97-AF65-F5344CB8AC3E}">
        <p14:creationId xmlns:p14="http://schemas.microsoft.com/office/powerpoint/2010/main" val="3192406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E646AE-0046-4B95-83CC-02D7E5DF4B9F}"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327317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646AE-0046-4B95-83CC-02D7E5DF4B9F}"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114259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646AE-0046-4B95-83CC-02D7E5DF4B9F}"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26876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646AE-0046-4B95-83CC-02D7E5DF4B9F}"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323298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646AE-0046-4B95-83CC-02D7E5DF4B9F}"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298006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E646AE-0046-4B95-83CC-02D7E5DF4B9F}"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215855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E646AE-0046-4B95-83CC-02D7E5DF4B9F}"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99057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646AE-0046-4B95-83CC-02D7E5DF4B9F}"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234463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646AE-0046-4B95-83CC-02D7E5DF4B9F}"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407152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646AE-0046-4B95-83CC-02D7E5DF4B9F}"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398772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646AE-0046-4B95-83CC-02D7E5DF4B9F}"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94151-D6AF-43F8-857D-98F114B9EB98}" type="slidenum">
              <a:rPr lang="en-US" smtClean="0"/>
              <a:pPr/>
              <a:t>‹#›</a:t>
            </a:fld>
            <a:endParaRPr lang="en-US"/>
          </a:p>
        </p:txBody>
      </p:sp>
    </p:spTree>
    <p:extLst>
      <p:ext uri="{BB962C8B-B14F-4D97-AF65-F5344CB8AC3E}">
        <p14:creationId xmlns:p14="http://schemas.microsoft.com/office/powerpoint/2010/main" val="24853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646AE-0046-4B95-83CC-02D7E5DF4B9F}" type="datetimeFigureOut">
              <a:rPr lang="en-US" smtClean="0"/>
              <a:pPr/>
              <a:t>9/12/2021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94151-D6AF-43F8-857D-98F114B9EB98}" type="slidenum">
              <a:rPr lang="en-US" smtClean="0"/>
              <a:pPr/>
              <a:t>‹#›</a:t>
            </a:fld>
            <a:endParaRPr lang="en-US"/>
          </a:p>
        </p:txBody>
      </p:sp>
    </p:spTree>
    <p:extLst>
      <p:ext uri="{BB962C8B-B14F-4D97-AF65-F5344CB8AC3E}">
        <p14:creationId xmlns:p14="http://schemas.microsoft.com/office/powerpoint/2010/main" val="877031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SX%20Voi.ex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33600" y="1797784"/>
            <a:ext cx="7924800" cy="1631216"/>
          </a:xfrm>
          <a:prstGeom prst="rect">
            <a:avLst/>
          </a:prstGeom>
        </p:spPr>
        <p:txBody>
          <a:bodyPr wrap="square">
            <a:spAutoFit/>
          </a:bodyPr>
          <a:lstStyle/>
          <a:p>
            <a:pPr algn="ctr">
              <a:spcBef>
                <a:spcPct val="50000"/>
              </a:spcBef>
              <a:defRPr/>
            </a:pPr>
            <a:r>
              <a:rPr lang="en-US" sz="4000" b="1" i="1" dirty="0" err="1" smtClean="0">
                <a:solidFill>
                  <a:srgbClr val="FF0000"/>
                </a:solidFill>
                <a:latin typeface="Times New Roman" pitchFamily="18" charset="0"/>
              </a:rPr>
              <a:t>Tiết</a:t>
            </a:r>
            <a:r>
              <a:rPr lang="en-US" sz="4000" b="1" i="1" dirty="0" smtClean="0">
                <a:solidFill>
                  <a:srgbClr val="FF0000"/>
                </a:solidFill>
                <a:latin typeface="Times New Roman" pitchFamily="18" charset="0"/>
              </a:rPr>
              <a:t> 3 - </a:t>
            </a:r>
            <a:r>
              <a:rPr lang="en-US" sz="4000" b="1" i="1" dirty="0" err="1" smtClean="0">
                <a:solidFill>
                  <a:srgbClr val="FF0000"/>
                </a:solidFill>
                <a:latin typeface="Times New Roman" pitchFamily="18" charset="0"/>
              </a:rPr>
              <a:t>Bài</a:t>
            </a:r>
            <a:r>
              <a:rPr lang="en-US" sz="4000" b="1" i="1" dirty="0" smtClean="0">
                <a:solidFill>
                  <a:srgbClr val="FF0000"/>
                </a:solidFill>
                <a:latin typeface="Times New Roman" pitchFamily="18" charset="0"/>
              </a:rPr>
              <a:t> </a:t>
            </a:r>
            <a:r>
              <a:rPr lang="en-US" sz="4000" b="1" i="1" dirty="0">
                <a:solidFill>
                  <a:srgbClr val="FF0000"/>
                </a:solidFill>
                <a:latin typeface="Times New Roman" pitchFamily="18" charset="0"/>
              </a:rPr>
              <a:t>2:</a:t>
            </a:r>
          </a:p>
          <a:p>
            <a:pPr algn="ctr">
              <a:spcBef>
                <a:spcPct val="50000"/>
              </a:spcBef>
              <a:defRPr/>
            </a:pPr>
            <a:r>
              <a:rPr lang="en-US" sz="4000" b="1" i="1" dirty="0" err="1">
                <a:latin typeface="Times New Roman" pitchFamily="18" charset="0"/>
              </a:rPr>
              <a:t>MỘT</a:t>
            </a:r>
            <a:r>
              <a:rPr lang="en-US" sz="4000" b="1" i="1" dirty="0">
                <a:latin typeface="Times New Roman" pitchFamily="18" charset="0"/>
              </a:rPr>
              <a:t> </a:t>
            </a:r>
            <a:r>
              <a:rPr lang="en-US" sz="4000" b="1" i="1" dirty="0" err="1">
                <a:latin typeface="Times New Roman" pitchFamily="18" charset="0"/>
              </a:rPr>
              <a:t>SỐ</a:t>
            </a:r>
            <a:r>
              <a:rPr lang="en-US" sz="4000" b="1" i="1" dirty="0">
                <a:latin typeface="Times New Roman" pitchFamily="18" charset="0"/>
              </a:rPr>
              <a:t> </a:t>
            </a:r>
            <a:r>
              <a:rPr lang="en-US" sz="4000" b="1" i="1" dirty="0" err="1">
                <a:latin typeface="Times New Roman" pitchFamily="18" charset="0"/>
              </a:rPr>
              <a:t>OXIT</a:t>
            </a:r>
            <a:r>
              <a:rPr lang="en-US" sz="4000" b="1" i="1" dirty="0">
                <a:latin typeface="Times New Roman" pitchFamily="18" charset="0"/>
              </a:rPr>
              <a:t> </a:t>
            </a:r>
            <a:r>
              <a:rPr lang="en-US" sz="4000" b="1" i="1" dirty="0" err="1">
                <a:latin typeface="Times New Roman" pitchFamily="18" charset="0"/>
              </a:rPr>
              <a:t>QUAN</a:t>
            </a:r>
            <a:r>
              <a:rPr lang="en-US" sz="4000" b="1" i="1" dirty="0">
                <a:latin typeface="Times New Roman" pitchFamily="18" charset="0"/>
              </a:rPr>
              <a:t> </a:t>
            </a:r>
            <a:r>
              <a:rPr lang="en-US" sz="4000" b="1" i="1" dirty="0" err="1">
                <a:latin typeface="Times New Roman" pitchFamily="18" charset="0"/>
              </a:rPr>
              <a:t>TRỌNG</a:t>
            </a:r>
            <a:r>
              <a:rPr lang="en-US" sz="4000" b="1" i="1" dirty="0">
                <a:latin typeface="Times New Roman" pitchFamily="18" charset="0"/>
              </a:rPr>
              <a:t>  </a:t>
            </a:r>
          </a:p>
        </p:txBody>
      </p:sp>
    </p:spTree>
    <p:extLst>
      <p:ext uri="{BB962C8B-B14F-4D97-AF65-F5344CB8AC3E}">
        <p14:creationId xmlns:p14="http://schemas.microsoft.com/office/powerpoint/2010/main" val="105599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lo-san-xuat-voi-thu-cong.jpg"/>
          <p:cNvPicPr>
            <a:picLocks noChangeAspect="1" noChangeArrowheads="1"/>
          </p:cNvPicPr>
          <p:nvPr/>
        </p:nvPicPr>
        <p:blipFill>
          <a:blip r:embed="rId2"/>
          <a:srcRect/>
          <a:stretch>
            <a:fillRect/>
          </a:stretch>
        </p:blipFill>
        <p:spPr bwMode="auto">
          <a:xfrm>
            <a:off x="562630" y="84388"/>
            <a:ext cx="5293848" cy="5753686"/>
          </a:xfrm>
          <a:prstGeom prst="rect">
            <a:avLst/>
          </a:prstGeom>
          <a:noFill/>
        </p:spPr>
      </p:pic>
      <p:pic>
        <p:nvPicPr>
          <p:cNvPr id="2052" name="Picture 4" descr="C:\Users\Administrator\Desktop\day-chuyen-san-xuat-voi-song.jpg"/>
          <p:cNvPicPr>
            <a:picLocks noChangeAspect="1" noChangeArrowheads="1"/>
          </p:cNvPicPr>
          <p:nvPr/>
        </p:nvPicPr>
        <p:blipFill>
          <a:blip r:embed="rId3" cstate="print"/>
          <a:srcRect/>
          <a:stretch>
            <a:fillRect/>
          </a:stretch>
        </p:blipFill>
        <p:spPr bwMode="auto">
          <a:xfrm>
            <a:off x="6231987" y="126606"/>
            <a:ext cx="5697415" cy="569741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file"/>
          </p:cNvPr>
          <p:cNvSpPr txBox="1"/>
          <p:nvPr/>
        </p:nvSpPr>
        <p:spPr>
          <a:xfrm>
            <a:off x="5153892" y="457200"/>
            <a:ext cx="2770908" cy="707886"/>
          </a:xfrm>
          <a:prstGeom prst="rect">
            <a:avLst/>
          </a:prstGeom>
          <a:noFill/>
        </p:spPr>
        <p:txBody>
          <a:bodyPr wrap="square" rtlCol="0">
            <a:spAutoFit/>
          </a:bodyPr>
          <a:lstStyle/>
          <a:p>
            <a:pPr algn="ctr"/>
            <a:r>
              <a:rPr lang="en-US" sz="4000" b="1" dirty="0" err="1" smtClean="0">
                <a:solidFill>
                  <a:srgbClr val="0070C0"/>
                </a:solidFill>
              </a:rPr>
              <a:t>Lò</a:t>
            </a:r>
            <a:r>
              <a:rPr lang="en-US" sz="4000" b="1" dirty="0" smtClean="0">
                <a:solidFill>
                  <a:srgbClr val="0070C0"/>
                </a:solidFill>
              </a:rPr>
              <a:t> SX </a:t>
            </a:r>
            <a:r>
              <a:rPr lang="en-US" sz="4000" b="1" dirty="0" err="1" smtClean="0">
                <a:solidFill>
                  <a:srgbClr val="0070C0"/>
                </a:solidFill>
              </a:rPr>
              <a:t>vôi</a:t>
            </a:r>
            <a:endParaRPr lang="en-US" sz="4000" b="1" dirty="0">
              <a:solidFill>
                <a:srgbClr val="0070C0"/>
              </a:solidFill>
            </a:endParaRPr>
          </a:p>
        </p:txBody>
      </p:sp>
    </p:spTree>
    <p:extLst>
      <p:ext uri="{BB962C8B-B14F-4D97-AF65-F5344CB8AC3E}">
        <p14:creationId xmlns:p14="http://schemas.microsoft.com/office/powerpoint/2010/main" val="2597157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245" y="1410295"/>
            <a:ext cx="7761514" cy="523220"/>
          </a:xfrm>
          <a:prstGeom prst="rect">
            <a:avLst/>
          </a:prstGeom>
        </p:spPr>
        <p:txBody>
          <a:bodyPr wrap="square">
            <a:spAutoFit/>
          </a:bodyPr>
          <a:lstStyle/>
          <a:p>
            <a:pPr algn="just"/>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b="0" i="0" dirty="0" smtClean="0">
                <a:solidFill>
                  <a:srgbClr val="000000"/>
                </a:solidFill>
                <a:effectLst/>
                <a:latin typeface="Times New Roman" panose="02020603050405020304" pitchFamily="18" charset="0"/>
                <a:cs typeface="Times New Roman" panose="02020603050405020304" pitchFamily="18" charset="0"/>
              </a:rPr>
              <a:t> Than </a:t>
            </a:r>
            <a:r>
              <a:rPr lang="en-US" sz="2800" b="0" i="0" dirty="0" err="1" smtClean="0">
                <a:solidFill>
                  <a:srgbClr val="000000"/>
                </a:solidFill>
                <a:effectLst/>
                <a:latin typeface="Times New Roman" panose="02020603050405020304" pitchFamily="18" charset="0"/>
                <a:cs typeface="Times New Roman" panose="02020603050405020304" pitchFamily="18" charset="0"/>
              </a:rPr>
              <a:t>cháy</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sinh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ra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khí</a:t>
            </a:r>
            <a:r>
              <a:rPr lang="en-US" sz="2800" b="0" i="0" dirty="0" smtClean="0">
                <a:solidFill>
                  <a:srgbClr val="000000"/>
                </a:solidFill>
                <a:effectLst/>
                <a:latin typeface="Times New Roman" panose="02020603050405020304" pitchFamily="18" charset="0"/>
                <a:cs typeface="Times New Roman" panose="02020603050405020304" pitchFamily="18" charset="0"/>
              </a:rPr>
              <a:t> CO</a:t>
            </a:r>
            <a:r>
              <a:rPr lang="en-US" sz="2800" b="0" i="0" baseline="-25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và</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tỏa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nhiều</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nhiệt</a:t>
            </a:r>
            <a:r>
              <a:rPr lang="en-US" sz="2800" b="0" i="0" dirty="0" smtClean="0">
                <a:solidFill>
                  <a:srgbClr val="000000"/>
                </a:solidFill>
                <a:effectLst/>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69680" y="1974612"/>
            <a:ext cx="2209524" cy="571429"/>
          </a:xfrm>
          <a:prstGeom prst="rect">
            <a:avLst/>
          </a:prstGeom>
        </p:spPr>
      </p:pic>
      <p:sp>
        <p:nvSpPr>
          <p:cNvPr id="6" name="Rectangle 5"/>
          <p:cNvSpPr/>
          <p:nvPr/>
        </p:nvSpPr>
        <p:spPr>
          <a:xfrm>
            <a:off x="404315" y="2834809"/>
            <a:ext cx="7805342" cy="523220"/>
          </a:xfrm>
          <a:prstGeom prst="rect">
            <a:avLst/>
          </a:prstGeom>
        </p:spPr>
        <p:txBody>
          <a:bodyPr wrap="none">
            <a:spAutoFit/>
          </a:bodyPr>
          <a:lstStyle/>
          <a:p>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Nhiệt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sinh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ra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phân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hủy</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đá</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vôi</a:t>
            </a:r>
            <a:r>
              <a:rPr lang="en-US" sz="2800" b="0" i="0" dirty="0" smtClean="0">
                <a:solidFill>
                  <a:srgbClr val="000000"/>
                </a:solidFill>
                <a:effectLst/>
                <a:latin typeface="Times New Roman" panose="02020603050405020304" pitchFamily="18" charset="0"/>
                <a:cs typeface="Times New Roman" panose="02020603050405020304" pitchFamily="18" charset="0"/>
              </a:rPr>
              <a:t> ở </a:t>
            </a:r>
            <a:r>
              <a:rPr lang="en-US" sz="2800" b="0" i="0" dirty="0" err="1" smtClean="0">
                <a:solidFill>
                  <a:srgbClr val="000000"/>
                </a:solidFill>
                <a:effectLst/>
                <a:latin typeface="Times New Roman" panose="02020603050405020304" pitchFamily="18" charset="0"/>
                <a:cs typeface="Times New Roman" panose="02020603050405020304" pitchFamily="18" charset="0"/>
              </a:rPr>
              <a:t>khoảng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trên</a:t>
            </a:r>
            <a:r>
              <a:rPr lang="en-US" sz="2800" b="0" i="0" dirty="0" smtClean="0">
                <a:solidFill>
                  <a:srgbClr val="000000"/>
                </a:solidFill>
                <a:effectLst/>
                <a:latin typeface="Times New Roman" panose="02020603050405020304" pitchFamily="18" charset="0"/>
                <a:cs typeface="Times New Roman" panose="02020603050405020304" pitchFamily="18" charset="0"/>
              </a:rPr>
              <a:t> 900°C</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18377" y="3399126"/>
            <a:ext cx="3133333" cy="495238"/>
          </a:xfrm>
          <a:prstGeom prst="rect">
            <a:avLst/>
          </a:prstGeom>
        </p:spPr>
      </p:pic>
      <p:sp>
        <p:nvSpPr>
          <p:cNvPr id="8" name="Rectangle 7"/>
          <p:cNvSpPr/>
          <p:nvPr/>
        </p:nvSpPr>
        <p:spPr>
          <a:xfrm>
            <a:off x="343245" y="643527"/>
            <a:ext cx="7761514" cy="523220"/>
          </a:xfrm>
          <a:prstGeom prst="rect">
            <a:avLst/>
          </a:prstGeom>
        </p:spPr>
        <p:txBody>
          <a:bodyPr wrap="square">
            <a:spAutoFit/>
          </a:bodyPr>
          <a:lstStyle/>
          <a:p>
            <a:pPr algn="just"/>
            <a:r>
              <a:rPr lang="en-US" sz="2800" b="1" i="0" dirty="0" smtClean="0">
                <a:solidFill>
                  <a:srgbClr val="7030A0"/>
                </a:solidFill>
                <a:effectLst/>
                <a:latin typeface="Times New Roman" panose="02020603050405020304" pitchFamily="18" charset="0"/>
                <a:cs typeface="Times New Roman" panose="02020603050405020304" pitchFamily="18" charset="0"/>
              </a:rPr>
              <a:t>2</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Các</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phản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ứng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hóa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học</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xảy</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ra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khi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nung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đá</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vôi</a:t>
            </a:r>
            <a:endParaRPr lang="en-US" sz="2800" b="1" i="0"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10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61F4D5E0-FE76-4279-BB73-6EE5C247BAB2}"/>
              </a:ext>
            </a:extLst>
          </p:cNvPr>
          <p:cNvSpPr/>
          <p:nvPr/>
        </p:nvSpPr>
        <p:spPr>
          <a:xfrm>
            <a:off x="386387" y="432503"/>
            <a:ext cx="9810557" cy="662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itchFamily="18" charset="0"/>
                <a:cs typeface="Times New Roman" pitchFamily="18" charset="0"/>
              </a:rPr>
              <a:t>B. L</a:t>
            </a:r>
            <a:r>
              <a:rPr lang="vi-VN" sz="3600" b="1" dirty="0">
                <a:solidFill>
                  <a:srgbClr val="FF0000"/>
                </a:solidFill>
                <a:latin typeface="Times New Roman" pitchFamily="18" charset="0"/>
                <a:cs typeface="Times New Roman" pitchFamily="18" charset="0"/>
              </a:rPr>
              <a:t>Ư</a:t>
            </a:r>
            <a:r>
              <a:rPr lang="en-US" sz="3600" b="1" dirty="0">
                <a:solidFill>
                  <a:srgbClr val="FF0000"/>
                </a:solidFill>
                <a:latin typeface="Times New Roman" pitchFamily="18" charset="0"/>
                <a:cs typeface="Times New Roman" pitchFamily="18" charset="0"/>
              </a:rPr>
              <a:t>U HUỲNH </a:t>
            </a:r>
            <a:r>
              <a:rPr lang="en-US" sz="3600" b="1" dirty="0" smtClean="0">
                <a:solidFill>
                  <a:srgbClr val="FF0000"/>
                </a:solidFill>
                <a:latin typeface="Times New Roman" pitchFamily="18" charset="0"/>
                <a:cs typeface="Times New Roman" pitchFamily="18" charset="0"/>
              </a:rPr>
              <a:t>DIOXIT (</a:t>
            </a:r>
            <a:r>
              <a:rPr lang="en-US" sz="3600" b="1" dirty="0" err="1" smtClean="0">
                <a:solidFill>
                  <a:srgbClr val="FF0000"/>
                </a:solidFill>
                <a:latin typeface="Times New Roman" pitchFamily="18" charset="0"/>
                <a:cs typeface="Times New Roman" pitchFamily="18" charset="0"/>
              </a:rPr>
              <a:t>Khí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Sunfurơ</a:t>
            </a:r>
            <a:r>
              <a:rPr lang="en-US" sz="3600" b="1" dirty="0" smtClean="0">
                <a:solidFill>
                  <a:srgbClr val="FF0000"/>
                </a:solidFill>
                <a:latin typeface="Times New Roman" pitchFamily="18" charset="0"/>
                <a:cs typeface="Times New Roman" pitchFamily="18" charset="0"/>
              </a:rPr>
              <a:t> – SO</a:t>
            </a:r>
            <a:r>
              <a:rPr lang="en-US" sz="3600" b="1" baseline="-25000"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pic>
        <p:nvPicPr>
          <p:cNvPr id="5" name="Picture 5" descr="tải xuống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502236" y="1388628"/>
            <a:ext cx="3962400" cy="4214813"/>
          </a:xfrm>
          <a:prstGeom prst="rect">
            <a:avLst/>
          </a:prstGeom>
          <a:solidFill>
            <a:srgbClr val="FF00FF"/>
          </a:solidFill>
          <a:ln>
            <a:solidFill>
              <a:srgbClr val="FF66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3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9"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0" fill="hold"/>
                                        <p:tgtEl>
                                          <p:spTgt spid="5"/>
                                        </p:tgtEl>
                                        <p:attrNameLst>
                                          <p:attrName>ppt_w</p:attrName>
                                        </p:attrNameLst>
                                      </p:cBhvr>
                                      <p:tavLst>
                                        <p:tav tm="0" fmla="#ppt_w*sin(2.5*pi*$)">
                                          <p:val>
                                            <p:fltVal val="0"/>
                                          </p:val>
                                        </p:tav>
                                        <p:tav tm="100000">
                                          <p:val>
                                            <p:fltVal val="1"/>
                                          </p:val>
                                        </p:tav>
                                      </p:tavLst>
                                    </p:anim>
                                    <p:anim calcmode="lin" valueType="num">
                                      <p:cBhvr>
                                        <p:cTn id="11"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B38648-D0D2-4E56-A066-6B16281A4018}"/>
              </a:ext>
            </a:extLst>
          </p:cNvPr>
          <p:cNvSpPr>
            <a:spLocks noGrp="1"/>
          </p:cNvSpPr>
          <p:nvPr>
            <p:ph type="title"/>
          </p:nvPr>
        </p:nvSpPr>
        <p:spPr>
          <a:xfrm>
            <a:off x="317115" y="478763"/>
            <a:ext cx="9449753" cy="741803"/>
          </a:xfrm>
        </p:spPr>
        <p:txBody>
          <a:bodyPr>
            <a:noAutofit/>
          </a:bodyPr>
          <a:lstStyle/>
          <a:p>
            <a:r>
              <a:rPr lang="vi-VN" sz="2900" b="1" dirty="0">
                <a:latin typeface="Times New Roman" pitchFamily="18" charset="0"/>
                <a:cs typeface="Times New Roman" pitchFamily="18" charset="0"/>
              </a:rPr>
              <a:t>I. LƯU HUỲNH ĐIOXIT </a:t>
            </a:r>
            <a:r>
              <a:rPr lang="en-US" sz="2900" b="1" dirty="0">
                <a:latin typeface="Times New Roman" pitchFamily="18" charset="0"/>
                <a:cs typeface="Times New Roman" pitchFamily="18" charset="0"/>
              </a:rPr>
              <a:t>CÓ</a:t>
            </a:r>
            <a:r>
              <a:rPr lang="vi-VN" sz="2900" b="1" dirty="0">
                <a:latin typeface="Times New Roman" pitchFamily="18" charset="0"/>
                <a:cs typeface="Times New Roman" pitchFamily="18" charset="0"/>
              </a:rPr>
              <a:t> </a:t>
            </a:r>
            <a:r>
              <a:rPr lang="en-US" sz="2900" b="1" dirty="0">
                <a:latin typeface="Times New Roman" pitchFamily="18" charset="0"/>
                <a:cs typeface="Times New Roman" pitchFamily="18" charset="0"/>
              </a:rPr>
              <a:t>N</a:t>
            </a:r>
            <a:r>
              <a:rPr lang="vi-VN" sz="2900" b="1" dirty="0">
                <a:latin typeface="Times New Roman" pitchFamily="18" charset="0"/>
                <a:cs typeface="Times New Roman" pitchFamily="18" charset="0"/>
              </a:rPr>
              <a:t>HỮNG </a:t>
            </a:r>
            <a:r>
              <a:rPr lang="en-US" sz="2900" b="1" dirty="0">
                <a:latin typeface="Times New Roman" pitchFamily="18" charset="0"/>
                <a:cs typeface="Times New Roman" pitchFamily="18" charset="0"/>
              </a:rPr>
              <a:t>T</a:t>
            </a:r>
            <a:r>
              <a:rPr lang="vi-VN" sz="2900" b="1" dirty="0">
                <a:latin typeface="Times New Roman" pitchFamily="18" charset="0"/>
                <a:cs typeface="Times New Roman" pitchFamily="18" charset="0"/>
              </a:rPr>
              <a:t>ÍNH </a:t>
            </a:r>
            <a:r>
              <a:rPr lang="en-US" sz="2900" b="1" dirty="0">
                <a:latin typeface="Times New Roman" pitchFamily="18" charset="0"/>
                <a:cs typeface="Times New Roman" pitchFamily="18" charset="0"/>
              </a:rPr>
              <a:t>C</a:t>
            </a:r>
            <a:r>
              <a:rPr lang="vi-VN" sz="2900" b="1" dirty="0">
                <a:latin typeface="Times New Roman" pitchFamily="18" charset="0"/>
                <a:cs typeface="Times New Roman" pitchFamily="18" charset="0"/>
              </a:rPr>
              <a:t>HẤT </a:t>
            </a:r>
            <a:r>
              <a:rPr lang="en-US" sz="2900" b="1" dirty="0">
                <a:latin typeface="Times New Roman" pitchFamily="18" charset="0"/>
                <a:cs typeface="Times New Roman" pitchFamily="18" charset="0"/>
              </a:rPr>
              <a:t>G</a:t>
            </a:r>
            <a:r>
              <a:rPr lang="vi-VN" sz="2900" b="1" dirty="0">
                <a:latin typeface="Times New Roman" pitchFamily="18" charset="0"/>
                <a:cs typeface="Times New Roman" pitchFamily="18" charset="0"/>
              </a:rPr>
              <a:t>Ì</a:t>
            </a:r>
            <a:r>
              <a:rPr lang="en-US" sz="2900" b="1" dirty="0">
                <a:latin typeface="Times New Roman" pitchFamily="18" charset="0"/>
                <a:cs typeface="Times New Roman" pitchFamily="18" charset="0"/>
              </a:rPr>
              <a:t>?</a:t>
            </a:r>
            <a:r>
              <a:rPr lang="vi-VN" sz="2900" b="1" dirty="0">
                <a:latin typeface="Times New Roman" pitchFamily="18" charset="0"/>
                <a:cs typeface="Times New Roman" pitchFamily="18" charset="0"/>
              </a:rPr>
              <a:t> </a:t>
            </a:r>
            <a:endParaRPr lang="en-US" sz="2900" b="1" dirty="0">
              <a:latin typeface="Times New Roman" pitchFamily="18" charset="0"/>
              <a:cs typeface="Times New Roman" pitchFamily="18" charset="0"/>
            </a:endParaRPr>
          </a:p>
        </p:txBody>
      </p:sp>
      <p:sp>
        <p:nvSpPr>
          <p:cNvPr id="5" name="Title 1">
            <a:extLst>
              <a:ext uri="{FF2B5EF4-FFF2-40B4-BE49-F238E27FC236}">
                <a16:creationId xmlns:a16="http://schemas.microsoft.com/office/drawing/2014/main" id="{C0B38648-D0D2-4E56-A066-6B16281A4018}"/>
              </a:ext>
            </a:extLst>
          </p:cNvPr>
          <p:cNvSpPr txBox="1">
            <a:spLocks/>
          </p:cNvSpPr>
          <p:nvPr/>
        </p:nvSpPr>
        <p:spPr>
          <a:xfrm>
            <a:off x="317115" y="1587127"/>
            <a:ext cx="9449753" cy="741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smtClean="0">
                <a:latin typeface="Times New Roman" pitchFamily="18" charset="0"/>
                <a:cs typeface="Times New Roman" pitchFamily="18" charset="0"/>
              </a:rPr>
              <a:t>( </a:t>
            </a:r>
            <a:r>
              <a:rPr lang="en-US" sz="2900" b="1" dirty="0" err="1" smtClean="0">
                <a:latin typeface="Times New Roman" pitchFamily="18" charset="0"/>
                <a:cs typeface="Times New Roman" pitchFamily="18" charset="0"/>
              </a:rPr>
              <a:t>Đọc</a:t>
            </a:r>
            <a:r>
              <a:rPr lang="en-US" sz="2900" b="1" dirty="0" smtClean="0">
                <a:latin typeface="Times New Roman" pitchFamily="18" charset="0"/>
                <a:cs typeface="Times New Roman" pitchFamily="18" charset="0"/>
              </a:rPr>
              <a:t> SGK)</a:t>
            </a:r>
            <a:endParaRPr lang="en-US"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110802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A05CA9-E12C-4831-BE6C-D8B75B32AD61}"/>
              </a:ext>
            </a:extLst>
          </p:cNvPr>
          <p:cNvSpPr txBox="1">
            <a:spLocks/>
          </p:cNvSpPr>
          <p:nvPr/>
        </p:nvSpPr>
        <p:spPr>
          <a:xfrm>
            <a:off x="145097" y="318520"/>
            <a:ext cx="932430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900" b="1" dirty="0">
                <a:latin typeface="Times New Roman" pitchFamily="18" charset="0"/>
                <a:cs typeface="Times New Roman" pitchFamily="18" charset="0"/>
              </a:rPr>
              <a:t>II. LƯU HUỲNH ĐIOXIT CÓ NHŨNG ỨNG DỤNG GÌ?</a:t>
            </a:r>
          </a:p>
        </p:txBody>
      </p:sp>
      <p:grpSp>
        <p:nvGrpSpPr>
          <p:cNvPr id="5" name="Group 20"/>
          <p:cNvGrpSpPr>
            <a:grpSpLocks/>
          </p:cNvGrpSpPr>
          <p:nvPr/>
        </p:nvGrpSpPr>
        <p:grpSpPr bwMode="auto">
          <a:xfrm>
            <a:off x="145097" y="1119081"/>
            <a:ext cx="4966855" cy="5735782"/>
            <a:chOff x="2445" y="1620"/>
            <a:chExt cx="6015" cy="5220"/>
          </a:xfrm>
        </p:grpSpPr>
        <p:sp>
          <p:nvSpPr>
            <p:cNvPr id="6" name="Line 21"/>
            <p:cNvSpPr>
              <a:spLocks noChangeShapeType="1"/>
            </p:cNvSpPr>
            <p:nvPr/>
          </p:nvSpPr>
          <p:spPr bwMode="auto">
            <a:xfrm flipH="1">
              <a:off x="3780" y="4140"/>
              <a:ext cx="72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 name="Group 22"/>
            <p:cNvGrpSpPr>
              <a:grpSpLocks/>
            </p:cNvGrpSpPr>
            <p:nvPr/>
          </p:nvGrpSpPr>
          <p:grpSpPr bwMode="auto">
            <a:xfrm>
              <a:off x="2445" y="1620"/>
              <a:ext cx="6015" cy="5220"/>
              <a:chOff x="2445" y="1620"/>
              <a:chExt cx="6015" cy="5220"/>
            </a:xfrm>
          </p:grpSpPr>
          <p:grpSp>
            <p:nvGrpSpPr>
              <p:cNvPr id="8" name="xjhhxtx16"/>
              <p:cNvGrpSpPr>
                <a:grpSpLocks/>
              </p:cNvGrpSpPr>
              <p:nvPr/>
            </p:nvGrpSpPr>
            <p:grpSpPr bwMode="auto">
              <a:xfrm>
                <a:off x="4860" y="5940"/>
                <a:ext cx="2340" cy="900"/>
                <a:chOff x="6305" y="3080"/>
                <a:chExt cx="965" cy="1092"/>
              </a:xfrm>
            </p:grpSpPr>
            <p:sp>
              <p:nvSpPr>
                <p:cNvPr id="30" name="Rectangle 24"/>
                <p:cNvSpPr>
                  <a:spLocks noChangeArrowheads="1"/>
                </p:cNvSpPr>
                <p:nvPr/>
              </p:nvSpPr>
              <p:spPr bwMode="auto">
                <a:xfrm>
                  <a:off x="6325" y="3080"/>
                  <a:ext cx="905" cy="1092"/>
                </a:xfrm>
                <a:prstGeom prst="rect">
                  <a:avLst/>
                </a:prstGeom>
                <a:solidFill>
                  <a:srgbClr val="800000"/>
                </a:solidFill>
                <a:ln w="9525">
                  <a:solidFill>
                    <a:srgbClr val="993300"/>
                  </a:solidFill>
                  <a:miter lim="800000"/>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sp>
              <p:nvSpPr>
                <p:cNvPr id="31" name="Line 25"/>
                <p:cNvSpPr>
                  <a:spLocks noChangeShapeType="1"/>
                </p:cNvSpPr>
                <p:nvPr/>
              </p:nvSpPr>
              <p:spPr bwMode="auto">
                <a:xfrm>
                  <a:off x="6305" y="3624"/>
                  <a:ext cx="96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xjhhxsy12"/>
              <p:cNvGrpSpPr>
                <a:grpSpLocks/>
              </p:cNvGrpSpPr>
              <p:nvPr/>
            </p:nvGrpSpPr>
            <p:grpSpPr bwMode="auto">
              <a:xfrm>
                <a:off x="7020" y="1620"/>
                <a:ext cx="1440" cy="2160"/>
                <a:chOff x="2340" y="1908"/>
                <a:chExt cx="795" cy="1739"/>
              </a:xfrm>
            </p:grpSpPr>
            <p:grpSp>
              <p:nvGrpSpPr>
                <p:cNvPr id="23" name="Group 27"/>
                <p:cNvGrpSpPr>
                  <a:grpSpLocks/>
                </p:cNvGrpSpPr>
                <p:nvPr/>
              </p:nvGrpSpPr>
              <p:grpSpPr bwMode="auto">
                <a:xfrm>
                  <a:off x="2340" y="1908"/>
                  <a:ext cx="795" cy="1739"/>
                  <a:chOff x="2340" y="1908"/>
                  <a:chExt cx="795" cy="1739"/>
                </a:xfrm>
              </p:grpSpPr>
              <p:grpSp>
                <p:nvGrpSpPr>
                  <p:cNvPr id="25" name="Group 28"/>
                  <p:cNvGrpSpPr>
                    <a:grpSpLocks/>
                  </p:cNvGrpSpPr>
                  <p:nvPr/>
                </p:nvGrpSpPr>
                <p:grpSpPr bwMode="auto">
                  <a:xfrm>
                    <a:off x="2340" y="1908"/>
                    <a:ext cx="795" cy="1739"/>
                    <a:chOff x="2340" y="1908"/>
                    <a:chExt cx="795" cy="1739"/>
                  </a:xfrm>
                </p:grpSpPr>
                <p:sp>
                  <p:nvSpPr>
                    <p:cNvPr id="28" name="AutoShape 29"/>
                    <p:cNvSpPr>
                      <a:spLocks noChangeArrowheads="1"/>
                    </p:cNvSpPr>
                    <p:nvPr/>
                  </p:nvSpPr>
                  <p:spPr bwMode="auto">
                    <a:xfrm>
                      <a:off x="2340" y="2285"/>
                      <a:ext cx="795" cy="1362"/>
                    </a:xfrm>
                    <a:prstGeom prst="roundRect">
                      <a:avLst>
                        <a:gd name="adj" fmla="val 16667"/>
                      </a:avLst>
                    </a:prstGeom>
                    <a:solidFill>
                      <a:srgbClr val="FFFFFF"/>
                    </a:solidFill>
                    <a:ln w="9525">
                      <a:solidFill>
                        <a:srgbClr val="000000"/>
                      </a:solidFill>
                      <a:round/>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sp>
                  <p:nvSpPr>
                    <p:cNvPr id="29" name="Freeform 30"/>
                    <p:cNvSpPr>
                      <a:spLocks/>
                    </p:cNvSpPr>
                    <p:nvPr/>
                  </p:nvSpPr>
                  <p:spPr bwMode="auto">
                    <a:xfrm>
                      <a:off x="2422" y="1908"/>
                      <a:ext cx="631" cy="396"/>
                    </a:xfrm>
                    <a:custGeom>
                      <a:avLst/>
                      <a:gdLst>
                        <a:gd name="T0" fmla="*/ 0 w 1800"/>
                        <a:gd name="T1" fmla="*/ 680 h 680"/>
                        <a:gd name="T2" fmla="*/ 500 w 1800"/>
                        <a:gd name="T3" fmla="*/ 520 h 680"/>
                        <a:gd name="T4" fmla="*/ 500 w 1800"/>
                        <a:gd name="T5" fmla="*/ 0 h 680"/>
                        <a:gd name="T6" fmla="*/ 1300 w 1800"/>
                        <a:gd name="T7" fmla="*/ 0 h 680"/>
                        <a:gd name="T8" fmla="*/ 1300 w 1800"/>
                        <a:gd name="T9" fmla="*/ 520 h 680"/>
                        <a:gd name="T10" fmla="*/ 1800 w 1800"/>
                        <a:gd name="T11" fmla="*/ 680 h 680"/>
                        <a:gd name="T12" fmla="*/ 0 60000 65536"/>
                        <a:gd name="T13" fmla="*/ 0 60000 65536"/>
                        <a:gd name="T14" fmla="*/ 0 60000 65536"/>
                        <a:gd name="T15" fmla="*/ 0 60000 65536"/>
                        <a:gd name="T16" fmla="*/ 0 60000 65536"/>
                        <a:gd name="T17" fmla="*/ 0 60000 65536"/>
                        <a:gd name="T18" fmla="*/ 0 w 1800"/>
                        <a:gd name="T19" fmla="*/ 0 h 680"/>
                        <a:gd name="T20" fmla="*/ 1800 w 1800"/>
                        <a:gd name="T21" fmla="*/ 680 h 680"/>
                      </a:gdLst>
                      <a:ahLst/>
                      <a:cxnLst>
                        <a:cxn ang="T12">
                          <a:pos x="T0" y="T1"/>
                        </a:cxn>
                        <a:cxn ang="T13">
                          <a:pos x="T2" y="T3"/>
                        </a:cxn>
                        <a:cxn ang="T14">
                          <a:pos x="T4" y="T5"/>
                        </a:cxn>
                        <a:cxn ang="T15">
                          <a:pos x="T6" y="T7"/>
                        </a:cxn>
                        <a:cxn ang="T16">
                          <a:pos x="T8" y="T9"/>
                        </a:cxn>
                        <a:cxn ang="T17">
                          <a:pos x="T10" y="T11"/>
                        </a:cxn>
                      </a:cxnLst>
                      <a:rect l="T18" t="T19" r="T20" b="T21"/>
                      <a:pathLst>
                        <a:path w="1800" h="680">
                          <a:moveTo>
                            <a:pt x="0" y="680"/>
                          </a:moveTo>
                          <a:lnTo>
                            <a:pt x="500" y="520"/>
                          </a:lnTo>
                          <a:lnTo>
                            <a:pt x="500" y="0"/>
                          </a:lnTo>
                          <a:lnTo>
                            <a:pt x="1300" y="0"/>
                          </a:lnTo>
                          <a:lnTo>
                            <a:pt x="1300" y="520"/>
                          </a:lnTo>
                          <a:lnTo>
                            <a:pt x="1800" y="680"/>
                          </a:lnTo>
                        </a:path>
                      </a:pathLst>
                    </a:custGeom>
                    <a:solidFill>
                      <a:srgbClr val="FFFFFF"/>
                    </a:solidFill>
                    <a:ln w="9525">
                      <a:solidFill>
                        <a:srgbClr val="000000"/>
                      </a:solidFill>
                      <a:round/>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grpSp>
              <p:sp>
                <p:nvSpPr>
                  <p:cNvPr id="26" name="Rectangle 31" descr="深色横线"/>
                  <p:cNvSpPr>
                    <a:spLocks noChangeArrowheads="1"/>
                  </p:cNvSpPr>
                  <p:nvPr/>
                </p:nvSpPr>
                <p:spPr bwMode="auto">
                  <a:xfrm>
                    <a:off x="2340" y="2688"/>
                    <a:ext cx="180" cy="646"/>
                  </a:xfrm>
                  <a:prstGeom prst="rect">
                    <a:avLst/>
                  </a:prstGeom>
                  <a:pattFill prst="dkHorz">
                    <a:fgClr>
                      <a:srgbClr val="FFCC99"/>
                    </a:fgClr>
                    <a:bgClr>
                      <a:srgbClr val="FFFFFF"/>
                    </a:bgClr>
                  </a:pattFill>
                  <a:ln w="9525">
                    <a:solidFill>
                      <a:srgbClr val="000000"/>
                    </a:solidFill>
                    <a:miter lim="800000"/>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sp>
                <p:nvSpPr>
                  <p:cNvPr id="27" name="AutoShape 32"/>
                  <p:cNvSpPr>
                    <a:spLocks noChangeArrowheads="1"/>
                  </p:cNvSpPr>
                  <p:nvPr/>
                </p:nvSpPr>
                <p:spPr bwMode="auto">
                  <a:xfrm>
                    <a:off x="2560" y="1908"/>
                    <a:ext cx="365" cy="91"/>
                  </a:xfrm>
                  <a:prstGeom prst="flowChartTerminator">
                    <a:avLst/>
                  </a:prstGeom>
                  <a:solidFill>
                    <a:srgbClr val="FFFFFF"/>
                  </a:solidFill>
                  <a:ln w="9525">
                    <a:solidFill>
                      <a:srgbClr val="000000"/>
                    </a:solidFill>
                    <a:miter lim="800000"/>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grpSp>
            <p:sp>
              <p:nvSpPr>
                <p:cNvPr id="24" name="Rectangle 33" descr="浅色竖线"/>
                <p:cNvSpPr>
                  <a:spLocks noChangeArrowheads="1"/>
                </p:cNvSpPr>
                <p:nvPr/>
              </p:nvSpPr>
              <p:spPr bwMode="auto">
                <a:xfrm>
                  <a:off x="2540" y="1908"/>
                  <a:ext cx="400" cy="173"/>
                </a:xfrm>
                <a:prstGeom prst="rect">
                  <a:avLst/>
                </a:prstGeom>
                <a:pattFill prst="ltVert">
                  <a:fgClr>
                    <a:srgbClr val="808080"/>
                  </a:fgClr>
                  <a:bgClr>
                    <a:srgbClr val="000000"/>
                  </a:bgClr>
                </a:pattFill>
                <a:ln w="9525">
                  <a:solidFill>
                    <a:srgbClr val="000000"/>
                  </a:solidFill>
                  <a:miter lim="800000"/>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grpSp>
          <p:sp>
            <p:nvSpPr>
              <p:cNvPr id="10" name="Oval 34"/>
              <p:cNvSpPr>
                <a:spLocks noChangeArrowheads="1"/>
              </p:cNvSpPr>
              <p:nvPr/>
            </p:nvSpPr>
            <p:spPr bwMode="auto">
              <a:xfrm>
                <a:off x="4500" y="3600"/>
                <a:ext cx="2160" cy="1260"/>
              </a:xfrm>
              <a:prstGeom prst="ellipse">
                <a:avLst/>
              </a:prstGeom>
              <a:solidFill>
                <a:srgbClr val="0000FF"/>
              </a:solidFill>
              <a:ln w="9525">
                <a:solidFill>
                  <a:srgbClr val="0000FF"/>
                </a:solidFill>
                <a:round/>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algn="ctr" eaLnBrk="1" hangingPunct="1">
                  <a:spcBef>
                    <a:spcPct val="0"/>
                  </a:spcBef>
                </a:pPr>
                <a:r>
                  <a:rPr lang="en-US" altLang="en-US" sz="2700">
                    <a:solidFill>
                      <a:srgbClr val="FFFFFF"/>
                    </a:solidFill>
                  </a:rPr>
                  <a:t>SO</a:t>
                </a:r>
                <a:r>
                  <a:rPr lang="en-US" altLang="en-US" sz="2700" baseline="-25000">
                    <a:solidFill>
                      <a:srgbClr val="FFFFFF"/>
                    </a:solidFill>
                  </a:rPr>
                  <a:t>2</a:t>
                </a:r>
                <a:endParaRPr lang="en-US" altLang="en-US" sz="1800" b="0">
                  <a:solidFill>
                    <a:schemeClr val="tx1"/>
                  </a:solidFill>
                </a:endParaRPr>
              </a:p>
            </p:txBody>
          </p:sp>
          <p:sp>
            <p:nvSpPr>
              <p:cNvPr id="11" name="Text Box 35"/>
              <p:cNvSpPr txBox="1">
                <a:spLocks noChangeArrowheads="1"/>
              </p:cNvSpPr>
              <p:nvPr/>
            </p:nvSpPr>
            <p:spPr bwMode="auto">
              <a:xfrm>
                <a:off x="4905" y="6120"/>
                <a:ext cx="2175" cy="540"/>
              </a:xfrm>
              <a:prstGeom prst="rect">
                <a:avLst/>
              </a:prstGeom>
              <a:solidFill>
                <a:srgbClr val="FFFFFF"/>
              </a:solidFill>
              <a:ln w="9525">
                <a:solidFill>
                  <a:srgbClr val="000000"/>
                </a:solidFill>
                <a:miter lim="800000"/>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spcBef>
                    <a:spcPct val="0"/>
                  </a:spcBef>
                </a:pPr>
                <a:r>
                  <a:rPr lang="en-US" altLang="en-US" sz="1200">
                    <a:solidFill>
                      <a:srgbClr val="FF0000"/>
                    </a:solidFill>
                  </a:rPr>
                  <a:t>Tẩy trắng bột gỗ</a:t>
                </a:r>
                <a:endParaRPr lang="en-US" altLang="en-US" sz="1800" b="0">
                  <a:solidFill>
                    <a:schemeClr val="tx1"/>
                  </a:solidFill>
                </a:endParaRPr>
              </a:p>
            </p:txBody>
          </p:sp>
          <p:sp>
            <p:nvSpPr>
              <p:cNvPr id="12" name="Text Box 36"/>
              <p:cNvSpPr txBox="1">
                <a:spLocks noChangeArrowheads="1"/>
              </p:cNvSpPr>
              <p:nvPr/>
            </p:nvSpPr>
            <p:spPr bwMode="auto">
              <a:xfrm>
                <a:off x="7200" y="2520"/>
                <a:ext cx="1080" cy="1080"/>
              </a:xfrm>
              <a:prstGeom prst="rect">
                <a:avLst/>
              </a:prstGeom>
              <a:solidFill>
                <a:srgbClr val="FFFFFF"/>
              </a:solidFill>
              <a:ln w="9525">
                <a:solidFill>
                  <a:srgbClr val="000000"/>
                </a:solidFill>
                <a:miter lim="800000"/>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spcBef>
                    <a:spcPct val="0"/>
                  </a:spcBef>
                </a:pPr>
                <a:r>
                  <a:rPr lang="en-US" altLang="en-US" sz="1200">
                    <a:solidFill>
                      <a:srgbClr val="FF0000"/>
                    </a:solidFill>
                  </a:rPr>
                  <a:t>Thuốc </a:t>
                </a:r>
              </a:p>
              <a:p>
                <a:pPr eaLnBrk="1" hangingPunct="1">
                  <a:spcBef>
                    <a:spcPct val="0"/>
                  </a:spcBef>
                </a:pPr>
                <a:r>
                  <a:rPr lang="en-US" altLang="en-US" sz="1200">
                    <a:solidFill>
                      <a:srgbClr val="FF0000"/>
                    </a:solidFill>
                  </a:rPr>
                  <a:t>diệt</a:t>
                </a:r>
              </a:p>
              <a:p>
                <a:pPr eaLnBrk="1" hangingPunct="1">
                  <a:spcBef>
                    <a:spcPct val="0"/>
                  </a:spcBef>
                </a:pPr>
                <a:r>
                  <a:rPr lang="en-US" altLang="en-US" sz="1200">
                    <a:solidFill>
                      <a:srgbClr val="FF0000"/>
                    </a:solidFill>
                  </a:rPr>
                  <a:t> nấm</a:t>
                </a:r>
              </a:p>
              <a:p>
                <a:pPr eaLnBrk="1" hangingPunct="1">
                  <a:spcBef>
                    <a:spcPct val="0"/>
                  </a:spcBef>
                </a:pPr>
                <a:r>
                  <a:rPr lang="en-US" altLang="en-US" sz="1200">
                    <a:solidFill>
                      <a:srgbClr val="FF0000"/>
                    </a:solidFill>
                  </a:rPr>
                  <a:t>Mốc</a:t>
                </a:r>
                <a:endParaRPr lang="en-US" altLang="en-US" sz="1800" b="0">
                  <a:solidFill>
                    <a:schemeClr val="tx1"/>
                  </a:solidFill>
                </a:endParaRPr>
              </a:p>
            </p:txBody>
          </p:sp>
          <p:grpSp>
            <p:nvGrpSpPr>
              <p:cNvPr id="13" name="xjhhxsy3"/>
              <p:cNvGrpSpPr>
                <a:grpSpLocks/>
              </p:cNvGrpSpPr>
              <p:nvPr/>
            </p:nvGrpSpPr>
            <p:grpSpPr bwMode="auto">
              <a:xfrm>
                <a:off x="2445" y="3420"/>
                <a:ext cx="1260" cy="1033"/>
                <a:chOff x="2880" y="3624"/>
                <a:chExt cx="724" cy="1275"/>
              </a:xfrm>
            </p:grpSpPr>
            <p:grpSp>
              <p:nvGrpSpPr>
                <p:cNvPr id="17" name="Group 38"/>
                <p:cNvGrpSpPr>
                  <a:grpSpLocks/>
                </p:cNvGrpSpPr>
                <p:nvPr/>
              </p:nvGrpSpPr>
              <p:grpSpPr bwMode="auto">
                <a:xfrm>
                  <a:off x="2880" y="3624"/>
                  <a:ext cx="724" cy="1275"/>
                  <a:chOff x="9040" y="1284"/>
                  <a:chExt cx="1361" cy="2987"/>
                </a:xfrm>
              </p:grpSpPr>
              <p:sp>
                <p:nvSpPr>
                  <p:cNvPr id="21" name="AutoShape 39"/>
                  <p:cNvSpPr>
                    <a:spLocks noChangeArrowheads="1"/>
                  </p:cNvSpPr>
                  <p:nvPr/>
                </p:nvSpPr>
                <p:spPr bwMode="auto">
                  <a:xfrm>
                    <a:off x="9040" y="1931"/>
                    <a:ext cx="1361" cy="2340"/>
                  </a:xfrm>
                  <a:prstGeom prst="roundRect">
                    <a:avLst>
                      <a:gd name="adj" fmla="val 16667"/>
                    </a:avLst>
                  </a:prstGeom>
                  <a:solidFill>
                    <a:srgbClr val="FFFFFF"/>
                  </a:solidFill>
                  <a:ln w="9525">
                    <a:solidFill>
                      <a:srgbClr val="000000"/>
                    </a:solidFill>
                    <a:round/>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sp>
                <p:nvSpPr>
                  <p:cNvPr id="22" name="Freeform 40"/>
                  <p:cNvSpPr>
                    <a:spLocks/>
                  </p:cNvSpPr>
                  <p:nvPr/>
                </p:nvSpPr>
                <p:spPr bwMode="auto">
                  <a:xfrm>
                    <a:off x="9174" y="1284"/>
                    <a:ext cx="1100" cy="680"/>
                  </a:xfrm>
                  <a:custGeom>
                    <a:avLst/>
                    <a:gdLst>
                      <a:gd name="T0" fmla="*/ 0 w 1400"/>
                      <a:gd name="T1" fmla="*/ 680 h 680"/>
                      <a:gd name="T2" fmla="*/ 300 w 1400"/>
                      <a:gd name="T3" fmla="*/ 520 h 680"/>
                      <a:gd name="T4" fmla="*/ 300 w 1400"/>
                      <a:gd name="T5" fmla="*/ 0 h 680"/>
                      <a:gd name="T6" fmla="*/ 1100 w 1400"/>
                      <a:gd name="T7" fmla="*/ 0 h 680"/>
                      <a:gd name="T8" fmla="*/ 1100 w 1400"/>
                      <a:gd name="T9" fmla="*/ 520 h 680"/>
                      <a:gd name="T10" fmla="*/ 1400 w 1400"/>
                      <a:gd name="T11" fmla="*/ 680 h 680"/>
                      <a:gd name="T12" fmla="*/ 0 60000 65536"/>
                      <a:gd name="T13" fmla="*/ 0 60000 65536"/>
                      <a:gd name="T14" fmla="*/ 0 60000 65536"/>
                      <a:gd name="T15" fmla="*/ 0 60000 65536"/>
                      <a:gd name="T16" fmla="*/ 0 60000 65536"/>
                      <a:gd name="T17" fmla="*/ 0 60000 65536"/>
                      <a:gd name="T18" fmla="*/ 0 w 1400"/>
                      <a:gd name="T19" fmla="*/ 0 h 680"/>
                      <a:gd name="T20" fmla="*/ 1400 w 1400"/>
                      <a:gd name="T21" fmla="*/ 680 h 680"/>
                    </a:gdLst>
                    <a:ahLst/>
                    <a:cxnLst>
                      <a:cxn ang="T12">
                        <a:pos x="T0" y="T1"/>
                      </a:cxn>
                      <a:cxn ang="T13">
                        <a:pos x="T2" y="T3"/>
                      </a:cxn>
                      <a:cxn ang="T14">
                        <a:pos x="T4" y="T5"/>
                      </a:cxn>
                      <a:cxn ang="T15">
                        <a:pos x="T6" y="T7"/>
                      </a:cxn>
                      <a:cxn ang="T16">
                        <a:pos x="T8" y="T9"/>
                      </a:cxn>
                      <a:cxn ang="T17">
                        <a:pos x="T10" y="T11"/>
                      </a:cxn>
                    </a:cxnLst>
                    <a:rect l="T18" t="T19" r="T20" b="T21"/>
                    <a:pathLst>
                      <a:path w="1400" h="680">
                        <a:moveTo>
                          <a:pt x="0" y="680"/>
                        </a:moveTo>
                        <a:lnTo>
                          <a:pt x="300" y="520"/>
                        </a:lnTo>
                        <a:lnTo>
                          <a:pt x="300" y="0"/>
                        </a:lnTo>
                        <a:lnTo>
                          <a:pt x="1100" y="0"/>
                        </a:lnTo>
                        <a:lnTo>
                          <a:pt x="1100" y="520"/>
                        </a:lnTo>
                        <a:lnTo>
                          <a:pt x="1400" y="680"/>
                        </a:lnTo>
                      </a:path>
                    </a:pathLst>
                  </a:custGeom>
                  <a:solidFill>
                    <a:srgbClr val="FFFFFF"/>
                  </a:solidFill>
                  <a:ln w="9525">
                    <a:solidFill>
                      <a:srgbClr val="000000"/>
                    </a:solidFill>
                    <a:round/>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grpSp>
            <p:grpSp>
              <p:nvGrpSpPr>
                <p:cNvPr id="18" name="Group 41"/>
                <p:cNvGrpSpPr>
                  <a:grpSpLocks/>
                </p:cNvGrpSpPr>
                <p:nvPr/>
              </p:nvGrpSpPr>
              <p:grpSpPr bwMode="auto">
                <a:xfrm>
                  <a:off x="2880" y="4344"/>
                  <a:ext cx="720" cy="538"/>
                  <a:chOff x="2880" y="4344"/>
                  <a:chExt cx="720" cy="538"/>
                </a:xfrm>
              </p:grpSpPr>
              <p:sp>
                <p:nvSpPr>
                  <p:cNvPr id="19" name="AutoShape 42" descr="横虚线"/>
                  <p:cNvSpPr>
                    <a:spLocks noChangeArrowheads="1"/>
                  </p:cNvSpPr>
                  <p:nvPr/>
                </p:nvSpPr>
                <p:spPr bwMode="auto">
                  <a:xfrm>
                    <a:off x="2920" y="4404"/>
                    <a:ext cx="652" cy="478"/>
                  </a:xfrm>
                  <a:prstGeom prst="roundRect">
                    <a:avLst>
                      <a:gd name="adj" fmla="val 16667"/>
                    </a:avLst>
                  </a:prstGeom>
                  <a:pattFill prst="dashHorz">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endParaRPr lang="en-US" altLang="en-US"/>
                  </a:p>
                </p:txBody>
              </p:sp>
              <p:sp>
                <p:nvSpPr>
                  <p:cNvPr id="20" name="Line 43"/>
                  <p:cNvSpPr>
                    <a:spLocks noChangeShapeType="1"/>
                  </p:cNvSpPr>
                  <p:nvPr/>
                </p:nvSpPr>
                <p:spPr bwMode="auto">
                  <a:xfrm>
                    <a:off x="2880" y="4344"/>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 name="Text Box 44"/>
              <p:cNvSpPr txBox="1">
                <a:spLocks noChangeArrowheads="1"/>
              </p:cNvSpPr>
              <p:nvPr/>
            </p:nvSpPr>
            <p:spPr bwMode="auto">
              <a:xfrm>
                <a:off x="2520" y="3765"/>
                <a:ext cx="1080" cy="540"/>
              </a:xfrm>
              <a:prstGeom prst="rect">
                <a:avLst/>
              </a:prstGeom>
              <a:solidFill>
                <a:srgbClr val="FFFFFF"/>
              </a:solidFill>
              <a:ln w="9525">
                <a:solidFill>
                  <a:srgbClr val="000000"/>
                </a:solidFill>
                <a:miter lim="800000"/>
                <a:headEnd/>
                <a:tailEnd/>
              </a:ln>
            </p:spPr>
            <p:txBody>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spcBef>
                    <a:spcPct val="0"/>
                  </a:spcBef>
                </a:pPr>
                <a:r>
                  <a:rPr lang="en-US" altLang="en-US" sz="1200">
                    <a:solidFill>
                      <a:schemeClr val="tx1"/>
                    </a:solidFill>
                  </a:rPr>
                  <a:t>Axit</a:t>
                </a:r>
              </a:p>
              <a:p>
                <a:pPr eaLnBrk="1" hangingPunct="1">
                  <a:spcBef>
                    <a:spcPct val="0"/>
                  </a:spcBef>
                </a:pPr>
                <a:r>
                  <a:rPr lang="en-US" altLang="en-US" sz="1200">
                    <a:solidFill>
                      <a:schemeClr val="tx1"/>
                    </a:solidFill>
                  </a:rPr>
                  <a:t>H</a:t>
                </a:r>
                <a:r>
                  <a:rPr lang="en-US" altLang="en-US" sz="1200" baseline="-25000">
                    <a:solidFill>
                      <a:schemeClr val="tx1"/>
                    </a:solidFill>
                  </a:rPr>
                  <a:t>2</a:t>
                </a:r>
                <a:r>
                  <a:rPr lang="en-US" altLang="en-US" sz="1200">
                    <a:solidFill>
                      <a:schemeClr val="tx1"/>
                    </a:solidFill>
                  </a:rPr>
                  <a:t>SO</a:t>
                </a:r>
                <a:r>
                  <a:rPr lang="en-US" altLang="en-US" sz="1200" baseline="-25000">
                    <a:solidFill>
                      <a:schemeClr val="tx1"/>
                    </a:solidFill>
                  </a:rPr>
                  <a:t>4</a:t>
                </a:r>
                <a:endParaRPr lang="en-US" altLang="en-US" sz="1800" b="0">
                  <a:solidFill>
                    <a:schemeClr val="tx1"/>
                  </a:solidFill>
                </a:endParaRPr>
              </a:p>
            </p:txBody>
          </p:sp>
          <p:sp>
            <p:nvSpPr>
              <p:cNvPr id="15" name="Line 45"/>
              <p:cNvSpPr>
                <a:spLocks noChangeShapeType="1"/>
              </p:cNvSpPr>
              <p:nvPr/>
            </p:nvSpPr>
            <p:spPr bwMode="auto">
              <a:xfrm>
                <a:off x="5760" y="4860"/>
                <a:ext cx="0" cy="10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46"/>
              <p:cNvSpPr>
                <a:spLocks noChangeShapeType="1"/>
              </p:cNvSpPr>
              <p:nvPr/>
            </p:nvSpPr>
            <p:spPr bwMode="auto">
              <a:xfrm flipV="1">
                <a:off x="6300" y="3240"/>
                <a:ext cx="720" cy="5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9513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5" presetClass="exit" presetSubtype="10" fill="hold" nodeType="withEffect">
                                  <p:stCondLst>
                                    <p:cond delay="0"/>
                                  </p:stCondLst>
                                  <p:childTnLst>
                                    <p:animEffect transition="out" filter="checkerboard(across)">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2564" y="290946"/>
            <a:ext cx="4565072" cy="748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Ø"/>
            </a:pPr>
            <a:r>
              <a:rPr lang="en-US" altLang="en-US" sz="3600" dirty="0" err="1" smtClean="0">
                <a:solidFill>
                  <a:srgbClr val="FF6600"/>
                </a:solidFill>
              </a:rPr>
              <a:t>Sản</a:t>
            </a:r>
            <a:r>
              <a:rPr lang="en-US" altLang="en-US" sz="3600" dirty="0" smtClean="0">
                <a:solidFill>
                  <a:srgbClr val="FF6600"/>
                </a:solidFill>
              </a:rPr>
              <a:t> </a:t>
            </a:r>
            <a:r>
              <a:rPr lang="en-US" altLang="en-US" sz="3600" dirty="0" err="1" smtClean="0">
                <a:solidFill>
                  <a:srgbClr val="FF6600"/>
                </a:solidFill>
              </a:rPr>
              <a:t>xuất</a:t>
            </a:r>
            <a:r>
              <a:rPr lang="en-US" altLang="en-US" sz="3600" dirty="0" smtClean="0">
                <a:solidFill>
                  <a:srgbClr val="FF6600"/>
                </a:solidFill>
              </a:rPr>
              <a:t> </a:t>
            </a:r>
            <a:r>
              <a:rPr lang="en-US" altLang="en-US" sz="3600" dirty="0" err="1" smtClean="0">
                <a:solidFill>
                  <a:srgbClr val="FF6600"/>
                </a:solidFill>
              </a:rPr>
              <a:t>axit</a:t>
            </a:r>
            <a:r>
              <a:rPr lang="en-US" altLang="en-US" sz="3600" dirty="0" smtClean="0">
                <a:solidFill>
                  <a:srgbClr val="FF6600"/>
                </a:solidFill>
              </a:rPr>
              <a:t> </a:t>
            </a:r>
            <a:r>
              <a:rPr lang="en-US" altLang="en-US" sz="3600" dirty="0" err="1" smtClean="0">
                <a:solidFill>
                  <a:srgbClr val="FF6600"/>
                </a:solidFill>
              </a:rPr>
              <a:t>sunfuric</a:t>
            </a:r>
            <a:r>
              <a:rPr lang="en-US" altLang="en-US" sz="3600" dirty="0" smtClean="0">
                <a:solidFill>
                  <a:srgbClr val="FF6600"/>
                </a:solidFill>
              </a:rPr>
              <a:t> </a:t>
            </a:r>
          </a:p>
        </p:txBody>
      </p:sp>
      <p:sp>
        <p:nvSpPr>
          <p:cNvPr id="2" name="Rectangle 1"/>
          <p:cNvSpPr/>
          <p:nvPr/>
        </p:nvSpPr>
        <p:spPr>
          <a:xfrm>
            <a:off x="530949" y="3002800"/>
            <a:ext cx="5232542" cy="1274195"/>
          </a:xfrm>
          <a:prstGeom prst="rect">
            <a:avLst/>
          </a:prstGeom>
        </p:spPr>
        <p:txBody>
          <a:bodyPr wrap="square">
            <a:spAutoFit/>
          </a:bodyPr>
          <a:lstStyle/>
          <a:p>
            <a:pPr>
              <a:lnSpc>
                <a:spcPct val="120000"/>
              </a:lnSpc>
              <a:buFont typeface="Wingdings" panose="05000000000000000000" pitchFamily="2" charset="2"/>
              <a:buChar char="Ø"/>
            </a:pPr>
            <a:r>
              <a:rPr lang="en-US" altLang="en-US" sz="3200" dirty="0" err="1">
                <a:solidFill>
                  <a:srgbClr val="FF6600"/>
                </a:solidFill>
              </a:rPr>
              <a:t>Tẩy</a:t>
            </a:r>
            <a:r>
              <a:rPr lang="en-US" altLang="en-US" sz="3200" dirty="0">
                <a:solidFill>
                  <a:srgbClr val="FF6600"/>
                </a:solidFill>
              </a:rPr>
              <a:t> </a:t>
            </a:r>
            <a:r>
              <a:rPr lang="en-US" altLang="en-US" sz="3200" dirty="0" err="1">
                <a:solidFill>
                  <a:srgbClr val="FF6600"/>
                </a:solidFill>
              </a:rPr>
              <a:t>trắng</a:t>
            </a:r>
            <a:r>
              <a:rPr lang="en-US" altLang="en-US" sz="3200" dirty="0">
                <a:solidFill>
                  <a:srgbClr val="FF6600"/>
                </a:solidFill>
              </a:rPr>
              <a:t> </a:t>
            </a:r>
            <a:r>
              <a:rPr lang="en-US" altLang="en-US" sz="3200" dirty="0" err="1">
                <a:solidFill>
                  <a:srgbClr val="FF6600"/>
                </a:solidFill>
              </a:rPr>
              <a:t>bột</a:t>
            </a:r>
            <a:r>
              <a:rPr lang="en-US" altLang="en-US" sz="3200" dirty="0">
                <a:solidFill>
                  <a:srgbClr val="FF6600"/>
                </a:solidFill>
              </a:rPr>
              <a:t> </a:t>
            </a:r>
            <a:r>
              <a:rPr lang="en-US" altLang="en-US" sz="3200" dirty="0" err="1">
                <a:solidFill>
                  <a:srgbClr val="FF6600"/>
                </a:solidFill>
              </a:rPr>
              <a:t>gỗ</a:t>
            </a:r>
            <a:r>
              <a:rPr lang="en-US" altLang="en-US" sz="3200" dirty="0">
                <a:solidFill>
                  <a:srgbClr val="FF6600"/>
                </a:solidFill>
              </a:rPr>
              <a:t> </a:t>
            </a:r>
            <a:r>
              <a:rPr lang="en-US" altLang="en-US" sz="3200" dirty="0" err="1">
                <a:solidFill>
                  <a:srgbClr val="FF6600"/>
                </a:solidFill>
              </a:rPr>
              <a:t>trong</a:t>
            </a:r>
            <a:r>
              <a:rPr lang="en-US" altLang="en-US" sz="3200" dirty="0">
                <a:solidFill>
                  <a:srgbClr val="FF6600"/>
                </a:solidFill>
              </a:rPr>
              <a:t> </a:t>
            </a:r>
            <a:r>
              <a:rPr lang="en-US" altLang="en-US" sz="3200" dirty="0" err="1">
                <a:solidFill>
                  <a:srgbClr val="FF6600"/>
                </a:solidFill>
              </a:rPr>
              <a:t>công</a:t>
            </a:r>
            <a:r>
              <a:rPr lang="en-US" altLang="en-US" sz="3200" dirty="0">
                <a:solidFill>
                  <a:srgbClr val="FF6600"/>
                </a:solidFill>
              </a:rPr>
              <a:t> </a:t>
            </a:r>
            <a:r>
              <a:rPr lang="en-US" altLang="en-US" sz="3200" dirty="0" err="1">
                <a:solidFill>
                  <a:srgbClr val="FF6600"/>
                </a:solidFill>
              </a:rPr>
              <a:t>nghiệp</a:t>
            </a:r>
            <a:r>
              <a:rPr lang="en-US" altLang="en-US" sz="3200" dirty="0">
                <a:solidFill>
                  <a:srgbClr val="FF6600"/>
                </a:solidFill>
              </a:rPr>
              <a:t> </a:t>
            </a:r>
            <a:r>
              <a:rPr lang="en-US" altLang="en-US" sz="3200" dirty="0" err="1" smtClean="0">
                <a:solidFill>
                  <a:srgbClr val="FF6600"/>
                </a:solidFill>
              </a:rPr>
              <a:t>giấy</a:t>
            </a:r>
            <a:endParaRPr lang="en-US" altLang="en-US" sz="3200" dirty="0">
              <a:solidFill>
                <a:srgbClr val="FF6600"/>
              </a:solidFill>
            </a:endParaRPr>
          </a:p>
        </p:txBody>
      </p:sp>
      <p:pic>
        <p:nvPicPr>
          <p:cNvPr id="5" name="Picture 4" descr="http://anninhthudo.vn/Uploaded/sonhm/2013_07_21/axit.jpg"/>
          <p:cNvPicPr>
            <a:picLocks noChangeAspect="1" noChangeArrowheads="1"/>
          </p:cNvPicPr>
          <p:nvPr/>
        </p:nvPicPr>
        <p:blipFill>
          <a:blip r:embed="rId2"/>
          <a:srcRect/>
          <a:stretch>
            <a:fillRect/>
          </a:stretch>
        </p:blipFill>
        <p:spPr bwMode="auto">
          <a:xfrm>
            <a:off x="5624946" y="214746"/>
            <a:ext cx="3657600" cy="1981200"/>
          </a:xfrm>
          <a:prstGeom prst="rect">
            <a:avLst/>
          </a:prstGeom>
          <a:noFill/>
          <a:ln w="9525">
            <a:noFill/>
            <a:miter lim="800000"/>
            <a:headEnd/>
            <a:tailEnd/>
          </a:ln>
        </p:spPr>
      </p:pic>
      <p:pic>
        <p:nvPicPr>
          <p:cNvPr id="6" name="Picture 3" descr="xfv1418699382"/>
          <p:cNvPicPr>
            <a:picLocks noChangeAspect="1" noChangeArrowheads="1"/>
          </p:cNvPicPr>
          <p:nvPr/>
        </p:nvPicPr>
        <p:blipFill>
          <a:blip r:embed="rId3"/>
          <a:srcRect/>
          <a:stretch>
            <a:fillRect/>
          </a:stretch>
        </p:blipFill>
        <p:spPr bwMode="auto">
          <a:xfrm>
            <a:off x="9128558" y="290946"/>
            <a:ext cx="2744788" cy="1905000"/>
          </a:xfrm>
          <a:prstGeom prst="rect">
            <a:avLst/>
          </a:prstGeom>
          <a:noFill/>
          <a:ln w="9525">
            <a:noFill/>
            <a:miter lim="800000"/>
            <a:headEnd/>
            <a:tailEnd/>
          </a:ln>
        </p:spPr>
      </p:pic>
      <p:sp>
        <p:nvSpPr>
          <p:cNvPr id="3" name="Rectangle 2"/>
          <p:cNvSpPr/>
          <p:nvPr/>
        </p:nvSpPr>
        <p:spPr>
          <a:xfrm>
            <a:off x="422564" y="5397956"/>
            <a:ext cx="4516429" cy="683264"/>
          </a:xfrm>
          <a:prstGeom prst="rect">
            <a:avLst/>
          </a:prstGeom>
        </p:spPr>
        <p:txBody>
          <a:bodyPr wrap="none">
            <a:spAutoFit/>
          </a:bodyPr>
          <a:lstStyle/>
          <a:p>
            <a:pPr>
              <a:lnSpc>
                <a:spcPct val="120000"/>
              </a:lnSpc>
              <a:buFont typeface="Wingdings" panose="05000000000000000000" pitchFamily="2" charset="2"/>
              <a:buChar char="Ø"/>
            </a:pPr>
            <a:r>
              <a:rPr lang="en-US" altLang="en-US" sz="3200" dirty="0" err="1">
                <a:solidFill>
                  <a:srgbClr val="FF6600"/>
                </a:solidFill>
              </a:rPr>
              <a:t>Làm</a:t>
            </a:r>
            <a:r>
              <a:rPr lang="en-US" altLang="en-US" sz="3200" dirty="0">
                <a:solidFill>
                  <a:srgbClr val="FF6600"/>
                </a:solidFill>
              </a:rPr>
              <a:t> </a:t>
            </a:r>
            <a:r>
              <a:rPr lang="en-US" altLang="en-US" sz="3200" dirty="0" err="1">
                <a:solidFill>
                  <a:srgbClr val="FF6600"/>
                </a:solidFill>
              </a:rPr>
              <a:t>chất</a:t>
            </a:r>
            <a:r>
              <a:rPr lang="en-US" altLang="en-US" sz="3200" dirty="0">
                <a:solidFill>
                  <a:srgbClr val="FF6600"/>
                </a:solidFill>
              </a:rPr>
              <a:t> </a:t>
            </a:r>
            <a:r>
              <a:rPr lang="en-US" altLang="en-US" sz="3200" dirty="0" err="1">
                <a:solidFill>
                  <a:srgbClr val="FF6600"/>
                </a:solidFill>
              </a:rPr>
              <a:t>diệt</a:t>
            </a:r>
            <a:r>
              <a:rPr lang="en-US" altLang="en-US" sz="3200" dirty="0">
                <a:solidFill>
                  <a:srgbClr val="FF6600"/>
                </a:solidFill>
              </a:rPr>
              <a:t> </a:t>
            </a:r>
            <a:r>
              <a:rPr lang="en-US" altLang="en-US" sz="3200" dirty="0" err="1">
                <a:solidFill>
                  <a:srgbClr val="FF6600"/>
                </a:solidFill>
              </a:rPr>
              <a:t>nấm</a:t>
            </a:r>
            <a:r>
              <a:rPr lang="en-US" altLang="en-US" sz="3200" dirty="0">
                <a:solidFill>
                  <a:srgbClr val="FF6600"/>
                </a:solidFill>
              </a:rPr>
              <a:t> </a:t>
            </a:r>
            <a:r>
              <a:rPr lang="en-US" altLang="en-US" sz="3200" dirty="0" err="1">
                <a:solidFill>
                  <a:srgbClr val="FF6600"/>
                </a:solidFill>
              </a:rPr>
              <a:t>mốc</a:t>
            </a:r>
            <a:r>
              <a:rPr lang="en-US" altLang="en-US" sz="3200" dirty="0">
                <a:solidFill>
                  <a:srgbClr val="FF6600"/>
                </a:solidFill>
              </a:rPr>
              <a:t>.</a:t>
            </a:r>
            <a:endParaRPr lang="en-US" altLang="en-US" sz="3200" dirty="0">
              <a:solidFill>
                <a:srgbClr val="FF6600"/>
              </a:solidFill>
            </a:endParaRPr>
          </a:p>
        </p:txBody>
      </p:sp>
      <p:pic>
        <p:nvPicPr>
          <p:cNvPr id="7" name="Picture 6" descr="http://media.vietq.vn/files/vietq/2013/08/01/phat-hien-them-acid-cuc-doc-trong-bun_1.jpg"/>
          <p:cNvPicPr>
            <a:picLocks noChangeAspect="1" noChangeArrowheads="1"/>
          </p:cNvPicPr>
          <p:nvPr/>
        </p:nvPicPr>
        <p:blipFill>
          <a:blip r:embed="rId4"/>
          <a:srcRect/>
          <a:stretch>
            <a:fillRect/>
          </a:stretch>
        </p:blipFill>
        <p:spPr bwMode="auto">
          <a:xfrm>
            <a:off x="8873836" y="2272146"/>
            <a:ext cx="3276600" cy="2246811"/>
          </a:xfrm>
          <a:prstGeom prst="rect">
            <a:avLst/>
          </a:prstGeom>
          <a:noFill/>
          <a:ln w="9525">
            <a:noFill/>
            <a:miter lim="800000"/>
            <a:headEnd/>
            <a:tailEnd/>
          </a:ln>
        </p:spPr>
      </p:pic>
      <p:pic>
        <p:nvPicPr>
          <p:cNvPr id="8" name="Picture 7" descr="Kết quả hình ảnh cho chất tẩy trắng bột gỗ trong công nghiệp giấy"/>
          <p:cNvPicPr>
            <a:picLocks noChangeAspect="1" noChangeArrowheads="1"/>
          </p:cNvPicPr>
          <p:nvPr/>
        </p:nvPicPr>
        <p:blipFill>
          <a:blip r:embed="rId5"/>
          <a:srcRect/>
          <a:stretch>
            <a:fillRect/>
          </a:stretch>
        </p:blipFill>
        <p:spPr bwMode="auto">
          <a:xfrm>
            <a:off x="5845463" y="2309157"/>
            <a:ext cx="2946400" cy="2209800"/>
          </a:xfrm>
          <a:prstGeom prst="rect">
            <a:avLst/>
          </a:prstGeom>
          <a:noFill/>
          <a:ln w="9525">
            <a:noFill/>
            <a:miter lim="800000"/>
            <a:headEnd/>
            <a:tailEnd/>
          </a:ln>
        </p:spPr>
      </p:pic>
      <p:pic>
        <p:nvPicPr>
          <p:cNvPr id="9" name="Picture 2" descr="http://image.tailieu.vn/document/thumbnail/2015/20150621/tsmttc_004/135x160/52411402.jpg"/>
          <p:cNvPicPr>
            <a:picLocks noChangeAspect="1" noChangeArrowheads="1"/>
          </p:cNvPicPr>
          <p:nvPr/>
        </p:nvPicPr>
        <p:blipFill>
          <a:blip r:embed="rId6"/>
          <a:srcRect/>
          <a:stretch>
            <a:fillRect/>
          </a:stretch>
        </p:blipFill>
        <p:spPr bwMode="auto">
          <a:xfrm>
            <a:off x="7420263" y="4649829"/>
            <a:ext cx="2743200" cy="1905000"/>
          </a:xfrm>
          <a:prstGeom prst="rect">
            <a:avLst/>
          </a:prstGeom>
          <a:noFill/>
          <a:ln w="9525">
            <a:noFill/>
            <a:miter lim="800000"/>
            <a:headEnd/>
            <a:tailEnd/>
          </a:ln>
        </p:spPr>
      </p:pic>
    </p:spTree>
    <p:extLst>
      <p:ext uri="{BB962C8B-B14F-4D97-AF65-F5344CB8AC3E}">
        <p14:creationId xmlns:p14="http://schemas.microsoft.com/office/powerpoint/2010/main" val="209940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childTnLst>
                                </p:cTn>
                              </p:par>
                              <p:par>
                                <p:cTn id="10" presetID="4"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4"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par>
                                <p:cTn id="24" presetID="4"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4"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34066-99C1-40A8-B235-AFDC20DB6AD0}"/>
              </a:ext>
            </a:extLst>
          </p:cNvPr>
          <p:cNvSpPr txBox="1">
            <a:spLocks/>
          </p:cNvSpPr>
          <p:nvPr/>
        </p:nvSpPr>
        <p:spPr>
          <a:xfrm>
            <a:off x="68198" y="301254"/>
            <a:ext cx="9642320" cy="8625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900" b="1" dirty="0">
                <a:latin typeface="Times New Roman" pitchFamily="18" charset="0"/>
                <a:cs typeface="Times New Roman" pitchFamily="18" charset="0"/>
              </a:rPr>
              <a:t>III. SẢN XUẤT LƯU HUỲNH ĐIOXIT NH</a:t>
            </a:r>
            <a:r>
              <a:rPr lang="vi-VN" sz="2900" b="1" dirty="0">
                <a:latin typeface="Times New Roman" pitchFamily="18" charset="0"/>
                <a:cs typeface="Times New Roman" pitchFamily="18" charset="0"/>
              </a:rPr>
              <a:t>Ư</a:t>
            </a:r>
            <a:r>
              <a:rPr lang="en-US" sz="2900" b="1" dirty="0">
                <a:latin typeface="Times New Roman" pitchFamily="18" charset="0"/>
                <a:cs typeface="Times New Roman" pitchFamily="18" charset="0"/>
              </a:rPr>
              <a:t> THẾ NÀO?</a:t>
            </a:r>
          </a:p>
        </p:txBody>
      </p:sp>
      <p:sp>
        <p:nvSpPr>
          <p:cNvPr id="5" name="Rectangle 3"/>
          <p:cNvSpPr txBox="1">
            <a:spLocks noChangeArrowheads="1"/>
          </p:cNvSpPr>
          <p:nvPr/>
        </p:nvSpPr>
        <p:spPr>
          <a:xfrm>
            <a:off x="332509" y="1059873"/>
            <a:ext cx="728749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AutoNum type="arabicPeriod"/>
            </a:pPr>
            <a:r>
              <a:rPr lang="en-US" altLang="en-US" b="1" u="sng" dirty="0" err="1" smtClean="0">
                <a:solidFill>
                  <a:srgbClr val="FF6600"/>
                </a:solidFill>
              </a:rPr>
              <a:t>Trong</a:t>
            </a:r>
            <a:r>
              <a:rPr lang="en-US" altLang="en-US" b="1" u="sng" dirty="0" smtClean="0">
                <a:solidFill>
                  <a:srgbClr val="FF6600"/>
                </a:solidFill>
              </a:rPr>
              <a:t> </a:t>
            </a:r>
            <a:r>
              <a:rPr lang="en-US" altLang="en-US" b="1" u="sng" dirty="0" err="1" smtClean="0">
                <a:solidFill>
                  <a:srgbClr val="FF6600"/>
                </a:solidFill>
              </a:rPr>
              <a:t>phòng</a:t>
            </a:r>
            <a:r>
              <a:rPr lang="en-US" altLang="en-US" b="1" u="sng" dirty="0" smtClean="0">
                <a:solidFill>
                  <a:srgbClr val="FF6600"/>
                </a:solidFill>
              </a:rPr>
              <a:t> </a:t>
            </a:r>
            <a:r>
              <a:rPr lang="en-US" altLang="en-US" b="1" u="sng" dirty="0" err="1" smtClean="0">
                <a:solidFill>
                  <a:srgbClr val="FF6600"/>
                </a:solidFill>
              </a:rPr>
              <a:t>thí</a:t>
            </a:r>
            <a:r>
              <a:rPr lang="en-US" altLang="en-US" b="1" u="sng" dirty="0" smtClean="0">
                <a:solidFill>
                  <a:srgbClr val="FF6600"/>
                </a:solidFill>
              </a:rPr>
              <a:t> </a:t>
            </a:r>
            <a:r>
              <a:rPr lang="en-US" altLang="en-US" b="1" u="sng" dirty="0" err="1" smtClean="0">
                <a:solidFill>
                  <a:srgbClr val="FF6600"/>
                </a:solidFill>
              </a:rPr>
              <a:t>nghiệm</a:t>
            </a:r>
            <a:r>
              <a:rPr lang="en-US" altLang="en-US" b="1" u="sng" dirty="0" smtClean="0">
                <a:solidFill>
                  <a:srgbClr val="FF6600"/>
                </a:solidFill>
              </a:rPr>
              <a:t>:</a:t>
            </a:r>
          </a:p>
          <a:p>
            <a:pPr marL="609600" indent="-609600">
              <a:buFontTx/>
              <a:buNone/>
            </a:pPr>
            <a:r>
              <a:rPr lang="en-US" altLang="en-US" dirty="0" smtClean="0"/>
              <a:t>	</a:t>
            </a:r>
            <a:r>
              <a:rPr lang="en-US" altLang="en-US" u="sng" dirty="0" err="1" smtClean="0">
                <a:solidFill>
                  <a:srgbClr val="FF3399"/>
                </a:solidFill>
              </a:rPr>
              <a:t>Có</a:t>
            </a:r>
            <a:r>
              <a:rPr lang="en-US" altLang="en-US" u="sng" dirty="0" smtClean="0">
                <a:solidFill>
                  <a:srgbClr val="FF3399"/>
                </a:solidFill>
              </a:rPr>
              <a:t> 2 </a:t>
            </a:r>
            <a:r>
              <a:rPr lang="en-US" altLang="en-US" u="sng" dirty="0" err="1" smtClean="0">
                <a:solidFill>
                  <a:srgbClr val="FF3399"/>
                </a:solidFill>
              </a:rPr>
              <a:t>cách</a:t>
            </a:r>
            <a:r>
              <a:rPr lang="en-US" altLang="en-US" u="sng" dirty="0" smtClean="0">
                <a:solidFill>
                  <a:srgbClr val="FF3399"/>
                </a:solidFill>
              </a:rPr>
              <a:t>:</a:t>
            </a:r>
          </a:p>
          <a:p>
            <a:pPr marL="0" indent="0">
              <a:buNone/>
            </a:pPr>
            <a:r>
              <a:rPr lang="en-US" altLang="en-US" sz="3000" b="1" dirty="0" smtClean="0">
                <a:solidFill>
                  <a:srgbClr val="6600FF"/>
                </a:solidFill>
                <a:latin typeface="Times New Roman" panose="02020603050405020304" pitchFamily="18" charset="0"/>
                <a:cs typeface="Times New Roman" panose="02020603050405020304" pitchFamily="18" charset="0"/>
              </a:rPr>
              <a:t>- Cho </a:t>
            </a:r>
            <a:r>
              <a:rPr lang="en-US" altLang="en-US" sz="3000" b="1" dirty="0" err="1" smtClean="0">
                <a:solidFill>
                  <a:srgbClr val="6600FF"/>
                </a:solidFill>
                <a:latin typeface="Times New Roman" panose="02020603050405020304" pitchFamily="18" charset="0"/>
                <a:cs typeface="Times New Roman" panose="02020603050405020304" pitchFamily="18" charset="0"/>
              </a:rPr>
              <a:t>muối</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sunfit</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tác</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dụng</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với</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axit</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thu</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khí</a:t>
            </a:r>
            <a:r>
              <a:rPr lang="en-US" altLang="en-US" sz="3000" b="1" dirty="0" smtClean="0">
                <a:solidFill>
                  <a:srgbClr val="6600FF"/>
                </a:solidFill>
                <a:latin typeface="Times New Roman" panose="02020603050405020304" pitchFamily="18" charset="0"/>
                <a:cs typeface="Times New Roman" panose="02020603050405020304" pitchFamily="18" charset="0"/>
              </a:rPr>
              <a:t> SO</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2</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bằng</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cách</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đẩy</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không</a:t>
            </a:r>
            <a:r>
              <a:rPr lang="en-US" altLang="en-US" sz="3000" b="1" dirty="0" smtClean="0">
                <a:solidFill>
                  <a:srgbClr val="6600FF"/>
                </a:solidFill>
                <a:latin typeface="Times New Roman" panose="02020603050405020304" pitchFamily="18" charset="0"/>
                <a:cs typeface="Times New Roman" panose="02020603050405020304" pitchFamily="18" charset="0"/>
              </a:rPr>
              <a:t> </a:t>
            </a:r>
            <a:r>
              <a:rPr lang="en-US" altLang="en-US" sz="3000" b="1" dirty="0" err="1" smtClean="0">
                <a:solidFill>
                  <a:srgbClr val="6600FF"/>
                </a:solidFill>
                <a:latin typeface="Times New Roman" panose="02020603050405020304" pitchFamily="18" charset="0"/>
                <a:cs typeface="Times New Roman" panose="02020603050405020304" pitchFamily="18" charset="0"/>
              </a:rPr>
              <a:t>khí</a:t>
            </a:r>
            <a:r>
              <a:rPr lang="en-US" altLang="en-US" sz="3000" b="1" dirty="0" smtClean="0">
                <a:solidFill>
                  <a:srgbClr val="6600FF"/>
                </a:solidFill>
                <a:latin typeface="Times New Roman" panose="02020603050405020304" pitchFamily="18" charset="0"/>
                <a:cs typeface="Times New Roman" panose="02020603050405020304" pitchFamily="18" charset="0"/>
              </a:rPr>
              <a:t>.</a:t>
            </a:r>
          </a:p>
          <a:p>
            <a:pPr marL="609600" indent="-609600">
              <a:buFont typeface="Wingdings" panose="05000000000000000000" pitchFamily="2" charset="2"/>
              <a:buNone/>
            </a:pPr>
            <a:r>
              <a:rPr lang="en-US" altLang="en-US" sz="3000" b="1" dirty="0" smtClean="0">
                <a:solidFill>
                  <a:srgbClr val="6600FF"/>
                </a:solidFill>
                <a:latin typeface="Times New Roman" panose="02020603050405020304" pitchFamily="18" charset="0"/>
                <a:cs typeface="Times New Roman" panose="02020603050405020304" pitchFamily="18" charset="0"/>
              </a:rPr>
              <a:t>Na</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2</a:t>
            </a:r>
            <a:r>
              <a:rPr lang="en-US" altLang="en-US" sz="3000" b="1" dirty="0" smtClean="0">
                <a:solidFill>
                  <a:srgbClr val="6600FF"/>
                </a:solidFill>
                <a:latin typeface="Times New Roman" panose="02020603050405020304" pitchFamily="18" charset="0"/>
                <a:cs typeface="Times New Roman" panose="02020603050405020304" pitchFamily="18" charset="0"/>
              </a:rPr>
              <a:t>SO</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3 </a:t>
            </a:r>
            <a:r>
              <a:rPr lang="en-US" altLang="en-US" sz="3000" b="1" dirty="0" smtClean="0">
                <a:solidFill>
                  <a:srgbClr val="6600FF"/>
                </a:solidFill>
                <a:latin typeface="Times New Roman" panose="02020603050405020304" pitchFamily="18" charset="0"/>
                <a:cs typeface="Times New Roman" panose="02020603050405020304" pitchFamily="18" charset="0"/>
              </a:rPr>
              <a:t>+ H</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2</a:t>
            </a:r>
            <a:r>
              <a:rPr lang="en-US" altLang="en-US" sz="3000" b="1" dirty="0" smtClean="0">
                <a:solidFill>
                  <a:srgbClr val="6600FF"/>
                </a:solidFill>
                <a:latin typeface="Times New Roman" panose="02020603050405020304" pitchFamily="18" charset="0"/>
                <a:cs typeface="Times New Roman" panose="02020603050405020304" pitchFamily="18" charset="0"/>
              </a:rPr>
              <a:t>SO</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4</a:t>
            </a:r>
            <a:r>
              <a:rPr lang="en-US" altLang="en-US" sz="3000" b="1" dirty="0" smtClean="0">
                <a:solidFill>
                  <a:srgbClr val="6600FF"/>
                </a:solidFill>
                <a:latin typeface="Times New Roman" panose="02020603050405020304" pitchFamily="18" charset="0"/>
                <a:cs typeface="Times New Roman" panose="02020603050405020304" pitchFamily="18" charset="0"/>
              </a:rPr>
              <a:t> → Na</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2</a:t>
            </a:r>
            <a:r>
              <a:rPr lang="en-US" altLang="en-US" sz="3000" b="1" dirty="0" smtClean="0">
                <a:solidFill>
                  <a:srgbClr val="6600FF"/>
                </a:solidFill>
                <a:latin typeface="Times New Roman" panose="02020603050405020304" pitchFamily="18" charset="0"/>
                <a:cs typeface="Times New Roman" panose="02020603050405020304" pitchFamily="18" charset="0"/>
              </a:rPr>
              <a:t>SO</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4 </a:t>
            </a:r>
            <a:r>
              <a:rPr lang="en-US" altLang="en-US" sz="3000" b="1" dirty="0" smtClean="0">
                <a:solidFill>
                  <a:srgbClr val="6600FF"/>
                </a:solidFill>
                <a:latin typeface="Times New Roman" panose="02020603050405020304" pitchFamily="18" charset="0"/>
                <a:cs typeface="Times New Roman" panose="02020603050405020304" pitchFamily="18" charset="0"/>
              </a:rPr>
              <a:t>+ H</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2</a:t>
            </a:r>
            <a:r>
              <a:rPr lang="en-US" altLang="en-US" sz="3000" b="1" dirty="0" smtClean="0">
                <a:solidFill>
                  <a:srgbClr val="6600FF"/>
                </a:solidFill>
                <a:latin typeface="Times New Roman" panose="02020603050405020304" pitchFamily="18" charset="0"/>
                <a:cs typeface="Times New Roman" panose="02020603050405020304" pitchFamily="18" charset="0"/>
              </a:rPr>
              <a:t>O + </a:t>
            </a:r>
            <a:r>
              <a:rPr lang="en-US" altLang="en-US" sz="3000" b="1" dirty="0" smtClean="0">
                <a:solidFill>
                  <a:srgbClr val="6600FF"/>
                </a:solidFill>
                <a:latin typeface="Times New Roman" panose="02020603050405020304" pitchFamily="18" charset="0"/>
                <a:cs typeface="Times New Roman" panose="02020603050405020304" pitchFamily="18" charset="0"/>
              </a:rPr>
              <a:t>SO</a:t>
            </a:r>
            <a:r>
              <a:rPr lang="en-US" altLang="en-US" sz="3000" b="1" baseline="-25000" dirty="0" smtClean="0">
                <a:solidFill>
                  <a:srgbClr val="6600FF"/>
                </a:solidFill>
                <a:latin typeface="Times New Roman" panose="02020603050405020304" pitchFamily="18" charset="0"/>
                <a:cs typeface="Times New Roman" panose="02020603050405020304" pitchFamily="18" charset="0"/>
              </a:rPr>
              <a:t>2</a:t>
            </a:r>
            <a:endParaRPr lang="en-US" altLang="en-US" sz="3000" b="1" dirty="0" smtClean="0">
              <a:solidFill>
                <a:srgbClr val="6600FF"/>
              </a:solidFill>
              <a:latin typeface="Times New Roman" panose="02020603050405020304" pitchFamily="18" charset="0"/>
              <a:cs typeface="Times New Roman" panose="02020603050405020304" pitchFamily="18" charset="0"/>
            </a:endParaRPr>
          </a:p>
        </p:txBody>
      </p:sp>
      <p:pic>
        <p:nvPicPr>
          <p:cNvPr id="6" name="Picture 4" descr="DIEU CHE S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454" y="838200"/>
            <a:ext cx="4710545" cy="5288112"/>
          </a:xfrm>
          <a:prstGeom prst="rect">
            <a:avLst/>
          </a:prstGeom>
          <a:solidFill>
            <a:srgbClr val="FF6600"/>
          </a:solidFill>
          <a:ln w="38100">
            <a:solidFill>
              <a:srgbClr val="FF0000"/>
            </a:solidFill>
            <a:miter lim="800000"/>
            <a:headEnd/>
            <a:tailEnd/>
          </a:ln>
        </p:spPr>
      </p:pic>
      <p:pic>
        <p:nvPicPr>
          <p:cNvPr id="7" name="Picture 6" descr="http://anninhthudo.vn/Uploaded/sonhm/2013_07_21/axit.jpg"/>
          <p:cNvPicPr>
            <a:picLocks noChangeAspect="1" noChangeArrowheads="1"/>
          </p:cNvPicPr>
          <p:nvPr/>
        </p:nvPicPr>
        <p:blipFill>
          <a:blip r:embed="rId3"/>
          <a:srcRect/>
          <a:stretch>
            <a:fillRect/>
          </a:stretch>
        </p:blipFill>
        <p:spPr bwMode="auto">
          <a:xfrm>
            <a:off x="3505200" y="3590877"/>
            <a:ext cx="3276600" cy="2033588"/>
          </a:xfrm>
          <a:prstGeom prst="rect">
            <a:avLst/>
          </a:prstGeom>
          <a:noFill/>
          <a:ln w="9525">
            <a:noFill/>
            <a:miter lim="800000"/>
            <a:headEnd/>
            <a:tailEnd/>
          </a:ln>
        </p:spPr>
      </p:pic>
      <p:pic>
        <p:nvPicPr>
          <p:cNvPr id="8" name="Picture 1" descr="http://hoachatjsc.com/content/images/thumbs/112/0010213_natri-sunphit-na2so3_350.jpeg"/>
          <p:cNvPicPr>
            <a:picLocks noChangeAspect="1" noChangeArrowheads="1"/>
          </p:cNvPicPr>
          <p:nvPr/>
        </p:nvPicPr>
        <p:blipFill>
          <a:blip r:embed="rId4"/>
          <a:srcRect/>
          <a:stretch>
            <a:fillRect/>
          </a:stretch>
        </p:blipFill>
        <p:spPr bwMode="auto">
          <a:xfrm>
            <a:off x="533400" y="3590877"/>
            <a:ext cx="2590800" cy="1994959"/>
          </a:xfrm>
          <a:prstGeom prst="rect">
            <a:avLst/>
          </a:prstGeom>
          <a:noFill/>
          <a:ln w="9525">
            <a:noFill/>
            <a:miter lim="800000"/>
            <a:headEnd/>
            <a:tailEnd/>
          </a:ln>
        </p:spPr>
      </p:pic>
    </p:spTree>
    <p:extLst>
      <p:ext uri="{BB962C8B-B14F-4D97-AF65-F5344CB8AC3E}">
        <p14:creationId xmlns:p14="http://schemas.microsoft.com/office/powerpoint/2010/main" val="2785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80">
                                          <p:stCondLst>
                                            <p:cond delay="0"/>
                                          </p:stCondLst>
                                        </p:cTn>
                                        <p:tgtEl>
                                          <p:spTgt spid="5">
                                            <p:txEl>
                                              <p:pRg st="1" end="1"/>
                                            </p:txEl>
                                          </p:spTgt>
                                        </p:tgtEl>
                                      </p:cBhvr>
                                    </p:animEffect>
                                    <p:anim calcmode="lin" valueType="num">
                                      <p:cBhvr>
                                        <p:cTn id="19"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xEl>
                                              <p:pRg st="1" end="1"/>
                                            </p:txEl>
                                          </p:spTgt>
                                        </p:tgtEl>
                                      </p:cBhvr>
                                      <p:to x="100000" y="60000"/>
                                    </p:animScale>
                                    <p:animScale>
                                      <p:cBhvr>
                                        <p:cTn id="25" dur="166" decel="50000">
                                          <p:stCondLst>
                                            <p:cond delay="676"/>
                                          </p:stCondLst>
                                        </p:cTn>
                                        <p:tgtEl>
                                          <p:spTgt spid="5">
                                            <p:txEl>
                                              <p:pRg st="1" end="1"/>
                                            </p:txEl>
                                          </p:spTgt>
                                        </p:tgtEl>
                                      </p:cBhvr>
                                      <p:to x="100000" y="100000"/>
                                    </p:animScale>
                                    <p:animScale>
                                      <p:cBhvr>
                                        <p:cTn id="26" dur="26">
                                          <p:stCondLst>
                                            <p:cond delay="1312"/>
                                          </p:stCondLst>
                                        </p:cTn>
                                        <p:tgtEl>
                                          <p:spTgt spid="5">
                                            <p:txEl>
                                              <p:pRg st="1" end="1"/>
                                            </p:txEl>
                                          </p:spTgt>
                                        </p:tgtEl>
                                      </p:cBhvr>
                                      <p:to x="100000" y="80000"/>
                                    </p:animScale>
                                    <p:animScale>
                                      <p:cBhvr>
                                        <p:cTn id="27" dur="166" decel="50000">
                                          <p:stCondLst>
                                            <p:cond delay="1338"/>
                                          </p:stCondLst>
                                        </p:cTn>
                                        <p:tgtEl>
                                          <p:spTgt spid="5">
                                            <p:txEl>
                                              <p:pRg st="1" end="1"/>
                                            </p:txEl>
                                          </p:spTgt>
                                        </p:tgtEl>
                                      </p:cBhvr>
                                      <p:to x="100000" y="100000"/>
                                    </p:animScale>
                                    <p:animScale>
                                      <p:cBhvr>
                                        <p:cTn id="28" dur="26">
                                          <p:stCondLst>
                                            <p:cond delay="1642"/>
                                          </p:stCondLst>
                                        </p:cTn>
                                        <p:tgtEl>
                                          <p:spTgt spid="5">
                                            <p:txEl>
                                              <p:pRg st="1" end="1"/>
                                            </p:txEl>
                                          </p:spTgt>
                                        </p:tgtEl>
                                      </p:cBhvr>
                                      <p:to x="100000" y="90000"/>
                                    </p:animScale>
                                    <p:animScale>
                                      <p:cBhvr>
                                        <p:cTn id="29" dur="166" decel="50000">
                                          <p:stCondLst>
                                            <p:cond delay="1668"/>
                                          </p:stCondLst>
                                        </p:cTn>
                                        <p:tgtEl>
                                          <p:spTgt spid="5">
                                            <p:txEl>
                                              <p:pRg st="1" end="1"/>
                                            </p:txEl>
                                          </p:spTgt>
                                        </p:tgtEl>
                                      </p:cBhvr>
                                      <p:to x="100000" y="100000"/>
                                    </p:animScale>
                                    <p:animScale>
                                      <p:cBhvr>
                                        <p:cTn id="30" dur="26">
                                          <p:stCondLst>
                                            <p:cond delay="1808"/>
                                          </p:stCondLst>
                                        </p:cTn>
                                        <p:tgtEl>
                                          <p:spTgt spid="5">
                                            <p:txEl>
                                              <p:pRg st="1" end="1"/>
                                            </p:txEl>
                                          </p:spTgt>
                                        </p:tgtEl>
                                      </p:cBhvr>
                                      <p:to x="100000" y="95000"/>
                                    </p:animScale>
                                    <p:animScale>
                                      <p:cBhvr>
                                        <p:cTn id="31" dur="166" decel="50000">
                                          <p:stCondLst>
                                            <p:cond delay="1834"/>
                                          </p:stCondLst>
                                        </p:cTn>
                                        <p:tgtEl>
                                          <p:spTgt spid="5">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nodeType="clickEffect">
                                  <p:stCondLst>
                                    <p:cond delay="0"/>
                                  </p:stCondLst>
                                  <p:iterate type="lt">
                                    <p:tmPct val="10000"/>
                                  </p:iterate>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anim calcmode="lin" valueType="num">
                                      <p:cBhvr>
                                        <p:cTn id="37" dur="5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38" dur="500" fill="hold"/>
                                        <p:tgtEl>
                                          <p:spTgt spid="5">
                                            <p:txEl>
                                              <p:pRg st="2" end="2"/>
                                            </p:txEl>
                                          </p:spTgt>
                                        </p:tgtEl>
                                        <p:attrNameLst>
                                          <p:attrName>ppt_y</p:attrName>
                                        </p:attrNameLst>
                                      </p:cBhvr>
                                      <p:tavLst>
                                        <p:tav tm="0">
                                          <p:val>
                                            <p:strVal val="#ppt_y"/>
                                          </p:val>
                                        </p:tav>
                                        <p:tav tm="100000">
                                          <p:val>
                                            <p:strVal val="#ppt_y"/>
                                          </p:val>
                                        </p:tav>
                                      </p:tavLst>
                                    </p:anim>
                                  </p:childTnLst>
                                </p:cTn>
                              </p:par>
                              <p:par>
                                <p:cTn id="39" presetID="40" presetClass="entr" presetSubtype="0" fill="hold" nodeType="withEffect">
                                  <p:stCondLst>
                                    <p:cond delay="0"/>
                                  </p:stCondLst>
                                  <p:iterate type="lt">
                                    <p:tmPct val="10000"/>
                                  </p:iterate>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0"/>
                                        <p:tgtEl>
                                          <p:spTgt spid="5">
                                            <p:txEl>
                                              <p:pRg st="3" end="3"/>
                                            </p:txEl>
                                          </p:spTgt>
                                        </p:tgtEl>
                                      </p:cBhvr>
                                    </p:animEffect>
                                    <p:anim calcmode="lin" valueType="num">
                                      <p:cBhvr>
                                        <p:cTn id="42"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43" dur="1000" fill="hold"/>
                                        <p:tgtEl>
                                          <p:spTgt spid="5">
                                            <p:txEl>
                                              <p:pRg st="3" end="3"/>
                                            </p:txEl>
                                          </p:spTgt>
                                        </p:tgtEl>
                                        <p:attrNameLst>
                                          <p:attrName>ppt_y</p:attrName>
                                        </p:attrNameLst>
                                      </p:cBhvr>
                                      <p:tavLst>
                                        <p:tav tm="0">
                                          <p:val>
                                            <p:strVal val="#ppt_y"/>
                                          </p:val>
                                        </p:tav>
                                        <p:tav tm="100000">
                                          <p:val>
                                            <p:strVal val="#ppt_y"/>
                                          </p:val>
                                        </p:tav>
                                      </p:tavLst>
                                    </p:anim>
                                  </p:childTnLst>
                                </p:cTn>
                              </p:par>
                              <p:par>
                                <p:cTn id="44" presetID="5"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500"/>
                                        <p:tgtEl>
                                          <p:spTgt spid="8"/>
                                        </p:tgtEl>
                                      </p:cBhvr>
                                    </p:animEffect>
                                  </p:childTnLst>
                                </p:cTn>
                              </p:par>
                              <p:par>
                                <p:cTn id="47" presetID="4" presetClass="entr" presetSubtype="16"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ox(in)">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648" y="626342"/>
            <a:ext cx="6249516" cy="584775"/>
          </a:xfrm>
          <a:prstGeom prst="rect">
            <a:avLst/>
          </a:prstGeom>
        </p:spPr>
        <p:txBody>
          <a:bodyPr wrap="square">
            <a:spAutoFit/>
          </a:bodyPr>
          <a:lstStyle/>
          <a:p>
            <a:pPr marL="609600" indent="-609600">
              <a:buFont typeface="Wingdings" panose="05000000000000000000" pitchFamily="2" charset="2"/>
              <a:buChar char="@"/>
            </a:pPr>
            <a:r>
              <a:rPr lang="en-US" altLang="en-US" sz="3200" b="1" dirty="0" err="1">
                <a:solidFill>
                  <a:srgbClr val="6600FF"/>
                </a:solidFill>
                <a:latin typeface="Times New Roman" panose="02020603050405020304" pitchFamily="18" charset="0"/>
                <a:cs typeface="Times New Roman" panose="02020603050405020304" pitchFamily="18" charset="0"/>
              </a:rPr>
              <a:t>Đun</a:t>
            </a:r>
            <a:r>
              <a:rPr lang="en-US" altLang="en-US" sz="3200" b="1" dirty="0">
                <a:solidFill>
                  <a:srgbClr val="6600FF"/>
                </a:solidFill>
                <a:latin typeface="Times New Roman" panose="02020603050405020304" pitchFamily="18" charset="0"/>
                <a:cs typeface="Times New Roman" panose="02020603050405020304" pitchFamily="18" charset="0"/>
              </a:rPr>
              <a:t> </a:t>
            </a:r>
            <a:r>
              <a:rPr lang="en-US" altLang="en-US" sz="3200" b="1" dirty="0" err="1">
                <a:solidFill>
                  <a:srgbClr val="6600FF"/>
                </a:solidFill>
                <a:latin typeface="Times New Roman" panose="02020603050405020304" pitchFamily="18" charset="0"/>
                <a:cs typeface="Times New Roman" panose="02020603050405020304" pitchFamily="18" charset="0"/>
              </a:rPr>
              <a:t>nóng</a:t>
            </a:r>
            <a:r>
              <a:rPr lang="en-US" altLang="en-US" sz="3200" b="1" dirty="0">
                <a:solidFill>
                  <a:srgbClr val="6600FF"/>
                </a:solidFill>
                <a:latin typeface="Times New Roman" panose="02020603050405020304" pitchFamily="18" charset="0"/>
                <a:cs typeface="Times New Roman" panose="02020603050405020304" pitchFamily="18" charset="0"/>
              </a:rPr>
              <a:t> H</a:t>
            </a:r>
            <a:r>
              <a:rPr lang="en-US" altLang="en-US" sz="3200" b="1" baseline="-25000" dirty="0">
                <a:solidFill>
                  <a:srgbClr val="6600FF"/>
                </a:solidFill>
                <a:latin typeface="Times New Roman" panose="02020603050405020304" pitchFamily="18" charset="0"/>
                <a:cs typeface="Times New Roman" panose="02020603050405020304" pitchFamily="18" charset="0"/>
              </a:rPr>
              <a:t>2</a:t>
            </a:r>
            <a:r>
              <a:rPr lang="en-US" altLang="en-US" sz="3200" b="1" dirty="0">
                <a:solidFill>
                  <a:srgbClr val="6600FF"/>
                </a:solidFill>
                <a:latin typeface="Times New Roman" panose="02020603050405020304" pitchFamily="18" charset="0"/>
                <a:cs typeface="Times New Roman" panose="02020603050405020304" pitchFamily="18" charset="0"/>
              </a:rPr>
              <a:t>SO</a:t>
            </a:r>
            <a:r>
              <a:rPr lang="en-US" altLang="en-US" sz="3200" b="1" baseline="-25000" dirty="0">
                <a:solidFill>
                  <a:srgbClr val="6600FF"/>
                </a:solidFill>
                <a:latin typeface="Times New Roman" panose="02020603050405020304" pitchFamily="18" charset="0"/>
                <a:cs typeface="Times New Roman" panose="02020603050405020304" pitchFamily="18" charset="0"/>
              </a:rPr>
              <a:t>4</a:t>
            </a:r>
            <a:r>
              <a:rPr lang="en-US" altLang="en-US" sz="3200" b="1" dirty="0">
                <a:solidFill>
                  <a:srgbClr val="6600FF"/>
                </a:solidFill>
                <a:latin typeface="Times New Roman" panose="02020603050405020304" pitchFamily="18" charset="0"/>
                <a:cs typeface="Times New Roman" panose="02020603050405020304" pitchFamily="18" charset="0"/>
              </a:rPr>
              <a:t> </a:t>
            </a:r>
            <a:r>
              <a:rPr lang="en-US" altLang="en-US" sz="3200" b="1" dirty="0" err="1">
                <a:solidFill>
                  <a:srgbClr val="6600FF"/>
                </a:solidFill>
                <a:latin typeface="Times New Roman" panose="02020603050405020304" pitchFamily="18" charset="0"/>
                <a:cs typeface="Times New Roman" panose="02020603050405020304" pitchFamily="18" charset="0"/>
              </a:rPr>
              <a:t>đặc</a:t>
            </a:r>
            <a:r>
              <a:rPr lang="en-US" altLang="en-US" sz="3200" b="1" dirty="0">
                <a:solidFill>
                  <a:srgbClr val="6600FF"/>
                </a:solidFill>
                <a:latin typeface="Times New Roman" panose="02020603050405020304" pitchFamily="18" charset="0"/>
                <a:cs typeface="Times New Roman" panose="02020603050405020304" pitchFamily="18" charset="0"/>
              </a:rPr>
              <a:t> </a:t>
            </a:r>
            <a:r>
              <a:rPr lang="en-US" altLang="en-US" sz="3200" b="1" dirty="0" err="1">
                <a:solidFill>
                  <a:srgbClr val="6600FF"/>
                </a:solidFill>
                <a:latin typeface="Times New Roman" panose="02020603050405020304" pitchFamily="18" charset="0"/>
                <a:cs typeface="Times New Roman" panose="02020603050405020304" pitchFamily="18" charset="0"/>
              </a:rPr>
              <a:t>với</a:t>
            </a:r>
            <a:r>
              <a:rPr lang="en-US" altLang="en-US" sz="3200" b="1" dirty="0">
                <a:solidFill>
                  <a:srgbClr val="6600FF"/>
                </a:solidFill>
                <a:latin typeface="Times New Roman" panose="02020603050405020304" pitchFamily="18" charset="0"/>
                <a:cs typeface="Times New Roman" panose="02020603050405020304" pitchFamily="18" charset="0"/>
              </a:rPr>
              <a:t> Cu</a:t>
            </a:r>
            <a:endParaRPr lang="en-US" altLang="en-US" sz="3200" b="1" dirty="0">
              <a:solidFill>
                <a:srgbClr val="6600FF"/>
              </a:solidFill>
              <a:latin typeface="Times New Roman" panose="02020603050405020304" pitchFamily="18" charset="0"/>
              <a:cs typeface="Times New Roman" panose="02020603050405020304" pitchFamily="18" charset="0"/>
            </a:endParaRPr>
          </a:p>
        </p:txBody>
      </p:sp>
      <p:pic>
        <p:nvPicPr>
          <p:cNvPr id="5" name="Picture 4" descr="http://vinahenco.vn/appdata/uploads/H2SO4.jpg"/>
          <p:cNvPicPr>
            <a:picLocks noChangeAspect="1" noChangeArrowheads="1"/>
          </p:cNvPicPr>
          <p:nvPr/>
        </p:nvPicPr>
        <p:blipFill>
          <a:blip r:embed="rId2"/>
          <a:srcRect/>
          <a:stretch>
            <a:fillRect/>
          </a:stretch>
        </p:blipFill>
        <p:spPr bwMode="auto">
          <a:xfrm>
            <a:off x="2292928" y="2078182"/>
            <a:ext cx="2514600" cy="2514600"/>
          </a:xfrm>
          <a:prstGeom prst="rect">
            <a:avLst/>
          </a:prstGeom>
          <a:noFill/>
          <a:ln w="9525">
            <a:noFill/>
            <a:miter lim="800000"/>
            <a:headEnd/>
            <a:tailEnd/>
          </a:ln>
        </p:spPr>
      </p:pic>
      <p:pic>
        <p:nvPicPr>
          <p:cNvPr id="6" name="Picture 10" descr="http://phelieulocphat.com/wp-content/uploads/2015/08/dong-gia-cao.jpg"/>
          <p:cNvPicPr>
            <a:picLocks noChangeAspect="1" noChangeArrowheads="1"/>
          </p:cNvPicPr>
          <p:nvPr/>
        </p:nvPicPr>
        <p:blipFill>
          <a:blip r:embed="rId3"/>
          <a:srcRect/>
          <a:stretch>
            <a:fillRect/>
          </a:stretch>
        </p:blipFill>
        <p:spPr bwMode="auto">
          <a:xfrm>
            <a:off x="5569528" y="2248159"/>
            <a:ext cx="3505200" cy="2344623"/>
          </a:xfrm>
          <a:prstGeom prst="rect">
            <a:avLst/>
          </a:prstGeom>
          <a:noFill/>
          <a:ln w="9525">
            <a:noFill/>
            <a:miter lim="800000"/>
            <a:headEnd/>
            <a:tailEnd/>
          </a:ln>
        </p:spPr>
      </p:pic>
    </p:spTree>
    <p:extLst>
      <p:ext uri="{BB962C8B-B14F-4D97-AF65-F5344CB8AC3E}">
        <p14:creationId xmlns:p14="http://schemas.microsoft.com/office/powerpoint/2010/main" val="234658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0109" y="0"/>
            <a:ext cx="8229600" cy="1143000"/>
          </a:xfrm>
        </p:spPr>
        <p:txBody>
          <a:bodyPr/>
          <a:lstStyle/>
          <a:p>
            <a:r>
              <a:rPr lang="en-US" altLang="en-US" b="1" u="sng" dirty="0">
                <a:solidFill>
                  <a:srgbClr val="FF0000"/>
                </a:solidFill>
              </a:rPr>
              <a:t>2. </a:t>
            </a:r>
            <a:r>
              <a:rPr lang="en-US" altLang="en-US" b="1" u="sng" dirty="0" err="1">
                <a:solidFill>
                  <a:srgbClr val="FF0000"/>
                </a:solidFill>
              </a:rPr>
              <a:t>Trong</a:t>
            </a:r>
            <a:r>
              <a:rPr lang="en-US" altLang="en-US" b="1" u="sng" dirty="0">
                <a:solidFill>
                  <a:srgbClr val="FF0000"/>
                </a:solidFill>
              </a:rPr>
              <a:t> </a:t>
            </a:r>
            <a:r>
              <a:rPr lang="en-US" altLang="en-US" b="1" u="sng" dirty="0" err="1">
                <a:solidFill>
                  <a:srgbClr val="FF0000"/>
                </a:solidFill>
              </a:rPr>
              <a:t>công</a:t>
            </a:r>
            <a:r>
              <a:rPr lang="en-US" altLang="en-US" b="1" u="sng" dirty="0">
                <a:solidFill>
                  <a:srgbClr val="FF0000"/>
                </a:solidFill>
              </a:rPr>
              <a:t> </a:t>
            </a:r>
            <a:r>
              <a:rPr lang="en-US" altLang="en-US" b="1" u="sng" dirty="0" err="1">
                <a:solidFill>
                  <a:srgbClr val="FF0000"/>
                </a:solidFill>
              </a:rPr>
              <a:t>nghiệp</a:t>
            </a:r>
            <a:endParaRPr lang="en-US" altLang="en-US" b="1" u="sng" dirty="0">
              <a:solidFill>
                <a:srgbClr val="FF0000"/>
              </a:solidFill>
            </a:endParaRPr>
          </a:p>
        </p:txBody>
      </p:sp>
      <p:sp>
        <p:nvSpPr>
          <p:cNvPr id="5" name="Rectangle 3"/>
          <p:cNvSpPr txBox="1">
            <a:spLocks noChangeArrowheads="1"/>
          </p:cNvSpPr>
          <p:nvPr/>
        </p:nvSpPr>
        <p:spPr>
          <a:xfrm>
            <a:off x="0" y="1143000"/>
            <a:ext cx="10474036" cy="2708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altLang="en-US" sz="3600" dirty="0" err="1" smtClean="0">
                <a:solidFill>
                  <a:srgbClr val="FF3399"/>
                </a:solidFill>
              </a:rPr>
              <a:t>Đốt</a:t>
            </a:r>
            <a:r>
              <a:rPr lang="en-US" altLang="en-US" sz="3600" dirty="0" smtClean="0">
                <a:solidFill>
                  <a:srgbClr val="FF3399"/>
                </a:solidFill>
              </a:rPr>
              <a:t> </a:t>
            </a:r>
            <a:r>
              <a:rPr lang="en-US" altLang="en-US" sz="3600" dirty="0" err="1" smtClean="0">
                <a:solidFill>
                  <a:srgbClr val="FF3399"/>
                </a:solidFill>
              </a:rPr>
              <a:t>lưu</a:t>
            </a:r>
            <a:r>
              <a:rPr lang="en-US" altLang="en-US" sz="3600" dirty="0" smtClean="0">
                <a:solidFill>
                  <a:srgbClr val="FF3399"/>
                </a:solidFill>
              </a:rPr>
              <a:t> </a:t>
            </a:r>
            <a:r>
              <a:rPr lang="en-US" altLang="en-US" sz="3600" dirty="0" err="1" smtClean="0">
                <a:solidFill>
                  <a:srgbClr val="FF3399"/>
                </a:solidFill>
              </a:rPr>
              <a:t>huỳnh</a:t>
            </a:r>
            <a:r>
              <a:rPr lang="en-US" altLang="en-US" sz="3600" dirty="0" smtClean="0">
                <a:solidFill>
                  <a:srgbClr val="FF3399"/>
                </a:solidFill>
              </a:rPr>
              <a:t> </a:t>
            </a:r>
            <a:r>
              <a:rPr lang="en-US" altLang="en-US" sz="3600" dirty="0" err="1" smtClean="0">
                <a:solidFill>
                  <a:srgbClr val="FF3399"/>
                </a:solidFill>
              </a:rPr>
              <a:t>trong</a:t>
            </a:r>
            <a:r>
              <a:rPr lang="en-US" altLang="en-US" sz="3600" dirty="0" smtClean="0">
                <a:solidFill>
                  <a:srgbClr val="FF3399"/>
                </a:solidFill>
              </a:rPr>
              <a:t> </a:t>
            </a:r>
            <a:r>
              <a:rPr lang="en-US" altLang="en-US" sz="3600" dirty="0" err="1" smtClean="0">
                <a:solidFill>
                  <a:srgbClr val="FF3399"/>
                </a:solidFill>
              </a:rPr>
              <a:t>không</a:t>
            </a:r>
            <a:r>
              <a:rPr lang="en-US" altLang="en-US" sz="3600" dirty="0" smtClean="0">
                <a:solidFill>
                  <a:srgbClr val="FF3399"/>
                </a:solidFill>
              </a:rPr>
              <a:t> </a:t>
            </a:r>
            <a:r>
              <a:rPr lang="en-US" altLang="en-US" sz="3600" dirty="0" err="1" smtClean="0">
                <a:solidFill>
                  <a:srgbClr val="FF3399"/>
                </a:solidFill>
              </a:rPr>
              <a:t>khí</a:t>
            </a:r>
            <a:r>
              <a:rPr lang="en-US" altLang="en-US" sz="3600" dirty="0" smtClean="0">
                <a:solidFill>
                  <a:srgbClr val="FF3399"/>
                </a:solidFill>
              </a:rPr>
              <a:t>.</a:t>
            </a:r>
          </a:p>
          <a:p>
            <a:pPr algn="ctr">
              <a:buFont typeface="Wingdings" panose="05000000000000000000" pitchFamily="2" charset="2"/>
              <a:buNone/>
            </a:pPr>
            <a:r>
              <a:rPr lang="en-US" altLang="en-US" sz="3600" b="1" dirty="0" smtClean="0">
                <a:solidFill>
                  <a:srgbClr val="FF6600"/>
                </a:solidFill>
              </a:rPr>
              <a:t>S + O</a:t>
            </a:r>
            <a:r>
              <a:rPr lang="en-US" altLang="en-US" sz="3600" b="1" baseline="-25000" dirty="0" smtClean="0">
                <a:solidFill>
                  <a:srgbClr val="FF6600"/>
                </a:solidFill>
              </a:rPr>
              <a:t>2</a:t>
            </a:r>
            <a:r>
              <a:rPr lang="en-US" altLang="en-US" sz="3600" b="1" dirty="0" smtClean="0">
                <a:solidFill>
                  <a:srgbClr val="FF6600"/>
                </a:solidFill>
              </a:rPr>
              <a:t> → SO</a:t>
            </a:r>
            <a:r>
              <a:rPr lang="en-US" altLang="en-US" sz="3600" b="1" baseline="-25000" dirty="0" smtClean="0">
                <a:solidFill>
                  <a:srgbClr val="FF6600"/>
                </a:solidFill>
              </a:rPr>
              <a:t>2</a:t>
            </a:r>
            <a:endParaRPr lang="en-US" altLang="en-US" sz="3600" b="1" dirty="0" smtClean="0">
              <a:solidFill>
                <a:srgbClr val="FF6600"/>
              </a:solidFill>
            </a:endParaRPr>
          </a:p>
          <a:p>
            <a:pPr>
              <a:buFont typeface="Wingdings" panose="05000000000000000000" pitchFamily="2" charset="2"/>
              <a:buChar char="@"/>
            </a:pPr>
            <a:r>
              <a:rPr lang="en-US" altLang="en-US" sz="3600" dirty="0" err="1" smtClean="0">
                <a:solidFill>
                  <a:srgbClr val="FF3399"/>
                </a:solidFill>
              </a:rPr>
              <a:t>Đốt</a:t>
            </a:r>
            <a:r>
              <a:rPr lang="en-US" altLang="en-US" sz="3600" dirty="0" smtClean="0">
                <a:solidFill>
                  <a:srgbClr val="FF3399"/>
                </a:solidFill>
              </a:rPr>
              <a:t> </a:t>
            </a:r>
            <a:r>
              <a:rPr lang="en-US" altLang="en-US" sz="3600" dirty="0" err="1" smtClean="0">
                <a:solidFill>
                  <a:srgbClr val="FF3399"/>
                </a:solidFill>
              </a:rPr>
              <a:t>quặng</a:t>
            </a:r>
            <a:r>
              <a:rPr lang="en-US" altLang="en-US" sz="3600" dirty="0" smtClean="0">
                <a:solidFill>
                  <a:srgbClr val="FF3399"/>
                </a:solidFill>
              </a:rPr>
              <a:t> </a:t>
            </a:r>
            <a:r>
              <a:rPr lang="en-US" altLang="en-US" sz="3600" dirty="0" err="1" smtClean="0">
                <a:solidFill>
                  <a:srgbClr val="FF3399"/>
                </a:solidFill>
              </a:rPr>
              <a:t>pirit</a:t>
            </a:r>
            <a:r>
              <a:rPr lang="en-US" altLang="en-US" sz="3600" dirty="0" smtClean="0">
                <a:solidFill>
                  <a:srgbClr val="FF3399"/>
                </a:solidFill>
              </a:rPr>
              <a:t> </a:t>
            </a:r>
            <a:r>
              <a:rPr lang="en-US" altLang="en-US" sz="3600" dirty="0" err="1" smtClean="0">
                <a:solidFill>
                  <a:srgbClr val="FF3399"/>
                </a:solidFill>
              </a:rPr>
              <a:t>sắt</a:t>
            </a:r>
            <a:r>
              <a:rPr lang="en-US" altLang="en-US" sz="3600" dirty="0" smtClean="0">
                <a:solidFill>
                  <a:srgbClr val="FF3399"/>
                </a:solidFill>
              </a:rPr>
              <a:t> (FeS</a:t>
            </a:r>
            <a:r>
              <a:rPr lang="en-US" altLang="en-US" sz="3600" baseline="-25000" dirty="0" smtClean="0">
                <a:solidFill>
                  <a:srgbClr val="FF3399"/>
                </a:solidFill>
              </a:rPr>
              <a:t>2</a:t>
            </a:r>
            <a:r>
              <a:rPr lang="en-US" altLang="en-US" sz="3600" dirty="0" smtClean="0">
                <a:solidFill>
                  <a:srgbClr val="FF3399"/>
                </a:solidFill>
              </a:rPr>
              <a:t>) </a:t>
            </a:r>
            <a:r>
              <a:rPr lang="en-US" altLang="en-US" sz="3600" dirty="0" err="1" smtClean="0">
                <a:solidFill>
                  <a:srgbClr val="FF3399"/>
                </a:solidFill>
              </a:rPr>
              <a:t>thu</a:t>
            </a:r>
            <a:r>
              <a:rPr lang="en-US" altLang="en-US" sz="3600" dirty="0" smtClean="0">
                <a:solidFill>
                  <a:srgbClr val="FF3399"/>
                </a:solidFill>
              </a:rPr>
              <a:t> </a:t>
            </a:r>
            <a:r>
              <a:rPr lang="en-US" altLang="en-US" sz="3600" dirty="0" err="1" smtClean="0">
                <a:solidFill>
                  <a:srgbClr val="FF3399"/>
                </a:solidFill>
              </a:rPr>
              <a:t>được</a:t>
            </a:r>
            <a:r>
              <a:rPr lang="en-US" altLang="en-US" sz="3600" dirty="0" smtClean="0">
                <a:solidFill>
                  <a:srgbClr val="FF3399"/>
                </a:solidFill>
              </a:rPr>
              <a:t> SO</a:t>
            </a:r>
            <a:r>
              <a:rPr lang="en-US" altLang="en-US" sz="3600" baseline="-25000" dirty="0" smtClean="0">
                <a:solidFill>
                  <a:srgbClr val="FF3399"/>
                </a:solidFill>
              </a:rPr>
              <a:t>2</a:t>
            </a:r>
          </a:p>
          <a:p>
            <a:pPr algn="ctr">
              <a:buFont typeface="Wingdings" panose="05000000000000000000" pitchFamily="2" charset="2"/>
              <a:buNone/>
            </a:pPr>
            <a:r>
              <a:rPr lang="en-US" altLang="en-US" sz="3600" b="1" dirty="0" smtClean="0">
                <a:solidFill>
                  <a:srgbClr val="FF6600"/>
                </a:solidFill>
              </a:rPr>
              <a:t>4FeS</a:t>
            </a:r>
            <a:r>
              <a:rPr lang="en-US" altLang="en-US" sz="3600" b="1" baseline="-25000" dirty="0" smtClean="0">
                <a:solidFill>
                  <a:srgbClr val="FF6600"/>
                </a:solidFill>
              </a:rPr>
              <a:t>2</a:t>
            </a:r>
            <a:r>
              <a:rPr lang="en-US" altLang="en-US" sz="3600" b="1" dirty="0" smtClean="0">
                <a:solidFill>
                  <a:srgbClr val="FF6600"/>
                </a:solidFill>
              </a:rPr>
              <a:t> + 11O</a:t>
            </a:r>
            <a:r>
              <a:rPr lang="en-US" altLang="en-US" sz="3600" b="1" baseline="-25000" dirty="0" smtClean="0">
                <a:solidFill>
                  <a:srgbClr val="FF6600"/>
                </a:solidFill>
              </a:rPr>
              <a:t>2</a:t>
            </a:r>
            <a:r>
              <a:rPr lang="en-US" altLang="en-US" sz="3600" b="1" dirty="0" smtClean="0">
                <a:solidFill>
                  <a:srgbClr val="FF6600"/>
                </a:solidFill>
              </a:rPr>
              <a:t> → 2Fe</a:t>
            </a:r>
            <a:r>
              <a:rPr lang="en-US" altLang="en-US" sz="3600" b="1" baseline="-25000" dirty="0" smtClean="0">
                <a:solidFill>
                  <a:srgbClr val="FF6600"/>
                </a:solidFill>
              </a:rPr>
              <a:t>2</a:t>
            </a:r>
            <a:r>
              <a:rPr lang="en-US" altLang="en-US" sz="3600" b="1" dirty="0" smtClean="0">
                <a:solidFill>
                  <a:srgbClr val="FF6600"/>
                </a:solidFill>
              </a:rPr>
              <a:t>O</a:t>
            </a:r>
            <a:r>
              <a:rPr lang="en-US" altLang="en-US" sz="3600" b="1" baseline="-25000" dirty="0" smtClean="0">
                <a:solidFill>
                  <a:srgbClr val="FF6600"/>
                </a:solidFill>
              </a:rPr>
              <a:t>3</a:t>
            </a:r>
            <a:r>
              <a:rPr lang="en-US" altLang="en-US" sz="3600" b="1" dirty="0" smtClean="0">
                <a:solidFill>
                  <a:srgbClr val="FF6600"/>
                </a:solidFill>
              </a:rPr>
              <a:t> + 8SO</a:t>
            </a:r>
            <a:r>
              <a:rPr lang="en-US" altLang="en-US" sz="3600" b="1" baseline="-25000" dirty="0" smtClean="0">
                <a:solidFill>
                  <a:srgbClr val="FF6600"/>
                </a:solidFill>
              </a:rPr>
              <a:t>2</a:t>
            </a:r>
            <a:endParaRPr lang="en-US" altLang="en-US" sz="3600" b="1" dirty="0">
              <a:solidFill>
                <a:srgbClr val="FF6600"/>
              </a:solidFill>
            </a:endParaRPr>
          </a:p>
        </p:txBody>
      </p:sp>
      <p:pic>
        <p:nvPicPr>
          <p:cNvPr id="6" name="Picture 5" descr="http://hoachatptn.com/images/3e.jpg"/>
          <p:cNvPicPr>
            <a:picLocks noChangeAspect="1" noChangeArrowheads="1"/>
          </p:cNvPicPr>
          <p:nvPr/>
        </p:nvPicPr>
        <p:blipFill>
          <a:blip r:embed="rId2"/>
          <a:srcRect/>
          <a:stretch>
            <a:fillRect/>
          </a:stretch>
        </p:blipFill>
        <p:spPr bwMode="auto">
          <a:xfrm>
            <a:off x="8600209" y="1499186"/>
            <a:ext cx="2743200" cy="1704678"/>
          </a:xfrm>
          <a:prstGeom prst="rect">
            <a:avLst/>
          </a:prstGeom>
          <a:noFill/>
          <a:ln w="9525">
            <a:noFill/>
            <a:miter lim="800000"/>
            <a:headEnd/>
            <a:tailEnd/>
          </a:ln>
        </p:spPr>
      </p:pic>
      <p:pic>
        <p:nvPicPr>
          <p:cNvPr id="7" name="Picture 4" descr="https://encrypted-tbn2.gstatic.com/images?q=tbn:ANd9GcR7ox7cWdTHMgYDFeMXXUoPdB38ELN6QwbcyT1pON-x_tZ2Q1Smww"/>
          <p:cNvPicPr>
            <a:picLocks noChangeAspect="1" noChangeArrowheads="1"/>
          </p:cNvPicPr>
          <p:nvPr/>
        </p:nvPicPr>
        <p:blipFill>
          <a:blip r:embed="rId3"/>
          <a:srcRect/>
          <a:stretch>
            <a:fillRect/>
          </a:stretch>
        </p:blipFill>
        <p:spPr bwMode="auto">
          <a:xfrm>
            <a:off x="3494809" y="3752650"/>
            <a:ext cx="2971800" cy="2406598"/>
          </a:xfrm>
          <a:prstGeom prst="rect">
            <a:avLst/>
          </a:prstGeom>
          <a:noFill/>
          <a:ln w="9525">
            <a:noFill/>
            <a:miter lim="800000"/>
            <a:headEnd/>
            <a:tailEnd/>
          </a:ln>
        </p:spPr>
      </p:pic>
      <p:pic>
        <p:nvPicPr>
          <p:cNvPr id="8" name="Picture 16" descr="http://hoachatviethoa.net/sites/default/files/cong-nghe-san-xuat-acid-sunfuric_sachdientu_15765_thum.jpg"/>
          <p:cNvPicPr>
            <a:picLocks noChangeAspect="1" noChangeArrowheads="1"/>
          </p:cNvPicPr>
          <p:nvPr/>
        </p:nvPicPr>
        <p:blipFill>
          <a:blip r:embed="rId4"/>
          <a:srcRect/>
          <a:stretch>
            <a:fillRect/>
          </a:stretch>
        </p:blipFill>
        <p:spPr bwMode="auto">
          <a:xfrm>
            <a:off x="6923809" y="3813464"/>
            <a:ext cx="2971800" cy="2362200"/>
          </a:xfrm>
          <a:prstGeom prst="rect">
            <a:avLst/>
          </a:prstGeom>
          <a:noFill/>
          <a:ln w="9525">
            <a:noFill/>
            <a:miter lim="800000"/>
            <a:headEnd/>
            <a:tailEnd/>
          </a:ln>
        </p:spPr>
      </p:pic>
    </p:spTree>
    <p:extLst>
      <p:ext uri="{BB962C8B-B14F-4D97-AF65-F5344CB8AC3E}">
        <p14:creationId xmlns:p14="http://schemas.microsoft.com/office/powerpoint/2010/main" val="29209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4"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childTnLst>
                                </p:cTn>
                              </p:par>
                              <p:par>
                                <p:cTn id="30" presetID="5"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par>
                                <p:cTn id="33" presetID="4"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ox(i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940" y="2150417"/>
            <a:ext cx="6904715"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I. </a:t>
            </a:r>
            <a:r>
              <a:rPr lang="en-US" sz="2800" b="1" dirty="0" err="1" smtClean="0">
                <a:solidFill>
                  <a:srgbClr val="7030A0"/>
                </a:solidFill>
                <a:latin typeface="Times New Roman" panose="02020603050405020304" pitchFamily="18" charset="0"/>
                <a:cs typeface="Times New Roman" panose="02020603050405020304" pitchFamily="18" charset="0"/>
              </a:rPr>
              <a:t>Canxi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oxit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có</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những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tính</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chất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nào</a:t>
            </a:r>
            <a:r>
              <a:rPr lang="en-US" sz="2800" b="1" dirty="0" smtClean="0">
                <a:solidFill>
                  <a:srgbClr val="7030A0"/>
                </a:solidFill>
                <a:latin typeface="Times New Roman" panose="02020603050405020304" pitchFamily="18" charset="0"/>
                <a:cs typeface="Times New Roman" panose="02020603050405020304" pitchFamily="18" charset="0"/>
              </a:rPr>
              <a:t> ?</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7940" y="945682"/>
            <a:ext cx="6741760" cy="954107"/>
          </a:xfrm>
          <a:prstGeom prst="rect">
            <a:avLst/>
          </a:prstGeom>
        </p:spPr>
        <p:txBody>
          <a:bodyPr wrap="square">
            <a:spAutoFit/>
          </a:bodyPr>
          <a:lstStyle/>
          <a:p>
            <a:pPr algn="just"/>
            <a:r>
              <a:rPr lang="vi-VN" sz="2800" b="0" i="0" dirty="0" smtClean="0">
                <a:solidFill>
                  <a:srgbClr val="000000"/>
                </a:solidFill>
                <a:effectLst/>
                <a:latin typeface="+mj-lt"/>
              </a:rPr>
              <a:t>- </a:t>
            </a:r>
            <a:r>
              <a:rPr lang="en-US" sz="2800" b="0" i="0" dirty="0" err="1" smtClean="0">
                <a:solidFill>
                  <a:srgbClr val="000000"/>
                </a:solidFill>
                <a:effectLst/>
                <a:latin typeface="Times New Roman" pitchFamily="18" charset="0"/>
                <a:cs typeface="Times New Roman" pitchFamily="18" charset="0"/>
              </a:rPr>
              <a:t>Canxi</a:t>
            </a:r>
            <a:r>
              <a:rPr lang="en-US" sz="2800" b="0" i="0" dirty="0" smtClean="0">
                <a:solidFill>
                  <a:srgbClr val="000000"/>
                </a:solidFill>
                <a:effectLst/>
                <a:latin typeface="Times New Roman" pitchFamily="18" charset="0"/>
                <a:cs typeface="Times New Roman" pitchFamily="18" charset="0"/>
              </a:rPr>
              <a:t> </a:t>
            </a:r>
            <a:r>
              <a:rPr lang="en-US" sz="2800" b="0" i="0" dirty="0" err="1" smtClean="0">
                <a:solidFill>
                  <a:srgbClr val="000000"/>
                </a:solidFill>
                <a:effectLst/>
                <a:latin typeface="Times New Roman" pitchFamily="18" charset="0"/>
                <a:cs typeface="Times New Roman" pitchFamily="18" charset="0"/>
              </a:rPr>
              <a:t>oxit</a:t>
            </a:r>
            <a:r>
              <a:rPr lang="en-US" sz="2800" b="0" i="0" dirty="0" smtClean="0">
                <a:solidFill>
                  <a:srgbClr val="000000"/>
                </a:solidFill>
                <a:effectLst/>
                <a:latin typeface="Times New Roman" pitchFamily="18" charset="0"/>
                <a:cs typeface="Times New Roman" pitchFamily="18" charset="0"/>
              </a:rPr>
              <a:t> </a:t>
            </a:r>
            <a:r>
              <a:rPr lang="vi-VN" sz="2800" b="0" i="0" dirty="0" smtClean="0">
                <a:solidFill>
                  <a:srgbClr val="000000"/>
                </a:solidFill>
                <a:effectLst/>
                <a:latin typeface="+mj-lt"/>
              </a:rPr>
              <a:t>tên thông thường là </a:t>
            </a:r>
            <a:r>
              <a:rPr lang="vi-VN" sz="2800" b="0" i="1" dirty="0" smtClean="0">
                <a:solidFill>
                  <a:srgbClr val="000000"/>
                </a:solidFill>
                <a:effectLst/>
                <a:latin typeface="+mj-lt"/>
              </a:rPr>
              <a:t>vôi sống</a:t>
            </a:r>
            <a:r>
              <a:rPr lang="vi-VN" sz="2800" b="0" i="0" dirty="0" smtClean="0">
                <a:solidFill>
                  <a:srgbClr val="000000"/>
                </a:solidFill>
                <a:effectLst/>
                <a:latin typeface="+mj-lt"/>
              </a:rPr>
              <a:t>.</a:t>
            </a:r>
            <a:r>
              <a:rPr lang="en-US" sz="2800" b="0" i="0" dirty="0" smtClean="0">
                <a:solidFill>
                  <a:srgbClr val="000000"/>
                </a:solidFill>
                <a:effectLst/>
                <a:latin typeface="+mj-lt"/>
              </a:rPr>
              <a:t> </a:t>
            </a:r>
            <a:r>
              <a:rPr lang="en-US" sz="2800" b="0" i="0" dirty="0" err="1" smtClean="0">
                <a:solidFill>
                  <a:srgbClr val="000000"/>
                </a:solidFill>
                <a:effectLst/>
                <a:latin typeface="Times New Roman" pitchFamily="18" charset="0"/>
                <a:cs typeface="Times New Roman" pitchFamily="18" charset="0"/>
              </a:rPr>
              <a:t>Caxi</a:t>
            </a:r>
            <a:r>
              <a:rPr lang="en-US" sz="2800" b="0" i="0" dirty="0" smtClean="0">
                <a:solidFill>
                  <a:srgbClr val="000000"/>
                </a:solidFill>
                <a:effectLst/>
                <a:latin typeface="Times New Roman" pitchFamily="18" charset="0"/>
                <a:cs typeface="Times New Roman" pitchFamily="18" charset="0"/>
              </a:rPr>
              <a:t> </a:t>
            </a:r>
            <a:r>
              <a:rPr lang="en-US" sz="2800" b="0" i="0" dirty="0" err="1" smtClean="0">
                <a:solidFill>
                  <a:srgbClr val="000000"/>
                </a:solidFill>
                <a:effectLst/>
                <a:latin typeface="Times New Roman" pitchFamily="18" charset="0"/>
                <a:cs typeface="Times New Roman" pitchFamily="18" charset="0"/>
              </a:rPr>
              <a:t>oxit</a:t>
            </a:r>
            <a:r>
              <a:rPr lang="en-US" sz="2800" b="0" i="0" dirty="0" smtClean="0">
                <a:solidFill>
                  <a:srgbClr val="000000"/>
                </a:solidFill>
                <a:effectLst/>
                <a:latin typeface="Times New Roman" pitchFamily="18" charset="0"/>
                <a:cs typeface="Times New Roman" pitchFamily="18" charset="0"/>
              </a:rPr>
              <a:t> </a:t>
            </a:r>
            <a:r>
              <a:rPr lang="en-US" sz="2800" b="0" i="0" dirty="0" err="1" smtClean="0">
                <a:solidFill>
                  <a:srgbClr val="000000"/>
                </a:solidFill>
                <a:effectLst/>
                <a:latin typeface="Times New Roman" pitchFamily="18" charset="0"/>
                <a:cs typeface="Times New Roman" pitchFamily="18" charset="0"/>
              </a:rPr>
              <a:t>thuộc</a:t>
            </a:r>
            <a:r>
              <a:rPr lang="en-US" sz="2800" b="0" i="0" dirty="0" smtClean="0">
                <a:solidFill>
                  <a:srgbClr val="000000"/>
                </a:solidFill>
                <a:effectLst/>
                <a:latin typeface="Times New Roman" pitchFamily="18" charset="0"/>
                <a:cs typeface="Times New Roman" pitchFamily="18" charset="0"/>
              </a:rPr>
              <a:t> </a:t>
            </a:r>
            <a:r>
              <a:rPr lang="en-US" sz="2800" b="0" i="0" dirty="0" err="1" smtClean="0">
                <a:solidFill>
                  <a:srgbClr val="000000"/>
                </a:solidFill>
                <a:effectLst/>
                <a:latin typeface="Times New Roman" pitchFamily="18" charset="0"/>
                <a:cs typeface="Times New Roman" pitchFamily="18" charset="0"/>
              </a:rPr>
              <a:t>loại</a:t>
            </a:r>
            <a:r>
              <a:rPr lang="en-US" sz="2800" b="0" i="0" dirty="0" smtClean="0">
                <a:solidFill>
                  <a:srgbClr val="000000"/>
                </a:solidFill>
                <a:effectLst/>
                <a:latin typeface="Times New Roman" pitchFamily="18" charset="0"/>
                <a:cs typeface="Times New Roman" pitchFamily="18" charset="0"/>
              </a:rPr>
              <a:t> </a:t>
            </a:r>
            <a:r>
              <a:rPr lang="en-US" sz="2800" b="0" i="0" dirty="0" err="1" smtClean="0">
                <a:solidFill>
                  <a:srgbClr val="000000"/>
                </a:solidFill>
                <a:effectLst/>
                <a:latin typeface="Times New Roman" pitchFamily="18" charset="0"/>
                <a:cs typeface="Times New Roman" pitchFamily="18" charset="0"/>
              </a:rPr>
              <a:t>oxit</a:t>
            </a:r>
            <a:r>
              <a:rPr lang="en-US" sz="2800" b="0" i="0" dirty="0" smtClean="0">
                <a:solidFill>
                  <a:srgbClr val="000000"/>
                </a:solidFill>
                <a:effectLst/>
                <a:latin typeface="Times New Roman" pitchFamily="18" charset="0"/>
                <a:cs typeface="Times New Roman" pitchFamily="18" charset="0"/>
              </a:rPr>
              <a:t> </a:t>
            </a:r>
            <a:r>
              <a:rPr lang="en-US" sz="2800" b="0" i="0" dirty="0" err="1" smtClean="0">
                <a:solidFill>
                  <a:srgbClr val="000000"/>
                </a:solidFill>
                <a:effectLst/>
                <a:latin typeface="Times New Roman" pitchFamily="18" charset="0"/>
                <a:cs typeface="Times New Roman" pitchFamily="18" charset="0"/>
              </a:rPr>
              <a:t>ba</a:t>
            </a:r>
            <a:r>
              <a:rPr lang="en-US" sz="2800" b="0" i="0" dirty="0" smtClean="0">
                <a:solidFill>
                  <a:srgbClr val="000000"/>
                </a:solidFill>
                <a:effectLst/>
                <a:latin typeface="Times New Roman" pitchFamily="18" charset="0"/>
                <a:cs typeface="Times New Roman" pitchFamily="18" charset="0"/>
              </a:rPr>
              <a:t> </a:t>
            </a:r>
            <a:r>
              <a:rPr lang="en-US" sz="2800" b="0" i="0" dirty="0" err="1" smtClean="0">
                <a:solidFill>
                  <a:srgbClr val="000000"/>
                </a:solidFill>
                <a:effectLst/>
                <a:latin typeface="Times New Roman" pitchFamily="18" charset="0"/>
                <a:cs typeface="Times New Roman" pitchFamily="18" charset="0"/>
              </a:rPr>
              <a:t>zơ</a:t>
            </a:r>
            <a:r>
              <a:rPr lang="en-US" sz="2800" b="0" i="0" dirty="0" smtClean="0">
                <a:solidFill>
                  <a:srgbClr val="000000"/>
                </a:solidFill>
                <a:effectLst/>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297940" y="251656"/>
            <a:ext cx="42672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 CANXI OXIT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6991791" y="26198"/>
            <a:ext cx="5075126" cy="3542589"/>
          </a:xfrm>
          <a:prstGeom prst="rect">
            <a:avLst/>
          </a:prstGeom>
          <a:solidFill>
            <a:schemeClr val="tx1">
              <a:lumMod val="65000"/>
              <a:lumOff val="35000"/>
            </a:schemeClr>
          </a:solidFill>
          <a:ln>
            <a:solidFill>
              <a:schemeClr val="tx1"/>
            </a:solidFill>
          </a:ln>
        </p:spPr>
      </p:pic>
      <p:sp>
        <p:nvSpPr>
          <p:cNvPr id="18" name="TextBox 17"/>
          <p:cNvSpPr txBox="1"/>
          <p:nvPr/>
        </p:nvSpPr>
        <p:spPr>
          <a:xfrm>
            <a:off x="3015851" y="266440"/>
            <a:ext cx="161778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CaO</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97939" y="2892746"/>
            <a:ext cx="6904715"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a:t>
            </a:r>
            <a:r>
              <a:rPr lang="en-US" sz="2800" b="1" i="1" dirty="0" err="1" smtClean="0">
                <a:solidFill>
                  <a:srgbClr val="7030A0"/>
                </a:solidFill>
                <a:latin typeface="Times New Roman" panose="02020603050405020304" pitchFamily="18" charset="0"/>
                <a:cs typeface="Times New Roman" panose="02020603050405020304" pitchFamily="18" charset="0"/>
              </a:rPr>
              <a:t>Tự</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đọc</a:t>
            </a:r>
            <a:r>
              <a:rPr lang="en-US" sz="2800" b="1" i="1" dirty="0" smtClean="0">
                <a:solidFill>
                  <a:srgbClr val="7030A0"/>
                </a:solidFill>
                <a:latin typeface="Times New Roman" panose="02020603050405020304" pitchFamily="18" charset="0"/>
                <a:cs typeface="Times New Roman" panose="02020603050405020304" pitchFamily="18" charset="0"/>
              </a:rPr>
              <a:t> SGK</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3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4657" y="777311"/>
            <a:ext cx="10994572" cy="830997"/>
          </a:xfrm>
          <a:prstGeom prst="rect">
            <a:avLst/>
          </a:prstGeom>
        </p:spPr>
        <p:txBody>
          <a:bodyPr wrap="square">
            <a:spAutoFit/>
          </a:bodyPr>
          <a:lstStyle/>
          <a:p>
            <a:pPr algn="just"/>
            <a:r>
              <a:rPr lang="vi-VN" sz="2400" b="1" i="0" dirty="0" smtClean="0">
                <a:solidFill>
                  <a:srgbClr val="008000"/>
                </a:solidFill>
                <a:effectLst/>
                <a:latin typeface="+mj-lt"/>
              </a:rPr>
              <a:t>Câu 1:</a:t>
            </a:r>
            <a:r>
              <a:rPr lang="vi-VN" sz="2400" b="0" i="0" dirty="0" smtClean="0">
                <a:solidFill>
                  <a:srgbClr val="000000"/>
                </a:solidFill>
                <a:effectLst/>
                <a:latin typeface="+mj-lt"/>
              </a:rPr>
              <a:t> Oxit được dùng làm chất hút ẩm (chất làm khô) trong phòng thí nghiệm là</a:t>
            </a:r>
          </a:p>
          <a:p>
            <a:pPr algn="just"/>
            <a:r>
              <a:rPr lang="vi-VN" sz="2400" b="0" i="0" dirty="0" smtClean="0">
                <a:solidFill>
                  <a:srgbClr val="000000"/>
                </a:solidFill>
                <a:effectLst/>
                <a:latin typeface="+mj-lt"/>
              </a:rPr>
              <a:t> A. CuO </a:t>
            </a:r>
            <a:r>
              <a:rPr lang="en-US" sz="2400" b="0" i="0" dirty="0" smtClean="0">
                <a:solidFill>
                  <a:srgbClr val="000000"/>
                </a:solidFill>
                <a:effectLst/>
                <a:latin typeface="+mj-lt"/>
              </a:rPr>
              <a:t>          </a:t>
            </a:r>
            <a:r>
              <a:rPr lang="vi-VN" sz="2400" b="0" i="0" dirty="0" smtClean="0">
                <a:solidFill>
                  <a:srgbClr val="000000"/>
                </a:solidFill>
                <a:effectLst/>
                <a:latin typeface="+mj-lt"/>
              </a:rPr>
              <a:t>B. ZnO </a:t>
            </a:r>
            <a:r>
              <a:rPr lang="en-US" sz="2400" b="0" i="0" dirty="0" smtClean="0">
                <a:solidFill>
                  <a:srgbClr val="000000"/>
                </a:solidFill>
                <a:effectLst/>
                <a:latin typeface="+mj-lt"/>
              </a:rPr>
              <a:t>           </a:t>
            </a:r>
            <a:r>
              <a:rPr lang="vi-VN" sz="2400" b="0" i="0" dirty="0" smtClean="0">
                <a:solidFill>
                  <a:srgbClr val="000000"/>
                </a:solidFill>
                <a:effectLst/>
                <a:latin typeface="+mj-lt"/>
              </a:rPr>
              <a:t>C. PbO </a:t>
            </a:r>
            <a:r>
              <a:rPr lang="en-US" sz="2400" b="0" i="0" dirty="0" smtClean="0">
                <a:solidFill>
                  <a:srgbClr val="000000"/>
                </a:solidFill>
                <a:effectLst/>
                <a:latin typeface="+mj-lt"/>
              </a:rPr>
              <a:t>         </a:t>
            </a:r>
            <a:r>
              <a:rPr lang="vi-VN" sz="2400" b="0" i="0" dirty="0" smtClean="0">
                <a:solidFill>
                  <a:srgbClr val="000000"/>
                </a:solidFill>
                <a:effectLst/>
                <a:latin typeface="+mj-lt"/>
              </a:rPr>
              <a:t>D. CaO</a:t>
            </a:r>
            <a:endParaRPr lang="vi-VN" sz="2400" b="0" i="0" dirty="0">
              <a:solidFill>
                <a:srgbClr val="000000"/>
              </a:solidFill>
              <a:effectLst/>
              <a:latin typeface="+mj-lt"/>
            </a:endParaRPr>
          </a:p>
        </p:txBody>
      </p:sp>
      <p:sp>
        <p:nvSpPr>
          <p:cNvPr id="6" name="Rectangle 5"/>
          <p:cNvSpPr/>
          <p:nvPr/>
        </p:nvSpPr>
        <p:spPr>
          <a:xfrm>
            <a:off x="794657" y="1608308"/>
            <a:ext cx="10918372" cy="830997"/>
          </a:xfrm>
          <a:prstGeom prst="rect">
            <a:avLst/>
          </a:prstGeom>
        </p:spPr>
        <p:txBody>
          <a:bodyPr wrap="square">
            <a:spAutoFit/>
          </a:bodyPr>
          <a:lstStyle/>
          <a:p>
            <a:pPr algn="just"/>
            <a:r>
              <a:rPr lang="en-US" sz="2400" b="1" i="0" dirty="0" err="1" smtClean="0">
                <a:solidFill>
                  <a:srgbClr val="008000"/>
                </a:solidFill>
                <a:effectLst/>
                <a:latin typeface="Times New Roman" panose="02020603050405020304" pitchFamily="18" charset="0"/>
                <a:cs typeface="Times New Roman" panose="02020603050405020304" pitchFamily="18" charset="0"/>
              </a:rPr>
              <a:t>Câu</a:t>
            </a:r>
            <a:r>
              <a:rPr lang="en-US" sz="2400" b="1" i="0" dirty="0" smtClean="0">
                <a:solidFill>
                  <a:srgbClr val="008000"/>
                </a:solidFill>
                <a:effectLst/>
                <a:latin typeface="Times New Roman" panose="02020603050405020304" pitchFamily="18" charset="0"/>
                <a:cs typeface="Times New Roman" panose="02020603050405020304" pitchFamily="18" charset="0"/>
              </a:rPr>
              <a:t> 2:</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Sản</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phẩm</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phản</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ứng</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phân</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hủy</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canxi</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cacbonat</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bởi</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nhiệt</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là</a:t>
            </a:r>
            <a:r>
              <a:rPr lang="en-US" sz="2400" b="0" i="0" dirty="0" smtClean="0">
                <a:solidFill>
                  <a:srgbClr val="000000"/>
                </a:solidFill>
                <a:effectLst/>
                <a:latin typeface="Times New Roman" panose="02020603050405020304" pitchFamily="18" charset="0"/>
                <a:cs typeface="Times New Roman" panose="02020603050405020304" pitchFamily="18" charset="0"/>
              </a:rPr>
              <a:t>:</a:t>
            </a:r>
          </a:p>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 A. </a:t>
            </a:r>
            <a:r>
              <a:rPr lang="en-US" sz="2400" b="0" i="0" dirty="0" err="1" smtClean="0">
                <a:solidFill>
                  <a:srgbClr val="000000"/>
                </a:solidFill>
                <a:effectLst/>
                <a:latin typeface="Times New Roman" panose="02020603050405020304" pitchFamily="18" charset="0"/>
                <a:cs typeface="Times New Roman" panose="02020603050405020304" pitchFamily="18" charset="0"/>
              </a:rPr>
              <a:t>CaO</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và</a:t>
            </a:r>
            <a:r>
              <a:rPr lang="en-US" sz="2400" b="0" i="0" dirty="0" smtClean="0">
                <a:solidFill>
                  <a:srgbClr val="000000"/>
                </a:solidFill>
                <a:effectLst/>
                <a:latin typeface="Times New Roman" panose="02020603050405020304" pitchFamily="18" charset="0"/>
                <a:cs typeface="Times New Roman" panose="02020603050405020304" pitchFamily="18" charset="0"/>
              </a:rPr>
              <a:t> CO     B. </a:t>
            </a:r>
            <a:r>
              <a:rPr lang="en-US" sz="2400" b="0" i="0" dirty="0" err="1" smtClean="0">
                <a:solidFill>
                  <a:srgbClr val="000000"/>
                </a:solidFill>
                <a:effectLst/>
                <a:latin typeface="Times New Roman" panose="02020603050405020304" pitchFamily="18" charset="0"/>
                <a:cs typeface="Times New Roman" panose="02020603050405020304" pitchFamily="18" charset="0"/>
              </a:rPr>
              <a:t>CaO</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và</a:t>
            </a:r>
            <a:r>
              <a:rPr lang="en-US" sz="2400" b="0" i="0" dirty="0" smtClean="0">
                <a:solidFill>
                  <a:srgbClr val="000000"/>
                </a:solidFill>
                <a:effectLst/>
                <a:latin typeface="Times New Roman" panose="02020603050405020304" pitchFamily="18" charset="0"/>
                <a:cs typeface="Times New Roman" panose="02020603050405020304" pitchFamily="18" charset="0"/>
              </a:rPr>
              <a:t> CO</a:t>
            </a:r>
            <a:r>
              <a:rPr lang="en-US" sz="2400" b="0" i="0" baseline="-25000" dirty="0" smtClean="0">
                <a:solidFill>
                  <a:srgbClr val="000000"/>
                </a:solidFill>
                <a:effectLst/>
                <a:latin typeface="Times New Roman" panose="02020603050405020304" pitchFamily="18" charset="0"/>
                <a:cs typeface="Times New Roman" panose="02020603050405020304" pitchFamily="18" charset="0"/>
              </a:rPr>
              <a:t>2</a:t>
            </a:r>
            <a:r>
              <a:rPr lang="en-US" sz="2400" b="0" i="0" dirty="0" smtClean="0">
                <a:solidFill>
                  <a:srgbClr val="000000"/>
                </a:solidFill>
                <a:effectLst/>
                <a:latin typeface="Times New Roman" panose="02020603050405020304" pitchFamily="18" charset="0"/>
                <a:cs typeface="Times New Roman" panose="02020603050405020304" pitchFamily="18" charset="0"/>
              </a:rPr>
              <a:t>     C. </a:t>
            </a:r>
            <a:r>
              <a:rPr lang="en-US" sz="2400" b="0" i="0" dirty="0" err="1" smtClean="0">
                <a:solidFill>
                  <a:srgbClr val="000000"/>
                </a:solidFill>
                <a:effectLst/>
                <a:latin typeface="Times New Roman" panose="02020603050405020304" pitchFamily="18" charset="0"/>
                <a:cs typeface="Times New Roman" panose="02020603050405020304" pitchFamily="18" charset="0"/>
              </a:rPr>
              <a:t>CaO</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và</a:t>
            </a:r>
            <a:r>
              <a:rPr lang="en-US" sz="2400" b="0" i="0" dirty="0" smtClean="0">
                <a:solidFill>
                  <a:srgbClr val="000000"/>
                </a:solidFill>
                <a:effectLst/>
                <a:latin typeface="Times New Roman" panose="02020603050405020304" pitchFamily="18" charset="0"/>
                <a:cs typeface="Times New Roman" panose="02020603050405020304" pitchFamily="18" charset="0"/>
              </a:rPr>
              <a:t> SO</a:t>
            </a:r>
            <a:r>
              <a:rPr lang="en-US" sz="2400" b="0" i="0" baseline="-25000" dirty="0" smtClean="0">
                <a:solidFill>
                  <a:srgbClr val="000000"/>
                </a:solidFill>
                <a:effectLst/>
                <a:latin typeface="Times New Roman" panose="02020603050405020304" pitchFamily="18" charset="0"/>
                <a:cs typeface="Times New Roman" panose="02020603050405020304" pitchFamily="18" charset="0"/>
              </a:rPr>
              <a:t>2</a:t>
            </a:r>
            <a:r>
              <a:rPr lang="en-US" sz="2400" b="0" i="0" dirty="0" smtClean="0">
                <a:solidFill>
                  <a:srgbClr val="000000"/>
                </a:solidFill>
                <a:effectLst/>
                <a:latin typeface="Times New Roman" panose="02020603050405020304" pitchFamily="18" charset="0"/>
                <a:cs typeface="Times New Roman" panose="02020603050405020304" pitchFamily="18" charset="0"/>
              </a:rPr>
              <a:t>         D. </a:t>
            </a:r>
            <a:r>
              <a:rPr lang="en-US" sz="2400" b="0" i="0" dirty="0" err="1" smtClean="0">
                <a:solidFill>
                  <a:srgbClr val="000000"/>
                </a:solidFill>
                <a:effectLst/>
                <a:latin typeface="Times New Roman" panose="02020603050405020304" pitchFamily="18" charset="0"/>
                <a:cs typeface="Times New Roman" panose="02020603050405020304" pitchFamily="18" charset="0"/>
              </a:rPr>
              <a:t>CaO</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và</a:t>
            </a:r>
            <a:r>
              <a:rPr lang="en-US" sz="2400" b="0" i="0" dirty="0" smtClean="0">
                <a:solidFill>
                  <a:srgbClr val="000000"/>
                </a:solidFill>
                <a:effectLst/>
                <a:latin typeface="Times New Roman" panose="02020603050405020304" pitchFamily="18" charset="0"/>
                <a:cs typeface="Times New Roman" panose="02020603050405020304" pitchFamily="18" charset="0"/>
              </a:rPr>
              <a:t> P</a:t>
            </a:r>
            <a:r>
              <a:rPr lang="en-US" sz="2400" b="0" i="0" baseline="-25000" dirty="0" smtClean="0">
                <a:solidFill>
                  <a:srgbClr val="000000"/>
                </a:solidFill>
                <a:effectLst/>
                <a:latin typeface="Times New Roman" panose="02020603050405020304" pitchFamily="18" charset="0"/>
                <a:cs typeface="Times New Roman" panose="02020603050405020304" pitchFamily="18" charset="0"/>
              </a:rPr>
              <a:t>2</a:t>
            </a:r>
            <a:r>
              <a:rPr lang="en-US" sz="2400" b="0" i="0" dirty="0" smtClean="0">
                <a:solidFill>
                  <a:srgbClr val="000000"/>
                </a:solidFill>
                <a:effectLst/>
                <a:latin typeface="Times New Roman" panose="02020603050405020304" pitchFamily="18" charset="0"/>
                <a:cs typeface="Times New Roman" panose="02020603050405020304" pitchFamily="18" charset="0"/>
              </a:rPr>
              <a:t>O</a:t>
            </a:r>
            <a:r>
              <a:rPr lang="en-US" sz="2400" b="0" i="0" baseline="-25000" dirty="0" smtClean="0">
                <a:solidFill>
                  <a:srgbClr val="000000"/>
                </a:solidFill>
                <a:effectLst/>
                <a:latin typeface="Times New Roman" panose="02020603050405020304" pitchFamily="18" charset="0"/>
                <a:cs typeface="Times New Roman" panose="02020603050405020304" pitchFamily="18" charset="0"/>
              </a:rPr>
              <a:t>5</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794657" y="2531638"/>
            <a:ext cx="10994572" cy="830997"/>
          </a:xfrm>
          <a:prstGeom prst="rect">
            <a:avLst/>
          </a:prstGeom>
        </p:spPr>
        <p:txBody>
          <a:bodyPr wrap="square">
            <a:spAutoFit/>
          </a:bodyPr>
          <a:lstStyle/>
          <a:p>
            <a:pPr algn="just"/>
            <a:r>
              <a:rPr lang="vi-VN" sz="2400" b="1" i="0" dirty="0" smtClean="0">
                <a:solidFill>
                  <a:srgbClr val="008000"/>
                </a:solidFill>
                <a:effectLst/>
                <a:latin typeface="+mj-lt"/>
              </a:rPr>
              <a:t>Câu 3:</a:t>
            </a:r>
            <a:r>
              <a:rPr lang="vi-VN" sz="2400" b="0" i="0" dirty="0" smtClean="0">
                <a:solidFill>
                  <a:srgbClr val="000000"/>
                </a:solidFill>
                <a:effectLst/>
                <a:latin typeface="+mj-lt"/>
              </a:rPr>
              <a:t> Để phân biệt 2 lọ mất nhãn đựng CaO và MgO ta dùng:</a:t>
            </a:r>
          </a:p>
          <a:p>
            <a:pPr algn="just"/>
            <a:r>
              <a:rPr lang="vi-VN" sz="2400" b="0" i="0" dirty="0" smtClean="0">
                <a:solidFill>
                  <a:srgbClr val="000000"/>
                </a:solidFill>
                <a:effectLst/>
                <a:latin typeface="+mj-lt"/>
              </a:rPr>
              <a:t> A. HCl </a:t>
            </a:r>
            <a:r>
              <a:rPr lang="en-US" sz="2400" b="0" i="0" dirty="0" smtClean="0">
                <a:solidFill>
                  <a:srgbClr val="000000"/>
                </a:solidFill>
                <a:effectLst/>
                <a:latin typeface="+mj-lt"/>
              </a:rPr>
              <a:t>        </a:t>
            </a:r>
            <a:r>
              <a:rPr lang="vi-VN" sz="2400" b="0" i="0" dirty="0" smtClean="0">
                <a:solidFill>
                  <a:srgbClr val="000000"/>
                </a:solidFill>
                <a:effectLst/>
                <a:latin typeface="+mj-lt"/>
              </a:rPr>
              <a:t>B. H</a:t>
            </a:r>
            <a:r>
              <a:rPr lang="vi-VN" sz="2400" b="0" i="0" baseline="-25000" dirty="0" smtClean="0">
                <a:solidFill>
                  <a:srgbClr val="000000"/>
                </a:solidFill>
                <a:effectLst/>
                <a:latin typeface="+mj-lt"/>
              </a:rPr>
              <a:t>2</a:t>
            </a:r>
            <a:r>
              <a:rPr lang="vi-VN" sz="2400" b="0" i="0" dirty="0" smtClean="0">
                <a:solidFill>
                  <a:srgbClr val="000000"/>
                </a:solidFill>
                <a:effectLst/>
                <a:latin typeface="+mj-lt"/>
              </a:rPr>
              <a:t>O, quỳ tím. </a:t>
            </a:r>
            <a:r>
              <a:rPr lang="en-US" sz="2400" b="0" i="0" dirty="0" smtClean="0">
                <a:solidFill>
                  <a:srgbClr val="000000"/>
                </a:solidFill>
                <a:effectLst/>
                <a:latin typeface="+mj-lt"/>
              </a:rPr>
              <a:t>        </a:t>
            </a:r>
            <a:r>
              <a:rPr lang="vi-VN" sz="2400" b="0" i="0" dirty="0" smtClean="0">
                <a:solidFill>
                  <a:srgbClr val="000000"/>
                </a:solidFill>
                <a:effectLst/>
                <a:latin typeface="+mj-lt"/>
              </a:rPr>
              <a:t>C. HNO</a:t>
            </a:r>
            <a:r>
              <a:rPr lang="vi-VN" sz="2400" b="0" i="0" baseline="-25000" dirty="0" smtClean="0">
                <a:solidFill>
                  <a:srgbClr val="000000"/>
                </a:solidFill>
                <a:effectLst/>
                <a:latin typeface="+mj-lt"/>
              </a:rPr>
              <a:t>3</a:t>
            </a:r>
            <a:r>
              <a:rPr lang="vi-VN" sz="2400" b="0" i="0" dirty="0" smtClean="0">
                <a:solidFill>
                  <a:srgbClr val="000000"/>
                </a:solidFill>
                <a:effectLst/>
                <a:latin typeface="+mj-lt"/>
              </a:rPr>
              <a:t> </a:t>
            </a:r>
            <a:r>
              <a:rPr lang="en-US" sz="2400" b="0" i="0" dirty="0" smtClean="0">
                <a:solidFill>
                  <a:srgbClr val="000000"/>
                </a:solidFill>
                <a:effectLst/>
                <a:latin typeface="+mj-lt"/>
              </a:rPr>
              <a:t>       </a:t>
            </a:r>
            <a:r>
              <a:rPr lang="vi-VN" sz="2400" b="0" i="0" dirty="0" smtClean="0">
                <a:solidFill>
                  <a:srgbClr val="000000"/>
                </a:solidFill>
                <a:effectLst/>
                <a:latin typeface="+mj-lt"/>
              </a:rPr>
              <a:t>D. không phân biệt được.</a:t>
            </a:r>
            <a:endParaRPr lang="vi-VN" sz="2400" b="0" i="0" dirty="0">
              <a:solidFill>
                <a:srgbClr val="000000"/>
              </a:solidFill>
              <a:effectLst/>
              <a:latin typeface="+mj-lt"/>
            </a:endParaRPr>
          </a:p>
        </p:txBody>
      </p:sp>
      <p:sp>
        <p:nvSpPr>
          <p:cNvPr id="15" name="TextBox 14"/>
          <p:cNvSpPr txBox="1"/>
          <p:nvPr/>
        </p:nvSpPr>
        <p:spPr>
          <a:xfrm>
            <a:off x="3812325" y="126608"/>
            <a:ext cx="3615397" cy="584775"/>
          </a:xfrm>
          <a:prstGeom prst="rect">
            <a:avLst/>
          </a:prstGeom>
          <a:noFill/>
        </p:spPr>
        <p:txBody>
          <a:bodyPr wrap="square" rtlCol="0">
            <a:spAutoFit/>
          </a:bodyPr>
          <a:lstStyle/>
          <a:p>
            <a:pPr algn="ctr"/>
            <a:r>
              <a:rPr lang="en-US" sz="3200" dirty="0" err="1" smtClean="0">
                <a:solidFill>
                  <a:srgbClr val="FF0000"/>
                </a:solidFill>
                <a:latin typeface="Times New Roman" pitchFamily="18" charset="0"/>
                <a:cs typeface="Times New Roman" pitchFamily="18" charset="0"/>
              </a:rPr>
              <a:t>Bài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tập</a:t>
            </a:r>
            <a:endParaRPr lang="vi-VN" sz="3200" dirty="0">
              <a:solidFill>
                <a:srgbClr val="FF0000"/>
              </a:solidFill>
              <a:latin typeface="Times New Roman" pitchFamily="18" charset="0"/>
              <a:cs typeface="Times New Roman" pitchFamily="18" charset="0"/>
            </a:endParaRPr>
          </a:p>
        </p:txBody>
      </p:sp>
      <p:sp>
        <p:nvSpPr>
          <p:cNvPr id="10" name="Rectangle 9"/>
          <p:cNvSpPr/>
          <p:nvPr/>
        </p:nvSpPr>
        <p:spPr>
          <a:xfrm>
            <a:off x="729343" y="4348022"/>
            <a:ext cx="10983686" cy="1200329"/>
          </a:xfrm>
          <a:prstGeom prst="rect">
            <a:avLst/>
          </a:prstGeom>
        </p:spPr>
        <p:txBody>
          <a:bodyPr wrap="square">
            <a:spAutoFit/>
          </a:bodyPr>
          <a:lstStyle/>
          <a:p>
            <a:pPr algn="just"/>
            <a:r>
              <a:rPr lang="vi-VN" sz="2400" b="1" i="0" dirty="0" smtClean="0">
                <a:solidFill>
                  <a:srgbClr val="008000"/>
                </a:solidFill>
                <a:effectLst/>
                <a:latin typeface="+mj-lt"/>
              </a:rPr>
              <a:t>Câu </a:t>
            </a:r>
            <a:r>
              <a:rPr lang="en-US" sz="2400" b="1" i="0" dirty="0" smtClean="0">
                <a:solidFill>
                  <a:srgbClr val="008000"/>
                </a:solidFill>
                <a:effectLst/>
                <a:latin typeface="Times New Roman" panose="02020603050405020304" pitchFamily="18" charset="0"/>
                <a:cs typeface="Times New Roman" panose="02020603050405020304" pitchFamily="18" charset="0"/>
              </a:rPr>
              <a:t>5</a:t>
            </a:r>
            <a:r>
              <a:rPr lang="vi-VN" sz="2400" b="1" i="0" dirty="0" smtClean="0">
                <a:solidFill>
                  <a:srgbClr val="008000"/>
                </a:solidFill>
                <a:effectLst/>
                <a:latin typeface="+mj-lt"/>
              </a:rPr>
              <a:t>:</a:t>
            </a:r>
            <a:r>
              <a:rPr lang="vi-VN" sz="2400" b="0" i="0" dirty="0" smtClean="0">
                <a:solidFill>
                  <a:srgbClr val="000000"/>
                </a:solidFill>
                <a:effectLst/>
                <a:latin typeface="+mj-lt"/>
              </a:rPr>
              <a:t> Hòa tan hết 5,6 gam CaO vào dung dịch HCl 14,6% . Khối lượng dung dịch HCl đã dùng là:</a:t>
            </a:r>
          </a:p>
          <a:p>
            <a:pPr algn="just"/>
            <a:r>
              <a:rPr lang="vi-VN" sz="2400" b="0" i="0" dirty="0" smtClean="0">
                <a:solidFill>
                  <a:srgbClr val="000000"/>
                </a:solidFill>
                <a:effectLst/>
                <a:latin typeface="+mj-lt"/>
              </a:rPr>
              <a:t> A. 50 gam </a:t>
            </a:r>
            <a:r>
              <a:rPr lang="en-US" sz="2400" b="0" i="0" dirty="0" smtClean="0">
                <a:solidFill>
                  <a:srgbClr val="000000"/>
                </a:solidFill>
                <a:effectLst/>
                <a:latin typeface="+mj-lt"/>
              </a:rPr>
              <a:t>	</a:t>
            </a:r>
            <a:r>
              <a:rPr lang="vi-VN" sz="2400" b="0" i="0" dirty="0" smtClean="0">
                <a:solidFill>
                  <a:srgbClr val="000000"/>
                </a:solidFill>
                <a:effectLst/>
                <a:latin typeface="+mj-lt"/>
              </a:rPr>
              <a:t>B. 40 gam </a:t>
            </a:r>
            <a:r>
              <a:rPr lang="en-US" sz="2400" b="0" i="0" dirty="0" smtClean="0">
                <a:solidFill>
                  <a:srgbClr val="000000"/>
                </a:solidFill>
                <a:effectLst/>
                <a:latin typeface="+mj-lt"/>
              </a:rPr>
              <a:t>		</a:t>
            </a:r>
            <a:r>
              <a:rPr lang="vi-VN" sz="2400" b="0" i="0" dirty="0" smtClean="0">
                <a:solidFill>
                  <a:srgbClr val="000000"/>
                </a:solidFill>
                <a:effectLst/>
                <a:latin typeface="+mj-lt"/>
              </a:rPr>
              <a:t>C. 60 gam </a:t>
            </a:r>
            <a:r>
              <a:rPr lang="en-US" sz="2400" b="0" i="0" dirty="0" smtClean="0">
                <a:solidFill>
                  <a:srgbClr val="000000"/>
                </a:solidFill>
                <a:effectLst/>
                <a:latin typeface="+mj-lt"/>
              </a:rPr>
              <a:t>		</a:t>
            </a:r>
            <a:r>
              <a:rPr lang="vi-VN" sz="2400" b="0" i="0" dirty="0" smtClean="0">
                <a:solidFill>
                  <a:srgbClr val="000000"/>
                </a:solidFill>
                <a:effectLst/>
                <a:latin typeface="+mj-lt"/>
              </a:rPr>
              <a:t>D. 73 gam</a:t>
            </a:r>
            <a:endParaRPr lang="vi-VN" sz="2400" b="0" i="0" dirty="0">
              <a:solidFill>
                <a:srgbClr val="000000"/>
              </a:solidFill>
              <a:effectLst/>
              <a:latin typeface="+mj-lt"/>
            </a:endParaRPr>
          </a:p>
        </p:txBody>
      </p:sp>
      <p:sp>
        <p:nvSpPr>
          <p:cNvPr id="14" name="Rectangle 13"/>
          <p:cNvSpPr/>
          <p:nvPr/>
        </p:nvSpPr>
        <p:spPr>
          <a:xfrm>
            <a:off x="756140" y="3455873"/>
            <a:ext cx="11234057" cy="830997"/>
          </a:xfrm>
          <a:prstGeom prst="rect">
            <a:avLst/>
          </a:prstGeom>
        </p:spPr>
        <p:txBody>
          <a:bodyPr wrap="square">
            <a:spAutoFit/>
          </a:bodyPr>
          <a:lstStyle/>
          <a:p>
            <a:pPr algn="just"/>
            <a:r>
              <a:rPr lang="en-US" sz="2400" b="1" i="0" dirty="0" err="1" smtClean="0">
                <a:solidFill>
                  <a:srgbClr val="008000"/>
                </a:solidFill>
                <a:effectLst/>
                <a:latin typeface="Times New Roman" panose="02020603050405020304" pitchFamily="18" charset="0"/>
                <a:cs typeface="Times New Roman" panose="02020603050405020304" pitchFamily="18" charset="0"/>
              </a:rPr>
              <a:t>Câu</a:t>
            </a:r>
            <a:r>
              <a:rPr lang="en-US" sz="2400" b="1" i="0" dirty="0" smtClean="0">
                <a:solidFill>
                  <a:srgbClr val="008000"/>
                </a:solidFill>
                <a:effectLst/>
                <a:latin typeface="Times New Roman" panose="02020603050405020304" pitchFamily="18" charset="0"/>
                <a:cs typeface="Times New Roman" panose="02020603050405020304" pitchFamily="18" charset="0"/>
              </a:rPr>
              <a:t> 4:</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Vôi</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sống</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có</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công</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thức</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hóa</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học</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là</a:t>
            </a:r>
            <a:endParaRPr lang="en-US" sz="2400" b="0" i="0" dirty="0" smtClean="0">
              <a:solidFill>
                <a:srgbClr val="000000"/>
              </a:solidFill>
              <a:effectLst/>
              <a:latin typeface="Times New Roman" panose="02020603050405020304" pitchFamily="18" charset="0"/>
              <a:cs typeface="Times New Roman" panose="02020603050405020304" pitchFamily="18" charset="0"/>
            </a:endParaRPr>
          </a:p>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 A. </a:t>
            </a:r>
            <a:r>
              <a:rPr lang="en-US" sz="2400" b="0" i="0" dirty="0" err="1" smtClean="0">
                <a:solidFill>
                  <a:srgbClr val="000000"/>
                </a:solidFill>
                <a:effectLst/>
                <a:latin typeface="Times New Roman" panose="02020603050405020304" pitchFamily="18" charset="0"/>
                <a:cs typeface="Times New Roman" panose="02020603050405020304" pitchFamily="18" charset="0"/>
              </a:rPr>
              <a:t>Ca</a:t>
            </a:r>
            <a:r>
              <a:rPr lang="en-US" sz="2400" b="0" i="0" dirty="0" smtClean="0">
                <a:solidFill>
                  <a:srgbClr val="000000"/>
                </a:solidFill>
                <a:effectLst/>
                <a:latin typeface="Times New Roman" panose="02020603050405020304" pitchFamily="18" charset="0"/>
                <a:cs typeface="Times New Roman" panose="02020603050405020304" pitchFamily="18" charset="0"/>
              </a:rPr>
              <a:t> 		B. </a:t>
            </a:r>
            <a:r>
              <a:rPr lang="en-US" sz="2400" b="0" i="0" dirty="0" err="1" smtClean="0">
                <a:solidFill>
                  <a:srgbClr val="000000"/>
                </a:solidFill>
                <a:effectLst/>
                <a:latin typeface="Times New Roman" panose="02020603050405020304" pitchFamily="18" charset="0"/>
                <a:cs typeface="Times New Roman" panose="02020603050405020304" pitchFamily="18" charset="0"/>
              </a:rPr>
              <a:t>Ca</a:t>
            </a:r>
            <a:r>
              <a:rPr lang="en-US" sz="2400" b="0" i="0" dirty="0" smtClean="0">
                <a:solidFill>
                  <a:srgbClr val="000000"/>
                </a:solidFill>
                <a:effectLst/>
                <a:latin typeface="Times New Roman" panose="02020603050405020304" pitchFamily="18" charset="0"/>
                <a:cs typeface="Times New Roman" panose="02020603050405020304" pitchFamily="18" charset="0"/>
              </a:rPr>
              <a:t>(OH)</a:t>
            </a:r>
            <a:r>
              <a:rPr lang="en-US" sz="2400" b="0" i="0" baseline="-25000" dirty="0" smtClean="0">
                <a:solidFill>
                  <a:srgbClr val="000000"/>
                </a:solidFill>
                <a:effectLst/>
                <a:latin typeface="Times New Roman" panose="02020603050405020304" pitchFamily="18" charset="0"/>
                <a:cs typeface="Times New Roman" panose="02020603050405020304" pitchFamily="18" charset="0"/>
              </a:rPr>
              <a:t>2</a:t>
            </a:r>
            <a:r>
              <a:rPr lang="en-US" sz="2400" b="0" i="0" dirty="0" smtClean="0">
                <a:solidFill>
                  <a:srgbClr val="000000"/>
                </a:solidFill>
                <a:effectLst/>
                <a:latin typeface="Times New Roman" panose="02020603050405020304" pitchFamily="18" charset="0"/>
                <a:cs typeface="Times New Roman" panose="02020603050405020304" pitchFamily="18" charset="0"/>
              </a:rPr>
              <a:t> 		C. CaCO</a:t>
            </a:r>
            <a:r>
              <a:rPr lang="en-US" sz="2400" b="0" i="0" baseline="-25000" dirty="0" smtClean="0">
                <a:solidFill>
                  <a:srgbClr val="000000"/>
                </a:solidFill>
                <a:effectLst/>
                <a:latin typeface="Times New Roman" panose="02020603050405020304" pitchFamily="18" charset="0"/>
                <a:cs typeface="Times New Roman" panose="02020603050405020304" pitchFamily="18" charset="0"/>
              </a:rPr>
              <a:t>3</a:t>
            </a:r>
            <a:r>
              <a:rPr lang="en-US" sz="2400" b="0" i="0" dirty="0" smtClean="0">
                <a:solidFill>
                  <a:srgbClr val="000000"/>
                </a:solidFill>
                <a:effectLst/>
                <a:latin typeface="Times New Roman" panose="02020603050405020304" pitchFamily="18" charset="0"/>
                <a:cs typeface="Times New Roman" panose="02020603050405020304" pitchFamily="18" charset="0"/>
              </a:rPr>
              <a:t> 		D. </a:t>
            </a:r>
            <a:r>
              <a:rPr lang="en-US" sz="2400" b="0" i="0" dirty="0" err="1" smtClean="0">
                <a:solidFill>
                  <a:srgbClr val="000000"/>
                </a:solidFill>
                <a:effectLst/>
                <a:latin typeface="Times New Roman" panose="02020603050405020304" pitchFamily="18" charset="0"/>
                <a:cs typeface="Times New Roman" panose="02020603050405020304" pitchFamily="18" charset="0"/>
              </a:rPr>
              <a:t>CaO</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6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2162" y="246611"/>
            <a:ext cx="7650200" cy="4039780"/>
          </a:xfrm>
          <a:prstGeom prst="rect">
            <a:avLst/>
          </a:prstGeom>
        </p:spPr>
      </p:pic>
    </p:spTree>
    <p:extLst>
      <p:ext uri="{BB962C8B-B14F-4D97-AF65-F5344CB8AC3E}">
        <p14:creationId xmlns:p14="http://schemas.microsoft.com/office/powerpoint/2010/main" val="235119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113437"/>
            <a:ext cx="11560629" cy="1631216"/>
          </a:xfrm>
          <a:prstGeom prst="rect">
            <a:avLst/>
          </a:prstGeom>
        </p:spPr>
        <p:txBody>
          <a:bodyPr wrap="square">
            <a:spAutoFit/>
          </a:bodyPr>
          <a:lstStyle/>
          <a:p>
            <a:pPr algn="just"/>
            <a:r>
              <a:rPr lang="vi-VN" sz="3600" b="1" i="0" dirty="0" smtClean="0">
                <a:solidFill>
                  <a:srgbClr val="008000"/>
                </a:solidFill>
                <a:effectLst/>
                <a:latin typeface="+mj-lt"/>
              </a:rPr>
              <a:t>Câu </a:t>
            </a:r>
            <a:r>
              <a:rPr lang="en-US" sz="3600" b="1" i="0" dirty="0" smtClean="0">
                <a:solidFill>
                  <a:srgbClr val="008000"/>
                </a:solidFill>
                <a:effectLst/>
                <a:latin typeface="Times New Roman" panose="02020603050405020304" pitchFamily="18" charset="0"/>
                <a:cs typeface="Times New Roman" panose="02020603050405020304" pitchFamily="18" charset="0"/>
              </a:rPr>
              <a:t>6</a:t>
            </a:r>
            <a:r>
              <a:rPr lang="vi-VN" sz="3600" b="1" i="0" dirty="0" smtClean="0">
                <a:solidFill>
                  <a:srgbClr val="008000"/>
                </a:solidFill>
                <a:effectLst/>
                <a:latin typeface="+mj-lt"/>
              </a:rPr>
              <a:t>:</a:t>
            </a:r>
            <a:r>
              <a:rPr lang="vi-VN" sz="3600" b="0" i="0" dirty="0" smtClean="0">
                <a:solidFill>
                  <a:srgbClr val="000000"/>
                </a:solidFill>
                <a:effectLst/>
                <a:latin typeface="+mj-lt"/>
              </a:rPr>
              <a:t> </a:t>
            </a:r>
            <a:r>
              <a:rPr lang="vi-VN" sz="3200" b="0" i="0" dirty="0" smtClean="0">
                <a:solidFill>
                  <a:srgbClr val="000000"/>
                </a:solidFill>
                <a:effectLst/>
                <a:latin typeface="+mj-lt"/>
              </a:rPr>
              <a:t>Để thu được 5,6 tấn vôi sống với hiệu suất phản ứng đạt 95% thì lượng CaCO</a:t>
            </a:r>
            <a:r>
              <a:rPr lang="vi-VN" sz="3200" b="0" i="0" baseline="-25000" dirty="0" smtClean="0">
                <a:solidFill>
                  <a:srgbClr val="000000"/>
                </a:solidFill>
                <a:effectLst/>
                <a:latin typeface="+mj-lt"/>
              </a:rPr>
              <a:t>3</a:t>
            </a:r>
            <a:r>
              <a:rPr lang="vi-VN" sz="3200" b="0" i="0" dirty="0" smtClean="0">
                <a:solidFill>
                  <a:srgbClr val="000000"/>
                </a:solidFill>
                <a:effectLst/>
                <a:latin typeface="+mj-lt"/>
              </a:rPr>
              <a:t> cần dùng là</a:t>
            </a:r>
          </a:p>
          <a:p>
            <a:pPr algn="just"/>
            <a:r>
              <a:rPr lang="vi-VN" sz="3200" b="0" i="0" dirty="0" smtClean="0">
                <a:solidFill>
                  <a:srgbClr val="000000"/>
                </a:solidFill>
                <a:effectLst/>
                <a:latin typeface="+mj-lt"/>
              </a:rPr>
              <a:t>A. 9,5 tấn </a:t>
            </a:r>
            <a:r>
              <a:rPr lang="en-US" sz="3200" b="0" i="0" dirty="0" smtClean="0">
                <a:solidFill>
                  <a:srgbClr val="000000"/>
                </a:solidFill>
                <a:effectLst/>
                <a:latin typeface="+mj-lt"/>
              </a:rPr>
              <a:t>	</a:t>
            </a:r>
            <a:r>
              <a:rPr lang="vi-VN" sz="3200" b="0" i="0" dirty="0" smtClean="0">
                <a:solidFill>
                  <a:srgbClr val="000000"/>
                </a:solidFill>
                <a:effectLst/>
                <a:latin typeface="+mj-lt"/>
              </a:rPr>
              <a:t>B. 10,5 tấn </a:t>
            </a:r>
            <a:r>
              <a:rPr lang="en-US" sz="3200" b="0" i="0" dirty="0" smtClean="0">
                <a:solidFill>
                  <a:srgbClr val="000000"/>
                </a:solidFill>
                <a:effectLst/>
                <a:latin typeface="+mj-lt"/>
              </a:rPr>
              <a:t>	</a:t>
            </a:r>
            <a:r>
              <a:rPr lang="vi-VN" sz="3200" b="0" i="0" dirty="0" smtClean="0">
                <a:solidFill>
                  <a:srgbClr val="000000"/>
                </a:solidFill>
                <a:effectLst/>
                <a:latin typeface="+mj-lt"/>
              </a:rPr>
              <a:t>C. 10 tấn</a:t>
            </a:r>
            <a:r>
              <a:rPr lang="en-US" sz="3200" b="0" i="0" dirty="0" smtClean="0">
                <a:solidFill>
                  <a:srgbClr val="000000"/>
                </a:solidFill>
                <a:effectLst/>
                <a:latin typeface="+mj-lt"/>
              </a:rPr>
              <a:t>		</a:t>
            </a:r>
            <a:r>
              <a:rPr lang="vi-VN" sz="3200" b="0" i="0" dirty="0" smtClean="0">
                <a:solidFill>
                  <a:srgbClr val="000000"/>
                </a:solidFill>
                <a:effectLst/>
                <a:latin typeface="+mj-lt"/>
              </a:rPr>
              <a:t> D. 9,0 tấn</a:t>
            </a:r>
            <a:endParaRPr lang="vi-VN" sz="3200" b="0" i="0" dirty="0">
              <a:solidFill>
                <a:srgbClr val="000000"/>
              </a:solidFill>
              <a:effectLst/>
              <a:latin typeface="+mj-lt"/>
            </a:endParaRPr>
          </a:p>
        </p:txBody>
      </p:sp>
      <p:pic>
        <p:nvPicPr>
          <p:cNvPr id="3" name="Picture 2"/>
          <p:cNvPicPr>
            <a:picLocks noChangeAspect="1"/>
          </p:cNvPicPr>
          <p:nvPr/>
        </p:nvPicPr>
        <p:blipFill>
          <a:blip r:embed="rId2"/>
          <a:stretch>
            <a:fillRect/>
          </a:stretch>
        </p:blipFill>
        <p:spPr>
          <a:xfrm>
            <a:off x="717018" y="2724498"/>
            <a:ext cx="6962553" cy="1815790"/>
          </a:xfrm>
          <a:prstGeom prst="rect">
            <a:avLst/>
          </a:prstGeom>
        </p:spPr>
      </p:pic>
      <p:pic>
        <p:nvPicPr>
          <p:cNvPr id="4" name="Picture 3"/>
          <p:cNvPicPr>
            <a:picLocks noChangeAspect="1"/>
          </p:cNvPicPr>
          <p:nvPr/>
        </p:nvPicPr>
        <p:blipFill>
          <a:blip r:embed="rId3"/>
          <a:stretch>
            <a:fillRect/>
          </a:stretch>
        </p:blipFill>
        <p:spPr>
          <a:xfrm>
            <a:off x="717018" y="4447308"/>
            <a:ext cx="8737524" cy="2013857"/>
          </a:xfrm>
          <a:prstGeom prst="rect">
            <a:avLst/>
          </a:prstGeom>
        </p:spPr>
      </p:pic>
      <p:sp>
        <p:nvSpPr>
          <p:cNvPr id="5" name="TextBox 4"/>
          <p:cNvSpPr txBox="1"/>
          <p:nvPr/>
        </p:nvSpPr>
        <p:spPr>
          <a:xfrm>
            <a:off x="370114" y="1995055"/>
            <a:ext cx="2109850" cy="769441"/>
          </a:xfrm>
          <a:prstGeom prst="rect">
            <a:avLst/>
          </a:prstGeom>
          <a:noFill/>
        </p:spPr>
        <p:txBody>
          <a:bodyPr wrap="square" rtlCol="0">
            <a:spAutoFit/>
          </a:bodyPr>
          <a:lstStyle/>
          <a:p>
            <a:r>
              <a:rPr lang="en-US" sz="4400" dirty="0" err="1" smtClean="0">
                <a:solidFill>
                  <a:srgbClr val="C00000"/>
                </a:solidFill>
                <a:latin typeface="Times New Roman" panose="02020603050405020304" pitchFamily="18" charset="0"/>
                <a:cs typeface="Times New Roman" panose="02020603050405020304" pitchFamily="18" charset="0"/>
              </a:rPr>
              <a:t>Giải</a:t>
            </a:r>
            <a:endParaRPr lang="en-US"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86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2"/>
          <p:cNvSpPr txBox="1">
            <a:spLocks noChangeArrowheads="1"/>
          </p:cNvSpPr>
          <p:nvPr/>
        </p:nvSpPr>
        <p:spPr bwMode="auto">
          <a:xfrm>
            <a:off x="581890" y="414193"/>
            <a:ext cx="1115290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r>
              <a:rPr lang="en-US" altLang="en-US" sz="3200" dirty="0">
                <a:solidFill>
                  <a:schemeClr val="tx1"/>
                </a:solidFill>
              </a:rPr>
              <a:t>* </a:t>
            </a:r>
            <a:r>
              <a:rPr lang="en-US" altLang="en-US" sz="3200" u="sng" dirty="0" err="1">
                <a:solidFill>
                  <a:schemeClr val="tx1"/>
                </a:solidFill>
              </a:rPr>
              <a:t>Bài</a:t>
            </a:r>
            <a:r>
              <a:rPr lang="en-US" altLang="en-US" sz="3200" u="sng" dirty="0">
                <a:solidFill>
                  <a:schemeClr val="tx1"/>
                </a:solidFill>
              </a:rPr>
              <a:t> </a:t>
            </a:r>
            <a:r>
              <a:rPr lang="en-US" altLang="en-US" sz="3200" u="sng" dirty="0" err="1">
                <a:solidFill>
                  <a:schemeClr val="tx1"/>
                </a:solidFill>
              </a:rPr>
              <a:t>tập</a:t>
            </a:r>
            <a:r>
              <a:rPr lang="en-US" altLang="en-US" sz="3200" u="sng" dirty="0">
                <a:solidFill>
                  <a:schemeClr val="tx1"/>
                </a:solidFill>
              </a:rPr>
              <a:t> </a:t>
            </a:r>
            <a:r>
              <a:rPr lang="en-US" altLang="en-US" sz="3200" u="sng" dirty="0" smtClean="0">
                <a:solidFill>
                  <a:schemeClr val="tx1"/>
                </a:solidFill>
              </a:rPr>
              <a:t>7</a:t>
            </a:r>
            <a:r>
              <a:rPr lang="en-US" altLang="en-US" sz="3200" dirty="0" smtClean="0">
                <a:solidFill>
                  <a:schemeClr val="tx1"/>
                </a:solidFill>
              </a:rPr>
              <a:t>:</a:t>
            </a:r>
            <a:r>
              <a:rPr lang="en-US" altLang="en-US" sz="3200" b="0" dirty="0" smtClean="0">
                <a:solidFill>
                  <a:schemeClr val="tx1"/>
                </a:solidFill>
              </a:rPr>
              <a:t> </a:t>
            </a:r>
            <a:r>
              <a:rPr lang="en-US" altLang="en-US" sz="3200" b="0" dirty="0" err="1">
                <a:solidFill>
                  <a:schemeClr val="tx1"/>
                </a:solidFill>
              </a:rPr>
              <a:t>Có</a:t>
            </a:r>
            <a:r>
              <a:rPr lang="en-US" altLang="en-US" sz="3200" b="0" dirty="0">
                <a:solidFill>
                  <a:schemeClr val="tx1"/>
                </a:solidFill>
              </a:rPr>
              <a:t> </a:t>
            </a:r>
            <a:r>
              <a:rPr lang="en-US" altLang="en-US" sz="3200" b="0" dirty="0" err="1">
                <a:solidFill>
                  <a:schemeClr val="tx1"/>
                </a:solidFill>
              </a:rPr>
              <a:t>những</a:t>
            </a:r>
            <a:r>
              <a:rPr lang="en-US" altLang="en-US" sz="3200" b="0" dirty="0">
                <a:solidFill>
                  <a:schemeClr val="tx1"/>
                </a:solidFill>
              </a:rPr>
              <a:t> </a:t>
            </a:r>
            <a:r>
              <a:rPr lang="en-US" altLang="en-US" sz="3200" b="0" dirty="0" err="1">
                <a:solidFill>
                  <a:schemeClr val="tx1"/>
                </a:solidFill>
              </a:rPr>
              <a:t>chất</a:t>
            </a:r>
            <a:r>
              <a:rPr lang="en-US" altLang="en-US" sz="3200" b="0" dirty="0">
                <a:solidFill>
                  <a:schemeClr val="tx1"/>
                </a:solidFill>
              </a:rPr>
              <a:t> </a:t>
            </a:r>
            <a:r>
              <a:rPr lang="en-US" altLang="en-US" sz="3200" b="0" dirty="0" err="1">
                <a:solidFill>
                  <a:schemeClr val="tx1"/>
                </a:solidFill>
              </a:rPr>
              <a:t>khí</a:t>
            </a:r>
            <a:r>
              <a:rPr lang="en-US" altLang="en-US" sz="3200" b="0" dirty="0">
                <a:solidFill>
                  <a:schemeClr val="tx1"/>
                </a:solidFill>
              </a:rPr>
              <a:t> sau:CO</a:t>
            </a:r>
            <a:r>
              <a:rPr lang="en-US" altLang="en-US" sz="3200" b="0" baseline="-25000" dirty="0">
                <a:solidFill>
                  <a:schemeClr val="tx1"/>
                </a:solidFill>
              </a:rPr>
              <a:t>2</a:t>
            </a:r>
            <a:r>
              <a:rPr lang="en-US" altLang="en-US" sz="3200" b="0" dirty="0">
                <a:solidFill>
                  <a:schemeClr val="tx1"/>
                </a:solidFill>
              </a:rPr>
              <a:t>, H</a:t>
            </a:r>
            <a:r>
              <a:rPr lang="en-US" altLang="en-US" sz="3200" b="0" baseline="-25000" dirty="0">
                <a:solidFill>
                  <a:schemeClr val="tx1"/>
                </a:solidFill>
              </a:rPr>
              <a:t>2</a:t>
            </a:r>
            <a:r>
              <a:rPr lang="en-US" altLang="en-US" sz="3200" b="0" dirty="0">
                <a:solidFill>
                  <a:schemeClr val="tx1"/>
                </a:solidFill>
              </a:rPr>
              <a:t>, N</a:t>
            </a:r>
            <a:r>
              <a:rPr lang="en-US" altLang="en-US" sz="3200" b="0" baseline="-25000" dirty="0">
                <a:solidFill>
                  <a:schemeClr val="tx1"/>
                </a:solidFill>
              </a:rPr>
              <a:t>2</a:t>
            </a:r>
            <a:r>
              <a:rPr lang="en-US" altLang="en-US" sz="3200" b="0" dirty="0" smtClean="0">
                <a:solidFill>
                  <a:schemeClr val="tx1"/>
                </a:solidFill>
              </a:rPr>
              <a:t>, SO</a:t>
            </a:r>
            <a:r>
              <a:rPr lang="en-US" altLang="en-US" sz="3200" b="0" baseline="-25000" dirty="0" smtClean="0">
                <a:solidFill>
                  <a:schemeClr val="tx1"/>
                </a:solidFill>
              </a:rPr>
              <a:t>2</a:t>
            </a:r>
            <a:r>
              <a:rPr lang="en-US" altLang="en-US" sz="3200" b="0" dirty="0">
                <a:solidFill>
                  <a:schemeClr val="tx1"/>
                </a:solidFill>
              </a:rPr>
              <a:t>, O</a:t>
            </a:r>
            <a:r>
              <a:rPr lang="en-US" altLang="en-US" sz="3200" b="0" baseline="-25000" dirty="0">
                <a:solidFill>
                  <a:schemeClr val="tx1"/>
                </a:solidFill>
              </a:rPr>
              <a:t>2</a:t>
            </a:r>
            <a:r>
              <a:rPr lang="en-US" altLang="en-US" sz="3200" b="0" dirty="0">
                <a:solidFill>
                  <a:schemeClr val="tx1"/>
                </a:solidFill>
              </a:rPr>
              <a:t>. </a:t>
            </a:r>
            <a:r>
              <a:rPr lang="en-US" altLang="en-US" sz="3200" b="0" dirty="0" err="1">
                <a:solidFill>
                  <a:schemeClr val="tx1"/>
                </a:solidFill>
              </a:rPr>
              <a:t>Hãy</a:t>
            </a:r>
            <a:r>
              <a:rPr lang="en-US" altLang="en-US" sz="3200" b="0" dirty="0">
                <a:solidFill>
                  <a:schemeClr val="tx1"/>
                </a:solidFill>
              </a:rPr>
              <a:t> </a:t>
            </a:r>
            <a:r>
              <a:rPr lang="en-US" altLang="en-US" sz="3200" b="0" dirty="0" err="1">
                <a:solidFill>
                  <a:schemeClr val="tx1"/>
                </a:solidFill>
              </a:rPr>
              <a:t>cho</a:t>
            </a:r>
            <a:r>
              <a:rPr lang="en-US" altLang="en-US" sz="3200" b="0" dirty="0">
                <a:solidFill>
                  <a:schemeClr val="tx1"/>
                </a:solidFill>
              </a:rPr>
              <a:t> </a:t>
            </a:r>
            <a:r>
              <a:rPr lang="en-US" altLang="en-US" sz="3200" b="0" dirty="0" err="1">
                <a:solidFill>
                  <a:schemeClr val="tx1"/>
                </a:solidFill>
              </a:rPr>
              <a:t>biết</a:t>
            </a:r>
            <a:r>
              <a:rPr lang="en-US" altLang="en-US" sz="3200" b="0" dirty="0">
                <a:solidFill>
                  <a:schemeClr val="tx1"/>
                </a:solidFill>
              </a:rPr>
              <a:t> </a:t>
            </a:r>
            <a:r>
              <a:rPr lang="en-US" altLang="en-US" sz="3200" b="0" dirty="0" err="1">
                <a:solidFill>
                  <a:schemeClr val="tx1"/>
                </a:solidFill>
              </a:rPr>
              <a:t>chất</a:t>
            </a:r>
            <a:r>
              <a:rPr lang="en-US" altLang="en-US" sz="3200" b="0" dirty="0">
                <a:solidFill>
                  <a:schemeClr val="tx1"/>
                </a:solidFill>
              </a:rPr>
              <a:t> </a:t>
            </a:r>
            <a:r>
              <a:rPr lang="en-US" altLang="en-US" sz="3200" b="0" dirty="0" err="1">
                <a:solidFill>
                  <a:schemeClr val="tx1"/>
                </a:solidFill>
              </a:rPr>
              <a:t>nào</a:t>
            </a:r>
            <a:r>
              <a:rPr lang="en-US" altLang="en-US" sz="3200" b="0" dirty="0">
                <a:solidFill>
                  <a:schemeClr val="tx1"/>
                </a:solidFill>
              </a:rPr>
              <a:t> </a:t>
            </a:r>
            <a:r>
              <a:rPr lang="en-US" altLang="en-US" sz="3200" b="0" dirty="0" err="1">
                <a:solidFill>
                  <a:schemeClr val="tx1"/>
                </a:solidFill>
              </a:rPr>
              <a:t>có</a:t>
            </a:r>
            <a:r>
              <a:rPr lang="en-US" altLang="en-US" sz="3200" b="0" dirty="0">
                <a:solidFill>
                  <a:schemeClr val="tx1"/>
                </a:solidFill>
              </a:rPr>
              <a:t> </a:t>
            </a:r>
            <a:r>
              <a:rPr lang="en-US" altLang="en-US" sz="3200" b="0" dirty="0" err="1">
                <a:solidFill>
                  <a:schemeClr val="tx1"/>
                </a:solidFill>
              </a:rPr>
              <a:t>tính</a:t>
            </a:r>
            <a:r>
              <a:rPr lang="en-US" altLang="en-US" sz="3200" b="0" dirty="0">
                <a:solidFill>
                  <a:schemeClr val="tx1"/>
                </a:solidFill>
              </a:rPr>
              <a:t> </a:t>
            </a:r>
            <a:r>
              <a:rPr lang="en-US" altLang="en-US" sz="3200" b="0" dirty="0" err="1">
                <a:solidFill>
                  <a:schemeClr val="tx1"/>
                </a:solidFill>
              </a:rPr>
              <a:t>chất</a:t>
            </a:r>
            <a:r>
              <a:rPr lang="en-US" altLang="en-US" sz="3200" b="0" dirty="0">
                <a:solidFill>
                  <a:schemeClr val="tx1"/>
                </a:solidFill>
              </a:rPr>
              <a:t> </a:t>
            </a:r>
            <a:r>
              <a:rPr lang="en-US" altLang="en-US" sz="3200" b="0" dirty="0" err="1">
                <a:solidFill>
                  <a:schemeClr val="tx1"/>
                </a:solidFill>
              </a:rPr>
              <a:t>sau</a:t>
            </a:r>
            <a:r>
              <a:rPr lang="en-US" altLang="en-US" sz="3200" b="0" dirty="0">
                <a:solidFill>
                  <a:schemeClr val="tx1"/>
                </a:solidFill>
              </a:rPr>
              <a:t>:</a:t>
            </a:r>
          </a:p>
          <a:p>
            <a:pPr eaLnBrk="1" hangingPunct="1"/>
            <a:r>
              <a:rPr lang="en-US" altLang="en-US" sz="3200" b="0" dirty="0">
                <a:solidFill>
                  <a:schemeClr val="tx1"/>
                </a:solidFill>
              </a:rPr>
              <a:t>a/ </a:t>
            </a:r>
            <a:r>
              <a:rPr lang="en-US" altLang="en-US" sz="3200" b="0" dirty="0" err="1">
                <a:solidFill>
                  <a:schemeClr val="tx1"/>
                </a:solidFill>
              </a:rPr>
              <a:t>Cháy</a:t>
            </a:r>
            <a:r>
              <a:rPr lang="en-US" altLang="en-US" sz="3200" b="0" dirty="0">
                <a:solidFill>
                  <a:schemeClr val="tx1"/>
                </a:solidFill>
              </a:rPr>
              <a:t> </a:t>
            </a:r>
            <a:r>
              <a:rPr lang="en-US" altLang="en-US" sz="3200" b="0" dirty="0" err="1">
                <a:solidFill>
                  <a:schemeClr val="tx1"/>
                </a:solidFill>
              </a:rPr>
              <a:t>được</a:t>
            </a:r>
            <a:r>
              <a:rPr lang="en-US" altLang="en-US" sz="3200" b="0" dirty="0">
                <a:solidFill>
                  <a:schemeClr val="tx1"/>
                </a:solidFill>
              </a:rPr>
              <a:t> </a:t>
            </a:r>
            <a:r>
              <a:rPr lang="en-US" altLang="en-US" sz="3200" b="0" dirty="0" err="1">
                <a:solidFill>
                  <a:schemeClr val="tx1"/>
                </a:solidFill>
              </a:rPr>
              <a:t>trong</a:t>
            </a:r>
            <a:r>
              <a:rPr lang="en-US" altLang="en-US" sz="3200" b="0" dirty="0">
                <a:solidFill>
                  <a:schemeClr val="tx1"/>
                </a:solidFill>
              </a:rPr>
              <a:t> </a:t>
            </a:r>
            <a:r>
              <a:rPr lang="en-US" altLang="en-US" sz="3200" b="0" dirty="0" err="1">
                <a:solidFill>
                  <a:schemeClr val="tx1"/>
                </a:solidFill>
              </a:rPr>
              <a:t>không</a:t>
            </a:r>
            <a:r>
              <a:rPr lang="en-US" altLang="en-US" sz="3200" b="0" dirty="0">
                <a:solidFill>
                  <a:schemeClr val="tx1"/>
                </a:solidFill>
              </a:rPr>
              <a:t> </a:t>
            </a:r>
            <a:r>
              <a:rPr lang="en-US" altLang="en-US" sz="3200" b="0" dirty="0" err="1">
                <a:solidFill>
                  <a:schemeClr val="tx1"/>
                </a:solidFill>
              </a:rPr>
              <a:t>khí</a:t>
            </a:r>
            <a:r>
              <a:rPr lang="en-US" altLang="en-US" sz="3200" b="0" dirty="0">
                <a:solidFill>
                  <a:schemeClr val="tx1"/>
                </a:solidFill>
              </a:rPr>
              <a:t>.</a:t>
            </a:r>
          </a:p>
          <a:p>
            <a:pPr eaLnBrk="1" hangingPunct="1"/>
            <a:r>
              <a:rPr lang="en-US" altLang="en-US" sz="3200" b="0" dirty="0">
                <a:solidFill>
                  <a:schemeClr val="tx1"/>
                </a:solidFill>
              </a:rPr>
              <a:t>b/ </a:t>
            </a:r>
            <a:r>
              <a:rPr lang="en-US" altLang="en-US" sz="3200" b="0" dirty="0" err="1">
                <a:solidFill>
                  <a:schemeClr val="tx1"/>
                </a:solidFill>
              </a:rPr>
              <a:t>Tác</a:t>
            </a:r>
            <a:r>
              <a:rPr lang="en-US" altLang="en-US" sz="3200" b="0" dirty="0">
                <a:solidFill>
                  <a:schemeClr val="tx1"/>
                </a:solidFill>
              </a:rPr>
              <a:t> </a:t>
            </a:r>
            <a:r>
              <a:rPr lang="en-US" altLang="en-US" sz="3200" b="0" dirty="0" err="1">
                <a:solidFill>
                  <a:schemeClr val="tx1"/>
                </a:solidFill>
              </a:rPr>
              <a:t>dụng</a:t>
            </a:r>
            <a:r>
              <a:rPr lang="en-US" altLang="en-US" sz="3200" b="0" dirty="0">
                <a:solidFill>
                  <a:schemeClr val="tx1"/>
                </a:solidFill>
              </a:rPr>
              <a:t> </a:t>
            </a:r>
            <a:r>
              <a:rPr lang="en-US" altLang="en-US" sz="3200" b="0" dirty="0" err="1">
                <a:solidFill>
                  <a:schemeClr val="tx1"/>
                </a:solidFill>
              </a:rPr>
              <a:t>được</a:t>
            </a:r>
            <a:r>
              <a:rPr lang="en-US" altLang="en-US" sz="3200" b="0" dirty="0">
                <a:solidFill>
                  <a:schemeClr val="tx1"/>
                </a:solidFill>
              </a:rPr>
              <a:t> </a:t>
            </a:r>
            <a:r>
              <a:rPr lang="en-US" altLang="en-US" sz="3200" b="0" dirty="0" err="1">
                <a:solidFill>
                  <a:schemeClr val="tx1"/>
                </a:solidFill>
              </a:rPr>
              <a:t>với</a:t>
            </a:r>
            <a:r>
              <a:rPr lang="en-US" altLang="en-US" sz="3200" b="0" dirty="0">
                <a:solidFill>
                  <a:schemeClr val="tx1"/>
                </a:solidFill>
              </a:rPr>
              <a:t> </a:t>
            </a:r>
            <a:r>
              <a:rPr lang="en-US" altLang="en-US" sz="3200" b="0" dirty="0" err="1">
                <a:solidFill>
                  <a:schemeClr val="tx1"/>
                </a:solidFill>
              </a:rPr>
              <a:t>nước</a:t>
            </a:r>
            <a:r>
              <a:rPr lang="en-US" altLang="en-US" sz="3200" b="0" dirty="0">
                <a:solidFill>
                  <a:schemeClr val="tx1"/>
                </a:solidFill>
              </a:rPr>
              <a:t> </a:t>
            </a:r>
            <a:r>
              <a:rPr lang="en-US" altLang="en-US" sz="3200" b="0" dirty="0" err="1">
                <a:solidFill>
                  <a:schemeClr val="tx1"/>
                </a:solidFill>
              </a:rPr>
              <a:t>tạo</a:t>
            </a:r>
            <a:r>
              <a:rPr lang="en-US" altLang="en-US" sz="3200" b="0" dirty="0">
                <a:solidFill>
                  <a:schemeClr val="tx1"/>
                </a:solidFill>
              </a:rPr>
              <a:t> </a:t>
            </a:r>
            <a:r>
              <a:rPr lang="en-US" altLang="en-US" sz="3200" b="0" dirty="0" err="1">
                <a:solidFill>
                  <a:schemeClr val="tx1"/>
                </a:solidFill>
              </a:rPr>
              <a:t>thành</a:t>
            </a:r>
            <a:r>
              <a:rPr lang="en-US" altLang="en-US" sz="3200" b="0" dirty="0">
                <a:solidFill>
                  <a:schemeClr val="tx1"/>
                </a:solidFill>
              </a:rPr>
              <a:t> dung </a:t>
            </a:r>
            <a:r>
              <a:rPr lang="en-US" altLang="en-US" sz="3200" b="0" dirty="0" err="1">
                <a:solidFill>
                  <a:schemeClr val="tx1"/>
                </a:solidFill>
              </a:rPr>
              <a:t>dịch</a:t>
            </a:r>
            <a:r>
              <a:rPr lang="en-US" altLang="en-US" sz="3200" b="0" dirty="0">
                <a:solidFill>
                  <a:schemeClr val="tx1"/>
                </a:solidFill>
              </a:rPr>
              <a:t> </a:t>
            </a:r>
            <a:r>
              <a:rPr lang="en-US" altLang="en-US" sz="3200" b="0" dirty="0" err="1">
                <a:solidFill>
                  <a:schemeClr val="tx1"/>
                </a:solidFill>
              </a:rPr>
              <a:t>axit</a:t>
            </a:r>
            <a:r>
              <a:rPr lang="en-US" altLang="en-US" sz="3200" b="0" dirty="0">
                <a:solidFill>
                  <a:schemeClr val="tx1"/>
                </a:solidFill>
              </a:rPr>
              <a:t>.</a:t>
            </a:r>
          </a:p>
          <a:p>
            <a:pPr eaLnBrk="1" hangingPunct="1"/>
            <a:r>
              <a:rPr lang="en-US" altLang="en-US" sz="3200" b="0" dirty="0">
                <a:solidFill>
                  <a:schemeClr val="tx1"/>
                </a:solidFill>
              </a:rPr>
              <a:t>c/ </a:t>
            </a:r>
            <a:r>
              <a:rPr lang="en-US" altLang="en-US" sz="3200" b="0" dirty="0" err="1">
                <a:solidFill>
                  <a:schemeClr val="tx1"/>
                </a:solidFill>
              </a:rPr>
              <a:t>Đổi</a:t>
            </a:r>
            <a:r>
              <a:rPr lang="en-US" altLang="en-US" sz="3200" b="0" dirty="0">
                <a:solidFill>
                  <a:schemeClr val="tx1"/>
                </a:solidFill>
              </a:rPr>
              <a:t> </a:t>
            </a:r>
            <a:r>
              <a:rPr lang="en-US" altLang="en-US" sz="3200" b="0" dirty="0" err="1">
                <a:solidFill>
                  <a:schemeClr val="tx1"/>
                </a:solidFill>
              </a:rPr>
              <a:t>màu</a:t>
            </a:r>
            <a:r>
              <a:rPr lang="en-US" altLang="en-US" sz="3200" b="0" dirty="0">
                <a:solidFill>
                  <a:schemeClr val="tx1"/>
                </a:solidFill>
              </a:rPr>
              <a:t> </a:t>
            </a:r>
            <a:r>
              <a:rPr lang="en-US" altLang="en-US" sz="3200" b="0" dirty="0" err="1">
                <a:solidFill>
                  <a:schemeClr val="tx1"/>
                </a:solidFill>
              </a:rPr>
              <a:t>giấy</a:t>
            </a:r>
            <a:r>
              <a:rPr lang="en-US" altLang="en-US" sz="3200" b="0" dirty="0">
                <a:solidFill>
                  <a:schemeClr val="tx1"/>
                </a:solidFill>
              </a:rPr>
              <a:t> </a:t>
            </a:r>
            <a:r>
              <a:rPr lang="en-US" altLang="en-US" sz="3200" b="0" dirty="0" err="1">
                <a:solidFill>
                  <a:schemeClr val="tx1"/>
                </a:solidFill>
              </a:rPr>
              <a:t>quỳ</a:t>
            </a:r>
            <a:r>
              <a:rPr lang="en-US" altLang="en-US" sz="3200" b="0" dirty="0">
                <a:solidFill>
                  <a:schemeClr val="tx1"/>
                </a:solidFill>
              </a:rPr>
              <a:t> </a:t>
            </a:r>
            <a:r>
              <a:rPr lang="en-US" altLang="en-US" sz="3200" b="0" dirty="0" err="1">
                <a:solidFill>
                  <a:schemeClr val="tx1"/>
                </a:solidFill>
              </a:rPr>
              <a:t>tím</a:t>
            </a:r>
            <a:r>
              <a:rPr lang="en-US" altLang="en-US" sz="3200" b="0" dirty="0">
                <a:solidFill>
                  <a:schemeClr val="tx1"/>
                </a:solidFill>
              </a:rPr>
              <a:t> </a:t>
            </a:r>
            <a:r>
              <a:rPr lang="en-US" altLang="en-US" sz="3200" b="0" dirty="0" err="1">
                <a:solidFill>
                  <a:schemeClr val="tx1"/>
                </a:solidFill>
              </a:rPr>
              <a:t>ẩm</a:t>
            </a:r>
            <a:r>
              <a:rPr lang="en-US" altLang="en-US" sz="3200" b="0" dirty="0">
                <a:solidFill>
                  <a:schemeClr val="tx1"/>
                </a:solidFill>
              </a:rPr>
              <a:t> </a:t>
            </a:r>
            <a:r>
              <a:rPr lang="en-US" altLang="en-US" sz="3200" b="0" dirty="0" err="1">
                <a:solidFill>
                  <a:schemeClr val="tx1"/>
                </a:solidFill>
              </a:rPr>
              <a:t>thành</a:t>
            </a:r>
            <a:r>
              <a:rPr lang="en-US" altLang="en-US" sz="3200" b="0" dirty="0">
                <a:solidFill>
                  <a:schemeClr val="tx1"/>
                </a:solidFill>
              </a:rPr>
              <a:t> </a:t>
            </a:r>
            <a:r>
              <a:rPr lang="en-US" altLang="en-US" sz="3200" b="0" dirty="0" err="1">
                <a:solidFill>
                  <a:schemeClr val="tx1"/>
                </a:solidFill>
              </a:rPr>
              <a:t>đỏ</a:t>
            </a:r>
            <a:r>
              <a:rPr lang="en-US" altLang="en-US" sz="3200" b="0" dirty="0">
                <a:solidFill>
                  <a:schemeClr val="tx1"/>
                </a:solidFill>
              </a:rPr>
              <a:t>.</a:t>
            </a:r>
          </a:p>
          <a:p>
            <a:pPr eaLnBrk="1" hangingPunct="1"/>
            <a:r>
              <a:rPr lang="en-US" altLang="en-US" sz="3200" b="0" dirty="0">
                <a:solidFill>
                  <a:schemeClr val="tx1"/>
                </a:solidFill>
              </a:rPr>
              <a:t>d/ </a:t>
            </a:r>
            <a:r>
              <a:rPr lang="en-US" altLang="en-US" sz="3200" b="0" dirty="0" err="1">
                <a:solidFill>
                  <a:schemeClr val="tx1"/>
                </a:solidFill>
              </a:rPr>
              <a:t>Làm</a:t>
            </a:r>
            <a:r>
              <a:rPr lang="en-US" altLang="en-US" sz="3200" b="0" dirty="0">
                <a:solidFill>
                  <a:schemeClr val="tx1"/>
                </a:solidFill>
              </a:rPr>
              <a:t> </a:t>
            </a:r>
            <a:r>
              <a:rPr lang="en-US" altLang="en-US" sz="3200" b="0" dirty="0" err="1">
                <a:solidFill>
                  <a:schemeClr val="tx1"/>
                </a:solidFill>
              </a:rPr>
              <a:t>đục</a:t>
            </a:r>
            <a:r>
              <a:rPr lang="en-US" altLang="en-US" sz="3200" b="0" dirty="0">
                <a:solidFill>
                  <a:schemeClr val="tx1"/>
                </a:solidFill>
              </a:rPr>
              <a:t> </a:t>
            </a:r>
            <a:r>
              <a:rPr lang="en-US" altLang="en-US" sz="3200" b="0" dirty="0" err="1">
                <a:solidFill>
                  <a:schemeClr val="tx1"/>
                </a:solidFill>
              </a:rPr>
              <a:t>nước</a:t>
            </a:r>
            <a:r>
              <a:rPr lang="en-US" altLang="en-US" sz="3200" b="0" dirty="0">
                <a:solidFill>
                  <a:schemeClr val="tx1"/>
                </a:solidFill>
              </a:rPr>
              <a:t> </a:t>
            </a:r>
            <a:r>
              <a:rPr lang="en-US" altLang="en-US" sz="3200" b="0" dirty="0" err="1">
                <a:solidFill>
                  <a:schemeClr val="tx1"/>
                </a:solidFill>
              </a:rPr>
              <a:t>vôi</a:t>
            </a:r>
            <a:r>
              <a:rPr lang="en-US" altLang="en-US" sz="3200" b="0" dirty="0">
                <a:solidFill>
                  <a:schemeClr val="tx1"/>
                </a:solidFill>
              </a:rPr>
              <a:t> </a:t>
            </a:r>
            <a:r>
              <a:rPr lang="en-US" altLang="en-US" sz="3200" b="0" dirty="0" err="1">
                <a:solidFill>
                  <a:schemeClr val="tx1"/>
                </a:solidFill>
              </a:rPr>
              <a:t>trong</a:t>
            </a:r>
            <a:r>
              <a:rPr lang="en-US" altLang="en-US" sz="3200" b="0" dirty="0">
                <a:solidFill>
                  <a:schemeClr val="tx1"/>
                </a:solidFill>
              </a:rPr>
              <a:t>.</a:t>
            </a:r>
          </a:p>
        </p:txBody>
      </p:sp>
    </p:spTree>
    <p:extLst>
      <p:ext uri="{BB962C8B-B14F-4D97-AF65-F5344CB8AC3E}">
        <p14:creationId xmlns:p14="http://schemas.microsoft.com/office/powerpoint/2010/main" val="1712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37ADD-D521-474D-947B-DE81ED0823FF}"/>
              </a:ext>
            </a:extLst>
          </p:cNvPr>
          <p:cNvSpPr>
            <a:spLocks noGrp="1"/>
          </p:cNvSpPr>
          <p:nvPr>
            <p:ph idx="1"/>
          </p:nvPr>
        </p:nvSpPr>
        <p:spPr>
          <a:xfrm>
            <a:off x="384313" y="1192696"/>
            <a:ext cx="9806609" cy="5300869"/>
          </a:xfrm>
        </p:spPr>
        <p:txBody>
          <a:bodyPr>
            <a:noAutofit/>
          </a:bodyPr>
          <a:lstStyle/>
          <a:p>
            <a:r>
              <a:rPr lang="en-US" sz="2400" dirty="0" err="1">
                <a:solidFill>
                  <a:srgbClr val="FF0000"/>
                </a:solidFill>
                <a:latin typeface="Times New Roman" pitchFamily="18" charset="0"/>
                <a:cs typeface="Times New Roman" pitchFamily="18" charset="0"/>
              </a:rPr>
              <a:t>L</a:t>
            </a:r>
            <a:r>
              <a:rPr lang="en-US" sz="2400" dirty="0" err="1" smtClean="0">
                <a:solidFill>
                  <a:srgbClr val="FF0000"/>
                </a:solidFill>
                <a:latin typeface="Times New Roman" pitchFamily="18" charset="0"/>
                <a:cs typeface="Times New Roman" pitchFamily="18" charset="0"/>
              </a:rPr>
              <a:t>àm</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1- SGK</a:t>
            </a:r>
            <a:endParaRPr lang="en-US" sz="2400" dirty="0">
              <a:solidFill>
                <a:srgbClr val="FF0000"/>
              </a:solidFill>
              <a:latin typeface="Times New Roman" pitchFamily="18" charset="0"/>
              <a:cs typeface="Times New Roman" pitchFamily="18" charset="0"/>
            </a:endParaRPr>
          </a:p>
          <a:p>
            <a:r>
              <a:rPr lang="en-US" sz="2400" dirty="0" err="1" smtClean="0">
                <a:solidFill>
                  <a:srgbClr val="FF0000"/>
                </a:solidFill>
                <a:latin typeface="Times New Roman" pitchFamily="18" charset="0"/>
                <a:cs typeface="Times New Roman" pitchFamily="18" charset="0"/>
              </a:rPr>
              <a:t>Bài</a:t>
            </a:r>
            <a:r>
              <a:rPr lang="en-US" sz="2400" dirty="0" smtClean="0">
                <a:solidFill>
                  <a:srgbClr val="FF0000"/>
                </a:solidFill>
                <a:latin typeface="Times New Roman" pitchFamily="18" charset="0"/>
                <a:cs typeface="Times New Roman" pitchFamily="18" charset="0"/>
              </a:rPr>
              <a:t> 1</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pt-BR" sz="2400" dirty="0">
                <a:latin typeface="Times New Roman" pitchFamily="18" charset="0"/>
                <a:cs typeface="Times New Roman" pitchFamily="18" charset="0"/>
              </a:rPr>
              <a:t>SO</a:t>
            </a:r>
            <a:r>
              <a:rPr lang="pt-BR" sz="2400" baseline="-25000" dirty="0">
                <a:latin typeface="Times New Roman" pitchFamily="18" charset="0"/>
                <a:cs typeface="Times New Roman" pitchFamily="18" charset="0"/>
              </a:rPr>
              <a:t>2(k)</a:t>
            </a:r>
            <a:r>
              <a:rPr lang="pt-BR" sz="2400" dirty="0">
                <a:latin typeface="Times New Roman" pitchFamily="18" charset="0"/>
                <a:cs typeface="Times New Roman" pitchFamily="18" charset="0"/>
              </a:rPr>
              <a:t>+Ca(OH)</a:t>
            </a:r>
            <a:r>
              <a:rPr lang="pt-BR" sz="2400" baseline="-25000" dirty="0">
                <a:latin typeface="Times New Roman" pitchFamily="18" charset="0"/>
                <a:cs typeface="Times New Roman" pitchFamily="18" charset="0"/>
              </a:rPr>
              <a:t>2(dd)</a:t>
            </a:r>
            <a:r>
              <a:rPr lang="pt-BR" sz="2400" dirty="0">
                <a:latin typeface="Times New Roman" pitchFamily="18" charset="0"/>
                <a:cs typeface="Times New Roman" pitchFamily="18" charset="0"/>
                <a:sym typeface="Symbol" panose="05050102010706020507" pitchFamily="18" charset="2"/>
              </a:rPr>
              <a:t>CaSO</a:t>
            </a:r>
            <a:r>
              <a:rPr lang="pt-BR" sz="2400" baseline="-25000" dirty="0">
                <a:latin typeface="Times New Roman" pitchFamily="18" charset="0"/>
                <a:cs typeface="Times New Roman" pitchFamily="18" charset="0"/>
                <a:sym typeface="Symbol" panose="05050102010706020507" pitchFamily="18" charset="2"/>
              </a:rPr>
              <a:t>3(r)</a:t>
            </a:r>
            <a:r>
              <a:rPr lang="pt-BR" sz="2400" dirty="0">
                <a:latin typeface="Times New Roman" pitchFamily="18" charset="0"/>
                <a:cs typeface="Times New Roman" pitchFamily="18" charset="0"/>
                <a:sym typeface="Symbol" panose="05050102010706020507" pitchFamily="18" charset="2"/>
              </a:rPr>
              <a:t>  + H</a:t>
            </a:r>
            <a:r>
              <a:rPr lang="pt-BR" sz="2400" baseline="-25000" dirty="0">
                <a:latin typeface="Times New Roman" pitchFamily="18" charset="0"/>
                <a:cs typeface="Times New Roman" pitchFamily="18" charset="0"/>
                <a:sym typeface="Symbol" panose="05050102010706020507" pitchFamily="18" charset="2"/>
              </a:rPr>
              <a:t>2</a:t>
            </a:r>
            <a:r>
              <a:rPr lang="pt-BR" sz="2400" dirty="0">
                <a:latin typeface="Times New Roman" pitchFamily="18" charset="0"/>
                <a:cs typeface="Times New Roman" pitchFamily="18" charset="0"/>
                <a:sym typeface="Symbol" panose="05050102010706020507" pitchFamily="18" charset="2"/>
              </a:rPr>
              <a:t>O</a:t>
            </a:r>
            <a:r>
              <a:rPr lang="pt-BR" sz="2400" baseline="-25000" dirty="0">
                <a:latin typeface="Times New Roman" pitchFamily="18" charset="0"/>
                <a:cs typeface="Times New Roman" pitchFamily="18" charset="0"/>
                <a:sym typeface="Symbol" panose="05050102010706020507" pitchFamily="18" charset="2"/>
              </a:rPr>
              <a:t>(l)</a:t>
            </a:r>
            <a:r>
              <a:rPr lang="pt-BR" sz="2400" dirty="0">
                <a:latin typeface="Times New Roman" pitchFamily="18" charset="0"/>
                <a:cs typeface="Times New Roman" pitchFamily="18" charset="0"/>
                <a:sym typeface="Symbol" panose="05050102010706020507" pitchFamily="18" charset="2"/>
              </a:rPr>
              <a:t> </a:t>
            </a:r>
          </a:p>
          <a:p>
            <a:r>
              <a:rPr lang="pt-BR" sz="2400" dirty="0">
                <a:latin typeface="Times New Roman" pitchFamily="18" charset="0"/>
                <a:cs typeface="Times New Roman" pitchFamily="18" charset="0"/>
              </a:rPr>
              <a:t>    SO</a:t>
            </a:r>
            <a:r>
              <a:rPr lang="pt-BR" sz="2400" baseline="-25000" dirty="0">
                <a:latin typeface="Times New Roman" pitchFamily="18" charset="0"/>
                <a:cs typeface="Times New Roman" pitchFamily="18" charset="0"/>
              </a:rPr>
              <a:t>2(k)</a:t>
            </a:r>
            <a:r>
              <a:rPr lang="pt-BR" sz="2400" dirty="0">
                <a:latin typeface="Times New Roman" pitchFamily="18" charset="0"/>
                <a:cs typeface="Times New Roman" pitchFamily="18" charset="0"/>
              </a:rPr>
              <a:t>  + H</a:t>
            </a:r>
            <a:r>
              <a:rPr lang="pt-BR" sz="2400" baseline="-25000" dirty="0">
                <a:latin typeface="Times New Roman" pitchFamily="18" charset="0"/>
                <a:cs typeface="Times New Roman" pitchFamily="18" charset="0"/>
              </a:rPr>
              <a:t>2</a:t>
            </a:r>
            <a:r>
              <a:rPr lang="pt-BR" sz="2400" dirty="0">
                <a:latin typeface="Times New Roman" pitchFamily="18" charset="0"/>
                <a:cs typeface="Times New Roman" pitchFamily="18" charset="0"/>
              </a:rPr>
              <a:t>O</a:t>
            </a:r>
            <a:r>
              <a:rPr lang="pt-BR" sz="2400" baseline="-25000" dirty="0">
                <a:latin typeface="Times New Roman" pitchFamily="18" charset="0"/>
                <a:cs typeface="Times New Roman" pitchFamily="18" charset="0"/>
              </a:rPr>
              <a:t>(l)</a:t>
            </a:r>
            <a:r>
              <a:rPr lang="pt-BR" sz="2400" dirty="0">
                <a:latin typeface="Times New Roman" pitchFamily="18" charset="0"/>
                <a:cs typeface="Times New Roman" pitchFamily="18" charset="0"/>
              </a:rPr>
              <a:t>   </a:t>
            </a:r>
            <a:r>
              <a:rPr lang="pt-BR" sz="2400" dirty="0">
                <a:latin typeface="Times New Roman" pitchFamily="18" charset="0"/>
                <a:cs typeface="Times New Roman" pitchFamily="18" charset="0"/>
                <a:sym typeface="Symbol" panose="05050102010706020507" pitchFamily="18" charset="2"/>
              </a:rPr>
              <a:t> H</a:t>
            </a:r>
            <a:r>
              <a:rPr lang="pt-BR" sz="2400" baseline="-25000" dirty="0">
                <a:latin typeface="Times New Roman" pitchFamily="18" charset="0"/>
                <a:cs typeface="Times New Roman" pitchFamily="18" charset="0"/>
                <a:sym typeface="Symbol" panose="05050102010706020507" pitchFamily="18" charset="2"/>
              </a:rPr>
              <a:t>2</a:t>
            </a:r>
            <a:r>
              <a:rPr lang="pt-BR" sz="2400" dirty="0">
                <a:latin typeface="Times New Roman" pitchFamily="18" charset="0"/>
                <a:cs typeface="Times New Roman" pitchFamily="18" charset="0"/>
                <a:sym typeface="Symbol" panose="05050102010706020507" pitchFamily="18" charset="2"/>
              </a:rPr>
              <a:t>SO</a:t>
            </a:r>
            <a:r>
              <a:rPr lang="pt-BR" sz="2400" baseline="-25000" dirty="0">
                <a:latin typeface="Times New Roman" pitchFamily="18" charset="0"/>
                <a:cs typeface="Times New Roman" pitchFamily="18" charset="0"/>
                <a:sym typeface="Symbol" panose="05050102010706020507" pitchFamily="18" charset="2"/>
              </a:rPr>
              <a:t>3</a:t>
            </a:r>
            <a:r>
              <a:rPr lang="pt-BR" sz="2400" dirty="0">
                <a:latin typeface="Times New Roman" pitchFamily="18" charset="0"/>
                <a:cs typeface="Times New Roman" pitchFamily="18" charset="0"/>
                <a:sym typeface="Symbol" panose="05050102010706020507" pitchFamily="18" charset="2"/>
              </a:rPr>
              <a:t> </a:t>
            </a:r>
            <a:r>
              <a:rPr lang="pt-BR" sz="2400" baseline="-25000" dirty="0">
                <a:latin typeface="Times New Roman" pitchFamily="18" charset="0"/>
                <a:cs typeface="Times New Roman" pitchFamily="18" charset="0"/>
                <a:sym typeface="Symbol" panose="05050102010706020507" pitchFamily="18" charset="2"/>
              </a:rPr>
              <a:t>(dd) </a:t>
            </a:r>
            <a:endParaRPr lang="pt-BR" sz="2400" dirty="0">
              <a:latin typeface="Times New Roman" pitchFamily="18" charset="0"/>
              <a:cs typeface="Times New Roman" pitchFamily="18" charset="0"/>
              <a:sym typeface="Symbol" panose="05050102010706020507" pitchFamily="18" charset="2"/>
            </a:endParaRPr>
          </a:p>
          <a:p>
            <a:r>
              <a:rPr lang="pt-BR" sz="2400" dirty="0">
                <a:latin typeface="Times New Roman" pitchFamily="18" charset="0"/>
                <a:cs typeface="Times New Roman" pitchFamily="18" charset="0"/>
              </a:rPr>
              <a:t>    SO</a:t>
            </a:r>
            <a:r>
              <a:rPr lang="pt-BR" sz="2400" baseline="-25000" dirty="0">
                <a:latin typeface="Times New Roman" pitchFamily="18" charset="0"/>
                <a:cs typeface="Times New Roman" pitchFamily="18" charset="0"/>
              </a:rPr>
              <a:t>2(k) </a:t>
            </a:r>
            <a:r>
              <a:rPr lang="pt-BR" sz="2400" dirty="0">
                <a:latin typeface="Times New Roman" pitchFamily="18" charset="0"/>
                <a:cs typeface="Times New Roman" pitchFamily="18" charset="0"/>
              </a:rPr>
              <a:t> +  Na</a:t>
            </a:r>
            <a:r>
              <a:rPr lang="pt-BR" sz="2400" baseline="-25000" dirty="0">
                <a:latin typeface="Times New Roman" pitchFamily="18" charset="0"/>
                <a:cs typeface="Times New Roman" pitchFamily="18" charset="0"/>
              </a:rPr>
              <a:t>2</a:t>
            </a:r>
            <a:r>
              <a:rPr lang="pt-BR" sz="2400" dirty="0">
                <a:latin typeface="Times New Roman" pitchFamily="18" charset="0"/>
                <a:cs typeface="Times New Roman" pitchFamily="18" charset="0"/>
              </a:rPr>
              <a:t>O</a:t>
            </a:r>
            <a:r>
              <a:rPr lang="pt-BR" sz="2400" baseline="-25000" dirty="0">
                <a:latin typeface="Times New Roman" pitchFamily="18" charset="0"/>
                <a:cs typeface="Times New Roman" pitchFamily="18" charset="0"/>
              </a:rPr>
              <a:t>(r) </a:t>
            </a:r>
            <a:r>
              <a:rPr lang="pt-BR" sz="2400" dirty="0">
                <a:latin typeface="Times New Roman" pitchFamily="18" charset="0"/>
                <a:cs typeface="Times New Roman" pitchFamily="18" charset="0"/>
                <a:sym typeface="Symbol" panose="05050102010706020507" pitchFamily="18" charset="2"/>
              </a:rPr>
              <a:t> Na</a:t>
            </a:r>
            <a:r>
              <a:rPr lang="pt-BR" sz="2400" baseline="-25000" dirty="0">
                <a:latin typeface="Times New Roman" pitchFamily="18" charset="0"/>
                <a:cs typeface="Times New Roman" pitchFamily="18" charset="0"/>
                <a:sym typeface="Symbol" panose="05050102010706020507" pitchFamily="18" charset="2"/>
              </a:rPr>
              <a:t>2</a:t>
            </a:r>
            <a:r>
              <a:rPr lang="pt-BR" sz="2400" dirty="0">
                <a:latin typeface="Times New Roman" pitchFamily="18" charset="0"/>
                <a:cs typeface="Times New Roman" pitchFamily="18" charset="0"/>
                <a:sym typeface="Symbol" panose="05050102010706020507" pitchFamily="18" charset="2"/>
              </a:rPr>
              <a:t>SO</a:t>
            </a:r>
            <a:r>
              <a:rPr lang="pt-BR" sz="2400" baseline="-25000" dirty="0">
                <a:latin typeface="Times New Roman" pitchFamily="18" charset="0"/>
                <a:cs typeface="Times New Roman" pitchFamily="18" charset="0"/>
                <a:sym typeface="Symbol" panose="05050102010706020507" pitchFamily="18" charset="2"/>
              </a:rPr>
              <a:t>3(r) </a:t>
            </a:r>
            <a:r>
              <a:rPr lang="pt-BR" sz="2400" dirty="0">
                <a:latin typeface="Times New Roman" pitchFamily="18" charset="0"/>
                <a:cs typeface="Times New Roman" pitchFamily="18" charset="0"/>
                <a:sym typeface="Symbol" panose="05050102010706020507" pitchFamily="18" charset="2"/>
              </a:rPr>
              <a:t>     </a:t>
            </a:r>
          </a:p>
          <a:p>
            <a:r>
              <a:rPr lang="pt-BR" sz="2400" dirty="0">
                <a:latin typeface="Times New Roman" pitchFamily="18" charset="0"/>
                <a:cs typeface="Times New Roman" pitchFamily="18" charset="0"/>
              </a:rPr>
              <a:t>H</a:t>
            </a:r>
            <a:r>
              <a:rPr lang="pt-BR" sz="2400" baseline="-25000" dirty="0">
                <a:latin typeface="Times New Roman" pitchFamily="18" charset="0"/>
                <a:cs typeface="Times New Roman" pitchFamily="18" charset="0"/>
              </a:rPr>
              <a:t>2</a:t>
            </a:r>
            <a:r>
              <a:rPr lang="pt-BR" sz="2400" dirty="0">
                <a:latin typeface="Times New Roman" pitchFamily="18" charset="0"/>
                <a:cs typeface="Times New Roman" pitchFamily="18" charset="0"/>
              </a:rPr>
              <a:t>SO</a:t>
            </a:r>
            <a:r>
              <a:rPr lang="pt-BR" sz="2400" baseline="-25000" dirty="0">
                <a:latin typeface="Times New Roman" pitchFamily="18" charset="0"/>
                <a:cs typeface="Times New Roman" pitchFamily="18" charset="0"/>
              </a:rPr>
              <a:t>3(dd)</a:t>
            </a:r>
            <a:r>
              <a:rPr lang="pt-BR" sz="2400" dirty="0">
                <a:latin typeface="Times New Roman" pitchFamily="18" charset="0"/>
                <a:cs typeface="Times New Roman" pitchFamily="18" charset="0"/>
              </a:rPr>
              <a:t>+Na</a:t>
            </a:r>
            <a:r>
              <a:rPr lang="pt-BR" sz="2400" baseline="-25000" dirty="0">
                <a:latin typeface="Times New Roman" pitchFamily="18" charset="0"/>
                <a:cs typeface="Times New Roman" pitchFamily="18" charset="0"/>
              </a:rPr>
              <a:t>2</a:t>
            </a:r>
            <a:r>
              <a:rPr lang="pt-BR" sz="2400" dirty="0">
                <a:latin typeface="Times New Roman" pitchFamily="18" charset="0"/>
                <a:cs typeface="Times New Roman" pitchFamily="18" charset="0"/>
              </a:rPr>
              <a:t>O</a:t>
            </a:r>
            <a:r>
              <a:rPr lang="pt-BR" sz="2400" baseline="-25000" dirty="0">
                <a:latin typeface="Times New Roman" pitchFamily="18" charset="0"/>
                <a:cs typeface="Times New Roman" pitchFamily="18" charset="0"/>
              </a:rPr>
              <a:t>(r)</a:t>
            </a:r>
            <a:r>
              <a:rPr lang="pt-BR" sz="2400" dirty="0">
                <a:latin typeface="Times New Roman" pitchFamily="18" charset="0"/>
                <a:cs typeface="Times New Roman" pitchFamily="18" charset="0"/>
                <a:sym typeface="Symbol" panose="05050102010706020507" pitchFamily="18" charset="2"/>
              </a:rPr>
              <a:t>Na</a:t>
            </a:r>
            <a:r>
              <a:rPr lang="pt-BR" sz="2400" baseline="-25000" dirty="0">
                <a:latin typeface="Times New Roman" pitchFamily="18" charset="0"/>
                <a:cs typeface="Times New Roman" pitchFamily="18" charset="0"/>
                <a:sym typeface="Symbol" panose="05050102010706020507" pitchFamily="18" charset="2"/>
              </a:rPr>
              <a:t>2</a:t>
            </a:r>
            <a:r>
              <a:rPr lang="pt-BR" sz="2400" dirty="0">
                <a:latin typeface="Times New Roman" pitchFamily="18" charset="0"/>
                <a:cs typeface="Times New Roman" pitchFamily="18" charset="0"/>
                <a:sym typeface="Symbol" panose="05050102010706020507" pitchFamily="18" charset="2"/>
              </a:rPr>
              <a:t>SO</a:t>
            </a:r>
            <a:r>
              <a:rPr lang="pt-BR" sz="2400" baseline="-25000" dirty="0">
                <a:latin typeface="Times New Roman" pitchFamily="18" charset="0"/>
                <a:cs typeface="Times New Roman" pitchFamily="18" charset="0"/>
                <a:sym typeface="Symbol" panose="05050102010706020507" pitchFamily="18" charset="2"/>
              </a:rPr>
              <a:t>3(r) </a:t>
            </a:r>
            <a:r>
              <a:rPr lang="pt-BR" sz="2400" dirty="0">
                <a:latin typeface="Times New Roman" pitchFamily="18" charset="0"/>
                <a:cs typeface="Times New Roman" pitchFamily="18" charset="0"/>
                <a:sym typeface="Symbol" panose="05050102010706020507" pitchFamily="18" charset="2"/>
              </a:rPr>
              <a:t>+ H</a:t>
            </a:r>
            <a:r>
              <a:rPr lang="pt-BR" sz="2400" baseline="-25000" dirty="0">
                <a:latin typeface="Times New Roman" pitchFamily="18" charset="0"/>
                <a:cs typeface="Times New Roman" pitchFamily="18" charset="0"/>
                <a:sym typeface="Symbol" panose="05050102010706020507" pitchFamily="18" charset="2"/>
              </a:rPr>
              <a:t>2</a:t>
            </a:r>
            <a:r>
              <a:rPr lang="pt-BR" sz="2400" dirty="0">
                <a:latin typeface="Times New Roman" pitchFamily="18" charset="0"/>
                <a:cs typeface="Times New Roman" pitchFamily="18" charset="0"/>
                <a:sym typeface="Symbol" panose="05050102010706020507" pitchFamily="18" charset="2"/>
              </a:rPr>
              <a:t>O</a:t>
            </a:r>
            <a:r>
              <a:rPr lang="pt-BR" sz="2400" baseline="-25000" dirty="0">
                <a:latin typeface="Times New Roman" pitchFamily="18" charset="0"/>
                <a:cs typeface="Times New Roman" pitchFamily="18" charset="0"/>
                <a:sym typeface="Symbol" panose="05050102010706020507" pitchFamily="18" charset="2"/>
              </a:rPr>
              <a:t>(l)</a:t>
            </a:r>
          </a:p>
          <a:p>
            <a:r>
              <a:rPr lang="pt-BR" sz="2400" dirty="0">
                <a:latin typeface="Times New Roman" pitchFamily="18" charset="0"/>
                <a:cs typeface="Times New Roman" pitchFamily="18" charset="0"/>
              </a:rPr>
              <a:t>Na</a:t>
            </a:r>
            <a:r>
              <a:rPr lang="pt-BR" sz="2400" baseline="-25000" dirty="0">
                <a:latin typeface="Times New Roman" pitchFamily="18" charset="0"/>
                <a:cs typeface="Times New Roman" pitchFamily="18" charset="0"/>
              </a:rPr>
              <a:t>2</a:t>
            </a:r>
            <a:r>
              <a:rPr lang="pt-BR" sz="2400" dirty="0">
                <a:latin typeface="Times New Roman" pitchFamily="18" charset="0"/>
                <a:cs typeface="Times New Roman" pitchFamily="18" charset="0"/>
              </a:rPr>
              <a:t>SO</a:t>
            </a:r>
            <a:r>
              <a:rPr lang="pt-BR" sz="2400" baseline="-25000" dirty="0">
                <a:latin typeface="Times New Roman" pitchFamily="18" charset="0"/>
                <a:cs typeface="Times New Roman" pitchFamily="18" charset="0"/>
              </a:rPr>
              <a:t>3(r)</a:t>
            </a:r>
            <a:r>
              <a:rPr lang="pt-BR" sz="2400" dirty="0">
                <a:latin typeface="Times New Roman" pitchFamily="18" charset="0"/>
                <a:cs typeface="Times New Roman" pitchFamily="18" charset="0"/>
              </a:rPr>
              <a:t>+H</a:t>
            </a:r>
            <a:r>
              <a:rPr lang="pt-BR" sz="2400" baseline="-25000" dirty="0">
                <a:latin typeface="Times New Roman" pitchFamily="18" charset="0"/>
                <a:cs typeface="Times New Roman" pitchFamily="18" charset="0"/>
              </a:rPr>
              <a:t>2</a:t>
            </a:r>
            <a:r>
              <a:rPr lang="pt-BR" sz="2400" dirty="0">
                <a:latin typeface="Times New Roman" pitchFamily="18" charset="0"/>
                <a:cs typeface="Times New Roman" pitchFamily="18" charset="0"/>
              </a:rPr>
              <a:t>SO</a:t>
            </a:r>
            <a:r>
              <a:rPr lang="pt-BR" sz="2400" baseline="-25000" dirty="0">
                <a:latin typeface="Times New Roman" pitchFamily="18" charset="0"/>
                <a:cs typeface="Times New Roman" pitchFamily="18" charset="0"/>
              </a:rPr>
              <a:t>4</a:t>
            </a:r>
            <a:r>
              <a:rPr lang="pt-BR" sz="2400" dirty="0">
                <a:latin typeface="Times New Roman" pitchFamily="18" charset="0"/>
                <a:cs typeface="Times New Roman" pitchFamily="18" charset="0"/>
                <a:sym typeface="Symbol" panose="05050102010706020507" pitchFamily="18" charset="2"/>
              </a:rPr>
              <a:t>Na</a:t>
            </a:r>
            <a:r>
              <a:rPr lang="pt-BR" sz="2400" baseline="-25000" dirty="0">
                <a:latin typeface="Times New Roman" pitchFamily="18" charset="0"/>
                <a:cs typeface="Times New Roman" pitchFamily="18" charset="0"/>
                <a:sym typeface="Symbol" panose="05050102010706020507" pitchFamily="18" charset="2"/>
              </a:rPr>
              <a:t>2</a:t>
            </a:r>
            <a:r>
              <a:rPr lang="pt-BR" sz="2400" dirty="0">
                <a:latin typeface="Times New Roman" pitchFamily="18" charset="0"/>
                <a:cs typeface="Times New Roman" pitchFamily="18" charset="0"/>
                <a:sym typeface="Symbol" panose="05050102010706020507" pitchFamily="18" charset="2"/>
              </a:rPr>
              <a:t>SO</a:t>
            </a:r>
            <a:r>
              <a:rPr lang="pt-BR" sz="2400" baseline="-25000" dirty="0">
                <a:latin typeface="Times New Roman" pitchFamily="18" charset="0"/>
                <a:cs typeface="Times New Roman" pitchFamily="18" charset="0"/>
                <a:sym typeface="Symbol" panose="05050102010706020507" pitchFamily="18" charset="2"/>
              </a:rPr>
              <a:t>4(dd)</a:t>
            </a:r>
            <a:r>
              <a:rPr lang="pt-BR" sz="2400" dirty="0">
                <a:latin typeface="Times New Roman" pitchFamily="18" charset="0"/>
                <a:cs typeface="Times New Roman" pitchFamily="18" charset="0"/>
                <a:sym typeface="Symbol" panose="05050102010706020507" pitchFamily="18" charset="2"/>
              </a:rPr>
              <a:t>+H</a:t>
            </a:r>
            <a:r>
              <a:rPr lang="pt-BR" sz="2400" baseline="-25000" dirty="0">
                <a:latin typeface="Times New Roman" pitchFamily="18" charset="0"/>
                <a:cs typeface="Times New Roman" pitchFamily="18" charset="0"/>
                <a:sym typeface="Symbol" panose="05050102010706020507" pitchFamily="18" charset="2"/>
              </a:rPr>
              <a:t>2</a:t>
            </a:r>
            <a:r>
              <a:rPr lang="pt-BR" sz="2400" dirty="0">
                <a:latin typeface="Times New Roman" pitchFamily="18" charset="0"/>
                <a:cs typeface="Times New Roman" pitchFamily="18" charset="0"/>
                <a:sym typeface="Symbol" panose="05050102010706020507" pitchFamily="18" charset="2"/>
              </a:rPr>
              <a:t>O</a:t>
            </a:r>
            <a:r>
              <a:rPr lang="pt-BR" sz="2400" baseline="-25000" dirty="0">
                <a:latin typeface="Times New Roman" pitchFamily="18" charset="0"/>
                <a:cs typeface="Times New Roman" pitchFamily="18" charset="0"/>
                <a:sym typeface="Symbol" panose="05050102010706020507" pitchFamily="18" charset="2"/>
              </a:rPr>
              <a:t>(l)</a:t>
            </a:r>
            <a:r>
              <a:rPr lang="pt-BR" sz="2400" dirty="0">
                <a:latin typeface="Times New Roman" pitchFamily="18" charset="0"/>
                <a:cs typeface="Times New Roman" pitchFamily="18" charset="0"/>
                <a:sym typeface="Symbol" panose="05050102010706020507" pitchFamily="18" charset="2"/>
              </a:rPr>
              <a:t>+SO</a:t>
            </a:r>
            <a:r>
              <a:rPr lang="pt-BR" sz="2400" baseline="-25000" dirty="0">
                <a:latin typeface="Times New Roman" pitchFamily="18" charset="0"/>
                <a:cs typeface="Times New Roman" pitchFamily="18" charset="0"/>
                <a:sym typeface="Symbol" panose="05050102010706020507" pitchFamily="18" charset="2"/>
              </a:rPr>
              <a:t>2(k) </a:t>
            </a:r>
          </a:p>
        </p:txBody>
      </p:sp>
    </p:spTree>
    <p:extLst>
      <p:ext uri="{BB962C8B-B14F-4D97-AF65-F5344CB8AC3E}">
        <p14:creationId xmlns:p14="http://schemas.microsoft.com/office/powerpoint/2010/main" val="203910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descr="Horizontal brick"/>
          <p:cNvSpPr txBox="1">
            <a:spLocks noChangeArrowheads="1"/>
          </p:cNvSpPr>
          <p:nvPr/>
        </p:nvSpPr>
        <p:spPr bwMode="auto">
          <a:xfrm>
            <a:off x="1537853" y="314760"/>
            <a:ext cx="9144001" cy="584775"/>
          </a:xfrm>
          <a:prstGeom prst="rect">
            <a:avLst/>
          </a:prstGeom>
          <a:pattFill prst="horzBrick">
            <a:fgClr>
              <a:srgbClr val="FFFF99"/>
            </a:fgClr>
            <a:bgClr>
              <a:schemeClr val="bg1"/>
            </a:bgClr>
          </a:pattFill>
          <a:ln w="9525">
            <a:solidFill>
              <a:srgbClr val="0000FF"/>
            </a:solidFill>
            <a:miter lim="800000"/>
            <a:headEnd/>
            <a:tailEnd/>
          </a:ln>
        </p:spPr>
        <p:txBody>
          <a:bodyPr>
            <a:spAutoFit/>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algn="ctr" eaLnBrk="1" hangingPunct="1"/>
            <a:r>
              <a:rPr lang="en-US" altLang="en-US" sz="3200">
                <a:solidFill>
                  <a:srgbClr val="0000FF"/>
                </a:solidFill>
              </a:rPr>
              <a:t>HƯỚNG DẪN VỀ NHÀ</a:t>
            </a:r>
          </a:p>
        </p:txBody>
      </p:sp>
      <p:sp>
        <p:nvSpPr>
          <p:cNvPr id="9219" name="Text Box 19"/>
          <p:cNvSpPr txBox="1">
            <a:spLocks noChangeArrowheads="1"/>
          </p:cNvSpPr>
          <p:nvPr/>
        </p:nvSpPr>
        <p:spPr bwMode="auto">
          <a:xfrm>
            <a:off x="235527" y="914400"/>
            <a:ext cx="1174865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b="1">
                <a:solidFill>
                  <a:srgbClr val="FF0066"/>
                </a:solidFill>
                <a:latin typeface="Arial" panose="020B0604020202020204" pitchFamily="34" charset="0"/>
              </a:defRPr>
            </a:lvl1pPr>
            <a:lvl2pPr marL="742950" indent="-285750" eaLnBrk="0" hangingPunct="0">
              <a:defRPr sz="4400" b="1">
                <a:solidFill>
                  <a:srgbClr val="FF0066"/>
                </a:solidFill>
                <a:latin typeface="Arial" panose="020B0604020202020204" pitchFamily="34" charset="0"/>
              </a:defRPr>
            </a:lvl2pPr>
            <a:lvl3pPr marL="1143000" indent="-228600" eaLnBrk="0" hangingPunct="0">
              <a:defRPr sz="4400" b="1">
                <a:solidFill>
                  <a:srgbClr val="FF0066"/>
                </a:solidFill>
                <a:latin typeface="Arial" panose="020B0604020202020204" pitchFamily="34" charset="0"/>
              </a:defRPr>
            </a:lvl3pPr>
            <a:lvl4pPr marL="1600200" indent="-228600" eaLnBrk="0" hangingPunct="0">
              <a:defRPr sz="4400" b="1">
                <a:solidFill>
                  <a:srgbClr val="FF0066"/>
                </a:solidFill>
                <a:latin typeface="Arial" panose="020B0604020202020204" pitchFamily="34" charset="0"/>
              </a:defRPr>
            </a:lvl4pPr>
            <a:lvl5pPr marL="2057400" indent="-228600" eaLnBrk="0" hangingPunct="0">
              <a:defRPr sz="4400" b="1">
                <a:solidFill>
                  <a:srgbClr val="FF0066"/>
                </a:solidFill>
                <a:latin typeface="Arial" panose="020B0604020202020204" pitchFamily="34" charset="0"/>
              </a:defRPr>
            </a:lvl5pPr>
            <a:lvl6pPr marL="2514600" indent="-228600" eaLnBrk="0" fontAlgn="base" hangingPunct="0">
              <a:spcBef>
                <a:spcPct val="50000"/>
              </a:spcBef>
              <a:spcAft>
                <a:spcPct val="0"/>
              </a:spcAft>
              <a:defRPr sz="4400" b="1">
                <a:solidFill>
                  <a:srgbClr val="FF0066"/>
                </a:solidFill>
                <a:latin typeface="Arial" panose="020B0604020202020204" pitchFamily="34" charset="0"/>
              </a:defRPr>
            </a:lvl6pPr>
            <a:lvl7pPr marL="2971800" indent="-228600" eaLnBrk="0" fontAlgn="base" hangingPunct="0">
              <a:spcBef>
                <a:spcPct val="50000"/>
              </a:spcBef>
              <a:spcAft>
                <a:spcPct val="0"/>
              </a:spcAft>
              <a:defRPr sz="4400" b="1">
                <a:solidFill>
                  <a:srgbClr val="FF0066"/>
                </a:solidFill>
                <a:latin typeface="Arial" panose="020B0604020202020204" pitchFamily="34" charset="0"/>
              </a:defRPr>
            </a:lvl7pPr>
            <a:lvl8pPr marL="3429000" indent="-228600" eaLnBrk="0" fontAlgn="base" hangingPunct="0">
              <a:spcBef>
                <a:spcPct val="50000"/>
              </a:spcBef>
              <a:spcAft>
                <a:spcPct val="0"/>
              </a:spcAft>
              <a:defRPr sz="4400" b="1">
                <a:solidFill>
                  <a:srgbClr val="FF0066"/>
                </a:solidFill>
                <a:latin typeface="Arial" panose="020B0604020202020204" pitchFamily="34" charset="0"/>
              </a:defRPr>
            </a:lvl8pPr>
            <a:lvl9pPr marL="3886200" indent="-228600" eaLnBrk="0" fontAlgn="base" hangingPunct="0">
              <a:spcBef>
                <a:spcPct val="50000"/>
              </a:spcBef>
              <a:spcAft>
                <a:spcPct val="0"/>
              </a:spcAft>
              <a:defRPr sz="4400" b="1">
                <a:solidFill>
                  <a:srgbClr val="FF0066"/>
                </a:solidFill>
                <a:latin typeface="Arial" panose="020B0604020202020204" pitchFamily="34" charset="0"/>
              </a:defRPr>
            </a:lvl9pPr>
          </a:lstStyle>
          <a:p>
            <a:pPr eaLnBrk="1" hangingPunct="1"/>
            <a:r>
              <a:rPr lang="en-US" altLang="en-US" sz="3200" dirty="0">
                <a:solidFill>
                  <a:srgbClr val="0000FF"/>
                </a:solidFill>
              </a:rPr>
              <a:t>- </a:t>
            </a:r>
            <a:r>
              <a:rPr lang="en-US" altLang="en-US" sz="3200" dirty="0" err="1">
                <a:solidFill>
                  <a:srgbClr val="0000FF"/>
                </a:solidFill>
              </a:rPr>
              <a:t>Làm</a:t>
            </a:r>
            <a:r>
              <a:rPr lang="en-US" altLang="en-US" sz="3200" dirty="0">
                <a:solidFill>
                  <a:srgbClr val="0000FF"/>
                </a:solidFill>
              </a:rPr>
              <a:t> </a:t>
            </a:r>
            <a:r>
              <a:rPr lang="en-US" altLang="en-US" sz="3200" dirty="0" err="1">
                <a:solidFill>
                  <a:srgbClr val="0000FF"/>
                </a:solidFill>
              </a:rPr>
              <a:t>bài</a:t>
            </a:r>
            <a:r>
              <a:rPr lang="en-US" altLang="en-US" sz="3200" dirty="0">
                <a:solidFill>
                  <a:srgbClr val="0000FF"/>
                </a:solidFill>
              </a:rPr>
              <a:t> </a:t>
            </a:r>
            <a:r>
              <a:rPr lang="en-US" altLang="en-US" sz="3200" dirty="0" err="1">
                <a:solidFill>
                  <a:srgbClr val="0000FF"/>
                </a:solidFill>
              </a:rPr>
              <a:t>tập</a:t>
            </a:r>
            <a:r>
              <a:rPr lang="en-US" altLang="en-US" sz="3200" dirty="0">
                <a:solidFill>
                  <a:srgbClr val="0000FF"/>
                </a:solidFill>
              </a:rPr>
              <a:t> 1, 2, 3, 5, 6 / </a:t>
            </a:r>
            <a:r>
              <a:rPr lang="en-US" altLang="en-US" sz="3200" dirty="0" err="1">
                <a:solidFill>
                  <a:srgbClr val="0000FF"/>
                </a:solidFill>
              </a:rPr>
              <a:t>sgk</a:t>
            </a:r>
            <a:r>
              <a:rPr lang="en-US" altLang="en-US" sz="3200" dirty="0">
                <a:solidFill>
                  <a:srgbClr val="0000FF"/>
                </a:solidFill>
              </a:rPr>
              <a:t> </a:t>
            </a:r>
            <a:r>
              <a:rPr lang="en-US" altLang="en-US" sz="3200" dirty="0" err="1">
                <a:solidFill>
                  <a:srgbClr val="0000FF"/>
                </a:solidFill>
              </a:rPr>
              <a:t>trang</a:t>
            </a:r>
            <a:r>
              <a:rPr lang="en-US" altLang="en-US" sz="3200" dirty="0">
                <a:solidFill>
                  <a:srgbClr val="0000FF"/>
                </a:solidFill>
              </a:rPr>
              <a:t> 11.</a:t>
            </a:r>
          </a:p>
          <a:p>
            <a:pPr eaLnBrk="1" hangingPunct="1"/>
            <a:r>
              <a:rPr lang="en-US" altLang="en-US" sz="3200" dirty="0">
                <a:solidFill>
                  <a:srgbClr val="0000FF"/>
                </a:solidFill>
              </a:rPr>
              <a:t>  </a:t>
            </a:r>
            <a:r>
              <a:rPr lang="en-US" altLang="en-US" sz="3200" dirty="0" err="1">
                <a:solidFill>
                  <a:schemeClr val="tx1"/>
                </a:solidFill>
              </a:rPr>
              <a:t>Bài</a:t>
            </a:r>
            <a:r>
              <a:rPr lang="en-US" altLang="en-US" sz="3200" dirty="0">
                <a:solidFill>
                  <a:schemeClr val="tx1"/>
                </a:solidFill>
              </a:rPr>
              <a:t> 6: + </a:t>
            </a:r>
            <a:r>
              <a:rPr lang="en-US" altLang="en-US" sz="3200" dirty="0" err="1">
                <a:solidFill>
                  <a:schemeClr val="tx1"/>
                </a:solidFill>
              </a:rPr>
              <a:t>Tính</a:t>
            </a:r>
            <a:r>
              <a:rPr lang="en-US" altLang="en-US" sz="3200" dirty="0">
                <a:solidFill>
                  <a:schemeClr val="tx1"/>
                </a:solidFill>
              </a:rPr>
              <a:t> </a:t>
            </a:r>
            <a:r>
              <a:rPr lang="en-US" altLang="en-US" sz="3200" dirty="0" err="1">
                <a:solidFill>
                  <a:schemeClr val="tx1"/>
                </a:solidFill>
              </a:rPr>
              <a:t>số</a:t>
            </a:r>
            <a:r>
              <a:rPr lang="en-US" altLang="en-US" sz="3200" dirty="0">
                <a:solidFill>
                  <a:schemeClr val="tx1"/>
                </a:solidFill>
              </a:rPr>
              <a:t> </a:t>
            </a:r>
            <a:r>
              <a:rPr lang="en-US" altLang="en-US" sz="3200" dirty="0" err="1">
                <a:solidFill>
                  <a:schemeClr val="tx1"/>
                </a:solidFill>
              </a:rPr>
              <a:t>mol</a:t>
            </a:r>
            <a:r>
              <a:rPr lang="en-US" altLang="en-US" sz="3200" dirty="0">
                <a:solidFill>
                  <a:schemeClr val="tx1"/>
                </a:solidFill>
              </a:rPr>
              <a:t> </a:t>
            </a:r>
            <a:r>
              <a:rPr lang="en-US" altLang="en-US" sz="3200" dirty="0" err="1">
                <a:solidFill>
                  <a:schemeClr val="tx1"/>
                </a:solidFill>
              </a:rPr>
              <a:t>hai</a:t>
            </a:r>
            <a:r>
              <a:rPr lang="en-US" altLang="en-US" sz="3200" dirty="0">
                <a:solidFill>
                  <a:schemeClr val="tx1"/>
                </a:solidFill>
              </a:rPr>
              <a:t> </a:t>
            </a:r>
            <a:r>
              <a:rPr lang="en-US" altLang="en-US" sz="3200" dirty="0" err="1">
                <a:solidFill>
                  <a:schemeClr val="tx1"/>
                </a:solidFill>
              </a:rPr>
              <a:t>chất</a:t>
            </a:r>
            <a:r>
              <a:rPr lang="en-US" altLang="en-US" sz="3200" dirty="0">
                <a:solidFill>
                  <a:schemeClr val="tx1"/>
                </a:solidFill>
              </a:rPr>
              <a:t> SO</a:t>
            </a:r>
            <a:r>
              <a:rPr lang="en-US" altLang="en-US" sz="3200" baseline="-25000" dirty="0">
                <a:solidFill>
                  <a:schemeClr val="tx1"/>
                </a:solidFill>
              </a:rPr>
              <a:t>2</a:t>
            </a:r>
            <a:r>
              <a:rPr lang="en-US" altLang="en-US" sz="3200" dirty="0">
                <a:solidFill>
                  <a:schemeClr val="tx1"/>
                </a:solidFill>
              </a:rPr>
              <a:t> </a:t>
            </a:r>
            <a:r>
              <a:rPr lang="en-US" altLang="en-US" sz="3200" dirty="0" err="1">
                <a:solidFill>
                  <a:schemeClr val="tx1"/>
                </a:solidFill>
              </a:rPr>
              <a:t>và</a:t>
            </a:r>
            <a:r>
              <a:rPr lang="en-US" altLang="en-US" sz="3200" dirty="0">
                <a:solidFill>
                  <a:schemeClr val="tx1"/>
                </a:solidFill>
              </a:rPr>
              <a:t> Ca(OH)</a:t>
            </a:r>
            <a:r>
              <a:rPr lang="en-US" altLang="en-US" sz="3200" baseline="-25000" dirty="0">
                <a:solidFill>
                  <a:schemeClr val="tx1"/>
                </a:solidFill>
              </a:rPr>
              <a:t>2</a:t>
            </a:r>
            <a:r>
              <a:rPr lang="en-US" altLang="en-US" sz="3200" dirty="0">
                <a:solidFill>
                  <a:schemeClr val="tx1"/>
                </a:solidFill>
              </a:rPr>
              <a:t>.</a:t>
            </a:r>
          </a:p>
          <a:p>
            <a:pPr eaLnBrk="1" hangingPunct="1"/>
            <a:r>
              <a:rPr lang="en-US" altLang="en-US" sz="3200" dirty="0">
                <a:solidFill>
                  <a:schemeClr val="tx1"/>
                </a:solidFill>
              </a:rPr>
              <a:t>             + </a:t>
            </a:r>
            <a:r>
              <a:rPr lang="en-US" altLang="en-US" sz="3200" dirty="0" err="1">
                <a:solidFill>
                  <a:schemeClr val="tx1"/>
                </a:solidFill>
              </a:rPr>
              <a:t>Lập</a:t>
            </a:r>
            <a:r>
              <a:rPr lang="en-US" altLang="en-US" sz="3200" dirty="0">
                <a:solidFill>
                  <a:schemeClr val="tx1"/>
                </a:solidFill>
              </a:rPr>
              <a:t> </a:t>
            </a:r>
            <a:r>
              <a:rPr lang="en-US" altLang="en-US" sz="3200" dirty="0" err="1">
                <a:solidFill>
                  <a:schemeClr val="tx1"/>
                </a:solidFill>
              </a:rPr>
              <a:t>tỉ</a:t>
            </a:r>
            <a:r>
              <a:rPr lang="en-US" altLang="en-US" sz="3200" dirty="0">
                <a:solidFill>
                  <a:schemeClr val="tx1"/>
                </a:solidFill>
              </a:rPr>
              <a:t> </a:t>
            </a:r>
            <a:r>
              <a:rPr lang="en-US" altLang="en-US" sz="3200" dirty="0" err="1">
                <a:solidFill>
                  <a:schemeClr val="tx1"/>
                </a:solidFill>
              </a:rPr>
              <a:t>lệ</a:t>
            </a:r>
            <a:r>
              <a:rPr lang="en-US" altLang="en-US" sz="3200" dirty="0">
                <a:solidFill>
                  <a:schemeClr val="tx1"/>
                </a:solidFill>
              </a:rPr>
              <a:t> </a:t>
            </a:r>
            <a:r>
              <a:rPr lang="en-US" altLang="en-US" sz="3200" dirty="0" err="1">
                <a:solidFill>
                  <a:schemeClr val="tx1"/>
                </a:solidFill>
              </a:rPr>
              <a:t>số</a:t>
            </a:r>
            <a:r>
              <a:rPr lang="en-US" altLang="en-US" sz="3200" dirty="0">
                <a:solidFill>
                  <a:schemeClr val="tx1"/>
                </a:solidFill>
              </a:rPr>
              <a:t> </a:t>
            </a:r>
            <a:r>
              <a:rPr lang="en-US" altLang="en-US" sz="3200" dirty="0" err="1">
                <a:solidFill>
                  <a:schemeClr val="tx1"/>
                </a:solidFill>
              </a:rPr>
              <a:t>mol</a:t>
            </a:r>
            <a:r>
              <a:rPr lang="en-US" altLang="en-US" sz="3200" dirty="0">
                <a:solidFill>
                  <a:schemeClr val="tx1"/>
                </a:solidFill>
              </a:rPr>
              <a:t> </a:t>
            </a:r>
            <a:r>
              <a:rPr lang="en-US" altLang="en-US" sz="3200" dirty="0" err="1">
                <a:solidFill>
                  <a:schemeClr val="tx1"/>
                </a:solidFill>
              </a:rPr>
              <a:t>để</a:t>
            </a:r>
            <a:r>
              <a:rPr lang="en-US" altLang="en-US" sz="3200" dirty="0">
                <a:solidFill>
                  <a:schemeClr val="tx1"/>
                </a:solidFill>
              </a:rPr>
              <a:t> </a:t>
            </a:r>
            <a:r>
              <a:rPr lang="en-US" altLang="en-US" sz="3200" dirty="0" err="1">
                <a:solidFill>
                  <a:schemeClr val="tx1"/>
                </a:solidFill>
              </a:rPr>
              <a:t>xác</a:t>
            </a:r>
            <a:r>
              <a:rPr lang="en-US" altLang="en-US" sz="3200" dirty="0">
                <a:solidFill>
                  <a:schemeClr val="tx1"/>
                </a:solidFill>
              </a:rPr>
              <a:t> </a:t>
            </a:r>
            <a:r>
              <a:rPr lang="en-US" altLang="en-US" sz="3200" dirty="0" err="1">
                <a:solidFill>
                  <a:schemeClr val="tx1"/>
                </a:solidFill>
              </a:rPr>
              <a:t>định</a:t>
            </a:r>
            <a:r>
              <a:rPr lang="en-US" altLang="en-US" sz="3200" dirty="0">
                <a:solidFill>
                  <a:schemeClr val="tx1"/>
                </a:solidFill>
              </a:rPr>
              <a:t> </a:t>
            </a:r>
            <a:r>
              <a:rPr lang="en-US" altLang="en-US" sz="3200" dirty="0" err="1">
                <a:solidFill>
                  <a:schemeClr val="tx1"/>
                </a:solidFill>
              </a:rPr>
              <a:t>chất</a:t>
            </a:r>
            <a:r>
              <a:rPr lang="en-US" altLang="en-US" sz="3200" dirty="0">
                <a:solidFill>
                  <a:schemeClr val="tx1"/>
                </a:solidFill>
              </a:rPr>
              <a:t> </a:t>
            </a:r>
            <a:r>
              <a:rPr lang="en-US" altLang="en-US" sz="3200" dirty="0" err="1">
                <a:solidFill>
                  <a:schemeClr val="tx1"/>
                </a:solidFill>
              </a:rPr>
              <a:t>nào</a:t>
            </a:r>
            <a:r>
              <a:rPr lang="en-US" altLang="en-US" sz="3200" dirty="0">
                <a:solidFill>
                  <a:schemeClr val="tx1"/>
                </a:solidFill>
              </a:rPr>
              <a:t> </a:t>
            </a:r>
            <a:r>
              <a:rPr lang="en-US" altLang="en-US" sz="3200" dirty="0" err="1">
                <a:solidFill>
                  <a:schemeClr val="tx1"/>
                </a:solidFill>
              </a:rPr>
              <a:t>còn</a:t>
            </a:r>
            <a:r>
              <a:rPr lang="en-US" altLang="en-US" sz="3200" dirty="0">
                <a:solidFill>
                  <a:schemeClr val="tx1"/>
                </a:solidFill>
              </a:rPr>
              <a:t> </a:t>
            </a:r>
            <a:r>
              <a:rPr lang="en-US" altLang="en-US" sz="3200" dirty="0" err="1">
                <a:solidFill>
                  <a:schemeClr val="tx1"/>
                </a:solidFill>
              </a:rPr>
              <a:t>dư</a:t>
            </a:r>
            <a:r>
              <a:rPr lang="en-US" altLang="en-US" sz="3200" dirty="0">
                <a:solidFill>
                  <a:schemeClr val="tx1"/>
                </a:solidFill>
              </a:rPr>
              <a:t>, </a:t>
            </a:r>
            <a:r>
              <a:rPr lang="en-US" altLang="en-US" sz="3200" dirty="0" err="1">
                <a:solidFill>
                  <a:schemeClr val="tx1"/>
                </a:solidFill>
              </a:rPr>
              <a:t>chất</a:t>
            </a:r>
            <a:endParaRPr lang="en-US" altLang="en-US" sz="3200" dirty="0">
              <a:solidFill>
                <a:schemeClr val="tx1"/>
              </a:solidFill>
            </a:endParaRPr>
          </a:p>
          <a:p>
            <a:pPr eaLnBrk="1" hangingPunct="1"/>
            <a:r>
              <a:rPr lang="en-US" altLang="en-US" sz="3200" dirty="0">
                <a:solidFill>
                  <a:schemeClr val="tx1"/>
                </a:solidFill>
              </a:rPr>
              <a:t> </a:t>
            </a:r>
            <a:r>
              <a:rPr lang="en-US" altLang="en-US" sz="3200" dirty="0" err="1" smtClean="0">
                <a:solidFill>
                  <a:schemeClr val="tx1"/>
                </a:solidFill>
              </a:rPr>
              <a:t>nào</a:t>
            </a:r>
            <a:r>
              <a:rPr lang="en-US" altLang="en-US" sz="3200" dirty="0" smtClean="0">
                <a:solidFill>
                  <a:schemeClr val="tx1"/>
                </a:solidFill>
              </a:rPr>
              <a:t> </a:t>
            </a:r>
            <a:r>
              <a:rPr lang="en-US" altLang="en-US" sz="3200" dirty="0" err="1">
                <a:solidFill>
                  <a:schemeClr val="tx1"/>
                </a:solidFill>
              </a:rPr>
              <a:t>phản</a:t>
            </a:r>
            <a:r>
              <a:rPr lang="en-US" altLang="en-US" sz="3200" dirty="0">
                <a:solidFill>
                  <a:schemeClr val="tx1"/>
                </a:solidFill>
              </a:rPr>
              <a:t> </a:t>
            </a:r>
            <a:r>
              <a:rPr lang="en-US" altLang="en-US" sz="3200" dirty="0" err="1">
                <a:solidFill>
                  <a:schemeClr val="tx1"/>
                </a:solidFill>
              </a:rPr>
              <a:t>ứng</a:t>
            </a:r>
            <a:r>
              <a:rPr lang="en-US" altLang="en-US" sz="3200" dirty="0">
                <a:solidFill>
                  <a:schemeClr val="tx1"/>
                </a:solidFill>
              </a:rPr>
              <a:t> </a:t>
            </a:r>
            <a:r>
              <a:rPr lang="en-US" altLang="en-US" sz="3200" dirty="0" err="1">
                <a:solidFill>
                  <a:schemeClr val="tx1"/>
                </a:solidFill>
              </a:rPr>
              <a:t>hết</a:t>
            </a:r>
            <a:r>
              <a:rPr lang="en-US" altLang="en-US" sz="3200" dirty="0">
                <a:solidFill>
                  <a:schemeClr val="tx1"/>
                </a:solidFill>
              </a:rPr>
              <a:t>. </a:t>
            </a:r>
            <a:r>
              <a:rPr lang="en-US" altLang="en-US" sz="3200" dirty="0" err="1">
                <a:solidFill>
                  <a:schemeClr val="tx1"/>
                </a:solidFill>
              </a:rPr>
              <a:t>Tính</a:t>
            </a:r>
            <a:r>
              <a:rPr lang="en-US" altLang="en-US" sz="3200" dirty="0">
                <a:solidFill>
                  <a:schemeClr val="tx1"/>
                </a:solidFill>
              </a:rPr>
              <a:t> </a:t>
            </a:r>
            <a:r>
              <a:rPr lang="en-US" altLang="en-US" sz="3200" dirty="0" err="1">
                <a:solidFill>
                  <a:schemeClr val="tx1"/>
                </a:solidFill>
              </a:rPr>
              <a:t>theo</a:t>
            </a:r>
            <a:r>
              <a:rPr lang="en-US" altLang="en-US" sz="3200" dirty="0">
                <a:solidFill>
                  <a:schemeClr val="tx1"/>
                </a:solidFill>
              </a:rPr>
              <a:t> </a:t>
            </a:r>
            <a:r>
              <a:rPr lang="en-US" altLang="en-US" sz="3200" dirty="0" err="1">
                <a:solidFill>
                  <a:schemeClr val="tx1"/>
                </a:solidFill>
              </a:rPr>
              <a:t>số</a:t>
            </a:r>
            <a:r>
              <a:rPr lang="en-US" altLang="en-US" sz="3200" dirty="0">
                <a:solidFill>
                  <a:schemeClr val="tx1"/>
                </a:solidFill>
              </a:rPr>
              <a:t> </a:t>
            </a:r>
            <a:r>
              <a:rPr lang="en-US" altLang="en-US" sz="3200" dirty="0" err="1">
                <a:solidFill>
                  <a:schemeClr val="tx1"/>
                </a:solidFill>
              </a:rPr>
              <a:t>mol</a:t>
            </a:r>
            <a:r>
              <a:rPr lang="en-US" altLang="en-US" sz="3200" dirty="0">
                <a:solidFill>
                  <a:schemeClr val="tx1"/>
                </a:solidFill>
              </a:rPr>
              <a:t> </a:t>
            </a:r>
            <a:r>
              <a:rPr lang="en-US" altLang="en-US" sz="3200" dirty="0" err="1">
                <a:solidFill>
                  <a:schemeClr val="tx1"/>
                </a:solidFill>
              </a:rPr>
              <a:t>chất</a:t>
            </a:r>
            <a:r>
              <a:rPr lang="en-US" altLang="en-US" sz="3200" dirty="0">
                <a:solidFill>
                  <a:schemeClr val="tx1"/>
                </a:solidFill>
              </a:rPr>
              <a:t> </a:t>
            </a:r>
            <a:r>
              <a:rPr lang="en-US" altLang="en-US" sz="3200" dirty="0" err="1">
                <a:solidFill>
                  <a:schemeClr val="tx1"/>
                </a:solidFill>
              </a:rPr>
              <a:t>phản</a:t>
            </a:r>
            <a:r>
              <a:rPr lang="en-US" altLang="en-US" sz="3200" dirty="0">
                <a:solidFill>
                  <a:schemeClr val="tx1"/>
                </a:solidFill>
              </a:rPr>
              <a:t> </a:t>
            </a:r>
            <a:r>
              <a:rPr lang="en-US" altLang="en-US" sz="3200" dirty="0" err="1">
                <a:solidFill>
                  <a:schemeClr val="tx1"/>
                </a:solidFill>
              </a:rPr>
              <a:t>ứng</a:t>
            </a:r>
            <a:r>
              <a:rPr lang="en-US" altLang="en-US" sz="3200" dirty="0">
                <a:solidFill>
                  <a:schemeClr val="tx1"/>
                </a:solidFill>
              </a:rPr>
              <a:t> </a:t>
            </a:r>
            <a:r>
              <a:rPr lang="en-US" altLang="en-US" sz="3200" dirty="0" err="1">
                <a:solidFill>
                  <a:schemeClr val="tx1"/>
                </a:solidFill>
              </a:rPr>
              <a:t>hết</a:t>
            </a:r>
            <a:r>
              <a:rPr lang="en-US" altLang="en-US" sz="3200" dirty="0">
                <a:solidFill>
                  <a:schemeClr val="tx1"/>
                </a:solidFill>
              </a:rPr>
              <a:t>.</a:t>
            </a:r>
          </a:p>
          <a:p>
            <a:pPr eaLnBrk="1" hangingPunct="1"/>
            <a:r>
              <a:rPr lang="en-US" altLang="en-US" sz="3200" dirty="0">
                <a:solidFill>
                  <a:srgbClr val="0000FF"/>
                </a:solidFill>
              </a:rPr>
              <a:t>- </a:t>
            </a:r>
            <a:r>
              <a:rPr lang="en-US" altLang="en-US" sz="3200" dirty="0" err="1">
                <a:solidFill>
                  <a:srgbClr val="0000FF"/>
                </a:solidFill>
              </a:rPr>
              <a:t>Nghiên</a:t>
            </a:r>
            <a:r>
              <a:rPr lang="en-US" altLang="en-US" sz="3200" dirty="0">
                <a:solidFill>
                  <a:srgbClr val="0000FF"/>
                </a:solidFill>
              </a:rPr>
              <a:t> </a:t>
            </a:r>
            <a:r>
              <a:rPr lang="en-US" altLang="en-US" sz="3200" dirty="0" err="1">
                <a:solidFill>
                  <a:srgbClr val="0000FF"/>
                </a:solidFill>
              </a:rPr>
              <a:t>cứu</a:t>
            </a:r>
            <a:r>
              <a:rPr lang="en-US" altLang="en-US" sz="3200" dirty="0">
                <a:solidFill>
                  <a:srgbClr val="0000FF"/>
                </a:solidFill>
              </a:rPr>
              <a:t>, </a:t>
            </a:r>
            <a:r>
              <a:rPr lang="en-US" altLang="en-US" sz="3200" dirty="0" err="1">
                <a:solidFill>
                  <a:srgbClr val="0000FF"/>
                </a:solidFill>
              </a:rPr>
              <a:t>chuẩn</a:t>
            </a:r>
            <a:r>
              <a:rPr lang="en-US" altLang="en-US" sz="3200" dirty="0">
                <a:solidFill>
                  <a:srgbClr val="0000FF"/>
                </a:solidFill>
              </a:rPr>
              <a:t> </a:t>
            </a:r>
            <a:r>
              <a:rPr lang="en-US" altLang="en-US" sz="3200" dirty="0" err="1">
                <a:solidFill>
                  <a:srgbClr val="0000FF"/>
                </a:solidFill>
              </a:rPr>
              <a:t>bị</a:t>
            </a:r>
            <a:r>
              <a:rPr lang="en-US" altLang="en-US" sz="3200" dirty="0">
                <a:solidFill>
                  <a:srgbClr val="0000FF"/>
                </a:solidFill>
              </a:rPr>
              <a:t> </a:t>
            </a:r>
            <a:r>
              <a:rPr lang="en-US" altLang="en-US" sz="3200" dirty="0" err="1">
                <a:solidFill>
                  <a:srgbClr val="0000FF"/>
                </a:solidFill>
              </a:rPr>
              <a:t>trước</a:t>
            </a:r>
            <a:r>
              <a:rPr lang="en-US" altLang="en-US" sz="3200" dirty="0">
                <a:solidFill>
                  <a:srgbClr val="0000FF"/>
                </a:solidFill>
              </a:rPr>
              <a:t> </a:t>
            </a:r>
            <a:r>
              <a:rPr lang="en-US" altLang="en-US" sz="3200" dirty="0" err="1">
                <a:solidFill>
                  <a:srgbClr val="0000FF"/>
                </a:solidFill>
              </a:rPr>
              <a:t>bài</a:t>
            </a:r>
            <a:r>
              <a:rPr lang="en-US" altLang="en-US" sz="3200" dirty="0">
                <a:solidFill>
                  <a:srgbClr val="0000FF"/>
                </a:solidFill>
              </a:rPr>
              <a:t> 3: </a:t>
            </a:r>
            <a:r>
              <a:rPr lang="en-US" altLang="en-US" sz="3200" dirty="0" err="1">
                <a:solidFill>
                  <a:srgbClr val="0000FF"/>
                </a:solidFill>
              </a:rPr>
              <a:t>Tính</a:t>
            </a:r>
            <a:r>
              <a:rPr lang="en-US" altLang="en-US" sz="3200" dirty="0">
                <a:solidFill>
                  <a:srgbClr val="0000FF"/>
                </a:solidFill>
              </a:rPr>
              <a:t> </a:t>
            </a:r>
            <a:r>
              <a:rPr lang="en-US" altLang="en-US" sz="3200" dirty="0" err="1">
                <a:solidFill>
                  <a:srgbClr val="0000FF"/>
                </a:solidFill>
              </a:rPr>
              <a:t>chất</a:t>
            </a:r>
            <a:r>
              <a:rPr lang="en-US" altLang="en-US" sz="3200" dirty="0">
                <a:solidFill>
                  <a:srgbClr val="0000FF"/>
                </a:solidFill>
              </a:rPr>
              <a:t> </a:t>
            </a:r>
            <a:r>
              <a:rPr lang="en-US" altLang="en-US" sz="3200" dirty="0" err="1">
                <a:solidFill>
                  <a:srgbClr val="0000FF"/>
                </a:solidFill>
              </a:rPr>
              <a:t>hóa</a:t>
            </a:r>
            <a:r>
              <a:rPr lang="en-US" altLang="en-US" sz="3200" dirty="0">
                <a:solidFill>
                  <a:srgbClr val="0000FF"/>
                </a:solidFill>
              </a:rPr>
              <a:t> </a:t>
            </a:r>
            <a:r>
              <a:rPr lang="en-US" altLang="en-US" sz="3200" dirty="0" err="1">
                <a:solidFill>
                  <a:srgbClr val="0000FF"/>
                </a:solidFill>
              </a:rPr>
              <a:t>học</a:t>
            </a:r>
            <a:r>
              <a:rPr lang="en-US" altLang="en-US" sz="3200" dirty="0">
                <a:solidFill>
                  <a:srgbClr val="0000FF"/>
                </a:solidFill>
              </a:rPr>
              <a:t> </a:t>
            </a:r>
            <a:r>
              <a:rPr lang="en-US" altLang="en-US" sz="3200" dirty="0" err="1">
                <a:solidFill>
                  <a:srgbClr val="0000FF"/>
                </a:solidFill>
              </a:rPr>
              <a:t>của</a:t>
            </a:r>
            <a:r>
              <a:rPr lang="en-US" altLang="en-US" sz="3200" dirty="0">
                <a:solidFill>
                  <a:srgbClr val="0000FF"/>
                </a:solidFill>
              </a:rPr>
              <a:t> </a:t>
            </a:r>
            <a:r>
              <a:rPr lang="en-US" altLang="en-US" sz="3200" dirty="0" err="1">
                <a:solidFill>
                  <a:srgbClr val="0000FF"/>
                </a:solidFill>
              </a:rPr>
              <a:t>axit</a:t>
            </a:r>
            <a:r>
              <a:rPr lang="en-US" altLang="en-US" sz="3200" dirty="0">
                <a:solidFill>
                  <a:srgbClr val="0000FF"/>
                </a:solidFill>
              </a:rPr>
              <a:t>. </a:t>
            </a:r>
          </a:p>
        </p:txBody>
      </p:sp>
    </p:spTree>
    <p:extLst>
      <p:ext uri="{BB962C8B-B14F-4D97-AF65-F5344CB8AC3E}">
        <p14:creationId xmlns:p14="http://schemas.microsoft.com/office/powerpoint/2010/main" val="214904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940" y="330481"/>
            <a:ext cx="9677333" cy="646331"/>
          </a:xfrm>
          <a:prstGeom prst="rect">
            <a:avLst/>
          </a:prstGeom>
          <a:noFill/>
        </p:spPr>
        <p:txBody>
          <a:bodyPr wrap="square" rtlCol="0">
            <a:spAutoFit/>
          </a:bodyPr>
          <a:lstStyle/>
          <a:p>
            <a:r>
              <a:rPr lang="en-US" sz="3600" b="1" dirty="0" smtClean="0">
                <a:solidFill>
                  <a:srgbClr val="7030A0"/>
                </a:solidFill>
                <a:latin typeface="Times New Roman" panose="02020603050405020304" pitchFamily="18" charset="0"/>
                <a:cs typeface="Times New Roman" panose="02020603050405020304" pitchFamily="18" charset="0"/>
              </a:rPr>
              <a:t>II. </a:t>
            </a:r>
            <a:r>
              <a:rPr lang="en-US" sz="3600" b="1" dirty="0" err="1" smtClean="0">
                <a:solidFill>
                  <a:srgbClr val="7030A0"/>
                </a:solidFill>
                <a:latin typeface="Times New Roman" panose="02020603050405020304" pitchFamily="18" charset="0"/>
                <a:cs typeface="Times New Roman" panose="02020603050405020304" pitchFamily="18" charset="0"/>
              </a:rPr>
              <a:t>Canxi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oxit</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có</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những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ứng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dụng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gì</a:t>
            </a:r>
            <a:r>
              <a:rPr lang="en-US" sz="3600" b="1" dirty="0" smtClean="0">
                <a:solidFill>
                  <a:srgbClr val="7030A0"/>
                </a:solidFill>
                <a:latin typeface="Times New Roman" panose="02020603050405020304" pitchFamily="18" charset="0"/>
                <a:cs typeface="Times New Roman" panose="02020603050405020304" pitchFamily="18" charset="0"/>
              </a:rPr>
              <a:t>?</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8" y="112525"/>
            <a:ext cx="11211951" cy="6555641"/>
          </a:xfrm>
          <a:prstGeom prst="rect">
            <a:avLst/>
          </a:prstGeom>
          <a:noFill/>
        </p:spPr>
        <p:txBody>
          <a:bodyPr wrap="square" rtlCol="0">
            <a:spAutoFit/>
          </a:bodyPr>
          <a:lstStyle/>
          <a:p>
            <a:pPr marL="342900" indent="-342900">
              <a:buAutoNum type="arabicPeriod"/>
            </a:pPr>
            <a:r>
              <a:rPr lang="vi-VN" sz="2800" b="1" u="sng" dirty="0" smtClean="0">
                <a:solidFill>
                  <a:srgbClr val="FF0000"/>
                </a:solidFill>
                <a:latin typeface="Times New Roman" pitchFamily="18" charset="0"/>
                <a:cs typeface="Times New Roman" pitchFamily="18" charset="0"/>
              </a:rPr>
              <a:t>Vôi</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sống</a:t>
            </a:r>
            <a:r>
              <a:rPr lang="vi-VN" sz="2800" b="1" u="sng" dirty="0" smtClean="0">
                <a:solidFill>
                  <a:srgbClr val="FF0000"/>
                </a:solidFill>
                <a:latin typeface="Times New Roman" pitchFamily="18" charset="0"/>
                <a:cs typeface="Times New Roman" pitchFamily="18" charset="0"/>
              </a:rPr>
              <a:t> trong công nghiệp</a:t>
            </a:r>
            <a:endParaRPr lang="en-US" sz="2800" b="1" u="sng" dirty="0" smtClean="0">
              <a:solidFill>
                <a:srgbClr val="FF0000"/>
              </a:solidFill>
              <a:latin typeface="Times New Roman" pitchFamily="18" charset="0"/>
              <a:cs typeface="Times New Roman" pitchFamily="18" charset="0"/>
            </a:endParaRPr>
          </a:p>
          <a:p>
            <a:pPr marL="457200" indent="-457200">
              <a:buFont typeface="Wingdings" panose="05000000000000000000" pitchFamily="2" charset="2"/>
              <a:buChar char="Ø"/>
            </a:pPr>
            <a:r>
              <a:rPr lang="vi-VN" sz="2800" b="1" i="1" u="sng" dirty="0" smtClean="0">
                <a:solidFill>
                  <a:schemeClr val="tx2"/>
                </a:solidFill>
                <a:latin typeface="Times New Roman" pitchFamily="18" charset="0"/>
                <a:cs typeface="Times New Roman" pitchFamily="18" charset="0"/>
              </a:rPr>
              <a:t>Công nghệ giấy</a:t>
            </a:r>
            <a:endParaRPr lang="vi-VN" sz="2800" i="1" dirty="0" smtClean="0">
              <a:solidFill>
                <a:schemeClr val="tx2"/>
              </a:solidFill>
              <a:latin typeface="Times New Roman" pitchFamily="18" charset="0"/>
              <a:cs typeface="Times New Roman" pitchFamily="18" charset="0"/>
            </a:endParaRPr>
          </a:p>
          <a:p>
            <a:r>
              <a:rPr lang="vi-VN" sz="2800" dirty="0" smtClean="0">
                <a:latin typeface="Times New Roman" pitchFamily="18" charset="0"/>
                <a:cs typeface="Times New Roman" pitchFamily="18" charset="0"/>
              </a:rPr>
              <a:t>Trong ngành công nghiệp giấy, vôi thường được dùng để tái tạo lại các chất xút từ Natri Cacbonat dư thừa từ quá trình chế tạo bột giấy. Vôi sống được tôi để tạo ra chất phụ gia làm tăng độ trắng, cải thiện bề mặt cũng như làm giảm độ trong suốt. Trong các nhà máy chế tạo giấy, vôi là chất được sử dụng để làm mềm nước.</a:t>
            </a:r>
          </a:p>
          <a:p>
            <a:pPr marL="457200" indent="-457200">
              <a:buFont typeface="Wingdings" panose="05000000000000000000" pitchFamily="2" charset="2"/>
              <a:buChar char="Ø"/>
            </a:pPr>
            <a:r>
              <a:rPr lang="vi-VN" sz="2800" b="1" u="sng" dirty="0" smtClean="0">
                <a:solidFill>
                  <a:schemeClr val="tx2"/>
                </a:solidFill>
                <a:latin typeface="Times New Roman" pitchFamily="18" charset="0"/>
                <a:cs typeface="Times New Roman" pitchFamily="18" charset="0"/>
              </a:rPr>
              <a:t>Sản xuất hóa chất</a:t>
            </a:r>
            <a:endParaRPr lang="vi-VN" sz="2800" dirty="0" smtClean="0">
              <a:solidFill>
                <a:schemeClr val="tx2"/>
              </a:solidFill>
              <a:latin typeface="Times New Roman" pitchFamily="18" charset="0"/>
              <a:cs typeface="Times New Roman" pitchFamily="18" charset="0"/>
            </a:endParaRPr>
          </a:p>
          <a:p>
            <a:r>
              <a:rPr lang="vi-VN" sz="2800" dirty="0" smtClean="0">
                <a:latin typeface="Times New Roman" pitchFamily="18" charset="0"/>
                <a:cs typeface="Times New Roman" pitchFamily="18" charset="0"/>
              </a:rPr>
              <a:t>Vôi có rất nhiều ứng dụng trong công nghiệp hóa chất nhờ những đặc tính tự nhiên và giá cả cạnh tranh.</a:t>
            </a:r>
          </a:p>
          <a:p>
            <a:pPr>
              <a:buFontTx/>
              <a:buChar char="-"/>
            </a:pPr>
            <a:r>
              <a:rPr lang="vi-VN" sz="2800" dirty="0" smtClean="0">
                <a:latin typeface="Times New Roman" pitchFamily="18" charset="0"/>
                <a:cs typeface="Times New Roman" pitchFamily="18" charset="0"/>
              </a:rPr>
              <a:t>Được sử dụng trong việc sản xuất các loại hóa chất như calcium carbide, propylene oxide, sodium carbonate và glycerine, vôi còn là chất phản ứng trong sản xuất các hợp chất của canxi và dùng để điều chỉnh độ pH vào những lúc cần thiết.</a:t>
            </a:r>
          </a:p>
          <a:p>
            <a:pPr marL="457200" indent="-457200">
              <a:buFont typeface="Wingdings" panose="05000000000000000000" pitchFamily="2" charset="2"/>
              <a:buChar char="Ø"/>
            </a:pPr>
            <a:r>
              <a:rPr lang="vi-VN" sz="2800" b="1" u="sng" dirty="0" smtClean="0">
                <a:solidFill>
                  <a:schemeClr val="tx2"/>
                </a:solidFill>
                <a:latin typeface="Times New Roman" pitchFamily="18" charset="0"/>
                <a:cs typeface="Times New Roman" pitchFamily="18" charset="0"/>
              </a:rPr>
              <a:t>Sản xuất kim loại màu</a:t>
            </a:r>
            <a:endParaRPr lang="vi-VN" sz="28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4911" y="225060"/>
            <a:ext cx="11057206" cy="3970318"/>
          </a:xfrm>
          <a:prstGeom prst="rect">
            <a:avLst/>
          </a:prstGeom>
          <a:noFill/>
        </p:spPr>
        <p:txBody>
          <a:bodyPr wrap="square" rtlCol="0">
            <a:spAutoFit/>
          </a:bodyPr>
          <a:lstStyle/>
          <a:p>
            <a:r>
              <a:rPr lang="en-US" sz="2800" b="1" dirty="0" smtClean="0">
                <a:solidFill>
                  <a:srgbClr val="7030A0"/>
                </a:solidFill>
                <a:latin typeface="Times New Roman" pitchFamily="18" charset="0"/>
                <a:cs typeface="Times New Roman" pitchFamily="18" charset="0"/>
              </a:rPr>
              <a:t>2. </a:t>
            </a:r>
            <a:r>
              <a:rPr lang="en-US" sz="2800" b="1" dirty="0" err="1" smtClean="0">
                <a:solidFill>
                  <a:srgbClr val="7030A0"/>
                </a:solidFill>
                <a:latin typeface="Times New Roman" pitchFamily="18" charset="0"/>
                <a:cs typeface="Times New Roman" pitchFamily="18" charset="0"/>
              </a:rPr>
              <a:t>Trong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sản</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xuất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nông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nghiệp</a:t>
            </a:r>
            <a:r>
              <a:rPr lang="en-US" sz="2800" b="1" dirty="0" smtClean="0">
                <a:solidFill>
                  <a:srgbClr val="7030A0"/>
                </a:solidFill>
                <a:latin typeface="Times New Roman" pitchFamily="18" charset="0"/>
                <a:cs typeface="Times New Roman" pitchFamily="18" charset="0"/>
              </a:rPr>
              <a:t>: </a:t>
            </a:r>
          </a:p>
          <a:p>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Vôi nông nghiệp có tác dụng cải tạo đất thông qua khả năng hạ phèn, khử chua</a:t>
            </a:r>
            <a:r>
              <a:rPr lang="vi-VN" sz="2800" dirty="0" smtClean="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  </a:t>
            </a:r>
            <a:r>
              <a:rPr lang="vi-VN" sz="2800" b="1" dirty="0" smtClean="0">
                <a:solidFill>
                  <a:schemeClr val="accent1"/>
                </a:solidFill>
                <a:latin typeface="Times New Roman" pitchFamily="18" charset="0"/>
                <a:cs typeface="Times New Roman" pitchFamily="18" charset="0"/>
              </a:rPr>
              <a:t>Vôi nông nghiệp có tác dụng phân huỷ nhanh hơn rơm rạ, xác thực vậy còn tồn dư ở vụ trước và phòng trừ cả ốc bưou vàng</a:t>
            </a:r>
            <a:r>
              <a:rPr lang="vi-VN" sz="2800" dirty="0" smtClean="0">
                <a:solidFill>
                  <a:schemeClr val="accent1"/>
                </a:solidFill>
                <a:latin typeface="Times New Roman" pitchFamily="18" charset="0"/>
                <a:cs typeface="Times New Roman" pitchFamily="18" charset="0"/>
              </a:rPr>
              <a:t>. </a:t>
            </a:r>
            <a:endParaRPr lang="en-US" sz="2800" dirty="0" smtClean="0">
              <a:solidFill>
                <a:schemeClr val="accent1"/>
              </a:solidFill>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 </a:t>
            </a:r>
            <a:r>
              <a:rPr lang="vi-VN" sz="2800" b="1" dirty="0" smtClean="0">
                <a:latin typeface="Times New Roman" pitchFamily="18" charset="0"/>
                <a:cs typeface="Times New Roman" pitchFamily="18" charset="0"/>
              </a:rPr>
              <a:t>Vôi nông nghiệp có tác dụng cung cấp canxi và làm tăng khả năng phát triển của bộ rễ cây trồng</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 </a:t>
            </a:r>
            <a:r>
              <a:rPr lang="vi-VN" sz="2800" b="1" dirty="0" smtClean="0">
                <a:solidFill>
                  <a:srgbClr val="0070C0"/>
                </a:solidFill>
                <a:latin typeface="Times New Roman" pitchFamily="18" charset="0"/>
                <a:cs typeface="Times New Roman" pitchFamily="18" charset="0"/>
              </a:rPr>
              <a:t>Vôi nông nghiệp có tác dụng khử trùng và phòng trừ nấm bệnh cho cây trồng</a:t>
            </a:r>
            <a:r>
              <a:rPr lang="vi-VN" sz="2800" dirty="0" smtClean="0">
                <a:solidFill>
                  <a:srgbClr val="FF0000"/>
                </a:solidFill>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tác dụng của vôi sống trong NN.jpg"/>
          <p:cNvPicPr>
            <a:picLocks noChangeAspect="1" noChangeArrowheads="1"/>
          </p:cNvPicPr>
          <p:nvPr/>
        </p:nvPicPr>
        <p:blipFill>
          <a:blip r:embed="rId2"/>
          <a:srcRect/>
          <a:stretch>
            <a:fillRect/>
          </a:stretch>
        </p:blipFill>
        <p:spPr bwMode="auto">
          <a:xfrm>
            <a:off x="138544" y="360217"/>
            <a:ext cx="5688279" cy="4641273"/>
          </a:xfrm>
          <a:prstGeom prst="rect">
            <a:avLst/>
          </a:prstGeom>
          <a:noFill/>
        </p:spPr>
      </p:pic>
      <p:pic>
        <p:nvPicPr>
          <p:cNvPr id="1027" name="Picture 3" descr="C:\Users\Administrator\Desktop\Vôi cải tạo ao.jpg"/>
          <p:cNvPicPr>
            <a:picLocks noChangeAspect="1" noChangeArrowheads="1"/>
          </p:cNvPicPr>
          <p:nvPr/>
        </p:nvPicPr>
        <p:blipFill>
          <a:blip r:embed="rId3"/>
          <a:srcRect/>
          <a:stretch>
            <a:fillRect/>
          </a:stretch>
        </p:blipFill>
        <p:spPr bwMode="auto">
          <a:xfrm>
            <a:off x="6267862" y="360218"/>
            <a:ext cx="5827156" cy="4641273"/>
          </a:xfrm>
          <a:prstGeom prst="rect">
            <a:avLst/>
          </a:prstGeom>
          <a:noFill/>
        </p:spPr>
      </p:pic>
      <p:sp>
        <p:nvSpPr>
          <p:cNvPr id="6" name="TextBox 5"/>
          <p:cNvSpPr txBox="1"/>
          <p:nvPr/>
        </p:nvSpPr>
        <p:spPr>
          <a:xfrm>
            <a:off x="1957343" y="5106999"/>
            <a:ext cx="2919457"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err="1" smtClean="0">
                <a:solidFill>
                  <a:srgbClr val="FF0000"/>
                </a:solidFill>
                <a:latin typeface="Times New Roman" pitchFamily="18" charset="0"/>
                <a:cs typeface="Times New Roman" pitchFamily="18" charset="0"/>
              </a:rPr>
              <a:t>Trong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trồng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trọt</a:t>
            </a:r>
            <a:endParaRPr lang="vi-VN" sz="2400" dirty="0">
              <a:solidFill>
                <a:srgbClr val="FF0000"/>
              </a:solidFill>
              <a:latin typeface="Times New Roman" pitchFamily="18" charset="0"/>
              <a:cs typeface="Times New Roman" pitchFamily="18" charset="0"/>
            </a:endParaRPr>
          </a:p>
        </p:txBody>
      </p:sp>
      <p:sp>
        <p:nvSpPr>
          <p:cNvPr id="7" name="TextBox 6"/>
          <p:cNvSpPr txBox="1"/>
          <p:nvPr/>
        </p:nvSpPr>
        <p:spPr>
          <a:xfrm>
            <a:off x="7067443" y="5106998"/>
            <a:ext cx="3730151"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err="1" smtClean="0">
                <a:solidFill>
                  <a:srgbClr val="FF0000"/>
                </a:solidFill>
                <a:latin typeface="Times New Roman" pitchFamily="18" charset="0"/>
                <a:cs typeface="Times New Roman" pitchFamily="18" charset="0"/>
              </a:rPr>
              <a:t>Trong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nuôi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trồng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thủy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sản</a:t>
            </a:r>
            <a:endParaRPr lang="vi-VN"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522" y="344335"/>
            <a:ext cx="6904715" cy="584775"/>
          </a:xfrm>
          <a:prstGeom prst="rect">
            <a:avLst/>
          </a:prstGeom>
          <a:noFill/>
        </p:spPr>
        <p:txBody>
          <a:bodyPr wrap="square" rtlCol="0">
            <a:spAutoFit/>
          </a:bodyPr>
          <a:lstStyle/>
          <a:p>
            <a:r>
              <a:rPr lang="en-US" sz="3200" b="1" dirty="0" smtClean="0">
                <a:solidFill>
                  <a:srgbClr val="7030A0"/>
                </a:solidFill>
                <a:latin typeface="Times New Roman" panose="02020603050405020304" pitchFamily="18" charset="0"/>
                <a:cs typeface="Times New Roman" panose="02020603050405020304" pitchFamily="18" charset="0"/>
              </a:rPr>
              <a:t>II. </a:t>
            </a:r>
            <a:r>
              <a:rPr lang="en-US" sz="3200" b="1" dirty="0" err="1" smtClean="0">
                <a:solidFill>
                  <a:srgbClr val="7030A0"/>
                </a:solidFill>
                <a:latin typeface="Times New Roman" panose="02020603050405020304" pitchFamily="18" charset="0"/>
                <a:cs typeface="Times New Roman" panose="02020603050405020304" pitchFamily="18" charset="0"/>
              </a:rPr>
              <a:t>Canxi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oxit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có</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những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ứng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dụng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gì</a:t>
            </a:r>
            <a:r>
              <a:rPr lang="en-US" sz="3200" b="1" dirty="0" smtClean="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8306" y="2066186"/>
            <a:ext cx="10918372" cy="1200329"/>
          </a:xfrm>
          <a:prstGeom prst="rect">
            <a:avLst/>
          </a:prstGeom>
        </p:spPr>
        <p:txBody>
          <a:bodyPr wrap="square">
            <a:spAutoFit/>
          </a:bodyPr>
          <a:lstStyle/>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Trong</a:t>
            </a:r>
            <a:r>
              <a:rPr lang="en-US" sz="2400" b="1" i="0" dirty="0" smtClean="0">
                <a:solidFill>
                  <a:srgbClr val="0070C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nông</a:t>
            </a:r>
            <a:r>
              <a:rPr lang="en-US" sz="2400" b="1" i="0" dirty="0" smtClean="0">
                <a:solidFill>
                  <a:srgbClr val="0070C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nghiệp</a:t>
            </a:r>
            <a:r>
              <a:rPr lang="en-US" sz="2400" b="1"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Khử</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chua</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đất</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trồng</a:t>
            </a:r>
            <a:r>
              <a:rPr lang="en-US" sz="2400" b="0" i="0" dirty="0" smtClean="0">
                <a:solidFill>
                  <a:srgbClr val="000000"/>
                </a:solidFill>
                <a:effectLst/>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itchFamily="18" charset="0"/>
                <a:cs typeface="Times New Roman" pitchFamily="18" charset="0"/>
              </a:rPr>
              <a:t> </a:t>
            </a:r>
            <a:r>
              <a:rPr lang="vi-VN" sz="2400" dirty="0" smtClean="0">
                <a:latin typeface="Times New Roman" pitchFamily="18" charset="0"/>
                <a:cs typeface="Times New Roman" pitchFamily="18" charset="0"/>
              </a:rPr>
              <a:t>phân huỷ nhanh hơn rơm rạ, xác thực vậ</a:t>
            </a:r>
            <a:r>
              <a:rPr lang="en-US" sz="2400" dirty="0">
                <a:latin typeface="Times New Roman" pitchFamily="18" charset="0"/>
                <a:cs typeface="Times New Roman" pitchFamily="18" charset="0"/>
              </a:rPr>
              <a:t>t</a:t>
            </a:r>
            <a:r>
              <a:rPr lang="vi-VN" sz="2400" dirty="0" smtClean="0">
                <a:latin typeface="Times New Roman" pitchFamily="18" charset="0"/>
                <a:cs typeface="Times New Roman" pitchFamily="18" charset="0"/>
              </a:rPr>
              <a:t> còn tồn dư ở vụ trước và phòng trừ cả ốc bư</a:t>
            </a:r>
            <a:r>
              <a:rPr lang="en-US" sz="2400" dirty="0" err="1" smtClean="0">
                <a:latin typeface="Times New Roman" pitchFamily="18" charset="0"/>
                <a:cs typeface="Times New Roman" pitchFamily="18" charset="0"/>
              </a:rPr>
              <a:t>ơu</a:t>
            </a:r>
            <a:r>
              <a:rPr lang="vi-VN" sz="2400" dirty="0" smtClean="0">
                <a:latin typeface="Times New Roman" pitchFamily="18" charset="0"/>
                <a:cs typeface="Times New Roman" pitchFamily="18" charset="0"/>
              </a:rPr>
              <a:t> vàng</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itchFamily="18" charset="0"/>
                <a:cs typeface="Times New Roman" pitchFamily="18" charset="0"/>
              </a:rPr>
              <a:t> tăng khả năng phát triển của bộ rễ</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khử trùng và phòng trừ nấm bệnh cho cây trồng. </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58306" y="3786895"/>
            <a:ext cx="10918372" cy="461665"/>
          </a:xfrm>
          <a:prstGeom prst="rect">
            <a:avLst/>
          </a:prstGeom>
        </p:spPr>
        <p:txBody>
          <a:bodyPr wrap="square">
            <a:spAutoFit/>
          </a:bodyPr>
          <a:lstStyle/>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Trong</a:t>
            </a:r>
            <a:r>
              <a:rPr lang="en-US" sz="2400" b="1" i="0" dirty="0" smtClean="0">
                <a:solidFill>
                  <a:srgbClr val="0070C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nuôi</a:t>
            </a:r>
            <a:r>
              <a:rPr lang="en-US" sz="2400" b="1" i="0" dirty="0" smtClean="0">
                <a:solidFill>
                  <a:srgbClr val="0070C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trồng</a:t>
            </a:r>
            <a:r>
              <a:rPr lang="en-US" sz="2400" b="1" i="0" dirty="0" smtClean="0">
                <a:solidFill>
                  <a:srgbClr val="0070C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thủy</a:t>
            </a:r>
            <a:r>
              <a:rPr lang="en-US" sz="2400" b="1" i="0" dirty="0" smtClean="0">
                <a:solidFill>
                  <a:srgbClr val="0070C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sản</a:t>
            </a:r>
            <a:r>
              <a:rPr lang="en-US" sz="2400" b="1"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diệt</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khuẩn</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điều</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chỉnh</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độ</a:t>
            </a:r>
            <a:r>
              <a:rPr lang="en-US" sz="2400" b="0" i="0" dirty="0" smtClean="0">
                <a:solidFill>
                  <a:srgbClr val="000000"/>
                </a:solidFill>
                <a:effectLst/>
                <a:latin typeface="Times New Roman" panose="02020603050405020304" pitchFamily="18" charset="0"/>
                <a:cs typeface="Times New Roman" panose="02020603050405020304" pitchFamily="18" charset="0"/>
              </a:rPr>
              <a:t> pH </a:t>
            </a:r>
            <a:r>
              <a:rPr lang="en-US" sz="24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nước</a:t>
            </a:r>
            <a:r>
              <a:rPr lang="en-US" sz="2400" b="0" i="0" dirty="0" smtClean="0">
                <a:solidFill>
                  <a:srgbClr val="000000"/>
                </a:solidFill>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58306" y="1136391"/>
            <a:ext cx="10918372" cy="830997"/>
          </a:xfrm>
          <a:prstGeom prst="rect">
            <a:avLst/>
          </a:prstGeom>
        </p:spPr>
        <p:txBody>
          <a:bodyPr wrap="square">
            <a:spAutoFit/>
          </a:bodyPr>
          <a:lstStyle/>
          <a:p>
            <a:pPr marL="342900" indent="-342900" algn="just"/>
            <a:r>
              <a:rPr lang="en-US" sz="2400" b="1" i="0" dirty="0" smtClean="0">
                <a:solidFill>
                  <a:srgbClr val="000000"/>
                </a:solidFill>
                <a:effectLst/>
                <a:latin typeface="Times New Roman" panose="02020603050405020304" pitchFamily="18" charset="0"/>
                <a:cs typeface="Times New Roman" panose="02020603050405020304" pitchFamily="18" charset="0"/>
              </a:rPr>
              <a:t>-</a:t>
            </a:r>
            <a:r>
              <a:rPr lang="en-US" sz="2400" b="1" i="0" dirty="0" err="1" smtClean="0">
                <a:solidFill>
                  <a:srgbClr val="0070C0"/>
                </a:solidFill>
                <a:effectLst/>
                <a:latin typeface="Times New Roman" panose="02020603050405020304" pitchFamily="18" charset="0"/>
                <a:cs typeface="Times New Roman" panose="02020603050405020304" pitchFamily="18" charset="0"/>
              </a:rPr>
              <a:t>Trong</a:t>
            </a:r>
            <a:r>
              <a:rPr lang="en-US" sz="2400" b="1" i="0" dirty="0" smtClean="0">
                <a:solidFill>
                  <a:srgbClr val="0070C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công</a:t>
            </a:r>
            <a:r>
              <a:rPr lang="en-US" sz="2400" b="1" i="0" dirty="0" smtClean="0">
                <a:solidFill>
                  <a:srgbClr val="0070C0"/>
                </a:solidFill>
                <a:effectLst/>
                <a:latin typeface="Times New Roman" panose="02020603050405020304" pitchFamily="18" charset="0"/>
                <a:cs typeface="Times New Roman" panose="02020603050405020304" pitchFamily="18" charset="0"/>
              </a:rPr>
              <a:t> </a:t>
            </a:r>
            <a:r>
              <a:rPr lang="en-US" sz="2400" b="1" i="0" dirty="0" err="1" smtClean="0">
                <a:solidFill>
                  <a:srgbClr val="0070C0"/>
                </a:solidFill>
                <a:effectLst/>
                <a:latin typeface="Times New Roman" panose="02020603050405020304" pitchFamily="18" charset="0"/>
                <a:cs typeface="Times New Roman" panose="02020603050405020304" pitchFamily="18" charset="0"/>
              </a:rPr>
              <a:t>nghiệp</a:t>
            </a:r>
            <a:r>
              <a:rPr lang="en-US" sz="2400" b="1" i="0" dirty="0" smtClean="0">
                <a:solidFill>
                  <a:srgbClr val="000000"/>
                </a:solidFill>
                <a:effectLst/>
                <a:latin typeface="Times New Roman" panose="02020603050405020304" pitchFamily="18" charset="0"/>
                <a:cs typeface="Times New Roman" panose="02020603050405020304"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vi-VN" sz="2400" dirty="0" smtClean="0">
                <a:latin typeface="Times New Roman" pitchFamily="18" charset="0"/>
                <a:cs typeface="Times New Roman" pitchFamily="18" charset="0"/>
              </a:rPr>
              <a:t> giấy</a:t>
            </a:r>
            <a:r>
              <a:rPr lang="en-US" sz="2400" dirty="0" smtClean="0">
                <a:latin typeface="Times New Roman" pitchFamily="18" charset="0"/>
                <a:cs typeface="Times New Roman" pitchFamily="18" charset="0"/>
              </a:rPr>
              <a:t>, s</a:t>
            </a:r>
            <a:r>
              <a:rPr lang="vi-VN" sz="2400" dirty="0" smtClean="0">
                <a:latin typeface="Times New Roman" pitchFamily="18" charset="0"/>
                <a:cs typeface="Times New Roman" pitchFamily="18" charset="0"/>
              </a:rPr>
              <a:t>ản xuất hóa chất</a:t>
            </a:r>
            <a:r>
              <a:rPr lang="en-US" sz="2400" dirty="0" smtClean="0">
                <a:latin typeface="Times New Roman" pitchFamily="18" charset="0"/>
                <a:cs typeface="Times New Roman" pitchFamily="18" charset="0"/>
              </a:rPr>
              <a:t>, s</a:t>
            </a:r>
            <a:r>
              <a:rPr lang="vi-VN" sz="2400" dirty="0" smtClean="0">
                <a:latin typeface="Times New Roman" pitchFamily="18" charset="0"/>
                <a:cs typeface="Times New Roman" pitchFamily="18" charset="0"/>
              </a:rPr>
              <a:t>ản xuất kim loại màu</a:t>
            </a:r>
            <a:r>
              <a:rPr lang="en-US" sz="2400" dirty="0" smtClean="0">
                <a:latin typeface="Times New Roman" pitchFamily="18" charset="0"/>
                <a:cs typeface="Times New Roman" pitchFamily="18" charset="0"/>
              </a:rPr>
              <a:t>…</a:t>
            </a:r>
            <a:endParaRPr lang="vi-VN" sz="2400" dirty="0" smtClean="0">
              <a:latin typeface="Times New Roman" pitchFamily="18" charset="0"/>
              <a:cs typeface="Times New Roman" pitchFamily="18" charset="0"/>
            </a:endParaRPr>
          </a:p>
          <a:p>
            <a:pPr algn="just"/>
            <a:r>
              <a:rPr lang="en-US" sz="2400" i="0" dirty="0" smtClean="0">
                <a:solidFill>
                  <a:srgbClr val="000000"/>
                </a:solidFill>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58306" y="4768940"/>
            <a:ext cx="4994031"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Xử</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lí</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nước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thải</a:t>
            </a:r>
            <a:r>
              <a:rPr lang="en-US" sz="2400" b="1" dirty="0" smtClean="0">
                <a:solidFill>
                  <a:srgbClr val="0070C0"/>
                </a:solidFill>
                <a:latin typeface="Times New Roman" pitchFamily="18" charset="0"/>
                <a:cs typeface="Times New Roman" pitchFamily="18" charset="0"/>
              </a:rPr>
              <a:t>… </a:t>
            </a:r>
            <a:endParaRPr lang="vi-VN"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1299" y="221784"/>
            <a:ext cx="6918278"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IV. ĐIỀU CHẾ CANXI OXIT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96367" y="1641027"/>
            <a:ext cx="10918372" cy="830997"/>
          </a:xfrm>
          <a:prstGeom prst="rect">
            <a:avLst/>
          </a:prstGeom>
        </p:spPr>
        <p:txBody>
          <a:bodyPr wrap="square">
            <a:spAutoFit/>
          </a:bodyPr>
          <a:lstStyle/>
          <a:p>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Nguyên</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liệu</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để</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sản</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xuất</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canxi</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oxit</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là</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đá</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vôi</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chứa</a:t>
            </a:r>
            <a:r>
              <a:rPr lang="en-US" sz="2400" b="0" i="0" dirty="0" smtClean="0">
                <a:solidFill>
                  <a:srgbClr val="000000"/>
                </a:solidFill>
                <a:effectLst/>
                <a:latin typeface="Times New Roman" panose="02020603050405020304" pitchFamily="18" charset="0"/>
                <a:cs typeface="Times New Roman" panose="02020603050405020304" pitchFamily="18" charset="0"/>
              </a:rPr>
              <a:t> CaCO</a:t>
            </a:r>
            <a:r>
              <a:rPr lang="en-US" sz="2400" b="0" i="0" baseline="-25000" dirty="0" smtClean="0">
                <a:solidFill>
                  <a:srgbClr val="000000"/>
                </a:solidFill>
                <a:effectLst/>
                <a:latin typeface="Times New Roman" panose="02020603050405020304" pitchFamily="18" charset="0"/>
                <a:cs typeface="Times New Roman" panose="02020603050405020304" pitchFamily="18" charset="0"/>
              </a:rPr>
              <a:t>3</a:t>
            </a:r>
            <a:r>
              <a:rPr lang="en-US" sz="2400" b="0" i="0" dirty="0" smtClean="0">
                <a:solidFill>
                  <a:srgbClr val="000000"/>
                </a:solidFill>
                <a:effectLst/>
                <a:latin typeface="Times New Roman" panose="02020603050405020304" pitchFamily="18" charset="0"/>
                <a:cs typeface="Times New Roman" panose="02020603050405020304" pitchFamily="18" charset="0"/>
              </a:rPr>
              <a:t>). </a:t>
            </a:r>
          </a:p>
          <a:p>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Chất</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đốt</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là</a:t>
            </a:r>
            <a:r>
              <a:rPr lang="en-US" sz="2400" b="0" i="0" dirty="0" smtClean="0">
                <a:solidFill>
                  <a:srgbClr val="000000"/>
                </a:solidFill>
                <a:effectLst/>
                <a:latin typeface="Times New Roman" panose="02020603050405020304" pitchFamily="18" charset="0"/>
                <a:cs typeface="Times New Roman" panose="02020603050405020304" pitchFamily="18" charset="0"/>
              </a:rPr>
              <a:t> than </a:t>
            </a:r>
            <a:r>
              <a:rPr lang="en-US" sz="2400" b="0" i="0" dirty="0" err="1" smtClean="0">
                <a:solidFill>
                  <a:srgbClr val="000000"/>
                </a:solidFill>
                <a:effectLst/>
                <a:latin typeface="Times New Roman" panose="02020603050405020304" pitchFamily="18" charset="0"/>
                <a:cs typeface="Times New Roman" panose="02020603050405020304" pitchFamily="18" charset="0"/>
              </a:rPr>
              <a:t>đá</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củi</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dầu</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khí</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tự</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err="1" smtClean="0">
                <a:solidFill>
                  <a:srgbClr val="000000"/>
                </a:solidFill>
                <a:effectLst/>
                <a:latin typeface="Times New Roman" panose="02020603050405020304" pitchFamily="18" charset="0"/>
                <a:cs typeface="Times New Roman" panose="02020603050405020304" pitchFamily="18" charset="0"/>
              </a:rPr>
              <a:t>nhiên</a:t>
            </a:r>
            <a:r>
              <a:rPr lang="en-US" sz="2400" b="0" i="0" dirty="0" smtClean="0">
                <a:solidFill>
                  <a:srgbClr val="000000"/>
                </a:solidFill>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537208" y="962183"/>
            <a:ext cx="7761514" cy="461665"/>
          </a:xfrm>
          <a:prstGeom prst="rect">
            <a:avLst/>
          </a:prstGeom>
        </p:spPr>
        <p:txBody>
          <a:bodyPr wrap="square">
            <a:spAutoFit/>
          </a:bodyPr>
          <a:lstStyle/>
          <a:p>
            <a:pPr algn="just"/>
            <a:r>
              <a:rPr lang="en-US" sz="2400" b="1" i="0" dirty="0" smtClean="0">
                <a:solidFill>
                  <a:srgbClr val="7030A0"/>
                </a:solidFill>
                <a:effectLst/>
                <a:latin typeface="Times New Roman" panose="02020603050405020304" pitchFamily="18" charset="0"/>
                <a:cs typeface="Times New Roman" panose="02020603050405020304" pitchFamily="18" charset="0"/>
              </a:rPr>
              <a:t>1. </a:t>
            </a:r>
            <a:r>
              <a:rPr lang="en-US" sz="2400" b="1" i="0" dirty="0" err="1" smtClean="0">
                <a:solidFill>
                  <a:srgbClr val="7030A0"/>
                </a:solidFill>
                <a:effectLst/>
                <a:latin typeface="Times New Roman" panose="02020603050405020304" pitchFamily="18" charset="0"/>
                <a:cs typeface="Times New Roman" panose="02020603050405020304" pitchFamily="18" charset="0"/>
              </a:rPr>
              <a:t>Nguyên</a:t>
            </a:r>
            <a:r>
              <a:rPr lang="en-US" sz="2400" b="1" i="0" dirty="0" smtClean="0">
                <a:solidFill>
                  <a:srgbClr val="7030A0"/>
                </a:solidFill>
                <a:effectLst/>
                <a:latin typeface="Times New Roman" panose="02020603050405020304" pitchFamily="18" charset="0"/>
                <a:cs typeface="Times New Roman" panose="02020603050405020304" pitchFamily="18" charset="0"/>
              </a:rPr>
              <a:t> </a:t>
            </a:r>
            <a:r>
              <a:rPr lang="en-US" sz="2400" b="1" i="0" dirty="0" err="1" smtClean="0">
                <a:solidFill>
                  <a:srgbClr val="7030A0"/>
                </a:solidFill>
                <a:effectLst/>
                <a:latin typeface="Times New Roman" panose="02020603050405020304" pitchFamily="18" charset="0"/>
                <a:cs typeface="Times New Roman" panose="02020603050405020304" pitchFamily="18" charset="0"/>
              </a:rPr>
              <a:t>liệu</a:t>
            </a:r>
            <a:endParaRPr lang="en-US" sz="2400" b="1" i="0"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93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7964" y="84408"/>
            <a:ext cx="4162865" cy="5317586"/>
          </a:xfrm>
          <a:prstGeom prst="rect">
            <a:avLst/>
          </a:prstGeom>
        </p:spPr>
      </p:pic>
      <p:pic>
        <p:nvPicPr>
          <p:cNvPr id="5" name="Picture 4"/>
          <p:cNvPicPr>
            <a:picLocks noChangeAspect="1"/>
          </p:cNvPicPr>
          <p:nvPr/>
        </p:nvPicPr>
        <p:blipFill>
          <a:blip r:embed="rId3"/>
          <a:stretch>
            <a:fillRect/>
          </a:stretch>
        </p:blipFill>
        <p:spPr>
          <a:xfrm>
            <a:off x="6372910" y="168816"/>
            <a:ext cx="4571772" cy="5247246"/>
          </a:xfrm>
          <a:prstGeom prst="rect">
            <a:avLst/>
          </a:prstGeom>
        </p:spPr>
      </p:pic>
      <p:sp>
        <p:nvSpPr>
          <p:cNvPr id="6" name="TextBox 5"/>
          <p:cNvSpPr txBox="1"/>
          <p:nvPr/>
        </p:nvSpPr>
        <p:spPr>
          <a:xfrm>
            <a:off x="701382" y="5601137"/>
            <a:ext cx="4379273"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1.4 </a:t>
            </a:r>
            <a:r>
              <a:rPr lang="en-US" sz="2000" dirty="0" err="1" smtClean="0">
                <a:latin typeface="Times New Roman" pitchFamily="18" charset="0"/>
                <a:cs typeface="Times New Roman" pitchFamily="18" charset="0"/>
              </a:rPr>
              <a:t>Sơ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lò</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endParaRPr lang="en-US" sz="2000" dirty="0">
              <a:latin typeface="Times New Roman" pitchFamily="18" charset="0"/>
              <a:cs typeface="Times New Roman" pitchFamily="18" charset="0"/>
            </a:endParaRPr>
          </a:p>
        </p:txBody>
      </p:sp>
      <p:sp>
        <p:nvSpPr>
          <p:cNvPr id="7" name="TextBox 6"/>
          <p:cNvSpPr txBox="1"/>
          <p:nvPr/>
        </p:nvSpPr>
        <p:spPr>
          <a:xfrm>
            <a:off x="6692002" y="5584721"/>
            <a:ext cx="4379273"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1.5 </a:t>
            </a:r>
            <a:r>
              <a:rPr lang="en-US" sz="2000" dirty="0" err="1" smtClean="0">
                <a:latin typeface="Times New Roman" pitchFamily="18" charset="0"/>
                <a:cs typeface="Times New Roman" pitchFamily="18" charset="0"/>
              </a:rPr>
              <a:t>Sơ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lò</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nghiệp</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443974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890</Words>
  <Application>Microsoft Office PowerPoint</Application>
  <PresentationFormat>Widescreen</PresentationFormat>
  <Paragraphs>95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LƯU HUỲNH ĐIOXIT CÓ NHỮNG TÍNH CHẤT GÌ? </vt:lpstr>
      <vt:lpstr>PowerPoint Presentation</vt:lpstr>
      <vt:lpstr>PowerPoint Presentation</vt:lpstr>
      <vt:lpstr>PowerPoint Presentation</vt:lpstr>
      <vt:lpstr>PowerPoint Presentation</vt:lpstr>
      <vt:lpstr>2. Trong công nghiệp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Loi_Huong</dc:creator>
  <cp:lastModifiedBy>Admin</cp:lastModifiedBy>
  <cp:revision>52</cp:revision>
  <dcterms:created xsi:type="dcterms:W3CDTF">2021-08-29T08:32:58Z</dcterms:created>
  <dcterms:modified xsi:type="dcterms:W3CDTF">2021-09-12T04:48:15Z</dcterms:modified>
</cp:coreProperties>
</file>