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80" r:id="rId2"/>
    <p:sldId id="264" r:id="rId3"/>
    <p:sldId id="273" r:id="rId4"/>
    <p:sldId id="283" r:id="rId5"/>
    <p:sldId id="284" r:id="rId6"/>
    <p:sldId id="282" r:id="rId7"/>
    <p:sldId id="281" r:id="rId8"/>
    <p:sldId id="274" r:id="rId9"/>
    <p:sldId id="277" r:id="rId10"/>
    <p:sldId id="276" r:id="rId11"/>
    <p:sldId id="275" r:id="rId12"/>
    <p:sldId id="272" r:id="rId13"/>
    <p:sldId id="279" r:id="rId14"/>
    <p:sldId id="262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CCD4D2"/>
    <a:srgbClr val="FF0000"/>
    <a:srgbClr val="E4BAE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01CCE6-DA2F-47C8-A177-96579B23EB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54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F555-36A8-48CA-AB77-A65C5BFE09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630D8-427F-4108-8763-C2339C699B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61EF-763E-46B8-97BC-53C4A2094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5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26A1F2A-3A8B-4DC5-8685-039D11B27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44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CEDBB55-D6FD-4FF0-861D-FB31A129D1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89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722F276-ABFB-4D46-BFE4-B052EEE7D4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3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A202-9DBC-44B0-9CFF-36618D352C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D3826-E028-4BF9-B45B-36E64E7E96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629E-90C5-4D19-BB97-1EA14D6F8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1BB-A203-4A14-858B-CE4184FC7D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3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841-768A-4655-BC86-44197F340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A823-410A-42CD-9861-06BEF4037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6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012E4-FA4C-4152-816C-97BF11F2A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7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CF3D-CB36-41DB-8DC9-804B1F933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9BEB-554F-42E7-BB1B-91885D0EF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98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3.wmf"/><Relationship Id="rId26" Type="http://schemas.openxmlformats.org/officeDocument/2006/relationships/image" Target="../media/image7.wmf"/><Relationship Id="rId3" Type="http://schemas.openxmlformats.org/officeDocument/2006/relationships/image" Target="../media/image9.png"/><Relationship Id="rId21" Type="http://schemas.openxmlformats.org/officeDocument/2006/relationships/oleObject" Target="../embeddings/oleObject4.bin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oleObject" Target="../embeddings/oleObject2.bin"/><Relationship Id="rId25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.wmf"/><Relationship Id="rId20" Type="http://schemas.openxmlformats.org/officeDocument/2006/relationships/image" Target="../media/image4.wmf"/><Relationship Id="rId29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6.wmf"/><Relationship Id="rId5" Type="http://schemas.openxmlformats.org/officeDocument/2006/relationships/image" Target="../media/image11.png"/><Relationship Id="rId15" Type="http://schemas.openxmlformats.org/officeDocument/2006/relationships/oleObject" Target="../embeddings/oleObject1.bin"/><Relationship Id="rId23" Type="http://schemas.openxmlformats.org/officeDocument/2006/relationships/oleObject" Target="../embeddings/oleObject5.bin"/><Relationship Id="rId28" Type="http://schemas.openxmlformats.org/officeDocument/2006/relationships/oleObject" Target="../embeddings/oleObject7.bin"/><Relationship Id="rId10" Type="http://schemas.openxmlformats.org/officeDocument/2006/relationships/image" Target="../media/image16.png"/><Relationship Id="rId19" Type="http://schemas.openxmlformats.org/officeDocument/2006/relationships/oleObject" Target="../embeddings/oleObject3.bin"/><Relationship Id="rId31" Type="http://schemas.openxmlformats.org/officeDocument/2006/relationships/image" Target="../media/image23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5.wmf"/><Relationship Id="rId27" Type="http://schemas.openxmlformats.org/officeDocument/2006/relationships/image" Target="../media/image21.png"/><Relationship Id="rId30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6.wmf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95400" y="1600200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 dirty="0">
                <a:latin typeface="VNI-Times" pitchFamily="2" charset="0"/>
              </a:rPr>
              <a:t>TIEÁT </a:t>
            </a:r>
            <a:r>
              <a:rPr lang="en-US" sz="2400" b="1" u="sng" dirty="0" smtClean="0">
                <a:latin typeface="VNI-Times" pitchFamily="2" charset="0"/>
              </a:rPr>
              <a:t>37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– ĐẠI SỐ 8</a:t>
            </a:r>
            <a:endParaRPr lang="en-US" sz="2400" b="1" u="sng" dirty="0"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667000"/>
            <a:ext cx="7481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ÔN TẬP HỌC KÌ 1 (TT)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19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155159"/>
              </p:ext>
            </p:extLst>
          </p:nvPr>
        </p:nvGraphicFramePr>
        <p:xfrm>
          <a:off x="7391401" y="152400"/>
          <a:ext cx="18462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Equation" r:id="rId3" imgW="355320" imgH="761760" progId="Equation.DSMT4">
                  <p:embed/>
                </p:oleObj>
              </mc:Choice>
              <mc:Fallback>
                <p:oleObj name="Equation" r:id="rId3" imgW="35532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1" y="152400"/>
                        <a:ext cx="184626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301875" y="611187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Biến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 </a:t>
            </a:r>
            <a:r>
              <a:rPr lang="en-US" sz="2800" b="1" dirty="0" err="1"/>
              <a:t>thành</a:t>
            </a:r>
            <a:r>
              <a:rPr lang="en-US" sz="2800" b="1" dirty="0"/>
              <a:t> </a:t>
            </a:r>
            <a:r>
              <a:rPr lang="en-US" sz="2800" b="1" dirty="0" err="1"/>
              <a:t>phân</a:t>
            </a:r>
            <a:r>
              <a:rPr lang="en-US" sz="2800" b="1" dirty="0"/>
              <a:t> </a:t>
            </a:r>
            <a:r>
              <a:rPr lang="en-US" sz="2800" b="1" dirty="0" err="1"/>
              <a:t>thức</a:t>
            </a:r>
            <a:endParaRPr lang="en-US" sz="2800" b="1" dirty="0"/>
          </a:p>
        </p:txBody>
      </p:sp>
      <p:graphicFrame>
        <p:nvGraphicFramePr>
          <p:cNvPr id="31769" name="Object 2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2836596"/>
              </p:ext>
            </p:extLst>
          </p:nvPr>
        </p:nvGraphicFramePr>
        <p:xfrm>
          <a:off x="6940550" y="2208213"/>
          <a:ext cx="9842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8" name="Equation" r:id="rId5" imgW="545760" imgH="419040" progId="Equation.DSMT4">
                  <p:embed/>
                </p:oleObj>
              </mc:Choice>
              <mc:Fallback>
                <p:oleObj name="Equation" r:id="rId5" imgW="545760" imgH="419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2208213"/>
                        <a:ext cx="9842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13075604"/>
              </p:ext>
            </p:extLst>
          </p:nvPr>
        </p:nvGraphicFramePr>
        <p:xfrm>
          <a:off x="2273300" y="2209800"/>
          <a:ext cx="1092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7" imgW="545760" imgH="419040" progId="Equation.DSMT4">
                  <p:embed/>
                </p:oleObj>
              </mc:Choice>
              <mc:Fallback>
                <p:oleObj name="Equation" r:id="rId7" imgW="5457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2209800"/>
                        <a:ext cx="1092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2" name="Object 1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72749384"/>
              </p:ext>
            </p:extLst>
          </p:nvPr>
        </p:nvGraphicFramePr>
        <p:xfrm>
          <a:off x="2490788" y="4130675"/>
          <a:ext cx="7261225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9" imgW="3403440" imgH="761760" progId="Equation.DSMT4">
                  <p:embed/>
                </p:oleObj>
              </mc:Choice>
              <mc:Fallback>
                <p:oleObj name="Equation" r:id="rId9" imgW="3403440" imgH="7617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4130675"/>
                        <a:ext cx="7261225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5" name="Object 2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37159311"/>
              </p:ext>
            </p:extLst>
          </p:nvPr>
        </p:nvGraphicFramePr>
        <p:xfrm>
          <a:off x="4613275" y="2254250"/>
          <a:ext cx="9493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11" imgW="545760" imgH="419040" progId="Equation.DSMT4">
                  <p:embed/>
                </p:oleObj>
              </mc:Choice>
              <mc:Fallback>
                <p:oleObj name="Equation" r:id="rId11" imgW="545760" imgH="419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2254250"/>
                        <a:ext cx="94932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6635750" y="2328862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436563"/>
            <a:ext cx="1524000" cy="61595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u="sng"/>
              <a:t>Tính</a:t>
            </a: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85314261"/>
              </p:ext>
            </p:extLst>
          </p:nvPr>
        </p:nvGraphicFramePr>
        <p:xfrm>
          <a:off x="3810000" y="194469"/>
          <a:ext cx="301625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7" name="Equation" r:id="rId3" imgW="1079280" imgH="393480" progId="Equation.DSMT4">
                  <p:embed/>
                </p:oleObj>
              </mc:Choice>
              <mc:Fallback>
                <p:oleObj name="Equation" r:id="rId3" imgW="1079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94469"/>
                        <a:ext cx="3016250" cy="1100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05878646"/>
              </p:ext>
            </p:extLst>
          </p:nvPr>
        </p:nvGraphicFramePr>
        <p:xfrm>
          <a:off x="3048000" y="4144963"/>
          <a:ext cx="5638800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8" name="Equation" r:id="rId5" imgW="2489040" imgH="914400" progId="Equation.DSMT4">
                  <p:embed/>
                </p:oleObj>
              </mc:Choice>
              <mc:Fallback>
                <p:oleObj name="Equation" r:id="rId5" imgW="2489040" imgH="914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144963"/>
                        <a:ext cx="5638800" cy="207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60443"/>
              </p:ext>
            </p:extLst>
          </p:nvPr>
        </p:nvGraphicFramePr>
        <p:xfrm>
          <a:off x="7707314" y="1752601"/>
          <a:ext cx="180498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9" name="Equation" r:id="rId7" imgW="787320" imgH="419040" progId="Equation.DSMT4">
                  <p:embed/>
                </p:oleObj>
              </mc:Choice>
              <mc:Fallback>
                <p:oleObj name="Equation" r:id="rId7" imgW="78732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7314" y="1752601"/>
                        <a:ext cx="1804987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178781"/>
              </p:ext>
            </p:extLst>
          </p:nvPr>
        </p:nvGraphicFramePr>
        <p:xfrm>
          <a:off x="4632325" y="1828801"/>
          <a:ext cx="18605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Equation" r:id="rId9" imgW="774360" imgH="419040" progId="Equation.DSMT4">
                  <p:embed/>
                </p:oleObj>
              </mc:Choice>
              <mc:Fallback>
                <p:oleObj name="Equation" r:id="rId9" imgW="77436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1828801"/>
                        <a:ext cx="186055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57338"/>
              </p:ext>
            </p:extLst>
          </p:nvPr>
        </p:nvGraphicFramePr>
        <p:xfrm>
          <a:off x="1828800" y="1828801"/>
          <a:ext cx="15113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Equation" r:id="rId11" imgW="622080" imgH="393480" progId="Equation.DSMT4">
                  <p:embed/>
                </p:oleObj>
              </mc:Choice>
              <mc:Fallback>
                <p:oleObj name="Equation" r:id="rId11" imgW="6220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1"/>
                        <a:ext cx="15113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7664451" y="1989138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533400"/>
            <a:ext cx="1600200" cy="7620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u="sng">
                <a:latin typeface="Times New Roman" panose="02020603050405020304" pitchFamily="18" charset="0"/>
              </a:rPr>
              <a:t>Tính</a:t>
            </a:r>
            <a:endParaRPr lang="en-US" b="1">
              <a:latin typeface="Times New Roman" panose="02020603050405020304" pitchFamily="18" charset="0"/>
            </a:endParaRPr>
          </a:p>
        </p:txBody>
      </p:sp>
      <p:graphicFrame>
        <p:nvGraphicFramePr>
          <p:cNvPr id="27657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50206849"/>
              </p:ext>
            </p:extLst>
          </p:nvPr>
        </p:nvGraphicFramePr>
        <p:xfrm>
          <a:off x="1905000" y="2157413"/>
          <a:ext cx="1903413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3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57413"/>
                        <a:ext cx="1903413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82435640"/>
              </p:ext>
            </p:extLst>
          </p:nvPr>
        </p:nvGraphicFramePr>
        <p:xfrm>
          <a:off x="2516189" y="4419600"/>
          <a:ext cx="71310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Equation" r:id="rId5" imgW="3085920" imgH="393480" progId="Equation.DSMT4">
                  <p:embed/>
                </p:oleObj>
              </mc:Choice>
              <mc:Fallback>
                <p:oleObj name="Equation" r:id="rId5" imgW="308592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9" y="4419600"/>
                        <a:ext cx="713105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717141"/>
              </p:ext>
            </p:extLst>
          </p:nvPr>
        </p:nvGraphicFramePr>
        <p:xfrm>
          <a:off x="3089275" y="228600"/>
          <a:ext cx="64341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Equation" r:id="rId7" imgW="2489040" imgH="393480" progId="Equation.DSMT4">
                  <p:embed/>
                </p:oleObj>
              </mc:Choice>
              <mc:Fallback>
                <p:oleObj name="Equation" r:id="rId7" imgW="24890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228600"/>
                        <a:ext cx="643413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48015"/>
              </p:ext>
            </p:extLst>
          </p:nvPr>
        </p:nvGraphicFramePr>
        <p:xfrm>
          <a:off x="4800600" y="1981201"/>
          <a:ext cx="1981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name="Equation" r:id="rId9" imgW="736560" imgH="393480" progId="Equation.DSMT4">
                  <p:embed/>
                </p:oleObj>
              </mc:Choice>
              <mc:Fallback>
                <p:oleObj name="Equation" r:id="rId9" imgW="73656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1"/>
                        <a:ext cx="19812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702210"/>
              </p:ext>
            </p:extLst>
          </p:nvPr>
        </p:nvGraphicFramePr>
        <p:xfrm>
          <a:off x="7572376" y="2017714"/>
          <a:ext cx="207486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name="Equation" r:id="rId11" imgW="736560" imgH="393480" progId="Equation.DSMT4">
                  <p:embed/>
                </p:oleObj>
              </mc:Choice>
              <mc:Fallback>
                <p:oleObj name="Equation" r:id="rId11" imgW="73656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6" y="2017714"/>
                        <a:ext cx="207486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1676400" y="2361406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52600" y="270025"/>
            <a:ext cx="1821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879847"/>
              </p:ext>
            </p:extLst>
          </p:nvPr>
        </p:nvGraphicFramePr>
        <p:xfrm>
          <a:off x="3733800" y="-28376"/>
          <a:ext cx="58880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8" name="Equation" r:id="rId3" imgW="1815840" imgH="482400" progId="Equation.DSMT4">
                  <p:embed/>
                </p:oleObj>
              </mc:Choice>
              <mc:Fallback>
                <p:oleObj name="Equation" r:id="rId3" imgW="181584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-28376"/>
                        <a:ext cx="588803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981201" y="963980"/>
            <a:ext cx="508395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lphaLcParenR"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Tx/>
              <a:buAutoNum type="alphaLcParenR"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eaLnBrk="0" hangingPunct="0">
              <a:buFontTx/>
              <a:buAutoNum type="alphaLcParenR"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3, x = 2</a:t>
            </a:r>
          </a:p>
          <a:p>
            <a:pPr eaLnBrk="0" hangingPunct="0">
              <a:buFontTx/>
              <a:buAutoNum type="alphaLcParenR"/>
            </a:pP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eaLnBrk="0" hangingPunct="0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150248"/>
              </p:ext>
            </p:extLst>
          </p:nvPr>
        </p:nvGraphicFramePr>
        <p:xfrm>
          <a:off x="1592264" y="2882901"/>
          <a:ext cx="89233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9" name="Equation" r:id="rId5" imgW="4127400" imgH="507960" progId="Equation.DSMT4">
                  <p:embed/>
                </p:oleObj>
              </mc:Choice>
              <mc:Fallback>
                <p:oleObj name="Equation" r:id="rId5" imgW="412740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4" y="2882901"/>
                        <a:ext cx="8923337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2322346" y="2441739"/>
            <a:ext cx="35734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AutoNum type="alphaLcParenR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ĐKXĐ: 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– 2 ≠ 0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≠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0 .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1097280" y="3317170"/>
            <a:ext cx="4267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4938714" y="4705320"/>
            <a:ext cx="2551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1524000" y="2193926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097280" y="4071082"/>
            <a:ext cx="61674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3(3 –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+ 2022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1152835" y="4483558"/>
            <a:ext cx="5012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ĐKXĐ)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1524000" y="2902536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8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693876"/>
              </p:ext>
            </p:extLst>
          </p:nvPr>
        </p:nvGraphicFramePr>
        <p:xfrm>
          <a:off x="1166813" y="4992688"/>
          <a:ext cx="7443787" cy="537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0" name="Equation" r:id="rId7" imgW="3606480" imgH="253800" progId="Equation.DSMT4">
                  <p:embed/>
                </p:oleObj>
              </mc:Choice>
              <mc:Fallback>
                <p:oleObj name="Equation" r:id="rId7" imgW="3606480" imgH="253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4992688"/>
                        <a:ext cx="7443787" cy="5370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1524000" y="2816811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8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98332"/>
              </p:ext>
            </p:extLst>
          </p:nvPr>
        </p:nvGraphicFramePr>
        <p:xfrm>
          <a:off x="2043113" y="5495925"/>
          <a:ext cx="34083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" name="Equation" r:id="rId9" imgW="1473120" imgH="279360" progId="Equation.DSMT4">
                  <p:embed/>
                </p:oleObj>
              </mc:Choice>
              <mc:Fallback>
                <p:oleObj name="Equation" r:id="rId9" imgW="1473120" imgH="2793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5495925"/>
                        <a:ext cx="3408362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1524000" y="621830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1=0 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1 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ĐKXĐ)</a:t>
            </a:r>
          </a:p>
          <a:p>
            <a:pPr eaLnBrk="0" hangingPunct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5095875" y="5586414"/>
            <a:ext cx="38862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5942807" y="2441482"/>
            <a:ext cx="2819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≠ 0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≠ 2</a:t>
            </a:r>
            <a:endParaRPr 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3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32" grpId="0"/>
      <p:bldP spid="34837" grpId="0"/>
      <p:bldP spid="34838" grpId="0"/>
      <p:bldP spid="34843" grpId="0"/>
      <p:bldP spid="34845" grpId="0"/>
      <p:bldP spid="348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362200" y="533401"/>
            <a:ext cx="8001000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 dirty="0" err="1">
                <a:solidFill>
                  <a:srgbClr val="FFFF00"/>
                </a:solidFill>
              </a:rPr>
              <a:t>Hướng</a:t>
            </a:r>
            <a:r>
              <a:rPr lang="en-US" sz="3200" b="1" u="sng" dirty="0">
                <a:solidFill>
                  <a:srgbClr val="FFFF00"/>
                </a:solidFill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</a:rPr>
              <a:t>dẫn</a:t>
            </a:r>
            <a:r>
              <a:rPr lang="en-US" sz="3200" b="1" u="sng" dirty="0">
                <a:solidFill>
                  <a:srgbClr val="FFFF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</a:rPr>
              <a:t>học</a:t>
            </a:r>
            <a:r>
              <a:rPr lang="en-US" sz="3200" b="1" u="sng" dirty="0" smtClean="0">
                <a:solidFill>
                  <a:srgbClr val="FFFF00"/>
                </a:solidFill>
              </a:rPr>
              <a:t> ở </a:t>
            </a:r>
            <a:r>
              <a:rPr lang="en-US" sz="3200" b="1" u="sng" dirty="0" err="1">
                <a:solidFill>
                  <a:srgbClr val="FFFF00"/>
                </a:solidFill>
              </a:rPr>
              <a:t>nhà</a:t>
            </a:r>
            <a:endParaRPr lang="en-US" sz="3200" b="1" u="sng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800" b="1" u="sng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err="1"/>
              <a:t>Ôn</a:t>
            </a:r>
            <a:r>
              <a:rPr lang="en-US" sz="2800" b="1" dirty="0"/>
              <a:t> </a:t>
            </a:r>
            <a:r>
              <a:rPr lang="en-US" sz="2800" b="1" dirty="0" err="1"/>
              <a:t>lại</a:t>
            </a:r>
            <a:r>
              <a:rPr lang="en-US" sz="2800" b="1" dirty="0"/>
              <a:t> </a:t>
            </a:r>
            <a:r>
              <a:rPr lang="en-US" sz="2800" b="1" dirty="0" err="1"/>
              <a:t>kiến</a:t>
            </a:r>
            <a:r>
              <a:rPr lang="en-US" sz="2800" b="1" dirty="0"/>
              <a:t> </a:t>
            </a:r>
            <a:r>
              <a:rPr lang="en-US" sz="2800" b="1" dirty="0" err="1"/>
              <a:t>thức</a:t>
            </a:r>
            <a:r>
              <a:rPr lang="en-US" sz="2800" b="1" dirty="0"/>
              <a:t> </a:t>
            </a:r>
            <a:r>
              <a:rPr lang="en-US" sz="2800" b="1" dirty="0" err="1"/>
              <a:t>đã</a:t>
            </a:r>
            <a:r>
              <a:rPr lang="en-US" sz="2800" b="1" dirty="0"/>
              <a:t> </a:t>
            </a:r>
            <a:r>
              <a:rPr lang="en-US" sz="2800" b="1" dirty="0" err="1"/>
              <a:t>học</a:t>
            </a:r>
            <a:r>
              <a:rPr lang="en-US" sz="2800" b="1" dirty="0"/>
              <a:t>, </a:t>
            </a:r>
            <a:r>
              <a:rPr lang="en-US" sz="2800" b="1" dirty="0" err="1"/>
              <a:t>Sơ</a:t>
            </a:r>
            <a:r>
              <a:rPr lang="en-US" sz="2800" b="1" dirty="0"/>
              <a:t> </a:t>
            </a:r>
            <a:r>
              <a:rPr lang="en-US" sz="2800" b="1" dirty="0" err="1"/>
              <a:t>đồ</a:t>
            </a:r>
            <a:r>
              <a:rPr lang="en-US" sz="2800" b="1" dirty="0"/>
              <a:t> </a:t>
            </a:r>
            <a:r>
              <a:rPr lang="en-US" sz="2800" b="1" dirty="0" err="1"/>
              <a:t>tư</a:t>
            </a:r>
            <a:r>
              <a:rPr lang="en-US" sz="2800" b="1" dirty="0"/>
              <a:t> </a:t>
            </a:r>
            <a:r>
              <a:rPr lang="en-US" sz="2800" b="1" dirty="0" err="1"/>
              <a:t>duy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dạng</a:t>
            </a:r>
            <a:r>
              <a:rPr lang="en-US" sz="2800" b="1" dirty="0"/>
              <a:t> </a:t>
            </a:r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endParaRPr lang="en-US" sz="28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- </a:t>
            </a:r>
            <a:r>
              <a:rPr lang="en-US" sz="2800" b="1" dirty="0" err="1"/>
              <a:t>Chuẩn</a:t>
            </a:r>
            <a:r>
              <a:rPr lang="en-US" sz="2800" b="1" dirty="0"/>
              <a:t> </a:t>
            </a:r>
            <a:r>
              <a:rPr lang="en-US" sz="2800" b="1" dirty="0" err="1"/>
              <a:t>bị</a:t>
            </a:r>
            <a:r>
              <a:rPr lang="en-US" sz="2800" b="1" dirty="0"/>
              <a:t> </a:t>
            </a:r>
            <a:r>
              <a:rPr lang="en-US" sz="2800" b="1" dirty="0" err="1"/>
              <a:t>kiểm</a:t>
            </a:r>
            <a:r>
              <a:rPr lang="en-US" sz="2800" b="1" dirty="0"/>
              <a:t> </a:t>
            </a:r>
            <a:r>
              <a:rPr lang="en-US" sz="2800" b="1" dirty="0" err="1"/>
              <a:t>tra</a:t>
            </a:r>
            <a:r>
              <a:rPr lang="en-US" sz="2800" b="1" dirty="0"/>
              <a:t> </a:t>
            </a:r>
            <a:r>
              <a:rPr lang="en-US" sz="2800" b="1" dirty="0" err="1"/>
              <a:t>học</a:t>
            </a:r>
            <a:r>
              <a:rPr lang="en-US" sz="2800" b="1" dirty="0"/>
              <a:t> </a:t>
            </a:r>
            <a:r>
              <a:rPr lang="en-US" sz="2800" b="1" dirty="0" err="1"/>
              <a:t>kì</a:t>
            </a:r>
            <a:r>
              <a:rPr lang="en-US" sz="2800" b="1" dirty="0"/>
              <a:t> 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3914775"/>
            <a:ext cx="2057400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885951"/>
            <a:ext cx="2057400" cy="390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4562475"/>
            <a:ext cx="2228850" cy="495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2876550"/>
            <a:ext cx="1314450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2114551"/>
            <a:ext cx="1162050" cy="3524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24150"/>
            <a:ext cx="1143000" cy="3429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57551"/>
            <a:ext cx="1162050" cy="3143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790950"/>
            <a:ext cx="1162050" cy="381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1876426"/>
            <a:ext cx="685800" cy="2952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6" y="2266951"/>
            <a:ext cx="657225" cy="2952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57751"/>
            <a:ext cx="2114550" cy="3905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7391400" y="2266950"/>
            <a:ext cx="685800" cy="1600200"/>
          </a:xfrm>
          <a:prstGeom prst="line">
            <a:avLst/>
          </a:prstGeom>
          <a:noFill/>
          <a:ln w="57150" cmpd="thinThick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7867650" y="4454525"/>
            <a:ext cx="457200" cy="304800"/>
          </a:xfrm>
          <a:prstGeom prst="line">
            <a:avLst/>
          </a:prstGeom>
          <a:noFill/>
          <a:ln w="57150" cmpd="thinThick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 flipV="1">
            <a:off x="6648450" y="3257550"/>
            <a:ext cx="304800" cy="609600"/>
          </a:xfrm>
          <a:prstGeom prst="line">
            <a:avLst/>
          </a:prstGeom>
          <a:noFill/>
          <a:ln w="57150" cmpd="thinThick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5181600" y="4257676"/>
            <a:ext cx="838200" cy="523875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 flipV="1">
            <a:off x="5657850" y="2343150"/>
            <a:ext cx="304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 flipV="1">
            <a:off x="5657850" y="2952750"/>
            <a:ext cx="304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5657850" y="3105150"/>
            <a:ext cx="304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5657850" y="3181350"/>
            <a:ext cx="3048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 flipV="1">
            <a:off x="4319588" y="211455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4319588" y="226695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34" name="Text Box 26"/>
              <p:cNvSpPr txBox="1">
                <a:spLocks noChangeArrowheads="1"/>
              </p:cNvSpPr>
              <p:nvPr/>
            </p:nvSpPr>
            <p:spPr bwMode="auto">
              <a:xfrm>
                <a:off x="8172450" y="2317751"/>
                <a:ext cx="2286000" cy="10328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gradFill rotWithShape="1">
                      <a:gsLst>
                        <a:gs pos="0">
                          <a:srgbClr val="AAEDF4"/>
                        </a:gs>
                        <a:gs pos="100000">
                          <a:srgbClr val="AAEDF4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cs typeface="Arial" panose="020B0604020202020204" pitchFamily="34" charset="0"/>
                  </a:rPr>
                  <a:t>PTĐS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biểu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thức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dạng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num>
                      <m:den>
                        <m:r>
                          <a:rPr lang="en-US" sz="1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den>
                    </m:f>
                  </m:oMath>
                </a14:m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với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A,B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những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đa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thức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 err="1">
                    <a:latin typeface="Times New Roman" panose="020206030504050203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1400" b="1" dirty="0">
                    <a:latin typeface="Times New Roman" panose="02020603050405020304" pitchFamily="18" charset="0"/>
                    <a:cs typeface="Arial" panose="020B0604020202020204" pitchFamily="34" charset="0"/>
                  </a:rPr>
                  <a:t> B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 0</a:t>
                </a:r>
                <a:r>
                  <a:rPr lang="en-US" b="1" dirty="0" smtClean="0"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434" name="Text 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72450" y="2317751"/>
                <a:ext cx="2286000" cy="1032847"/>
              </a:xfrm>
              <a:prstGeom prst="rect">
                <a:avLst/>
              </a:prstGeom>
              <a:blipFill rotWithShape="0">
                <a:blip r:embed="rId14"/>
                <a:stretch>
                  <a:fillRect l="-531" t="-581" b="-348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rgbClr val="AAEDF4"/>
                        </a:gs>
                        <a:gs pos="100000">
                          <a:srgbClr val="AAEDF4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78" name="Rectangle 70"/>
          <p:cNvSpPr>
            <a:spLocks noGrp="1" noChangeArrowheads="1"/>
          </p:cNvSpPr>
          <p:nvPr>
            <p:ph type="title" sz="quarter"/>
          </p:nvPr>
        </p:nvSpPr>
        <p:spPr>
          <a:xfrm>
            <a:off x="2028825" y="149226"/>
            <a:ext cx="8229600" cy="258763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2400" b="1" u="sng">
                <a:solidFill>
                  <a:srgbClr val="0000FF"/>
                </a:solidFill>
              </a:rPr>
              <a:t>TIẾT 38</a:t>
            </a:r>
            <a:r>
              <a:rPr lang="en-US" sz="2800" b="1">
                <a:solidFill>
                  <a:srgbClr val="0000FF"/>
                </a:solidFill>
              </a:rPr>
              <a:t>: </a:t>
            </a:r>
            <a:r>
              <a:rPr lang="en-US" sz="3000" b="1">
                <a:solidFill>
                  <a:srgbClr val="0000FF"/>
                </a:solidFill>
              </a:rPr>
              <a:t>ÔN TẬP HỌC KÌ I</a:t>
            </a:r>
            <a:r>
              <a:rPr lang="en-US" sz="2400" b="1">
                <a:solidFill>
                  <a:srgbClr val="0000FF"/>
                </a:solidFill>
              </a:rPr>
              <a:t> (tiếp)</a:t>
            </a:r>
          </a:p>
        </p:txBody>
      </p:sp>
      <p:graphicFrame>
        <p:nvGraphicFramePr>
          <p:cNvPr id="17435" name="Object 2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984500" y="2497138"/>
          <a:ext cx="635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0" name="Equation" r:id="rId15" imgW="634680" imgH="393480" progId="Equation.DSMT4">
                  <p:embed/>
                </p:oleObj>
              </mc:Choice>
              <mc:Fallback>
                <p:oleObj name="Equation" r:id="rId15" imgW="63468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2497138"/>
                        <a:ext cx="635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8915401" y="5314951"/>
          <a:ext cx="150813" cy="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1" name="Equation" r:id="rId17" imgW="139680" imgH="139680" progId="Equation.DSMT4">
                  <p:embed/>
                </p:oleObj>
              </mc:Choice>
              <mc:Fallback>
                <p:oleObj name="Equation" r:id="rId17" imgW="139680" imgH="1396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1" y="5314951"/>
                        <a:ext cx="150813" cy="18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8229601" y="5210176"/>
            <a:ext cx="2295525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4AAE1"/>
                    </a:gs>
                    <a:gs pos="100000">
                      <a:srgbClr val="F4AAE1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cs typeface="Arial" panose="020B0604020202020204" pitchFamily="34" charset="0"/>
              </a:rPr>
              <a:t>Nếu M    0 thì</a:t>
            </a:r>
            <a:r>
              <a:rPr lang="en-US"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000">
              <a:cs typeface="Arial" panose="020B0604020202020204" pitchFamily="34" charset="0"/>
            </a:endParaRPr>
          </a:p>
        </p:txBody>
      </p:sp>
      <p:grpSp>
        <p:nvGrpSpPr>
          <p:cNvPr id="17438" name="Group 30"/>
          <p:cNvGrpSpPr>
            <a:grpSpLocks/>
          </p:cNvGrpSpPr>
          <p:nvPr/>
        </p:nvGrpSpPr>
        <p:grpSpPr bwMode="auto">
          <a:xfrm>
            <a:off x="2514600" y="949326"/>
            <a:ext cx="1314450" cy="828675"/>
            <a:chOff x="528" y="528"/>
            <a:chExt cx="828" cy="522"/>
          </a:xfrm>
        </p:grpSpPr>
        <p:graphicFrame>
          <p:nvGraphicFramePr>
            <p:cNvPr id="17439" name="Object 31"/>
            <p:cNvGraphicFramePr>
              <a:graphicFrameLocks noChangeAspect="1"/>
            </p:cNvGraphicFramePr>
            <p:nvPr/>
          </p:nvGraphicFramePr>
          <p:xfrm>
            <a:off x="588" y="672"/>
            <a:ext cx="768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72" name="Equation" r:id="rId19" imgW="1066680" imgH="393480" progId="Equation.DSMT4">
                    <p:embed/>
                  </p:oleObj>
                </mc:Choice>
                <mc:Fallback>
                  <p:oleObj name="Equation" r:id="rId19" imgW="1066680" imgH="39348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" y="672"/>
                          <a:ext cx="768" cy="2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28" y="528"/>
              <a:ext cx="816" cy="52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cs typeface="Arial" panose="020B0604020202020204" pitchFamily="34" charset="0"/>
              </a:endParaRPr>
            </a:p>
          </p:txBody>
        </p:sp>
      </p:grp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1676400" y="1743075"/>
            <a:ext cx="18288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Times New Roman" panose="02020603050405020304" pitchFamily="18" charset="0"/>
                <a:cs typeface="Arial" panose="020B0604020202020204" pitchFamily="34" charset="0"/>
              </a:rPr>
              <a:t>-Quy đông mẫu thức.</a:t>
            </a:r>
          </a:p>
          <a:p>
            <a:r>
              <a:rPr lang="en-US" sz="1400">
                <a:latin typeface="Times New Roman" panose="02020603050405020304" pitchFamily="18" charset="0"/>
                <a:cs typeface="Arial" panose="020B0604020202020204" pitchFamily="34" charset="0"/>
              </a:rPr>
              <a:t>-Cộng hai phân thức</a:t>
            </a:r>
          </a:p>
          <a:p>
            <a:r>
              <a:rPr lang="en-US" sz="1400">
                <a:latin typeface="Times New Roman" panose="02020603050405020304" pitchFamily="18" charset="0"/>
                <a:cs typeface="Arial" panose="020B0604020202020204" pitchFamily="34" charset="0"/>
              </a:rPr>
              <a:t> cùng mẫu vừa tìm được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3581400" y="2647951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panose="020B0604020202020204" pitchFamily="34" charset="0"/>
            </a:endParaRPr>
          </a:p>
        </p:txBody>
      </p:sp>
      <p:graphicFrame>
        <p:nvGraphicFramePr>
          <p:cNvPr id="17443" name="Object 35"/>
          <p:cNvGraphicFramePr>
            <a:graphicFrameLocks noChangeAspect="1"/>
          </p:cNvGraphicFramePr>
          <p:nvPr/>
        </p:nvGraphicFramePr>
        <p:xfrm>
          <a:off x="2667000" y="2952750"/>
          <a:ext cx="1270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3" name="Equation" r:id="rId21" imgW="1269720" imgH="431640" progId="Equation.DSMT4">
                  <p:embed/>
                </p:oleObj>
              </mc:Choice>
              <mc:Fallback>
                <p:oleObj name="Equation" r:id="rId21" imgW="1269720" imgH="4316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952750"/>
                        <a:ext cx="1270000" cy="431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4" name="Line 36"/>
          <p:cNvSpPr>
            <a:spLocks noChangeShapeType="1"/>
          </p:cNvSpPr>
          <p:nvPr/>
        </p:nvSpPr>
        <p:spPr bwMode="auto">
          <a:xfrm flipH="1">
            <a:off x="3962400" y="2876550"/>
            <a:ext cx="533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H="1" flipV="1">
            <a:off x="3581400" y="1657350"/>
            <a:ext cx="152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 flipH="1">
            <a:off x="3505200" y="241935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2743200" y="3562351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panose="020B0604020202020204" pitchFamily="34" charset="0"/>
            </a:endParaRPr>
          </a:p>
        </p:txBody>
      </p:sp>
      <p:graphicFrame>
        <p:nvGraphicFramePr>
          <p:cNvPr id="17448" name="Object 40"/>
          <p:cNvGraphicFramePr>
            <a:graphicFrameLocks noChangeAspect="1"/>
          </p:cNvGraphicFramePr>
          <p:nvPr/>
        </p:nvGraphicFramePr>
        <p:xfrm>
          <a:off x="3000375" y="3486150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" name="Equation" r:id="rId23" imgW="799920" imgH="393480" progId="Equation.DSMT4">
                  <p:embed/>
                </p:oleObj>
              </mc:Choice>
              <mc:Fallback>
                <p:oleObj name="Equation" r:id="rId23" imgW="799920" imgH="393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486150"/>
                        <a:ext cx="800100" cy="393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9" name="Line 41"/>
          <p:cNvSpPr>
            <a:spLocks noChangeShapeType="1"/>
          </p:cNvSpPr>
          <p:nvPr/>
        </p:nvSpPr>
        <p:spPr bwMode="auto">
          <a:xfrm flipH="1">
            <a:off x="3810000" y="3486150"/>
            <a:ext cx="685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2971800" y="3943351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panose="020B0604020202020204" pitchFamily="34" charset="0"/>
            </a:endParaRPr>
          </a:p>
        </p:txBody>
      </p:sp>
      <p:graphicFrame>
        <p:nvGraphicFramePr>
          <p:cNvPr id="17451" name="Object 43"/>
          <p:cNvGraphicFramePr>
            <a:graphicFrameLocks noChangeAspect="1"/>
          </p:cNvGraphicFramePr>
          <p:nvPr/>
        </p:nvGraphicFramePr>
        <p:xfrm>
          <a:off x="2743200" y="3943350"/>
          <a:ext cx="1435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5" name="Equation" r:id="rId25" imgW="1434960" imgH="431640" progId="Equation.DSMT4">
                  <p:embed/>
                </p:oleObj>
              </mc:Choice>
              <mc:Fallback>
                <p:oleObj name="Equation" r:id="rId25" imgW="1434960" imgH="4316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43350"/>
                        <a:ext cx="1435100" cy="431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4191000" y="3943350"/>
            <a:ext cx="3048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1665288" y="1285875"/>
            <a:ext cx="0" cy="32004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1668463" y="1285875"/>
            <a:ext cx="838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 flipH="1">
            <a:off x="1668463" y="3038475"/>
            <a:ext cx="990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 flipH="1">
            <a:off x="1668463" y="3571875"/>
            <a:ext cx="12954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 flipH="1">
            <a:off x="1668463" y="4029075"/>
            <a:ext cx="106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Line 50"/>
          <p:cNvSpPr>
            <a:spLocks noChangeShapeType="1"/>
          </p:cNvSpPr>
          <p:nvPr/>
        </p:nvSpPr>
        <p:spPr bwMode="auto">
          <a:xfrm>
            <a:off x="1676400" y="4486275"/>
            <a:ext cx="3124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4800600" y="4557713"/>
            <a:ext cx="0" cy="3048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Line 53"/>
          <p:cNvSpPr>
            <a:spLocks noChangeShapeType="1"/>
          </p:cNvSpPr>
          <p:nvPr/>
        </p:nvSpPr>
        <p:spPr bwMode="auto">
          <a:xfrm flipH="1">
            <a:off x="5029200" y="4257676"/>
            <a:ext cx="990600" cy="600075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62" name="Picture 54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257551"/>
            <a:ext cx="21336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63" name="Line 55"/>
          <p:cNvSpPr>
            <a:spLocks noChangeShapeType="1"/>
          </p:cNvSpPr>
          <p:nvPr/>
        </p:nvSpPr>
        <p:spPr bwMode="auto">
          <a:xfrm flipV="1">
            <a:off x="7772400" y="3562350"/>
            <a:ext cx="457200" cy="304800"/>
          </a:xfrm>
          <a:prstGeom prst="line">
            <a:avLst/>
          </a:prstGeom>
          <a:noFill/>
          <a:ln w="57150" cmpd="thinThick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8321675" y="3584576"/>
            <a:ext cx="2209800" cy="53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Times New Roman" panose="02020603050405020304" pitchFamily="18" charset="0"/>
              </a:rPr>
              <a:t>nếu A.D = B.C</a:t>
            </a:r>
          </a:p>
          <a:p>
            <a:pPr algn="r">
              <a:spcBef>
                <a:spcPct val="50000"/>
              </a:spcBef>
            </a:pPr>
            <a:endParaRPr lang="en-US" sz="800">
              <a:latin typeface="Times New Roman" panose="02020603050405020304" pitchFamily="18" charset="0"/>
            </a:endParaRPr>
          </a:p>
        </p:txBody>
      </p:sp>
      <p:graphicFrame>
        <p:nvGraphicFramePr>
          <p:cNvPr id="17465" name="Object 57"/>
          <p:cNvGraphicFramePr>
            <a:graphicFrameLocks noChangeAspect="1"/>
          </p:cNvGraphicFramePr>
          <p:nvPr/>
        </p:nvGraphicFramePr>
        <p:xfrm>
          <a:off x="8382000" y="3581400"/>
          <a:ext cx="76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6" name="Equation" r:id="rId28" imgW="469800" imgH="393480" progId="Equation.DSMT4">
                  <p:embed/>
                </p:oleObj>
              </mc:Choice>
              <mc:Fallback>
                <p:oleObj name="Equation" r:id="rId28" imgW="469800" imgH="3934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3581400"/>
                        <a:ext cx="762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8" name="Line 60"/>
          <p:cNvSpPr>
            <a:spLocks noChangeShapeType="1"/>
          </p:cNvSpPr>
          <p:nvPr/>
        </p:nvSpPr>
        <p:spPr bwMode="auto">
          <a:xfrm>
            <a:off x="1676400" y="4486275"/>
            <a:ext cx="0" cy="8382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1676400" y="5324475"/>
            <a:ext cx="4495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6172200" y="5467350"/>
            <a:ext cx="0" cy="1524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6400800" y="4476750"/>
            <a:ext cx="533400" cy="11430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73" name="Picture 65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33476"/>
            <a:ext cx="16954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74" name="Line 66"/>
          <p:cNvSpPr>
            <a:spLocks noChangeShapeType="1"/>
          </p:cNvSpPr>
          <p:nvPr/>
        </p:nvSpPr>
        <p:spPr bwMode="auto">
          <a:xfrm flipV="1">
            <a:off x="7315200" y="1514475"/>
            <a:ext cx="228600" cy="2362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75" name="Picture 67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5629276"/>
            <a:ext cx="18192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8305800" y="1057275"/>
            <a:ext cx="2057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 sz="1400" b="1">
                <a:latin typeface="Times New Roman" panose="02020603050405020304" pitchFamily="18" charset="0"/>
              </a:rPr>
              <a:t>Tìm mẫu thức chung</a:t>
            </a:r>
          </a:p>
          <a:p>
            <a:r>
              <a:rPr lang="en-US" sz="1400" b="1">
                <a:latin typeface="Times New Roman" panose="02020603050405020304" pitchFamily="18" charset="0"/>
              </a:rPr>
              <a:t>-Quy đồng mẫu thức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2962276" y="593726"/>
            <a:ext cx="6791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      SƠ ĐỒ HỆ THỐNG KIẾN THỨC CHƯƠNG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4" grpId="0" animBg="1"/>
      <p:bldP spid="17437" grpId="0" animBg="1"/>
      <p:bldP spid="17441" grpId="0" animBg="1"/>
      <p:bldP spid="17444" grpId="0" animBg="1"/>
      <p:bldP spid="17445" grpId="0" animBg="1"/>
      <p:bldP spid="17446" grpId="0" animBg="1"/>
      <p:bldP spid="17449" grpId="0" animBg="1"/>
      <p:bldP spid="17452" grpId="0" animBg="1"/>
      <p:bldP spid="17453" grpId="0" animBg="1"/>
      <p:bldP spid="17454" grpId="0" animBg="1"/>
      <p:bldP spid="17455" grpId="0" animBg="1"/>
      <p:bldP spid="17456" grpId="0" animBg="1"/>
      <p:bldP spid="17457" grpId="0" animBg="1"/>
      <p:bldP spid="17458" grpId="0" animBg="1"/>
      <p:bldP spid="17460" grpId="0" animBg="1"/>
      <p:bldP spid="17461" grpId="0" animBg="1"/>
      <p:bldP spid="17463" grpId="0" animBg="1"/>
      <p:bldP spid="17464" grpId="0" animBg="1"/>
      <p:bldP spid="17468" grpId="0" animBg="1"/>
      <p:bldP spid="17469" grpId="0" animBg="1"/>
      <p:bldP spid="17470" grpId="0" animBg="1"/>
      <p:bldP spid="17471" grpId="0" animBg="1"/>
      <p:bldP spid="17474" grpId="0" animBg="1"/>
      <p:bldP spid="17476" grpId="0" animBg="1"/>
      <p:bldP spid="174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57200"/>
            <a:ext cx="6477000" cy="7620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 err="1">
                <a:latin typeface="Times New Roman" panose="02020603050405020304" pitchFamily="18" charset="0"/>
              </a:rPr>
              <a:t>Tìm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điều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kiện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xác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định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của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phân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thức</a:t>
            </a:r>
            <a:r>
              <a:rPr lang="en-US" b="1" dirty="0" smtClean="0">
                <a:latin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77659"/>
              </p:ext>
            </p:extLst>
          </p:nvPr>
        </p:nvGraphicFramePr>
        <p:xfrm>
          <a:off x="6734176" y="233364"/>
          <a:ext cx="1600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0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4176" y="233364"/>
                        <a:ext cx="1600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524000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124328"/>
              </p:ext>
            </p:extLst>
          </p:nvPr>
        </p:nvGraphicFramePr>
        <p:xfrm>
          <a:off x="1905000" y="3532023"/>
          <a:ext cx="609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1" name="Equation" r:id="rId5" imgW="2527200" imgH="228600" progId="Equation.DSMT4">
                  <p:embed/>
                </p:oleObj>
              </mc:Choice>
              <mc:Fallback>
                <p:oleObj name="Equation" r:id="rId5" imgW="2527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32023"/>
                        <a:ext cx="609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838200" y="3042166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ĐKXĐ</a:t>
            </a:r>
          </a:p>
        </p:txBody>
      </p:sp>
      <p:graphicFrame>
        <p:nvGraphicFramePr>
          <p:cNvPr id="286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02627"/>
              </p:ext>
            </p:extLst>
          </p:nvPr>
        </p:nvGraphicFramePr>
        <p:xfrm>
          <a:off x="2379663" y="2027238"/>
          <a:ext cx="20986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2" name="Equation" r:id="rId7" imgW="685800" imgH="203040" progId="Equation.DSMT4">
                  <p:embed/>
                </p:oleObj>
              </mc:Choice>
              <mc:Fallback>
                <p:oleObj name="Equation" r:id="rId7" imgW="68580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2027238"/>
                        <a:ext cx="209867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95519"/>
              </p:ext>
            </p:extLst>
          </p:nvPr>
        </p:nvGraphicFramePr>
        <p:xfrm>
          <a:off x="5180013" y="2012950"/>
          <a:ext cx="16319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3" name="Equation" r:id="rId9" imgW="533160" imgH="203040" progId="Equation.DSMT4">
                  <p:embed/>
                </p:oleObj>
              </mc:Choice>
              <mc:Fallback>
                <p:oleObj name="Equation" r:id="rId9" imgW="533160" imgH="203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013" y="2012950"/>
                        <a:ext cx="16319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807730"/>
              </p:ext>
            </p:extLst>
          </p:nvPr>
        </p:nvGraphicFramePr>
        <p:xfrm>
          <a:off x="7770813" y="2055813"/>
          <a:ext cx="19034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4" name="Equation" r:id="rId11" imgW="622080" imgH="203040" progId="Equation.DSMT4">
                  <p:embed/>
                </p:oleObj>
              </mc:Choice>
              <mc:Fallback>
                <p:oleObj name="Equation" r:id="rId11" imgW="62208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813" y="2055813"/>
                        <a:ext cx="1903412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7688490" y="1964531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04290" y="1004502"/>
            <a:ext cx="76434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dirty="0" err="1" smtClean="0">
                <a:latin typeface="VNI-Times" pitchFamily="2" charset="0"/>
              </a:rPr>
              <a:t>Phaân</a:t>
            </a:r>
            <a:r>
              <a:rPr lang="en-US" sz="3600" dirty="0" smtClean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thöùc</a:t>
            </a:r>
            <a:r>
              <a:rPr lang="en-US" sz="3600" dirty="0">
                <a:latin typeface="VNI-Times" pitchFamily="2" charset="0"/>
              </a:rPr>
              <a:t>  </a:t>
            </a:r>
            <a:r>
              <a:rPr lang="en-US" sz="3600" dirty="0" err="1">
                <a:latin typeface="VNI-Times" pitchFamily="2" charset="0"/>
              </a:rPr>
              <a:t>ñoái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cuûa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phaân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thöùc</a:t>
            </a:r>
            <a:r>
              <a:rPr lang="en-US" sz="3600" dirty="0">
                <a:latin typeface="VNI-Times" pitchFamily="2" charset="0"/>
              </a:rPr>
              <a:t>            </a:t>
            </a:r>
            <a:r>
              <a:rPr lang="en-US" sz="3600" dirty="0" err="1">
                <a:latin typeface="VNI-Times" pitchFamily="2" charset="0"/>
              </a:rPr>
              <a:t>laø</a:t>
            </a:r>
            <a:r>
              <a:rPr lang="en-US" sz="3600" dirty="0">
                <a:latin typeface="VNI-Times" pitchFamily="2" charset="0"/>
              </a:rPr>
              <a:t> </a:t>
            </a:r>
          </a:p>
        </p:txBody>
      </p:sp>
      <p:graphicFrame>
        <p:nvGraphicFramePr>
          <p:cNvPr id="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834700"/>
              </p:ext>
            </p:extLst>
          </p:nvPr>
        </p:nvGraphicFramePr>
        <p:xfrm>
          <a:off x="7620000" y="838200"/>
          <a:ext cx="1199058" cy="112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444240" imgH="419040" progId="Equation.DSMT4">
                  <p:embed/>
                </p:oleObj>
              </mc:Choice>
              <mc:Fallback>
                <p:oleObj name="Equation" r:id="rId3" imgW="444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838200"/>
                        <a:ext cx="1199058" cy="11218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1330483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116409" y="2453481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91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13927" y="730480"/>
            <a:ext cx="9809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1" dirty="0" smtClean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Phaân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thöùc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nghòch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ñaûo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cuûa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cuûa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>
                <a:latin typeface="VNI-Times" pitchFamily="2" charset="0"/>
              </a:rPr>
              <a:t>phaân</a:t>
            </a:r>
            <a:r>
              <a:rPr lang="en-US" sz="3200" b="1" dirty="0">
                <a:latin typeface="VNI-Times" pitchFamily="2" charset="0"/>
              </a:rPr>
              <a:t> </a:t>
            </a:r>
            <a:r>
              <a:rPr lang="en-US" sz="3200" b="1" dirty="0" err="1" smtClean="0">
                <a:latin typeface="VNI-Times" pitchFamily="2" charset="0"/>
              </a:rPr>
              <a:t>thöùc</a:t>
            </a:r>
            <a:r>
              <a:rPr lang="en-US" sz="3200" b="1" dirty="0" smtClean="0">
                <a:latin typeface="VNI-Times" pitchFamily="2" charset="0"/>
              </a:rPr>
              <a:t>                 </a:t>
            </a:r>
            <a:r>
              <a:rPr lang="en-US" sz="3200" b="1" dirty="0" err="1">
                <a:latin typeface="VNI-Times" pitchFamily="2" charset="0"/>
              </a:rPr>
              <a:t>laø</a:t>
            </a:r>
            <a:r>
              <a:rPr lang="en-US" sz="3200" b="1" dirty="0">
                <a:latin typeface="VNI-Times" pitchFamily="2" charset="0"/>
              </a:rPr>
              <a:t> </a:t>
            </a:r>
          </a:p>
        </p:txBody>
      </p:sp>
      <p:graphicFrame>
        <p:nvGraphicFramePr>
          <p:cNvPr id="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074522"/>
              </p:ext>
            </p:extLst>
          </p:nvPr>
        </p:nvGraphicFramePr>
        <p:xfrm>
          <a:off x="8763000" y="435607"/>
          <a:ext cx="1516869" cy="117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0" y="435607"/>
                        <a:ext cx="1516869" cy="11745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13563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493168" y="3003884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334000" y="2895600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84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37066" y="698958"/>
            <a:ext cx="942613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fr-FR" sz="3200" b="1" dirty="0" err="1" smtClean="0">
                <a:latin typeface="VNI-Times" pitchFamily="2" charset="0"/>
              </a:rPr>
              <a:t>Duøng</a:t>
            </a:r>
            <a:r>
              <a:rPr lang="fr-FR" sz="3200" b="1" dirty="0" smtClean="0">
                <a:latin typeface="VNI-Times" pitchFamily="2" charset="0"/>
              </a:rPr>
              <a:t> </a:t>
            </a:r>
            <a:r>
              <a:rPr lang="fr-FR" sz="3200" b="1" dirty="0">
                <a:latin typeface="VNI-Times" pitchFamily="2" charset="0"/>
              </a:rPr>
              <a:t>qui </a:t>
            </a:r>
            <a:r>
              <a:rPr lang="fr-FR" sz="3200" b="1" dirty="0" err="1">
                <a:latin typeface="VNI-Times" pitchFamily="2" charset="0"/>
              </a:rPr>
              <a:t>taéc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ñoåi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daáu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haõy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ñieàn</a:t>
            </a:r>
            <a:r>
              <a:rPr lang="fr-FR" sz="3200" b="1" dirty="0">
                <a:latin typeface="VNI-Times" pitchFamily="2" charset="0"/>
              </a:rPr>
              <a:t>  </a:t>
            </a:r>
            <a:r>
              <a:rPr lang="fr-FR" sz="3200" b="1" dirty="0" err="1">
                <a:latin typeface="VNI-Times" pitchFamily="2" charset="0"/>
              </a:rPr>
              <a:t>moät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ña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thöùc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thích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hôïp</a:t>
            </a:r>
            <a:r>
              <a:rPr lang="fr-FR" sz="3200" b="1" dirty="0">
                <a:latin typeface="VNI-Times" pitchFamily="2" charset="0"/>
              </a:rPr>
              <a:t>  </a:t>
            </a:r>
            <a:r>
              <a:rPr lang="fr-FR" sz="3200" b="1" dirty="0" err="1">
                <a:latin typeface="VNI-Times" pitchFamily="2" charset="0"/>
              </a:rPr>
              <a:t>vaøo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choã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troáng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trong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moãi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ñaúng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thöùc</a:t>
            </a:r>
            <a:r>
              <a:rPr lang="fr-FR" sz="3200" b="1" dirty="0">
                <a:latin typeface="VNI-Times" pitchFamily="2" charset="0"/>
              </a:rPr>
              <a:t> </a:t>
            </a:r>
            <a:r>
              <a:rPr lang="fr-FR" sz="3200" b="1" dirty="0" err="1">
                <a:latin typeface="VNI-Times" pitchFamily="2" charset="0"/>
              </a:rPr>
              <a:t>sau</a:t>
            </a:r>
            <a:r>
              <a:rPr lang="fr-FR" sz="3200" b="1" dirty="0">
                <a:latin typeface="VNI-Times" pitchFamily="2" charset="0"/>
              </a:rPr>
              <a:t> :</a:t>
            </a:r>
            <a:r>
              <a:rPr lang="en-US" sz="3200" b="1" dirty="0">
                <a:latin typeface="VNI-Times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684529"/>
            <a:ext cx="14083281" cy="128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0" y="3326575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VNI-Times" pitchFamily="2" charset="0"/>
              </a:rPr>
              <a:t>x - 4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67600" y="2668487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VNI-Times" pitchFamily="2" charset="0"/>
              </a:rPr>
              <a:t>x - 5</a:t>
            </a:r>
          </a:p>
        </p:txBody>
      </p:sp>
    </p:spTree>
    <p:extLst>
      <p:ext uri="{BB962C8B-B14F-4D97-AF65-F5344CB8AC3E}">
        <p14:creationId xmlns:p14="http://schemas.microsoft.com/office/powerpoint/2010/main" val="7736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87034" y="272203"/>
            <a:ext cx="70663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3505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800" b="1" dirty="0">
                <a:latin typeface="VNI-Times" pitchFamily="2" charset="0"/>
              </a:rPr>
              <a:t>  </a:t>
            </a:r>
            <a:r>
              <a:rPr lang="pt-BR" sz="2800" b="1" dirty="0" smtClean="0">
                <a:latin typeface="VNI-Times" pitchFamily="2" charset="0"/>
              </a:rPr>
              <a:t>Phaân </a:t>
            </a:r>
            <a:r>
              <a:rPr lang="pt-BR" sz="2800" b="1" dirty="0">
                <a:latin typeface="VNI-Times" pitchFamily="2" charset="0"/>
              </a:rPr>
              <a:t>thöùc                   </a:t>
            </a:r>
            <a:r>
              <a:rPr lang="pt-BR" sz="2800" b="1" dirty="0" smtClean="0">
                <a:latin typeface="VNI-Times" pitchFamily="2" charset="0"/>
              </a:rPr>
              <a:t>   ñöôïc </a:t>
            </a:r>
            <a:r>
              <a:rPr lang="pt-BR" sz="2800" b="1" dirty="0">
                <a:latin typeface="VNI-Times" pitchFamily="2" charset="0"/>
              </a:rPr>
              <a:t>ruùt goïn baèng :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82562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57704"/>
              </p:ext>
            </p:extLst>
          </p:nvPr>
        </p:nvGraphicFramePr>
        <p:xfrm>
          <a:off x="3048000" y="0"/>
          <a:ext cx="1598012" cy="1326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3" imgW="685800" imgH="571320" progId="Equation.DSMT4">
                  <p:embed/>
                </p:oleObj>
              </mc:Choice>
              <mc:Fallback>
                <p:oleObj name="Equation" r:id="rId3" imgW="685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0"/>
                        <a:ext cx="1598012" cy="13262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34" y="1442110"/>
            <a:ext cx="11524668" cy="106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838200" y="1709016"/>
            <a:ext cx="533400" cy="533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82562" y="2939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182562" y="30490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921195"/>
              </p:ext>
            </p:extLst>
          </p:nvPr>
        </p:nvGraphicFramePr>
        <p:xfrm>
          <a:off x="1600200" y="3128963"/>
          <a:ext cx="5032376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6" imgW="2158920" imgH="571320" progId="Equation.DSMT4">
                  <p:embed/>
                </p:oleObj>
              </mc:Choice>
              <mc:Fallback>
                <p:oleObj name="Equation" r:id="rId6" imgW="2158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28963"/>
                        <a:ext cx="5032376" cy="1327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685800"/>
            <a:ext cx="2362200" cy="8382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u="sng" dirty="0" err="1"/>
              <a:t>Rút</a:t>
            </a:r>
            <a:r>
              <a:rPr lang="en-US" b="1" u="sng" dirty="0"/>
              <a:t> </a:t>
            </a:r>
            <a:r>
              <a:rPr lang="en-US" b="1" u="sng" dirty="0" err="1"/>
              <a:t>gọn</a:t>
            </a:r>
            <a:endParaRPr lang="en-US" b="1" u="sng" dirty="0"/>
          </a:p>
        </p:txBody>
      </p:sp>
      <p:graphicFrame>
        <p:nvGraphicFramePr>
          <p:cNvPr id="29705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20954303"/>
              </p:ext>
            </p:extLst>
          </p:nvPr>
        </p:nvGraphicFramePr>
        <p:xfrm>
          <a:off x="7924800" y="1833563"/>
          <a:ext cx="10747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833563"/>
                        <a:ext cx="1074738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9592134"/>
              </p:ext>
            </p:extLst>
          </p:nvPr>
        </p:nvGraphicFramePr>
        <p:xfrm>
          <a:off x="4961731" y="393700"/>
          <a:ext cx="366553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Equation" r:id="rId5" imgW="1523880" imgH="469800" progId="Equation.DSMT4">
                  <p:embed/>
                </p:oleObj>
              </mc:Choice>
              <mc:Fallback>
                <p:oleObj name="Equation" r:id="rId5" imgW="152388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731" y="393700"/>
                        <a:ext cx="366553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524000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58851"/>
              </p:ext>
            </p:extLst>
          </p:nvPr>
        </p:nvGraphicFramePr>
        <p:xfrm>
          <a:off x="3641725" y="223837"/>
          <a:ext cx="21463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7" imgW="698400" imgH="419040" progId="Equation.DSMT4">
                  <p:embed/>
                </p:oleObj>
              </mc:Choice>
              <mc:Fallback>
                <p:oleObj name="Equation" r:id="rId7" imgW="69840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1725" y="223837"/>
                        <a:ext cx="21463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002744"/>
              </p:ext>
            </p:extLst>
          </p:nvPr>
        </p:nvGraphicFramePr>
        <p:xfrm>
          <a:off x="4724400" y="1924050"/>
          <a:ext cx="20701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9" imgW="1168200" imgH="419040" progId="Equation.DSMT4">
                  <p:embed/>
                </p:oleObj>
              </mc:Choice>
              <mc:Fallback>
                <p:oleObj name="Equation" r:id="rId9" imgW="1168200" imgH="419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24050"/>
                        <a:ext cx="20701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630984"/>
              </p:ext>
            </p:extLst>
          </p:nvPr>
        </p:nvGraphicFramePr>
        <p:xfrm>
          <a:off x="2209800" y="1905001"/>
          <a:ext cx="15303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Equation" r:id="rId11" imgW="863280" imgH="520560" progId="Equation.DSMT4">
                  <p:embed/>
                </p:oleObj>
              </mc:Choice>
              <mc:Fallback>
                <p:oleObj name="Equation" r:id="rId11" imgW="863280" imgH="5205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1"/>
                        <a:ext cx="15303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7688490" y="1964531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57350" y="1209675"/>
            <a:ext cx="1752600" cy="6096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u="sng"/>
              <a:t>Rút gọn:</a:t>
            </a:r>
          </a:p>
        </p:txBody>
      </p:sp>
      <p:graphicFrame>
        <p:nvGraphicFramePr>
          <p:cNvPr id="32779" name="Object 1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64005786"/>
              </p:ext>
            </p:extLst>
          </p:nvPr>
        </p:nvGraphicFramePr>
        <p:xfrm>
          <a:off x="5410200" y="892175"/>
          <a:ext cx="51673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6" name="Equation" r:id="rId3" imgW="2336760" imgH="495000" progId="Equation.DSMT4">
                  <p:embed/>
                </p:oleObj>
              </mc:Choice>
              <mc:Fallback>
                <p:oleObj name="Equation" r:id="rId3" imgW="2336760" imgH="495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892175"/>
                        <a:ext cx="516731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1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69809572"/>
              </p:ext>
            </p:extLst>
          </p:nvPr>
        </p:nvGraphicFramePr>
        <p:xfrm>
          <a:off x="7848600" y="2405063"/>
          <a:ext cx="1871663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7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405063"/>
                        <a:ext cx="1871663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524000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957489"/>
              </p:ext>
            </p:extLst>
          </p:nvPr>
        </p:nvGraphicFramePr>
        <p:xfrm>
          <a:off x="3276600" y="781051"/>
          <a:ext cx="215265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8" name="Equation" r:id="rId7" imgW="863280" imgH="419040" progId="Equation.DSMT4">
                  <p:embed/>
                </p:oleObj>
              </mc:Choice>
              <mc:Fallback>
                <p:oleObj name="Equation" r:id="rId7" imgW="86328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781051"/>
                        <a:ext cx="2152650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999608"/>
              </p:ext>
            </p:extLst>
          </p:nvPr>
        </p:nvGraphicFramePr>
        <p:xfrm>
          <a:off x="4876801" y="2457451"/>
          <a:ext cx="18716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9" name="Equation" r:id="rId9" imgW="660240" imgH="393480" progId="Equation.DSMT4">
                  <p:embed/>
                </p:oleObj>
              </mc:Choice>
              <mc:Fallback>
                <p:oleObj name="Equation" r:id="rId9" imgW="66024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1" y="2457451"/>
                        <a:ext cx="187166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079861"/>
              </p:ext>
            </p:extLst>
          </p:nvPr>
        </p:nvGraphicFramePr>
        <p:xfrm>
          <a:off x="1873035" y="2424113"/>
          <a:ext cx="18716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0" name="Equation" r:id="rId11" imgW="660240" imgH="393480" progId="Equation.DSMT4">
                  <p:embed/>
                </p:oleObj>
              </mc:Choice>
              <mc:Fallback>
                <p:oleObj name="Equation" r:id="rId11" imgW="66024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035" y="2424113"/>
                        <a:ext cx="187166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1770643" y="2729984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302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VNI-Times</vt:lpstr>
      <vt:lpstr>Office Theme</vt:lpstr>
      <vt:lpstr>Equation</vt:lpstr>
      <vt:lpstr>PowerPoint Presentation</vt:lpstr>
      <vt:lpstr>TIẾT 38: ÔN TẬP HỌC KÌ I (tiếp)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Viettel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Anh</dc:creator>
  <cp:lastModifiedBy>DELL</cp:lastModifiedBy>
  <cp:revision>98</cp:revision>
  <dcterms:created xsi:type="dcterms:W3CDTF">2011-12-01T09:35:46Z</dcterms:created>
  <dcterms:modified xsi:type="dcterms:W3CDTF">2022-01-08T06:38:15Z</dcterms:modified>
</cp:coreProperties>
</file>