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xml" ContentType="application/vnd.openxmlformats-officedocument.presentationml.tag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1" r:id="rId2"/>
    <p:sldId id="262" r:id="rId3"/>
    <p:sldId id="279" r:id="rId4"/>
    <p:sldId id="281" r:id="rId5"/>
    <p:sldId id="268" r:id="rId6"/>
    <p:sldId id="269" r:id="rId7"/>
    <p:sldId id="272" r:id="rId8"/>
    <p:sldId id="274" r:id="rId9"/>
    <p:sldId id="264" r:id="rId10"/>
    <p:sldId id="267" r:id="rId11"/>
    <p:sldId id="278" r:id="rId12"/>
    <p:sldId id="271" r:id="rId13"/>
    <p:sldId id="258" r:id="rId14"/>
    <p:sldId id="28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88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402006528"/>
        <c:axId val="393014656"/>
      </c:barChart>
      <c:catAx>
        <c:axId val="4020065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3014656"/>
        <c:crosses val="autoZero"/>
        <c:auto val="1"/>
        <c:lblAlgn val="ctr"/>
        <c:lblOffset val="100"/>
        <c:noMultiLvlLbl val="0"/>
      </c:catAx>
      <c:valAx>
        <c:axId val="39301465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20065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81485056"/>
        <c:axId val="172120832"/>
      </c:barChart>
      <c:catAx>
        <c:axId val="1814850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120832"/>
        <c:crosses val="autoZero"/>
        <c:auto val="1"/>
        <c:lblAlgn val="ctr"/>
        <c:lblOffset val="100"/>
        <c:noMultiLvlLbl val="0"/>
      </c:catAx>
      <c:valAx>
        <c:axId val="17212083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4850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27FD6-C929-4CB7-91D3-8C719428F8E8}" type="datetimeFigureOut">
              <a:rPr lang="en-US" smtClean="0"/>
              <a:t>1/24/2022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3FFAA-73A4-4B4D-BF4B-E20F17182267}" type="slidenum">
              <a:rPr lang="en-US" smtClean="0"/>
              <a:t>‹#›</a:t>
            </a:fld>
            <a:endParaRPr lang="en-US"/>
          </a:p>
        </p:txBody>
      </p:sp>
    </p:spTree>
    <p:extLst>
      <p:ext uri="{BB962C8B-B14F-4D97-AF65-F5344CB8AC3E}">
        <p14:creationId xmlns:p14="http://schemas.microsoft.com/office/powerpoint/2010/main" val="299607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13</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4</a:t>
            </a:fld>
            <a:endParaRPr lang="zh-CN" altLang="en-US">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5</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6</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7</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8</a:t>
            </a:fld>
            <a:endParaRPr lang="en-US" altLang="zh-CN">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9</a:t>
            </a:fld>
            <a:endParaRPr lang="en-US" altLang="zh-CN">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10</a:t>
            </a:fld>
            <a:endParaRPr lang="zh-CN" altLang="en-US">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11</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173C9F-998E-4DF7-95CD-272D7CDEB12D}"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2412474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73C9F-998E-4DF7-95CD-272D7CDEB12D}"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33342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73C9F-998E-4DF7-95CD-272D7CDEB12D}"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2599719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12400" y="3232357"/>
            <a:ext cx="920864"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171880" y="4437607"/>
            <a:ext cx="1026428"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5084953" y="4097251"/>
            <a:ext cx="952983"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744374" y="2953852"/>
            <a:ext cx="952983"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26145"/>
      </p:ext>
    </p:extLst>
  </p:cSld>
  <p:clrMapOvr>
    <a:masterClrMapping/>
  </p:clrMapOvr>
  <p:transition spd="slow" advTm="1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967286" y="2020139"/>
            <a:ext cx="969098"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199581" y="2020139"/>
            <a:ext cx="970704"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6314926" y="4315113"/>
            <a:ext cx="970704"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4084237" y="4315113"/>
            <a:ext cx="969096"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1858368" y="4315113"/>
            <a:ext cx="970704"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7771195"/>
      </p:ext>
    </p:extLst>
  </p:cSld>
  <p:clrMapOvr>
    <a:masterClrMapping/>
  </p:clrMapOvr>
  <p:transition spd="slow" advTm="1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776961" y="2700483"/>
            <a:ext cx="160326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93691646"/>
      </p:ext>
    </p:extLst>
  </p:cSld>
  <p:clrMapOvr>
    <a:masterClrMapping/>
  </p:clrMapOvr>
  <p:transition spd="slow" advTm="1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9144000" cy="6858000"/>
          </a:xfrm>
          <a:prstGeom prst="rect">
            <a:avLst/>
          </a:prstGeom>
        </p:spPr>
      </p:pic>
    </p:spTree>
    <p:extLst>
      <p:ext uri="{BB962C8B-B14F-4D97-AF65-F5344CB8AC3E}">
        <p14:creationId xmlns:p14="http://schemas.microsoft.com/office/powerpoint/2010/main" val="1794283629"/>
      </p:ext>
    </p:extLst>
  </p:cSld>
  <p:clrMapOvr>
    <a:masterClrMapping/>
  </p:clrMapOvr>
  <p:transition spd="slow" advTm="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73C9F-998E-4DF7-95CD-272D7CDEB12D}"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213773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73C9F-998E-4DF7-95CD-272D7CDEB12D}"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158182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173C9F-998E-4DF7-95CD-272D7CDEB12D}"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43446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173C9F-998E-4DF7-95CD-272D7CDEB12D}"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60912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173C9F-998E-4DF7-95CD-272D7CDEB12D}"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3745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73C9F-998E-4DF7-95CD-272D7CDEB12D}"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390340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173C9F-998E-4DF7-95CD-272D7CDEB12D}"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162580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173C9F-998E-4DF7-95CD-272D7CDEB12D}"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69714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73C9F-998E-4DF7-95CD-272D7CDEB12D}" type="datetimeFigureOut">
              <a:rPr lang="en-US" smtClean="0"/>
              <a:t>1/24/2022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887BC-390A-422D-B62E-E61CD15A52DA}" type="slidenum">
              <a:rPr lang="en-US" smtClean="0"/>
              <a:t>‹#›</a:t>
            </a:fld>
            <a:endParaRPr lang="en-US"/>
          </a:p>
        </p:txBody>
      </p:sp>
    </p:spTree>
    <p:extLst>
      <p:ext uri="{BB962C8B-B14F-4D97-AF65-F5344CB8AC3E}">
        <p14:creationId xmlns:p14="http://schemas.microsoft.com/office/powerpoint/2010/main" val="353693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9133" y="1905000"/>
            <a:ext cx="6477000" cy="2032485"/>
          </a:xfrm>
          <a:prstGeom prst="rect">
            <a:avLst/>
          </a:prstGeom>
        </p:spPr>
        <p:txBody>
          <a:bodyPr>
            <a:prstTxWarp prst="textInflateBottom">
              <a:avLst/>
            </a:prstTxWarp>
            <a:spAutoFit/>
          </a:bodyPr>
          <a:lstStyle/>
          <a:p>
            <a:pPr algn="ctr"/>
            <a:r>
              <a:rPr lang="en-US" b="1"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rPr>
              <a:t>CHÀO MỪNG CÁC THẦY CÔ VÀ CÁC EM HỌC SINH THAM DỰ BÀI HỌC NGÀY HÔM NAY!</a:t>
            </a:r>
            <a:endParaRPr lang="en-US"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9549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p:nvPr/>
        </p:nvGraphicFramePr>
        <p:xfrm>
          <a:off x="1528762" y="993775"/>
          <a:ext cx="5576888" cy="3478213"/>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320230" y="4344471"/>
            <a:ext cx="8252270" cy="668260"/>
          </a:xfrm>
          <a:prstGeom prst="rect">
            <a:avLst/>
          </a:prstGeom>
        </p:spPr>
        <p:txBody>
          <a:bodyPr wrap="square">
            <a:spAutoFit/>
          </a:bodyPr>
          <a:lstStyle/>
          <a:p>
            <a:pPr algn="ctr">
              <a:lnSpc>
                <a:spcPct val="130000"/>
              </a:lnSpc>
            </a:pPr>
            <a:r>
              <a:rPr lang="en-US" sz="1500" dirty="0"/>
              <a:t>a) </a:t>
            </a:r>
            <a:r>
              <a:rPr lang="en-US" sz="1500" dirty="0" err="1"/>
              <a:t>Tổng</a:t>
            </a:r>
            <a:r>
              <a:rPr lang="en-US" sz="1500" dirty="0"/>
              <a:t> </a:t>
            </a:r>
            <a:r>
              <a:rPr lang="en-US" sz="1500" dirty="0" err="1"/>
              <a:t>lượng</a:t>
            </a:r>
            <a:r>
              <a:rPr lang="en-US" sz="1500" dirty="0"/>
              <a:t> </a:t>
            </a:r>
            <a:r>
              <a:rPr lang="en-US" sz="1500" dirty="0" err="1"/>
              <a:t>xuất</a:t>
            </a:r>
            <a:r>
              <a:rPr lang="en-US" sz="1500" dirty="0"/>
              <a:t> </a:t>
            </a:r>
            <a:r>
              <a:rPr lang="en-US" sz="1500" dirty="0" err="1"/>
              <a:t>khẩu</a:t>
            </a:r>
            <a:r>
              <a:rPr lang="en-US" sz="1500" dirty="0"/>
              <a:t> </a:t>
            </a:r>
            <a:r>
              <a:rPr lang="en-US" sz="1500" dirty="0" err="1"/>
              <a:t>của</a:t>
            </a:r>
            <a:r>
              <a:rPr lang="en-US" sz="1500" dirty="0"/>
              <a:t> </a:t>
            </a:r>
            <a:r>
              <a:rPr lang="en-US" sz="1500" dirty="0" err="1"/>
              <a:t>năm</a:t>
            </a:r>
            <a:r>
              <a:rPr lang="en-US" sz="1500" dirty="0"/>
              <a:t> </a:t>
            </a:r>
            <a:r>
              <a:rPr lang="en-US" sz="1500" dirty="0" err="1"/>
              <a:t>mặt</a:t>
            </a:r>
            <a:r>
              <a:rPr lang="en-US" sz="1500" dirty="0"/>
              <a:t> </a:t>
            </a:r>
            <a:r>
              <a:rPr lang="en-US" sz="1500" dirty="0" err="1"/>
              <a:t>hàng</a:t>
            </a:r>
            <a:r>
              <a:rPr lang="en-US" sz="1500" dirty="0"/>
              <a:t> </a:t>
            </a:r>
            <a:r>
              <a:rPr lang="en-US" sz="1500" dirty="0" err="1"/>
              <a:t>trên</a:t>
            </a:r>
            <a:r>
              <a:rPr lang="en-US" sz="1500" dirty="0"/>
              <a:t> </a:t>
            </a:r>
            <a:r>
              <a:rPr lang="en-US" sz="1500" dirty="0" err="1"/>
              <a:t>là</a:t>
            </a:r>
            <a:r>
              <a:rPr lang="en-US" sz="1500" dirty="0"/>
              <a:t>:</a:t>
            </a:r>
          </a:p>
          <a:p>
            <a:pPr algn="ctr">
              <a:lnSpc>
                <a:spcPct val="130000"/>
              </a:lnSpc>
            </a:pPr>
            <a:r>
              <a:rPr lang="en-US" sz="1500" dirty="0"/>
              <a:t> 373 498 + 1878 278 +232750 + 6 114 934 + 127 338 = 8 726 798 (tấn) </a:t>
            </a:r>
          </a:p>
        </p:txBody>
      </p:sp>
      <p:sp>
        <p:nvSpPr>
          <p:cNvPr id="36" name="Rectangle 35"/>
          <p:cNvSpPr/>
          <p:nvPr/>
        </p:nvSpPr>
        <p:spPr>
          <a:xfrm>
            <a:off x="320230" y="5013885"/>
            <a:ext cx="8252270" cy="668260"/>
          </a:xfrm>
          <a:prstGeom prst="rect">
            <a:avLst/>
          </a:prstGeom>
        </p:spPr>
        <p:txBody>
          <a:bodyPr wrap="square">
            <a:spAutoFit/>
          </a:bodyPr>
          <a:lstStyle/>
          <a:p>
            <a:pPr algn="ctr">
              <a:lnSpc>
                <a:spcPct val="130000"/>
              </a:lnSpc>
            </a:pPr>
            <a:r>
              <a:rPr lang="en-US" sz="1500" dirty="0"/>
              <a:t>b) </a:t>
            </a:r>
            <a:r>
              <a:rPr lang="en-US" sz="1500" dirty="0" err="1"/>
              <a:t>Lượng</a:t>
            </a:r>
            <a:r>
              <a:rPr lang="en-US" sz="1500" dirty="0"/>
              <a:t> </a:t>
            </a:r>
            <a:r>
              <a:rPr lang="en-US" sz="1500" dirty="0" err="1"/>
              <a:t>gạo</a:t>
            </a:r>
            <a:r>
              <a:rPr lang="en-US" sz="1500" dirty="0"/>
              <a:t> </a:t>
            </a:r>
            <a:r>
              <a:rPr lang="en-US" sz="1500" dirty="0" err="1"/>
              <a:t>xuất</a:t>
            </a:r>
            <a:r>
              <a:rPr lang="en-US" sz="1500" dirty="0"/>
              <a:t> </a:t>
            </a:r>
            <a:r>
              <a:rPr lang="en-US" sz="1500" dirty="0" err="1"/>
              <a:t>khẩu</a:t>
            </a:r>
            <a:r>
              <a:rPr lang="en-US" sz="1500" dirty="0"/>
              <a:t> </a:t>
            </a:r>
            <a:r>
              <a:rPr lang="en-US" sz="1500" dirty="0" err="1"/>
              <a:t>nhiều</a:t>
            </a:r>
            <a:r>
              <a:rPr lang="en-US" sz="1500" dirty="0"/>
              <a:t> </a:t>
            </a:r>
            <a:r>
              <a:rPr lang="en-US" sz="1500" dirty="0" err="1"/>
              <a:t>hơn</a:t>
            </a:r>
            <a:r>
              <a:rPr lang="en-US" sz="1500" dirty="0"/>
              <a:t> </a:t>
            </a:r>
            <a:r>
              <a:rPr lang="en-US" sz="1500" dirty="0" err="1"/>
              <a:t>tổng</a:t>
            </a:r>
            <a:r>
              <a:rPr lang="en-US" sz="1500" dirty="0"/>
              <a:t> </a:t>
            </a:r>
            <a:r>
              <a:rPr lang="en-US" sz="1500" dirty="0" err="1"/>
              <a:t>lượng</a:t>
            </a:r>
            <a:r>
              <a:rPr lang="en-US" sz="1500" dirty="0"/>
              <a:t> </a:t>
            </a:r>
            <a:r>
              <a:rPr lang="en-US" sz="1500" dirty="0" err="1"/>
              <a:t>xuất</a:t>
            </a:r>
            <a:r>
              <a:rPr lang="en-US" sz="1500" dirty="0"/>
              <a:t> </a:t>
            </a:r>
            <a:r>
              <a:rPr lang="en-US" sz="1500" dirty="0" err="1"/>
              <a:t>khẩu</a:t>
            </a:r>
            <a:r>
              <a:rPr lang="en-US" sz="1500" dirty="0"/>
              <a:t> </a:t>
            </a:r>
            <a:r>
              <a:rPr lang="en-US" sz="1500" dirty="0" err="1"/>
              <a:t>của</a:t>
            </a:r>
            <a:r>
              <a:rPr lang="en-US" sz="1500" dirty="0"/>
              <a:t> </a:t>
            </a:r>
            <a:r>
              <a:rPr lang="en-US" sz="1500" dirty="0" err="1"/>
              <a:t>bốn</a:t>
            </a:r>
            <a:r>
              <a:rPr lang="en-US" sz="1500" dirty="0"/>
              <a:t> </a:t>
            </a:r>
            <a:r>
              <a:rPr lang="en-US" sz="1500" dirty="0" err="1"/>
              <a:t>mặt</a:t>
            </a:r>
            <a:r>
              <a:rPr lang="en-US" sz="1500" dirty="0"/>
              <a:t> </a:t>
            </a:r>
            <a:r>
              <a:rPr lang="en-US" sz="1500" dirty="0" err="1"/>
              <a:t>hàng</a:t>
            </a:r>
            <a:r>
              <a:rPr lang="en-US" sz="1500" dirty="0"/>
              <a:t> </a:t>
            </a:r>
            <a:r>
              <a:rPr lang="en-US" sz="1500" dirty="0" err="1"/>
              <a:t>còn</a:t>
            </a:r>
            <a:r>
              <a:rPr lang="en-US" sz="1500" dirty="0"/>
              <a:t> </a:t>
            </a:r>
            <a:r>
              <a:rPr lang="en-US" sz="1500" dirty="0" err="1"/>
              <a:t>lại</a:t>
            </a:r>
            <a:r>
              <a:rPr lang="en-US" sz="1500" dirty="0"/>
              <a:t> </a:t>
            </a:r>
            <a:r>
              <a:rPr lang="en-US" sz="1500" dirty="0" err="1"/>
              <a:t>là</a:t>
            </a:r>
            <a:r>
              <a:rPr lang="en-US" sz="1500" dirty="0"/>
              <a:t>:</a:t>
            </a:r>
          </a:p>
          <a:p>
            <a:pPr algn="ctr">
              <a:lnSpc>
                <a:spcPct val="130000"/>
              </a:lnSpc>
            </a:pPr>
            <a:r>
              <a:rPr lang="en-US" sz="1500" dirty="0"/>
              <a:t>6 114 934 –( 373 498 + 1878 278 +232750 + 127 338) = </a:t>
            </a:r>
            <a:r>
              <a:rPr lang="en-US" sz="1500"/>
              <a:t>3 503 070 </a:t>
            </a:r>
            <a:r>
              <a:rPr lang="en-US" sz="1500" dirty="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97151" y="1171575"/>
            <a:ext cx="2989337" cy="784830"/>
          </a:xfrm>
          <a:prstGeom prst="rect">
            <a:avLst/>
          </a:prstGeom>
          <a:noFill/>
        </p:spPr>
        <p:txBody>
          <a:bodyPr wrap="square" rtlCol="0">
            <a:spAutoFit/>
            <a:scene3d>
              <a:camera prst="orthographicFront"/>
              <a:lightRig rig="threePt" dir="t"/>
            </a:scene3d>
            <a:sp3d contourW="12700"/>
          </a:bodyPr>
          <a:lstStyle/>
          <a:p>
            <a:pPr algn="ctr"/>
            <a:r>
              <a:rPr lang="en-US" altLang="zh-CN" sz="4500" b="1" dirty="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45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277520" y="1033667"/>
            <a:ext cx="1609848" cy="1385793"/>
          </a:xfrm>
          <a:prstGeom prst="rect">
            <a:avLst/>
          </a:prstGeom>
        </p:spPr>
      </p:pic>
      <p:pic>
        <p:nvPicPr>
          <p:cNvPr id="9" name="图片 8"/>
          <p:cNvPicPr>
            <a:picLocks noChangeAspect="1"/>
          </p:cNvPicPr>
          <p:nvPr/>
        </p:nvPicPr>
        <p:blipFill>
          <a:blip r:embed="rId4"/>
          <a:stretch>
            <a:fillRect/>
          </a:stretch>
        </p:blipFill>
        <p:spPr>
          <a:xfrm rot="375023">
            <a:off x="7463379" y="950894"/>
            <a:ext cx="1777710" cy="1052577"/>
          </a:xfrm>
          <a:prstGeom prst="rect">
            <a:avLst/>
          </a:prstGeom>
        </p:spPr>
      </p:pic>
      <p:sp>
        <p:nvSpPr>
          <p:cNvPr id="5" name="Rounded Rectangle 4"/>
          <p:cNvSpPr/>
          <p:nvPr/>
        </p:nvSpPr>
        <p:spPr>
          <a:xfrm>
            <a:off x="272583" y="2555113"/>
            <a:ext cx="3400425" cy="8429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Thu </a:t>
            </a:r>
            <a:r>
              <a:rPr lang="en-US" b="1" dirty="0" err="1">
                <a:solidFill>
                  <a:schemeClr val="tx1">
                    <a:lumMod val="95000"/>
                    <a:lumOff val="5000"/>
                  </a:schemeClr>
                </a:solidFill>
              </a:rPr>
              <a:t>thập</a:t>
            </a:r>
            <a:r>
              <a:rPr lang="en-US" b="1" dirty="0">
                <a:solidFill>
                  <a:schemeClr val="tx1">
                    <a:lumMod val="95000"/>
                    <a:lumOff val="5000"/>
                  </a:schemeClr>
                </a:solidFill>
              </a:rPr>
              <a:t>, </a:t>
            </a:r>
            <a:r>
              <a:rPr lang="en-US" b="1" dirty="0" err="1">
                <a:solidFill>
                  <a:schemeClr val="tx1">
                    <a:lumMod val="95000"/>
                    <a:lumOff val="5000"/>
                  </a:schemeClr>
                </a:solidFill>
              </a:rPr>
              <a:t>tổ</a:t>
            </a:r>
            <a:r>
              <a:rPr lang="en-US" b="1" dirty="0">
                <a:solidFill>
                  <a:schemeClr val="tx1">
                    <a:lumMod val="95000"/>
                    <a:lumOff val="5000"/>
                  </a:schemeClr>
                </a:solidFill>
              </a:rPr>
              <a:t> </a:t>
            </a:r>
            <a:r>
              <a:rPr lang="en-US" b="1" dirty="0" err="1">
                <a:solidFill>
                  <a:schemeClr val="tx1">
                    <a:lumMod val="95000"/>
                    <a:lumOff val="5000"/>
                  </a:schemeClr>
                </a:solidFill>
              </a:rPr>
              <a:t>chức</a:t>
            </a:r>
            <a:r>
              <a:rPr lang="en-US" b="1" dirty="0">
                <a:solidFill>
                  <a:schemeClr val="tx1">
                    <a:lumMod val="95000"/>
                    <a:lumOff val="5000"/>
                  </a:schemeClr>
                </a:solidFill>
              </a:rPr>
              <a:t>, </a:t>
            </a:r>
            <a:r>
              <a:rPr lang="en-US" b="1" dirty="0" err="1">
                <a:solidFill>
                  <a:schemeClr val="tx1">
                    <a:lumMod val="95000"/>
                    <a:lumOff val="5000"/>
                  </a:schemeClr>
                </a:solidFill>
              </a:rPr>
              <a:t>phân</a:t>
            </a:r>
            <a:r>
              <a:rPr lang="en-US" b="1" dirty="0">
                <a:solidFill>
                  <a:schemeClr val="tx1">
                    <a:lumMod val="95000"/>
                    <a:lumOff val="5000"/>
                  </a:schemeClr>
                </a:solidFill>
              </a:rPr>
              <a:t> </a:t>
            </a:r>
            <a:r>
              <a:rPr lang="en-US" b="1" dirty="0" err="1">
                <a:solidFill>
                  <a:schemeClr val="tx1">
                    <a:lumMod val="95000"/>
                    <a:lumOff val="5000"/>
                  </a:schemeClr>
                </a:solidFill>
              </a:rPr>
              <a:t>tích</a:t>
            </a:r>
            <a:r>
              <a:rPr lang="en-US" b="1" dirty="0">
                <a:solidFill>
                  <a:schemeClr val="tx1">
                    <a:lumMod val="95000"/>
                    <a:lumOff val="5000"/>
                  </a:schemeClr>
                </a:solidFill>
              </a:rPr>
              <a:t> </a:t>
            </a:r>
            <a:r>
              <a:rPr lang="en-US" b="1" dirty="0" err="1">
                <a:solidFill>
                  <a:schemeClr val="tx1">
                    <a:lumMod val="95000"/>
                    <a:lumOff val="5000"/>
                  </a:schemeClr>
                </a:solidFill>
              </a:rPr>
              <a:t>và</a:t>
            </a:r>
            <a:r>
              <a:rPr lang="en-US" b="1" dirty="0">
                <a:solidFill>
                  <a:schemeClr val="tx1">
                    <a:lumMod val="95000"/>
                    <a:lumOff val="5000"/>
                  </a:schemeClr>
                </a:solidFill>
              </a:rPr>
              <a:t> </a:t>
            </a:r>
            <a:r>
              <a:rPr lang="en-US" b="1" dirty="0" err="1">
                <a:solidFill>
                  <a:schemeClr val="tx1">
                    <a:lumMod val="95000"/>
                    <a:lumOff val="5000"/>
                  </a:schemeClr>
                </a:solidFill>
              </a:rPr>
              <a:t>xử</a:t>
            </a:r>
            <a:r>
              <a:rPr lang="en-US" b="1" dirty="0">
                <a:solidFill>
                  <a:schemeClr val="tx1">
                    <a:lumMod val="95000"/>
                    <a:lumOff val="5000"/>
                  </a:schemeClr>
                </a:solidFill>
              </a:rPr>
              <a:t> </a:t>
            </a:r>
            <a:r>
              <a:rPr lang="en-US" b="1" dirty="0" err="1">
                <a:solidFill>
                  <a:schemeClr val="tx1">
                    <a:lumMod val="95000"/>
                    <a:lumOff val="5000"/>
                  </a:schemeClr>
                </a:solidFill>
              </a:rPr>
              <a:t>lí</a:t>
            </a:r>
            <a:r>
              <a:rPr lang="en-US" b="1" dirty="0">
                <a:solidFill>
                  <a:schemeClr val="tx1">
                    <a:lumMod val="95000"/>
                    <a:lumOff val="5000"/>
                  </a:schemeClr>
                </a:solidFill>
              </a:rPr>
              <a:t> </a:t>
            </a:r>
            <a:r>
              <a:rPr lang="en-US" b="1" dirty="0" err="1">
                <a:solidFill>
                  <a:schemeClr val="tx1">
                    <a:lumMod val="95000"/>
                    <a:lumOff val="5000"/>
                  </a:schemeClr>
                </a:solidFill>
              </a:rPr>
              <a:t>dữ</a:t>
            </a:r>
            <a:r>
              <a:rPr lang="en-US" b="1" dirty="0">
                <a:solidFill>
                  <a:schemeClr val="tx1">
                    <a:lumMod val="95000"/>
                    <a:lumOff val="5000"/>
                  </a:schemeClr>
                </a:solidFill>
              </a:rPr>
              <a:t> </a:t>
            </a:r>
            <a:r>
              <a:rPr lang="en-US" b="1" dirty="0" err="1">
                <a:solidFill>
                  <a:schemeClr val="tx1">
                    <a:lumMod val="95000"/>
                    <a:lumOff val="5000"/>
                  </a:schemeClr>
                </a:solidFill>
              </a:rPr>
              <a:t>liệu</a:t>
            </a:r>
            <a:endParaRPr lang="vi-VN" b="1" dirty="0">
              <a:solidFill>
                <a:schemeClr val="tx1">
                  <a:lumMod val="95000"/>
                  <a:lumOff val="5000"/>
                </a:schemeClr>
              </a:solidFill>
            </a:endParaRPr>
          </a:p>
        </p:txBody>
      </p:sp>
      <p:cxnSp>
        <p:nvCxnSpPr>
          <p:cNvPr id="11" name="Straight Arrow Connector 10"/>
          <p:cNvCxnSpPr/>
          <p:nvPr/>
        </p:nvCxnSpPr>
        <p:spPr>
          <a:xfrm flipH="1">
            <a:off x="2799073" y="1933322"/>
            <a:ext cx="1892747" cy="6217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4691820" y="1933323"/>
            <a:ext cx="1594681" cy="58353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5373221" y="2555113"/>
            <a:ext cx="3043639" cy="9238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lumMod val="95000"/>
                    <a:lumOff val="5000"/>
                  </a:schemeClr>
                </a:solidFill>
              </a:rPr>
              <a:t>Biểu</a:t>
            </a:r>
            <a:r>
              <a:rPr lang="en-US" b="1" dirty="0">
                <a:solidFill>
                  <a:schemeClr val="tx1">
                    <a:lumMod val="95000"/>
                    <a:lumOff val="5000"/>
                  </a:schemeClr>
                </a:solidFill>
              </a:rPr>
              <a:t> </a:t>
            </a:r>
            <a:r>
              <a:rPr lang="en-US" b="1" dirty="0" err="1">
                <a:solidFill>
                  <a:schemeClr val="tx1">
                    <a:lumMod val="95000"/>
                    <a:lumOff val="5000"/>
                  </a:schemeClr>
                </a:solidFill>
              </a:rPr>
              <a:t>diễn</a:t>
            </a:r>
            <a:r>
              <a:rPr lang="en-US" b="1" dirty="0">
                <a:solidFill>
                  <a:schemeClr val="tx1">
                    <a:lumMod val="95000"/>
                    <a:lumOff val="5000"/>
                  </a:schemeClr>
                </a:solidFill>
              </a:rPr>
              <a:t> </a:t>
            </a:r>
            <a:r>
              <a:rPr lang="en-US" b="1" dirty="0" err="1">
                <a:solidFill>
                  <a:schemeClr val="tx1">
                    <a:lumMod val="95000"/>
                    <a:lumOff val="5000"/>
                  </a:schemeClr>
                </a:solidFill>
              </a:rPr>
              <a:t>dữ</a:t>
            </a:r>
            <a:r>
              <a:rPr lang="en-US" b="1" dirty="0">
                <a:solidFill>
                  <a:schemeClr val="tx1">
                    <a:lumMod val="95000"/>
                    <a:lumOff val="5000"/>
                  </a:schemeClr>
                </a:solidFill>
              </a:rPr>
              <a:t> </a:t>
            </a:r>
            <a:r>
              <a:rPr lang="en-US" b="1" dirty="0" err="1">
                <a:solidFill>
                  <a:schemeClr val="tx1">
                    <a:lumMod val="95000"/>
                    <a:lumOff val="5000"/>
                  </a:schemeClr>
                </a:solidFill>
              </a:rPr>
              <a:t>liệu</a:t>
            </a:r>
            <a:endParaRPr lang="vi-VN" b="1" dirty="0">
              <a:solidFill>
                <a:schemeClr val="tx1">
                  <a:lumMod val="95000"/>
                  <a:lumOff val="5000"/>
                </a:schemeClr>
              </a:solidFill>
            </a:endParaRPr>
          </a:p>
        </p:txBody>
      </p:sp>
      <p:cxnSp>
        <p:nvCxnSpPr>
          <p:cNvPr id="22" name="Straight Arrow Connector 21"/>
          <p:cNvCxnSpPr/>
          <p:nvPr/>
        </p:nvCxnSpPr>
        <p:spPr>
          <a:xfrm flipH="1">
            <a:off x="3486150" y="3517265"/>
            <a:ext cx="2700338" cy="80470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229350" y="3517265"/>
            <a:ext cx="0" cy="804704"/>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6246760" y="3517264"/>
            <a:ext cx="1844397" cy="84296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244258" y="4353369"/>
            <a:ext cx="2258533" cy="596665"/>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t>Bảng</a:t>
            </a:r>
            <a:r>
              <a:rPr lang="en-US" sz="2100" b="1" dirty="0"/>
              <a:t> </a:t>
            </a:r>
            <a:r>
              <a:rPr lang="en-US" sz="2100" b="1" dirty="0" err="1"/>
              <a:t>số</a:t>
            </a:r>
            <a:r>
              <a:rPr lang="en-US" sz="2100" b="1" dirty="0"/>
              <a:t> </a:t>
            </a:r>
            <a:r>
              <a:rPr lang="en-US" sz="2100" b="1" dirty="0" err="1"/>
              <a:t>liệu</a:t>
            </a:r>
            <a:endParaRPr lang="vi-VN" sz="2100" b="1" dirty="0"/>
          </a:p>
        </p:txBody>
      </p:sp>
      <p:sp>
        <p:nvSpPr>
          <p:cNvPr id="42" name="Rounded Rectangle 41"/>
          <p:cNvSpPr/>
          <p:nvPr/>
        </p:nvSpPr>
        <p:spPr>
          <a:xfrm>
            <a:off x="4850607" y="4360227"/>
            <a:ext cx="2021681" cy="59666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t>Biểu</a:t>
            </a:r>
            <a:r>
              <a:rPr lang="en-US" sz="2100" b="1" dirty="0"/>
              <a:t> </a:t>
            </a:r>
            <a:r>
              <a:rPr lang="en-US" sz="2100" b="1" dirty="0" err="1"/>
              <a:t>đồ</a:t>
            </a:r>
            <a:r>
              <a:rPr lang="en-US" sz="2100" b="1" dirty="0"/>
              <a:t> </a:t>
            </a:r>
            <a:r>
              <a:rPr lang="en-US" sz="2100" b="1" dirty="0" err="1"/>
              <a:t>tranh</a:t>
            </a:r>
            <a:endParaRPr lang="vi-VN" sz="2100" b="1" dirty="0"/>
          </a:p>
        </p:txBody>
      </p:sp>
      <p:sp>
        <p:nvSpPr>
          <p:cNvPr id="46" name="Rounded Rectangle 45"/>
          <p:cNvSpPr/>
          <p:nvPr/>
        </p:nvSpPr>
        <p:spPr>
          <a:xfrm>
            <a:off x="7220103" y="4360227"/>
            <a:ext cx="1742108" cy="59666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t>Biểu</a:t>
            </a:r>
            <a:r>
              <a:rPr lang="en-US" sz="2100" b="1" dirty="0"/>
              <a:t> </a:t>
            </a:r>
            <a:r>
              <a:rPr lang="en-US" sz="2100" b="1" dirty="0" err="1"/>
              <a:t>đồ</a:t>
            </a:r>
            <a:r>
              <a:rPr lang="en-US" sz="2100" b="1" dirty="0"/>
              <a:t> </a:t>
            </a:r>
            <a:r>
              <a:rPr lang="en-US" sz="2100" b="1" dirty="0" err="1"/>
              <a:t>cột</a:t>
            </a:r>
            <a:endParaRPr lang="vi-VN" sz="2100" b="1" dirty="0"/>
          </a:p>
        </p:txBody>
      </p:sp>
    </p:spTree>
    <p:extLst>
      <p:ext uri="{BB962C8B-B14F-4D97-AF65-F5344CB8AC3E}">
        <p14:creationId xmlns:p14="http://schemas.microsoft.com/office/powerpoint/2010/main" val="695958537"/>
      </p:ext>
    </p:extLst>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2101825" y="1204064"/>
            <a:ext cx="4671033" cy="532058"/>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 name="文本框 27"/>
            <p:cNvSpPr txBox="1"/>
            <p:nvPr/>
          </p:nvSpPr>
          <p:spPr>
            <a:xfrm>
              <a:off x="3477279" y="455613"/>
              <a:ext cx="5237443" cy="551538"/>
            </a:xfrm>
            <a:prstGeom prst="rect">
              <a:avLst/>
            </a:prstGeom>
            <a:noFill/>
          </p:spPr>
          <p:txBody>
            <a:bodyPr wrap="square" rtlCol="0">
              <a:spAutoFit/>
              <a:scene3d>
                <a:camera prst="orthographicFront"/>
                <a:lightRig rig="threePt" dir="t"/>
              </a:scene3d>
              <a:sp3d contourW="12700"/>
            </a:bodyPr>
            <a:lstStyle/>
            <a:p>
              <a:pPr algn="ctr"/>
              <a:r>
                <a:rPr lang="en-US" altLang="zh-CN" sz="2700" b="1" dirty="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27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300038" y="2260836"/>
            <a:ext cx="6529388" cy="594202"/>
          </a:xfrm>
          <a:prstGeom prst="rect">
            <a:avLst/>
          </a:prstGeom>
        </p:spPr>
        <p:txBody>
          <a:bodyPr wrap="square">
            <a:spAutoFit/>
          </a:bodyPr>
          <a:lstStyle/>
          <a:p>
            <a:pPr algn="ctr">
              <a:lnSpc>
                <a:spcPct val="135000"/>
              </a:lnSpc>
              <a:spcBef>
                <a:spcPts val="450"/>
              </a:spcBef>
              <a:spcAft>
                <a:spcPts val="450"/>
              </a:spcAft>
            </a:pPr>
            <a:r>
              <a:rPr lang="en-US" sz="2700" dirty="0">
                <a:solidFill>
                  <a:srgbClr val="000000"/>
                </a:solidFill>
                <a:latin typeface="Times New Roman" panose="02020603050405020304" pitchFamily="18" charset="0"/>
                <a:ea typeface="Calibri" panose="020F0502020204030204" pitchFamily="34" charset="0"/>
              </a:rPr>
              <a:t>- </a:t>
            </a:r>
            <a:r>
              <a:rPr lang="vi-VN" sz="2700" dirty="0">
                <a:solidFill>
                  <a:srgbClr val="000000"/>
                </a:solidFill>
                <a:latin typeface="Times New Roman" panose="02020603050405020304" pitchFamily="18" charset="0"/>
                <a:ea typeface="Calibri" panose="020F0502020204030204" pitchFamily="34" charset="0"/>
              </a:rPr>
              <a:t>Ghi nhớ kiến thức trong bài. </a:t>
            </a:r>
            <a:endParaRPr lang="en-US" sz="27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828675" y="3038934"/>
            <a:ext cx="7558088" cy="1155124"/>
          </a:xfrm>
          <a:prstGeom prst="rect">
            <a:avLst/>
          </a:prstGeom>
        </p:spPr>
        <p:txBody>
          <a:bodyPr wrap="square">
            <a:spAutoFit/>
          </a:bodyPr>
          <a:lstStyle/>
          <a:p>
            <a:pPr algn="just">
              <a:lnSpc>
                <a:spcPct val="135000"/>
              </a:lnSpc>
              <a:spcBef>
                <a:spcPts val="450"/>
              </a:spcBef>
              <a:spcAft>
                <a:spcPts val="450"/>
              </a:spcAft>
            </a:pPr>
            <a:r>
              <a:rPr lang="vi-VN" sz="2700" dirty="0">
                <a:solidFill>
                  <a:srgbClr val="000000"/>
                </a:solidFill>
                <a:latin typeface="Times New Roman" panose="02020603050405020304" pitchFamily="18" charset="0"/>
                <a:ea typeface="Calibri" panose="020F0502020204030204" pitchFamily="34" charset="0"/>
              </a:rPr>
              <a:t>- Hoàn thành các bài tập còn lại SGK (Bài 1, </a:t>
            </a:r>
            <a:r>
              <a:rPr lang="en-US" sz="2700" dirty="0">
                <a:solidFill>
                  <a:srgbClr val="000000"/>
                </a:solidFill>
                <a:latin typeface="Times New Roman" panose="02020603050405020304" pitchFamily="18" charset="0"/>
                <a:ea typeface="Calibri" panose="020F0502020204030204" pitchFamily="34" charset="0"/>
              </a:rPr>
              <a:t>5</a:t>
            </a:r>
            <a:r>
              <a:rPr lang="vi-VN" sz="2700" dirty="0">
                <a:solidFill>
                  <a:srgbClr val="000000"/>
                </a:solidFill>
                <a:latin typeface="Times New Roman" panose="02020603050405020304" pitchFamily="18" charset="0"/>
                <a:ea typeface="Calibri" panose="020F0502020204030204" pitchFamily="34" charset="0"/>
              </a:rPr>
              <a:t>)</a:t>
            </a:r>
            <a:r>
              <a:rPr lang="en-GB" sz="2700" dirty="0">
                <a:solidFill>
                  <a:srgbClr val="000000"/>
                </a:solidFill>
                <a:latin typeface="Times New Roman" panose="02020603050405020304" pitchFamily="18" charset="0"/>
                <a:ea typeface="Calibri" panose="020F0502020204030204" pitchFamily="34" charset="0"/>
              </a:rPr>
              <a:t> </a:t>
            </a:r>
            <a:r>
              <a:rPr lang="en-GB" sz="2700" dirty="0" err="1">
                <a:solidFill>
                  <a:srgbClr val="000000"/>
                </a:solidFill>
                <a:latin typeface="Times New Roman" panose="02020603050405020304" pitchFamily="18" charset="0"/>
                <a:ea typeface="Calibri" panose="020F0502020204030204" pitchFamily="34" charset="0"/>
              </a:rPr>
              <a:t>và</a:t>
            </a:r>
            <a:r>
              <a:rPr lang="en-GB" sz="2700" dirty="0">
                <a:solidFill>
                  <a:srgbClr val="000000"/>
                </a:solidFill>
                <a:latin typeface="Times New Roman" panose="02020603050405020304" pitchFamily="18" charset="0"/>
                <a:ea typeface="Calibri" panose="020F0502020204030204" pitchFamily="34" charset="0"/>
              </a:rPr>
              <a:t> </a:t>
            </a:r>
            <a:r>
              <a:rPr lang="en-GB" sz="2700" dirty="0" err="1">
                <a:solidFill>
                  <a:srgbClr val="000000"/>
                </a:solidFill>
                <a:latin typeface="Times New Roman" panose="02020603050405020304" pitchFamily="18" charset="0"/>
                <a:ea typeface="Calibri" panose="020F0502020204030204" pitchFamily="34" charset="0"/>
              </a:rPr>
              <a:t>các</a:t>
            </a:r>
            <a:r>
              <a:rPr lang="en-GB" sz="2700" dirty="0">
                <a:solidFill>
                  <a:srgbClr val="000000"/>
                </a:solidFill>
                <a:latin typeface="Times New Roman" panose="02020603050405020304" pitchFamily="18" charset="0"/>
                <a:ea typeface="Calibri" panose="020F0502020204030204" pitchFamily="34" charset="0"/>
              </a:rPr>
              <a:t> </a:t>
            </a:r>
            <a:r>
              <a:rPr lang="en-GB" sz="2700" dirty="0" err="1">
                <a:solidFill>
                  <a:srgbClr val="000000"/>
                </a:solidFill>
                <a:latin typeface="Times New Roman" panose="02020603050405020304" pitchFamily="18" charset="0"/>
                <a:ea typeface="Calibri" panose="020F0502020204030204" pitchFamily="34" charset="0"/>
              </a:rPr>
              <a:t>bài</a:t>
            </a:r>
            <a:r>
              <a:rPr lang="en-GB" sz="2700" dirty="0">
                <a:solidFill>
                  <a:srgbClr val="000000"/>
                </a:solidFill>
                <a:latin typeface="Times New Roman" panose="02020603050405020304" pitchFamily="18" charset="0"/>
                <a:ea typeface="Calibri" panose="020F0502020204030204" pitchFamily="34" charset="0"/>
              </a:rPr>
              <a:t> </a:t>
            </a:r>
            <a:r>
              <a:rPr lang="en-GB" sz="2700" dirty="0" err="1">
                <a:solidFill>
                  <a:srgbClr val="000000"/>
                </a:solidFill>
                <a:latin typeface="Times New Roman" panose="02020603050405020304" pitchFamily="18" charset="0"/>
                <a:ea typeface="Calibri" panose="020F0502020204030204" pitchFamily="34" charset="0"/>
              </a:rPr>
              <a:t>tập</a:t>
            </a:r>
            <a:r>
              <a:rPr lang="en-GB" sz="2700" dirty="0">
                <a:solidFill>
                  <a:srgbClr val="000000"/>
                </a:solidFill>
                <a:latin typeface="Times New Roman" panose="02020603050405020304" pitchFamily="18" charset="0"/>
                <a:ea typeface="Calibri" panose="020F0502020204030204" pitchFamily="34" charset="0"/>
              </a:rPr>
              <a:t> </a:t>
            </a:r>
            <a:r>
              <a:rPr lang="en-GB" sz="2700" dirty="0" err="1">
                <a:solidFill>
                  <a:srgbClr val="000000"/>
                </a:solidFill>
                <a:latin typeface="Times New Roman" panose="02020603050405020304" pitchFamily="18" charset="0"/>
                <a:ea typeface="Calibri" panose="020F0502020204030204" pitchFamily="34" charset="0"/>
              </a:rPr>
              <a:t>trong</a:t>
            </a:r>
            <a:r>
              <a:rPr lang="en-GB" sz="2700" dirty="0">
                <a:solidFill>
                  <a:srgbClr val="000000"/>
                </a:solidFill>
                <a:latin typeface="Times New Roman" panose="02020603050405020304" pitchFamily="18" charset="0"/>
                <a:ea typeface="Calibri" panose="020F0502020204030204" pitchFamily="34" charset="0"/>
              </a:rPr>
              <a:t> SBT</a:t>
            </a:r>
            <a:endParaRPr lang="en-US" sz="27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828675" y="4377955"/>
            <a:ext cx="7558088" cy="594202"/>
          </a:xfrm>
          <a:prstGeom prst="rect">
            <a:avLst/>
          </a:prstGeom>
        </p:spPr>
        <p:txBody>
          <a:bodyPr wrap="square">
            <a:spAutoFit/>
          </a:bodyPr>
          <a:lstStyle/>
          <a:p>
            <a:pPr algn="just">
              <a:lnSpc>
                <a:spcPct val="135000"/>
              </a:lnSpc>
              <a:spcBef>
                <a:spcPts val="450"/>
              </a:spcBef>
              <a:spcAft>
                <a:spcPts val="450"/>
              </a:spcAft>
            </a:pPr>
            <a:r>
              <a:rPr lang="vi-VN" sz="2700" dirty="0">
                <a:solidFill>
                  <a:srgbClr val="000000"/>
                </a:solidFill>
                <a:latin typeface="Times New Roman" panose="02020603050405020304" pitchFamily="18" charset="0"/>
                <a:ea typeface="Calibri" panose="020F0502020204030204" pitchFamily="34" charset="0"/>
              </a:rPr>
              <a:t>- Chuẩn bị bài mới “ </a:t>
            </a:r>
            <a:r>
              <a:rPr lang="en-GB" sz="2700" b="1" dirty="0" err="1">
                <a:solidFill>
                  <a:srgbClr val="000000"/>
                </a:solidFill>
                <a:latin typeface="Times New Roman" panose="02020603050405020304" pitchFamily="18" charset="0"/>
                <a:ea typeface="Calibri" panose="020F0502020204030204" pitchFamily="34" charset="0"/>
              </a:rPr>
              <a:t>Biểu</a:t>
            </a:r>
            <a:r>
              <a:rPr lang="en-GB" sz="2700" b="1" dirty="0">
                <a:solidFill>
                  <a:srgbClr val="000000"/>
                </a:solidFill>
                <a:latin typeface="Times New Roman" panose="02020603050405020304" pitchFamily="18" charset="0"/>
                <a:ea typeface="Calibri" panose="020F0502020204030204" pitchFamily="34" charset="0"/>
              </a:rPr>
              <a:t> </a:t>
            </a:r>
            <a:r>
              <a:rPr lang="en-GB" sz="2700" b="1" dirty="0" err="1">
                <a:solidFill>
                  <a:srgbClr val="000000"/>
                </a:solidFill>
                <a:latin typeface="Times New Roman" panose="02020603050405020304" pitchFamily="18" charset="0"/>
                <a:ea typeface="Calibri" panose="020F0502020204030204" pitchFamily="34" charset="0"/>
              </a:rPr>
              <a:t>đồ</a:t>
            </a:r>
            <a:r>
              <a:rPr lang="en-GB" sz="2700" b="1" dirty="0">
                <a:solidFill>
                  <a:srgbClr val="000000"/>
                </a:solidFill>
                <a:latin typeface="Times New Roman" panose="02020603050405020304" pitchFamily="18" charset="0"/>
                <a:ea typeface="Calibri" panose="020F0502020204030204" pitchFamily="34" charset="0"/>
              </a:rPr>
              <a:t> </a:t>
            </a:r>
            <a:r>
              <a:rPr lang="en-GB" sz="2700" b="1" dirty="0" err="1">
                <a:solidFill>
                  <a:srgbClr val="000000"/>
                </a:solidFill>
                <a:latin typeface="Times New Roman" panose="02020603050405020304" pitchFamily="18" charset="0"/>
                <a:ea typeface="Calibri" panose="020F0502020204030204" pitchFamily="34" charset="0"/>
              </a:rPr>
              <a:t>kép</a:t>
            </a:r>
            <a:r>
              <a:rPr lang="vi-VN" sz="2700" dirty="0">
                <a:solidFill>
                  <a:srgbClr val="000000"/>
                </a:solidFill>
                <a:latin typeface="Times New Roman" panose="02020603050405020304" pitchFamily="18" charset="0"/>
                <a:ea typeface="Calibri" panose="020F0502020204030204" pitchFamily="34" charset="0"/>
              </a:rPr>
              <a:t>”.</a:t>
            </a:r>
            <a:endParaRPr lang="en-US" sz="27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99725" y="2406535"/>
            <a:ext cx="7191974" cy="1698927"/>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500" b="1" dirty="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45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07444" y="2438400"/>
            <a:ext cx="7003328" cy="1323439"/>
          </a:xfrm>
          <a:prstGeom prst="rect">
            <a:avLst/>
          </a:prstGeom>
          <a:noFill/>
        </p:spPr>
        <p:txBody>
          <a:bodyPr wrap="none" lIns="91440" tIns="45720" rIns="91440" bIns="45720">
            <a:spAutoFit/>
          </a:bodyPr>
          <a:lstStyle/>
          <a:p>
            <a:pPr algn="ctr"/>
            <a:r>
              <a:rPr lang="vi-VN" sz="4000" b="1" dirty="0">
                <a:solidFill>
                  <a:srgbClr val="FF0000"/>
                </a:solidFill>
                <a:effectLst>
                  <a:outerShdw blurRad="50800" dist="38100" dir="2700000" algn="tl" rotWithShape="0">
                    <a:prstClr val="black">
                      <a:alpha val="40000"/>
                    </a:prstClr>
                  </a:outerShdw>
                </a:effectLst>
                <a:latin typeface="+mj-lt"/>
              </a:rPr>
              <a:t>Trân trọng cảm ơn các thầy </a:t>
            </a:r>
            <a:r>
              <a:rPr lang="en-US" sz="4000" b="1" dirty="0" err="1">
                <a:solidFill>
                  <a:srgbClr val="FF0000"/>
                </a:solidFill>
                <a:effectLst>
                  <a:outerShdw blurRad="50800" dist="38100" dir="2700000" algn="tl" rotWithShape="0">
                    <a:prstClr val="black">
                      <a:alpha val="40000"/>
                    </a:prstClr>
                  </a:outerShdw>
                </a:effectLst>
                <a:latin typeface="+mj-lt"/>
              </a:rPr>
              <a:t>cô</a:t>
            </a:r>
            <a:r>
              <a:rPr lang="vi-VN" sz="4000" b="1" dirty="0">
                <a:solidFill>
                  <a:srgbClr val="FF0000"/>
                </a:solidFill>
                <a:effectLst>
                  <a:outerShdw blurRad="50800" dist="38100" dir="2700000" algn="tl" rotWithShape="0">
                    <a:prstClr val="black">
                      <a:alpha val="40000"/>
                    </a:prstClr>
                  </a:outerShdw>
                </a:effectLst>
                <a:latin typeface="+mj-lt"/>
              </a:rPr>
              <a:t> </a:t>
            </a:r>
            <a:endParaRPr lang="en-US" sz="4000" b="1" dirty="0">
              <a:solidFill>
                <a:srgbClr val="FF0000"/>
              </a:solidFill>
              <a:effectLst>
                <a:outerShdw blurRad="50800" dist="38100" dir="2700000" algn="tl" rotWithShape="0">
                  <a:prstClr val="black">
                    <a:alpha val="40000"/>
                  </a:prstClr>
                </a:outerShdw>
              </a:effectLst>
              <a:latin typeface="+mj-lt"/>
            </a:endParaRPr>
          </a:p>
          <a:p>
            <a:pPr algn="ctr"/>
            <a:r>
              <a:rPr lang="vi-VN" sz="4000" b="1" dirty="0">
                <a:solidFill>
                  <a:srgbClr val="FF0000"/>
                </a:solidFill>
                <a:effectLst>
                  <a:outerShdw blurRad="50800" dist="38100" dir="2700000" algn="tl" rotWithShape="0">
                    <a:prstClr val="black">
                      <a:alpha val="40000"/>
                    </a:prstClr>
                  </a:outerShdw>
                </a:effectLst>
                <a:latin typeface="+mj-lt"/>
              </a:rPr>
              <a:t>và các em học sinh!</a:t>
            </a:r>
            <a:endParaRPr lang="en-US" sz="4000" b="1" dirty="0">
              <a:ln w="18000">
                <a:solidFill>
                  <a:schemeClr val="accent2">
                    <a:satMod val="140000"/>
                  </a:schemeClr>
                </a:solidFill>
                <a:prstDash val="solid"/>
                <a:miter lim="800000"/>
              </a:ln>
              <a:solidFill>
                <a:srgbClr val="FF0000"/>
              </a:solidFill>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2147393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371600"/>
            <a:ext cx="7239000" cy="2667000"/>
          </a:xfrm>
        </p:spPr>
        <p:txBody>
          <a:bodyPr>
            <a:prstTxWarp prst="textCanUp">
              <a:avLst/>
            </a:prstTxWarp>
          </a:bodyPr>
          <a:lstStyle/>
          <a:p>
            <a:r>
              <a:rPr lang="en-US"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52. </a:t>
            </a:r>
          </a:p>
        </p:txBody>
      </p:sp>
    </p:spTree>
    <p:extLst>
      <p:ext uri="{BB962C8B-B14F-4D97-AF65-F5344CB8AC3E}">
        <p14:creationId xmlns:p14="http://schemas.microsoft.com/office/powerpoint/2010/main" val="345970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857250"/>
            <a:ext cx="9144000" cy="51435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文本框 3"/>
          <p:cNvSpPr txBox="1"/>
          <p:nvPr/>
        </p:nvSpPr>
        <p:spPr>
          <a:xfrm>
            <a:off x="3182133" y="2714647"/>
            <a:ext cx="2779736" cy="784830"/>
          </a:xfrm>
          <a:prstGeom prst="rect">
            <a:avLst/>
          </a:prstGeom>
          <a:noFill/>
        </p:spPr>
        <p:txBody>
          <a:bodyPr wrap="none" rtlCol="0">
            <a:spAutoFit/>
            <a:scene3d>
              <a:camera prst="orthographicFront"/>
              <a:lightRig rig="threePt" dir="t"/>
            </a:scene3d>
            <a:sp3d contourW="12700"/>
          </a:bodyPr>
          <a:lstStyle/>
          <a:p>
            <a:pPr algn="ctr"/>
            <a:r>
              <a:rPr lang="en-US" altLang="zh-CN" sz="4500" b="1" dirty="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45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708450" y="1383268"/>
            <a:ext cx="2169670" cy="1867700"/>
          </a:xfrm>
          <a:prstGeom prst="rect">
            <a:avLst/>
          </a:prstGeom>
        </p:spPr>
      </p:pic>
      <p:pic>
        <p:nvPicPr>
          <p:cNvPr id="7" name="图片 6"/>
          <p:cNvPicPr>
            <a:picLocks noChangeAspect="1"/>
          </p:cNvPicPr>
          <p:nvPr/>
        </p:nvPicPr>
        <p:blipFill>
          <a:blip r:embed="rId4"/>
          <a:stretch>
            <a:fillRect/>
          </a:stretch>
        </p:blipFill>
        <p:spPr>
          <a:xfrm>
            <a:off x="6535436" y="3821487"/>
            <a:ext cx="1816799" cy="1541088"/>
          </a:xfrm>
          <a:prstGeom prst="rect">
            <a:avLst/>
          </a:prstGeom>
        </p:spPr>
      </p:pic>
      <p:pic>
        <p:nvPicPr>
          <p:cNvPr id="9" name="图片 8"/>
          <p:cNvPicPr>
            <a:picLocks noChangeAspect="1"/>
          </p:cNvPicPr>
          <p:nvPr/>
        </p:nvPicPr>
        <p:blipFill>
          <a:blip r:embed="rId5"/>
          <a:stretch>
            <a:fillRect/>
          </a:stretch>
        </p:blipFill>
        <p:spPr>
          <a:xfrm rot="375023">
            <a:off x="5865456" y="1531105"/>
            <a:ext cx="2147342" cy="1271435"/>
          </a:xfrm>
          <a:prstGeom prst="rect">
            <a:avLst/>
          </a:prstGeom>
        </p:spPr>
      </p:pic>
      <p:pic>
        <p:nvPicPr>
          <p:cNvPr id="10" name="图片 9"/>
          <p:cNvPicPr>
            <a:picLocks noChangeAspect="1"/>
          </p:cNvPicPr>
          <p:nvPr/>
        </p:nvPicPr>
        <p:blipFill>
          <a:blip r:embed="rId6"/>
          <a:stretch>
            <a:fillRect/>
          </a:stretch>
        </p:blipFill>
        <p:spPr>
          <a:xfrm>
            <a:off x="1466740" y="3776986"/>
            <a:ext cx="1352660" cy="1468853"/>
          </a:xfrm>
          <a:prstGeom prst="rect">
            <a:avLst/>
          </a:prstGeom>
        </p:spPr>
      </p:pic>
    </p:spTree>
    <p:extLst>
      <p:ext uri="{BB962C8B-B14F-4D97-AF65-F5344CB8AC3E}">
        <p14:creationId xmlns:p14="http://schemas.microsoft.com/office/powerpoint/2010/main" val="2501908183"/>
      </p:ext>
    </p:extLst>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724150" y="1176538"/>
            <a:ext cx="4428178" cy="600164"/>
            <a:chOff x="3632200" y="425718"/>
            <a:chExt cx="4927600" cy="667852"/>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b="1"/>
            </a:p>
          </p:txBody>
        </p:sp>
        <p:sp>
          <p:nvSpPr>
            <p:cNvPr id="29" name="文本框 28"/>
            <p:cNvSpPr txBox="1"/>
            <p:nvPr/>
          </p:nvSpPr>
          <p:spPr>
            <a:xfrm>
              <a:off x="4932970" y="425718"/>
              <a:ext cx="2326068" cy="667852"/>
            </a:xfrm>
            <a:prstGeom prst="rect">
              <a:avLst/>
            </a:prstGeom>
            <a:noFill/>
          </p:spPr>
          <p:txBody>
            <a:bodyPr wrap="none" rtlCol="0">
              <a:spAutoFit/>
              <a:scene3d>
                <a:camera prst="orthographicFront"/>
                <a:lightRig rig="threePt" dir="t"/>
              </a:scene3d>
              <a:sp3d contourW="12700"/>
            </a:bodyPr>
            <a:lstStyle/>
            <a:p>
              <a:pPr algn="ctr"/>
              <a:r>
                <a:rPr lang="en-US" altLang="zh-CN" sz="3300" b="1" dirty="0">
                  <a:solidFill>
                    <a:schemeClr val="bg1"/>
                  </a:solidFill>
                  <a:ea typeface="汉仪夏日体W" panose="00020600040101010101" pitchFamily="18" charset="-122"/>
                </a:rPr>
                <a:t>LUYỆN TẬP</a:t>
              </a:r>
              <a:endParaRPr lang="zh-CN" altLang="en-US" sz="3300" b="1" dirty="0">
                <a:solidFill>
                  <a:schemeClr val="bg1"/>
                </a:solidFill>
                <a:ea typeface="汉仪夏日体W" panose="00020600040101010101" pitchFamily="18" charset="-122"/>
              </a:endParaRPr>
            </a:p>
          </p:txBody>
        </p:sp>
      </p:grpSp>
      <p:sp>
        <p:nvSpPr>
          <p:cNvPr id="3" name="TextBox 2"/>
          <p:cNvSpPr txBox="1"/>
          <p:nvPr/>
        </p:nvSpPr>
        <p:spPr>
          <a:xfrm>
            <a:off x="508639" y="1845290"/>
            <a:ext cx="8272463" cy="1501821"/>
          </a:xfrm>
          <a:prstGeom prst="rect">
            <a:avLst/>
          </a:prstGeom>
          <a:noFill/>
        </p:spPr>
        <p:txBody>
          <a:bodyPr wrap="square" rtlCol="0">
            <a:spAutoFit/>
          </a:bodyPr>
          <a:lstStyle/>
          <a:p>
            <a:pPr algn="just">
              <a:lnSpc>
                <a:spcPct val="130000"/>
              </a:lnSpc>
            </a:pPr>
            <a:r>
              <a:rPr lang="en-US" b="1" dirty="0" err="1">
                <a:solidFill>
                  <a:srgbClr val="0070C0"/>
                </a:solidFill>
              </a:rPr>
              <a:t>Bài</a:t>
            </a:r>
            <a:r>
              <a:rPr lang="en-US" b="1" dirty="0">
                <a:solidFill>
                  <a:srgbClr val="0070C0"/>
                </a:solidFill>
              </a:rPr>
              <a:t> 1. </a:t>
            </a:r>
            <a:r>
              <a:rPr lang="en-US" dirty="0" err="1"/>
              <a:t>Sau</a:t>
            </a:r>
            <a:r>
              <a:rPr lang="en-US" dirty="0"/>
              <a:t> </a:t>
            </a:r>
            <a:r>
              <a:rPr lang="en-US" dirty="0" err="1"/>
              <a:t>khi</a:t>
            </a:r>
            <a:r>
              <a:rPr lang="en-US" dirty="0"/>
              <a:t> </a:t>
            </a:r>
            <a:r>
              <a:rPr lang="en-US" dirty="0" err="1"/>
              <a:t>kiểm</a:t>
            </a:r>
            <a:r>
              <a:rPr lang="en-US" dirty="0"/>
              <a:t> </a:t>
            </a:r>
            <a:r>
              <a:rPr lang="en-US" dirty="0" err="1"/>
              <a:t>tra</a:t>
            </a:r>
            <a:r>
              <a:rPr lang="en-US" dirty="0"/>
              <a:t> </a:t>
            </a:r>
            <a:r>
              <a:rPr lang="en-US" dirty="0" err="1"/>
              <a:t>sức</a:t>
            </a:r>
            <a:r>
              <a:rPr lang="en-US" dirty="0"/>
              <a:t> </a:t>
            </a:r>
            <a:r>
              <a:rPr lang="en-US" dirty="0" err="1"/>
              <a:t>khỏe</a:t>
            </a:r>
            <a:r>
              <a:rPr lang="en-US" dirty="0"/>
              <a:t>, </a:t>
            </a:r>
            <a:r>
              <a:rPr lang="en-US" dirty="0" err="1"/>
              <a:t>giáo</a:t>
            </a:r>
            <a:r>
              <a:rPr lang="en-US" dirty="0"/>
              <a:t> </a:t>
            </a:r>
            <a:r>
              <a:rPr lang="en-US" dirty="0" err="1"/>
              <a:t>viên</a:t>
            </a:r>
            <a:r>
              <a:rPr lang="en-US" dirty="0"/>
              <a:t> </a:t>
            </a:r>
            <a:r>
              <a:rPr lang="en-US" dirty="0" err="1"/>
              <a:t>yêu</a:t>
            </a:r>
            <a:r>
              <a:rPr lang="en-US" dirty="0"/>
              <a:t> </a:t>
            </a:r>
            <a:r>
              <a:rPr lang="en-US" dirty="0" err="1"/>
              <a:t>cầu</a:t>
            </a:r>
            <a:r>
              <a:rPr lang="en-US" dirty="0"/>
              <a:t> </a:t>
            </a:r>
            <a:r>
              <a:rPr lang="en-US" dirty="0" err="1"/>
              <a:t>mỗi</a:t>
            </a:r>
            <a:r>
              <a:rPr lang="en-US" dirty="0"/>
              <a:t> </a:t>
            </a:r>
            <a:r>
              <a:rPr lang="en-US" dirty="0" err="1"/>
              <a:t>học</a:t>
            </a:r>
            <a:r>
              <a:rPr lang="en-US" dirty="0"/>
              <a:t> </a:t>
            </a:r>
            <a:r>
              <a:rPr lang="en-US" dirty="0" err="1"/>
              <a:t>sinh</a:t>
            </a:r>
            <a:r>
              <a:rPr lang="en-US" dirty="0"/>
              <a:t> </a:t>
            </a:r>
            <a:r>
              <a:rPr lang="en-US" dirty="0" err="1"/>
              <a:t>của</a:t>
            </a:r>
            <a:r>
              <a:rPr lang="en-US" dirty="0"/>
              <a:t> </a:t>
            </a:r>
            <a:r>
              <a:rPr lang="en-US" dirty="0" err="1"/>
              <a:t>lớp</a:t>
            </a:r>
            <a:r>
              <a:rPr lang="en-US" dirty="0"/>
              <a:t> 6B </a:t>
            </a:r>
            <a:r>
              <a:rPr lang="en-US" dirty="0" err="1"/>
              <a:t>thống</a:t>
            </a:r>
            <a:r>
              <a:rPr lang="en-US" dirty="0"/>
              <a:t> </a:t>
            </a:r>
            <a:r>
              <a:rPr lang="en-US" dirty="0" err="1"/>
              <a:t>kê</a:t>
            </a:r>
            <a:r>
              <a:rPr lang="en-US" dirty="0"/>
              <a:t> </a:t>
            </a:r>
            <a:r>
              <a:rPr lang="en-US" dirty="0" err="1"/>
              <a:t>số</a:t>
            </a:r>
            <a:r>
              <a:rPr lang="en-US" dirty="0"/>
              <a:t> </a:t>
            </a:r>
            <a:r>
              <a:rPr lang="en-US" dirty="0" err="1"/>
              <a:t>đo</a:t>
            </a:r>
            <a:r>
              <a:rPr lang="en-US" dirty="0"/>
              <a:t> </a:t>
            </a:r>
            <a:r>
              <a:rPr lang="en-US" dirty="0" err="1"/>
              <a:t>chiều</a:t>
            </a:r>
            <a:r>
              <a:rPr lang="en-US" dirty="0"/>
              <a:t> </a:t>
            </a:r>
            <a:r>
              <a:rPr lang="en-US" dirty="0" err="1"/>
              <a:t>cao</a:t>
            </a:r>
            <a:r>
              <a:rPr lang="en-US" dirty="0"/>
              <a:t>  </a:t>
            </a:r>
            <a:r>
              <a:rPr lang="en-US" dirty="0" err="1"/>
              <a:t>của</a:t>
            </a:r>
            <a:r>
              <a:rPr lang="en-US" dirty="0"/>
              <a:t> </a:t>
            </a:r>
            <a:r>
              <a:rPr lang="en-US" dirty="0" err="1"/>
              <a:t>các</a:t>
            </a:r>
            <a:r>
              <a:rPr lang="en-US" dirty="0"/>
              <a:t> </a:t>
            </a:r>
            <a:r>
              <a:rPr lang="en-US" dirty="0" err="1"/>
              <a:t>bạn</a:t>
            </a:r>
            <a:r>
              <a:rPr lang="en-US" dirty="0"/>
              <a:t> </a:t>
            </a:r>
            <a:r>
              <a:rPr lang="en-US" dirty="0" err="1"/>
              <a:t>trong</a:t>
            </a:r>
            <a:r>
              <a:rPr lang="en-US" dirty="0"/>
              <a:t> </a:t>
            </a:r>
            <a:r>
              <a:rPr lang="en-US" dirty="0" err="1"/>
              <a:t>cùng</a:t>
            </a:r>
            <a:r>
              <a:rPr lang="en-US" dirty="0"/>
              <a:t> </a:t>
            </a:r>
            <a:r>
              <a:rPr lang="en-US" dirty="0" err="1"/>
              <a:t>tổ</a:t>
            </a:r>
            <a:r>
              <a:rPr lang="en-US" dirty="0"/>
              <a:t>. </a:t>
            </a:r>
            <a:r>
              <a:rPr lang="en-US" dirty="0" err="1"/>
              <a:t>Bạn</a:t>
            </a:r>
            <a:r>
              <a:rPr lang="en-US" dirty="0"/>
              <a:t> </a:t>
            </a:r>
            <a:r>
              <a:rPr lang="en-US" dirty="0" err="1"/>
              <a:t>Châu</a:t>
            </a:r>
            <a:r>
              <a:rPr lang="en-US" dirty="0"/>
              <a:t> </a:t>
            </a:r>
            <a:r>
              <a:rPr lang="en-US" dirty="0" err="1"/>
              <a:t>liệt</a:t>
            </a:r>
            <a:r>
              <a:rPr lang="en-US" dirty="0"/>
              <a:t> </a:t>
            </a:r>
            <a:r>
              <a:rPr lang="en-US" dirty="0" err="1"/>
              <a:t>kê</a:t>
            </a:r>
            <a:r>
              <a:rPr lang="en-US" dirty="0"/>
              <a:t> </a:t>
            </a:r>
            <a:r>
              <a:rPr lang="en-US" dirty="0" err="1"/>
              <a:t>số</a:t>
            </a:r>
            <a:r>
              <a:rPr lang="en-US" dirty="0"/>
              <a:t> </a:t>
            </a:r>
            <a:r>
              <a:rPr lang="en-US" dirty="0" err="1"/>
              <a:t>đo</a:t>
            </a:r>
            <a:r>
              <a:rPr lang="en-US" dirty="0"/>
              <a:t> </a:t>
            </a:r>
            <a:r>
              <a:rPr lang="en-US" dirty="0" err="1"/>
              <a:t>chiều</a:t>
            </a:r>
            <a:r>
              <a:rPr lang="en-US" dirty="0"/>
              <a:t> </a:t>
            </a:r>
            <a:r>
              <a:rPr lang="en-US" dirty="0" err="1"/>
              <a:t>cao</a:t>
            </a:r>
            <a:r>
              <a:rPr lang="en-US" dirty="0"/>
              <a:t> (</a:t>
            </a:r>
            <a:r>
              <a:rPr lang="en-US" dirty="0" err="1"/>
              <a:t>theo</a:t>
            </a:r>
            <a:r>
              <a:rPr lang="en-US" dirty="0"/>
              <a:t> </a:t>
            </a:r>
            <a:r>
              <a:rPr lang="en-US" dirty="0" err="1"/>
              <a:t>đơn</a:t>
            </a:r>
            <a:r>
              <a:rPr lang="en-US" dirty="0"/>
              <a:t> </a:t>
            </a:r>
            <a:r>
              <a:rPr lang="en-US" dirty="0" err="1"/>
              <a:t>vị</a:t>
            </a:r>
            <a:r>
              <a:rPr lang="en-US" dirty="0"/>
              <a:t> cm):</a:t>
            </a:r>
          </a:p>
          <a:p>
            <a:pPr algn="ctr">
              <a:lnSpc>
                <a:spcPct val="130000"/>
              </a:lnSpc>
            </a:pPr>
            <a:r>
              <a:rPr lang="en-US" dirty="0"/>
              <a:t>140; 150; 140 ; 151; 142; 252; 154; 146; 138; 154</a:t>
            </a:r>
            <a:endParaRPr lang="vi-VN" dirty="0"/>
          </a:p>
        </p:txBody>
      </p:sp>
      <p:sp>
        <p:nvSpPr>
          <p:cNvPr id="19" name="TextBox 18"/>
          <p:cNvSpPr txBox="1"/>
          <p:nvPr/>
        </p:nvSpPr>
        <p:spPr>
          <a:xfrm>
            <a:off x="508640" y="3731331"/>
            <a:ext cx="7535223" cy="1501821"/>
          </a:xfrm>
          <a:prstGeom prst="rect">
            <a:avLst/>
          </a:prstGeom>
          <a:noFill/>
        </p:spPr>
        <p:txBody>
          <a:bodyPr wrap="square" rtlCol="0">
            <a:spAutoFit/>
          </a:bodyPr>
          <a:lstStyle/>
          <a:p>
            <a:pPr marL="342900" indent="-342900" algn="just">
              <a:lnSpc>
                <a:spcPct val="130000"/>
              </a:lnSpc>
              <a:buAutoNum type="alphaLcParenR"/>
            </a:pPr>
            <a:r>
              <a:rPr lang="en-US" dirty="0" err="1"/>
              <a:t>Hãy</a:t>
            </a:r>
            <a:r>
              <a:rPr lang="en-US" dirty="0"/>
              <a:t> </a:t>
            </a:r>
            <a:r>
              <a:rPr lang="en-US" dirty="0" err="1"/>
              <a:t>nêu</a:t>
            </a:r>
            <a:r>
              <a:rPr lang="en-US" dirty="0"/>
              <a:t> </a:t>
            </a:r>
            <a:r>
              <a:rPr lang="en-US" dirty="0" err="1"/>
              <a:t>đối</a:t>
            </a:r>
            <a:r>
              <a:rPr lang="en-US" dirty="0"/>
              <a:t> </a:t>
            </a:r>
            <a:r>
              <a:rPr lang="en-US" dirty="0" err="1"/>
              <a:t>tượng</a:t>
            </a:r>
            <a:r>
              <a:rPr lang="en-US" dirty="0"/>
              <a:t> </a:t>
            </a:r>
            <a:r>
              <a:rPr lang="en-US" dirty="0" err="1"/>
              <a:t>thống</a:t>
            </a:r>
            <a:r>
              <a:rPr lang="en-US" dirty="0"/>
              <a:t> </a:t>
            </a:r>
            <a:r>
              <a:rPr lang="en-US" dirty="0" err="1"/>
              <a:t>kê</a:t>
            </a:r>
            <a:r>
              <a:rPr lang="en-US" dirty="0"/>
              <a:t> </a:t>
            </a:r>
            <a:r>
              <a:rPr lang="en-US" dirty="0" err="1"/>
              <a:t>và</a:t>
            </a:r>
            <a:r>
              <a:rPr lang="en-US" dirty="0"/>
              <a:t> </a:t>
            </a:r>
            <a:r>
              <a:rPr lang="en-US" dirty="0" err="1"/>
              <a:t>tiêu</a:t>
            </a:r>
            <a:r>
              <a:rPr lang="en-US" dirty="0"/>
              <a:t> </a:t>
            </a:r>
            <a:r>
              <a:rPr lang="en-US" dirty="0" err="1"/>
              <a:t>chí</a:t>
            </a:r>
            <a:r>
              <a:rPr lang="en-US" dirty="0"/>
              <a:t> </a:t>
            </a:r>
            <a:r>
              <a:rPr lang="en-US" dirty="0" err="1"/>
              <a:t>thống</a:t>
            </a:r>
            <a:r>
              <a:rPr lang="en-US" dirty="0"/>
              <a:t> </a:t>
            </a:r>
            <a:r>
              <a:rPr lang="en-US" dirty="0" err="1"/>
              <a:t>kê</a:t>
            </a:r>
            <a:r>
              <a:rPr lang="en-US" dirty="0"/>
              <a:t>.</a:t>
            </a:r>
          </a:p>
          <a:p>
            <a:pPr marL="342900" indent="-342900" algn="just">
              <a:lnSpc>
                <a:spcPct val="130000"/>
              </a:lnSpc>
              <a:buAutoNum type="alphaLcParenR"/>
            </a:pPr>
            <a:r>
              <a:rPr lang="en-US" dirty="0" err="1"/>
              <a:t>Dãy</a:t>
            </a:r>
            <a:r>
              <a:rPr lang="en-US" dirty="0"/>
              <a:t> </a:t>
            </a:r>
            <a:r>
              <a:rPr lang="en-US" dirty="0" err="1"/>
              <a:t>số</a:t>
            </a:r>
            <a:r>
              <a:rPr lang="en-US" dirty="0"/>
              <a:t> </a:t>
            </a:r>
            <a:r>
              <a:rPr lang="en-US" dirty="0" err="1"/>
              <a:t>liệu</a:t>
            </a:r>
            <a:r>
              <a:rPr lang="en-US" dirty="0"/>
              <a:t> </a:t>
            </a:r>
            <a:r>
              <a:rPr lang="en-US" dirty="0" err="1"/>
              <a:t>bạn</a:t>
            </a:r>
            <a:r>
              <a:rPr lang="en-US" dirty="0"/>
              <a:t> </a:t>
            </a:r>
            <a:r>
              <a:rPr lang="en-US" dirty="0" err="1"/>
              <a:t>Châu</a:t>
            </a:r>
            <a:r>
              <a:rPr lang="en-US" dirty="0"/>
              <a:t> </a:t>
            </a:r>
            <a:r>
              <a:rPr lang="en-US" dirty="0" err="1"/>
              <a:t>liệt</a:t>
            </a:r>
            <a:r>
              <a:rPr lang="en-US" dirty="0"/>
              <a:t> </a:t>
            </a:r>
            <a:r>
              <a:rPr lang="en-US" dirty="0" err="1"/>
              <a:t>kê</a:t>
            </a:r>
            <a:r>
              <a:rPr lang="en-US" dirty="0"/>
              <a:t> </a:t>
            </a:r>
            <a:r>
              <a:rPr lang="en-US" dirty="0" err="1"/>
              <a:t>có</a:t>
            </a:r>
            <a:r>
              <a:rPr lang="en-US" dirty="0"/>
              <a:t> </a:t>
            </a:r>
            <a:r>
              <a:rPr lang="en-US" dirty="0" err="1"/>
              <a:t>hợp</a:t>
            </a:r>
            <a:r>
              <a:rPr lang="en-US" dirty="0"/>
              <a:t> </a:t>
            </a:r>
            <a:r>
              <a:rPr lang="en-US" dirty="0" err="1"/>
              <a:t>lí</a:t>
            </a:r>
            <a:r>
              <a:rPr lang="en-US" dirty="0"/>
              <a:t> </a:t>
            </a:r>
            <a:r>
              <a:rPr lang="en-US" dirty="0" err="1"/>
              <a:t>không</a:t>
            </a:r>
            <a:r>
              <a:rPr lang="en-US" dirty="0"/>
              <a:t>? </a:t>
            </a:r>
            <a:r>
              <a:rPr lang="en-US" dirty="0" err="1"/>
              <a:t>Vì</a:t>
            </a:r>
            <a:r>
              <a:rPr lang="en-US" dirty="0"/>
              <a:t> </a:t>
            </a:r>
            <a:r>
              <a:rPr lang="en-US" dirty="0" err="1"/>
              <a:t>sao</a:t>
            </a:r>
            <a:r>
              <a:rPr lang="en-US" dirty="0"/>
              <a:t>?</a:t>
            </a:r>
          </a:p>
          <a:p>
            <a:pPr marL="342900" indent="-342900" algn="just">
              <a:lnSpc>
                <a:spcPct val="130000"/>
              </a:lnSpc>
              <a:buAutoNum type="alphaLcParenR"/>
            </a:pPr>
            <a:r>
              <a:rPr lang="en-US" dirty="0" err="1"/>
              <a:t>Căn</a:t>
            </a:r>
            <a:r>
              <a:rPr lang="en-US" dirty="0"/>
              <a:t> </a:t>
            </a:r>
            <a:r>
              <a:rPr lang="en-US" dirty="0" err="1"/>
              <a:t>cứ</a:t>
            </a:r>
            <a:r>
              <a:rPr lang="en-US" dirty="0"/>
              <a:t> </a:t>
            </a:r>
            <a:r>
              <a:rPr lang="en-US" dirty="0" err="1"/>
              <a:t>vào</a:t>
            </a:r>
            <a:r>
              <a:rPr lang="en-US" dirty="0"/>
              <a:t> </a:t>
            </a:r>
            <a:r>
              <a:rPr lang="en-US" dirty="0" err="1"/>
              <a:t>dãy</a:t>
            </a:r>
            <a:r>
              <a:rPr lang="en-US" dirty="0"/>
              <a:t> </a:t>
            </a:r>
            <a:r>
              <a:rPr lang="en-US" dirty="0" err="1"/>
              <a:t>số</a:t>
            </a:r>
            <a:r>
              <a:rPr lang="en-US" dirty="0"/>
              <a:t> </a:t>
            </a:r>
            <a:r>
              <a:rPr lang="en-US" dirty="0" err="1"/>
              <a:t>liệu</a:t>
            </a:r>
            <a:r>
              <a:rPr lang="en-US" dirty="0"/>
              <a:t> </a:t>
            </a:r>
            <a:r>
              <a:rPr lang="en-US" dirty="0" err="1"/>
              <a:t>trên</a:t>
            </a:r>
            <a:r>
              <a:rPr lang="en-US" dirty="0"/>
              <a:t>, </a:t>
            </a:r>
            <a:r>
              <a:rPr lang="en-US" dirty="0" err="1"/>
              <a:t>cho</a:t>
            </a:r>
            <a:r>
              <a:rPr lang="en-US" dirty="0"/>
              <a:t> </a:t>
            </a:r>
            <a:r>
              <a:rPr lang="en-US" dirty="0" err="1"/>
              <a:t>biết</a:t>
            </a:r>
            <a:r>
              <a:rPr lang="en-US" dirty="0"/>
              <a:t> </a:t>
            </a:r>
            <a:r>
              <a:rPr lang="en-US" dirty="0" err="1"/>
              <a:t>số</a:t>
            </a:r>
            <a:r>
              <a:rPr lang="en-US" dirty="0"/>
              <a:t> </a:t>
            </a:r>
            <a:r>
              <a:rPr lang="en-US" dirty="0" err="1"/>
              <a:t>đo</a:t>
            </a:r>
            <a:r>
              <a:rPr lang="en-US" dirty="0"/>
              <a:t> </a:t>
            </a:r>
            <a:r>
              <a:rPr lang="en-US" dirty="0" err="1"/>
              <a:t>chều</a:t>
            </a:r>
            <a:r>
              <a:rPr lang="en-US" dirty="0"/>
              <a:t> </a:t>
            </a:r>
            <a:r>
              <a:rPr lang="en-US" dirty="0" err="1"/>
              <a:t>cao</a:t>
            </a:r>
            <a:r>
              <a:rPr lang="en-US" dirty="0"/>
              <a:t> </a:t>
            </a:r>
            <a:r>
              <a:rPr lang="en-US" dirty="0" err="1"/>
              <a:t>trung</a:t>
            </a:r>
            <a:r>
              <a:rPr lang="en-US" dirty="0"/>
              <a:t> </a:t>
            </a:r>
            <a:r>
              <a:rPr lang="en-US" dirty="0" err="1"/>
              <a:t>bình</a:t>
            </a:r>
            <a:r>
              <a:rPr lang="en-US" dirty="0"/>
              <a:t> </a:t>
            </a:r>
            <a:r>
              <a:rPr lang="en-US" dirty="0" err="1"/>
              <a:t>của</a:t>
            </a:r>
            <a:r>
              <a:rPr lang="en-US" dirty="0"/>
              <a:t> </a:t>
            </a:r>
            <a:r>
              <a:rPr lang="en-US" dirty="0" err="1"/>
              <a:t>bốn</a:t>
            </a:r>
            <a:r>
              <a:rPr lang="en-US" dirty="0"/>
              <a:t> </a:t>
            </a:r>
            <a:r>
              <a:rPr lang="en-US" dirty="0" err="1"/>
              <a:t>bạn</a:t>
            </a:r>
            <a:r>
              <a:rPr lang="en-US" dirty="0"/>
              <a:t> </a:t>
            </a:r>
            <a:r>
              <a:rPr lang="en-US" dirty="0" err="1"/>
              <a:t>thấp</a:t>
            </a:r>
            <a:r>
              <a:rPr lang="en-US" dirty="0"/>
              <a:t> </a:t>
            </a:r>
            <a:r>
              <a:rPr lang="en-US" dirty="0" err="1"/>
              <a:t>nhất</a:t>
            </a:r>
            <a:r>
              <a:rPr lang="en-US" dirty="0"/>
              <a:t> </a:t>
            </a:r>
            <a:r>
              <a:rPr lang="en-US" dirty="0" err="1"/>
              <a:t>trong</a:t>
            </a:r>
            <a:r>
              <a:rPr lang="en-US" dirty="0"/>
              <a:t> </a:t>
            </a:r>
            <a:r>
              <a:rPr lang="en-US" dirty="0" err="1"/>
              <a:t>cùng</a:t>
            </a:r>
            <a:r>
              <a:rPr lang="en-US" dirty="0"/>
              <a:t> </a:t>
            </a:r>
            <a:r>
              <a:rPr lang="en-US" dirty="0" err="1"/>
              <a:t>tổ</a:t>
            </a:r>
            <a:r>
              <a:rPr lang="en-US" dirty="0"/>
              <a:t> </a:t>
            </a:r>
            <a:r>
              <a:rPr lang="en-US" dirty="0" err="1"/>
              <a:t>với</a:t>
            </a:r>
            <a:r>
              <a:rPr lang="en-US" dirty="0"/>
              <a:t> </a:t>
            </a:r>
            <a:r>
              <a:rPr lang="en-US" dirty="0" err="1"/>
              <a:t>bạn</a:t>
            </a:r>
            <a:r>
              <a:rPr lang="en-US" dirty="0"/>
              <a:t> </a:t>
            </a:r>
            <a:r>
              <a:rPr lang="en-US" dirty="0" err="1"/>
              <a:t>Châu</a:t>
            </a:r>
            <a:r>
              <a:rPr lang="en-US" dirty="0"/>
              <a:t> </a:t>
            </a:r>
            <a:r>
              <a:rPr lang="en-US" dirty="0" err="1"/>
              <a:t>là</a:t>
            </a:r>
            <a:r>
              <a:rPr lang="en-US" dirty="0"/>
              <a:t> </a:t>
            </a:r>
            <a:r>
              <a:rPr lang="en-US" dirty="0" err="1"/>
              <a:t>bao</a:t>
            </a:r>
            <a:r>
              <a:rPr lang="en-US" dirty="0"/>
              <a:t> </a:t>
            </a:r>
            <a:r>
              <a:rPr lang="en-US" dirty="0" err="1"/>
              <a:t>nhiêu</a:t>
            </a:r>
            <a:r>
              <a:rPr lang="en-US" dirty="0"/>
              <a:t>?</a:t>
            </a:r>
            <a:endParaRPr lang="vi-VN" dirty="0"/>
          </a:p>
        </p:txBody>
      </p:sp>
    </p:spTree>
    <p:custDataLst>
      <p:tags r:id="rId1"/>
    </p:custDataLst>
    <p:extLst>
      <p:ext uri="{BB962C8B-B14F-4D97-AF65-F5344CB8AC3E}">
        <p14:creationId xmlns:p14="http://schemas.microsoft.com/office/powerpoint/2010/main" val="3144962441"/>
      </p:ext>
    </p:extLst>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9013" y="978671"/>
            <a:ext cx="1943100" cy="415498"/>
          </a:xfrm>
          <a:prstGeom prst="rect">
            <a:avLst/>
          </a:prstGeom>
          <a:noFill/>
        </p:spPr>
        <p:txBody>
          <a:bodyPr wrap="square" rtlCol="0">
            <a:spAutoFit/>
          </a:bodyPr>
          <a:lstStyle/>
          <a:p>
            <a:pPr algn="ctr"/>
            <a:r>
              <a:rPr lang="en-US" sz="2100" b="1" dirty="0" err="1">
                <a:solidFill>
                  <a:srgbClr val="FF0000"/>
                </a:solidFill>
              </a:rPr>
              <a:t>Giải</a:t>
            </a:r>
            <a:r>
              <a:rPr lang="en-US" sz="2100" b="1" dirty="0">
                <a:solidFill>
                  <a:srgbClr val="FF0000"/>
                </a:solidFill>
              </a:rPr>
              <a:t>:</a:t>
            </a:r>
          </a:p>
        </p:txBody>
      </p:sp>
      <p:sp>
        <p:nvSpPr>
          <p:cNvPr id="6" name="TextBox 5"/>
          <p:cNvSpPr txBox="1"/>
          <p:nvPr/>
        </p:nvSpPr>
        <p:spPr>
          <a:xfrm>
            <a:off x="721519" y="1334978"/>
            <a:ext cx="8101013" cy="369332"/>
          </a:xfrm>
          <a:prstGeom prst="rect">
            <a:avLst/>
          </a:prstGeom>
          <a:noFill/>
        </p:spPr>
        <p:txBody>
          <a:bodyPr wrap="square" rtlCol="0">
            <a:spAutoFit/>
          </a:bodyPr>
          <a:lstStyle/>
          <a:p>
            <a:r>
              <a:rPr lang="en-US" dirty="0"/>
              <a:t>a) </a:t>
            </a:r>
            <a:r>
              <a:rPr lang="en-US" i="1" dirty="0" err="1"/>
              <a:t>Đối</a:t>
            </a:r>
            <a:r>
              <a:rPr lang="en-US" i="1" dirty="0"/>
              <a:t> </a:t>
            </a:r>
            <a:r>
              <a:rPr lang="en-US" i="1" dirty="0" err="1"/>
              <a:t>tượng</a:t>
            </a:r>
            <a:r>
              <a:rPr lang="en-US" i="1" dirty="0"/>
              <a:t> </a:t>
            </a:r>
            <a:r>
              <a:rPr lang="en-US" i="1" dirty="0" err="1"/>
              <a:t>thống</a:t>
            </a:r>
            <a:r>
              <a:rPr lang="en-US" i="1" dirty="0"/>
              <a:t> </a:t>
            </a:r>
            <a:r>
              <a:rPr lang="en-US" i="1" dirty="0" err="1"/>
              <a:t>kê</a:t>
            </a:r>
            <a:r>
              <a:rPr lang="en-US" i="1" dirty="0"/>
              <a:t>: </a:t>
            </a:r>
            <a:r>
              <a:rPr lang="en-US" dirty="0" err="1"/>
              <a:t>Các</a:t>
            </a:r>
            <a:r>
              <a:rPr lang="en-US" dirty="0"/>
              <a:t> </a:t>
            </a:r>
            <a:r>
              <a:rPr lang="en-US" dirty="0" err="1"/>
              <a:t>bạn</a:t>
            </a:r>
            <a:r>
              <a:rPr lang="en-US" dirty="0"/>
              <a:t> </a:t>
            </a:r>
            <a:r>
              <a:rPr lang="en-US" dirty="0" err="1"/>
              <a:t>cùng</a:t>
            </a:r>
            <a:r>
              <a:rPr lang="en-US" dirty="0"/>
              <a:t> </a:t>
            </a:r>
            <a:r>
              <a:rPr lang="en-US" dirty="0" err="1"/>
              <a:t>trong</a:t>
            </a:r>
            <a:r>
              <a:rPr lang="en-US" dirty="0"/>
              <a:t> </a:t>
            </a:r>
            <a:r>
              <a:rPr lang="en-US" dirty="0" err="1"/>
              <a:t>tổ</a:t>
            </a:r>
            <a:r>
              <a:rPr lang="en-US" dirty="0"/>
              <a:t> </a:t>
            </a:r>
            <a:r>
              <a:rPr lang="en-US" dirty="0" err="1"/>
              <a:t>của</a:t>
            </a:r>
            <a:r>
              <a:rPr lang="en-US" dirty="0"/>
              <a:t> </a:t>
            </a:r>
            <a:r>
              <a:rPr lang="en-US" dirty="0" err="1"/>
              <a:t>Châu</a:t>
            </a:r>
            <a:r>
              <a:rPr lang="en-US" dirty="0"/>
              <a:t> </a:t>
            </a:r>
            <a:r>
              <a:rPr lang="en-US" dirty="0" err="1"/>
              <a:t>lớp</a:t>
            </a:r>
            <a:r>
              <a:rPr lang="en-US" dirty="0"/>
              <a:t> 6B.</a:t>
            </a:r>
            <a:endParaRPr lang="vi-VN" dirty="0"/>
          </a:p>
        </p:txBody>
      </p:sp>
      <p:sp>
        <p:nvSpPr>
          <p:cNvPr id="50" name="TextBox 49"/>
          <p:cNvSpPr txBox="1"/>
          <p:nvPr/>
        </p:nvSpPr>
        <p:spPr>
          <a:xfrm>
            <a:off x="878681" y="1864408"/>
            <a:ext cx="8101013" cy="369332"/>
          </a:xfrm>
          <a:prstGeom prst="rect">
            <a:avLst/>
          </a:prstGeom>
          <a:noFill/>
        </p:spPr>
        <p:txBody>
          <a:bodyPr wrap="square" rtlCol="0">
            <a:spAutoFit/>
          </a:bodyPr>
          <a:lstStyle/>
          <a:p>
            <a:r>
              <a:rPr lang="en-US" i="1" dirty="0" err="1"/>
              <a:t>Tiêu</a:t>
            </a:r>
            <a:r>
              <a:rPr lang="en-US" i="1" dirty="0"/>
              <a:t> </a:t>
            </a:r>
            <a:r>
              <a:rPr lang="en-US" i="1" dirty="0" err="1"/>
              <a:t>chí</a:t>
            </a:r>
            <a:r>
              <a:rPr lang="en-US" i="1" dirty="0"/>
              <a:t> </a:t>
            </a:r>
            <a:r>
              <a:rPr lang="en-US" i="1" dirty="0" err="1"/>
              <a:t>thống</a:t>
            </a:r>
            <a:r>
              <a:rPr lang="en-US" i="1" dirty="0"/>
              <a:t> </a:t>
            </a:r>
            <a:r>
              <a:rPr lang="en-US" i="1" dirty="0" err="1"/>
              <a:t>kê</a:t>
            </a:r>
            <a:r>
              <a:rPr lang="en-US" i="1" dirty="0"/>
              <a:t>: </a:t>
            </a:r>
            <a:r>
              <a:rPr lang="en-US" dirty="0" err="1"/>
              <a:t>số</a:t>
            </a:r>
            <a:r>
              <a:rPr lang="en-US" dirty="0"/>
              <a:t> </a:t>
            </a:r>
            <a:r>
              <a:rPr lang="en-US" dirty="0" err="1"/>
              <a:t>đo</a:t>
            </a:r>
            <a:r>
              <a:rPr lang="en-US" dirty="0"/>
              <a:t> </a:t>
            </a:r>
            <a:r>
              <a:rPr lang="en-US" dirty="0" err="1"/>
              <a:t>chiều</a:t>
            </a:r>
            <a:r>
              <a:rPr lang="en-US" dirty="0"/>
              <a:t> </a:t>
            </a:r>
            <a:r>
              <a:rPr lang="en-US" dirty="0" err="1"/>
              <a:t>cao</a:t>
            </a:r>
            <a:r>
              <a:rPr lang="en-US" dirty="0"/>
              <a:t> </a:t>
            </a:r>
            <a:r>
              <a:rPr lang="en-US" dirty="0" err="1"/>
              <a:t>của</a:t>
            </a:r>
            <a:r>
              <a:rPr lang="en-US" dirty="0"/>
              <a:t> </a:t>
            </a:r>
            <a:r>
              <a:rPr lang="en-US" dirty="0" err="1"/>
              <a:t>các</a:t>
            </a:r>
            <a:r>
              <a:rPr lang="en-US" dirty="0"/>
              <a:t> </a:t>
            </a:r>
            <a:r>
              <a:rPr lang="en-US" dirty="0" err="1"/>
              <a:t>bạn</a:t>
            </a:r>
            <a:r>
              <a:rPr lang="en-US" dirty="0"/>
              <a:t>.</a:t>
            </a:r>
            <a:endParaRPr lang="vi-VN" dirty="0"/>
          </a:p>
        </p:txBody>
      </p:sp>
      <p:sp>
        <p:nvSpPr>
          <p:cNvPr id="51" name="TextBox 50"/>
          <p:cNvSpPr txBox="1"/>
          <p:nvPr/>
        </p:nvSpPr>
        <p:spPr>
          <a:xfrm>
            <a:off x="721519" y="2393838"/>
            <a:ext cx="8301038" cy="1141723"/>
          </a:xfrm>
          <a:prstGeom prst="rect">
            <a:avLst/>
          </a:prstGeom>
          <a:noFill/>
        </p:spPr>
        <p:txBody>
          <a:bodyPr wrap="square" rtlCol="0">
            <a:spAutoFit/>
          </a:bodyPr>
          <a:lstStyle/>
          <a:p>
            <a:pPr algn="just">
              <a:lnSpc>
                <a:spcPct val="130000"/>
              </a:lnSpc>
            </a:pPr>
            <a:r>
              <a:rPr lang="en-US" dirty="0"/>
              <a:t>b) </a:t>
            </a:r>
            <a:r>
              <a:rPr lang="vi-VN" dirty="0"/>
              <a:t>Bạn Châu liệt kê như vậy chưa hợp lí vì với cách này, giáo viên sẽ khó biết được những bạn nào có chiều cao bằng nhau, chiều cao cao nhất, chiều cao thấp nhất</a:t>
            </a:r>
            <a:r>
              <a:rPr lang="en-US" dirty="0"/>
              <a:t>.</a:t>
            </a:r>
            <a:r>
              <a:rPr lang="vi-VN" dirty="0"/>
              <a:t> </a:t>
            </a:r>
            <a:endParaRPr lang="en-US" dirty="0"/>
          </a:p>
        </p:txBody>
      </p:sp>
      <p:sp>
        <p:nvSpPr>
          <p:cNvPr id="12" name="Rectangle 11"/>
          <p:cNvSpPr/>
          <p:nvPr/>
        </p:nvSpPr>
        <p:spPr>
          <a:xfrm>
            <a:off x="1824190" y="3090896"/>
            <a:ext cx="5352747" cy="421526"/>
          </a:xfrm>
          <a:prstGeom prst="rect">
            <a:avLst/>
          </a:prstGeom>
        </p:spPr>
        <p:txBody>
          <a:bodyPr wrap="none">
            <a:spAutoFit/>
          </a:bodyPr>
          <a:lstStyle/>
          <a:p>
            <a:pPr algn="just">
              <a:lnSpc>
                <a:spcPct val="130000"/>
              </a:lnSpc>
            </a:pPr>
            <a:r>
              <a:rPr lang="vi-VN" dirty="0"/>
              <a:t>Bảng thống kê chiều cao của các bạn nhóm Châu:</a:t>
            </a:r>
            <a:endParaRPr lang="en-US" dirty="0"/>
          </a:p>
        </p:txBody>
      </p:sp>
      <p:graphicFrame>
        <p:nvGraphicFramePr>
          <p:cNvPr id="14" name="Table 13"/>
          <p:cNvGraphicFramePr>
            <a:graphicFrameLocks noGrp="1"/>
          </p:cNvGraphicFramePr>
          <p:nvPr/>
        </p:nvGraphicFramePr>
        <p:xfrm>
          <a:off x="200024" y="3575473"/>
          <a:ext cx="8822533" cy="1246736"/>
        </p:xfrm>
        <a:graphic>
          <a:graphicData uri="http://schemas.openxmlformats.org/drawingml/2006/table">
            <a:tbl>
              <a:tblPr firstRow="1" firstCol="1" bandRow="1">
                <a:tableStyleId>{93296810-A885-4BE3-A3E7-6D5BEEA58F35}</a:tableStyleId>
              </a:tblPr>
              <a:tblGrid>
                <a:gridCol w="1656135">
                  <a:extLst>
                    <a:ext uri="{9D8B030D-6E8A-4147-A177-3AD203B41FA5}">
                      <a16:colId xmlns:a16="http://schemas.microsoft.com/office/drawing/2014/main" val="57201372"/>
                    </a:ext>
                  </a:extLst>
                </a:gridCol>
                <a:gridCol w="907913">
                  <a:extLst>
                    <a:ext uri="{9D8B030D-6E8A-4147-A177-3AD203B41FA5}">
                      <a16:colId xmlns:a16="http://schemas.microsoft.com/office/drawing/2014/main" val="1485632985"/>
                    </a:ext>
                  </a:extLst>
                </a:gridCol>
                <a:gridCol w="909824">
                  <a:extLst>
                    <a:ext uri="{9D8B030D-6E8A-4147-A177-3AD203B41FA5}">
                      <a16:colId xmlns:a16="http://schemas.microsoft.com/office/drawing/2014/main" val="3631381269"/>
                    </a:ext>
                  </a:extLst>
                </a:gridCol>
                <a:gridCol w="785757">
                  <a:extLst>
                    <a:ext uri="{9D8B030D-6E8A-4147-A177-3AD203B41FA5}">
                      <a16:colId xmlns:a16="http://schemas.microsoft.com/office/drawing/2014/main" val="3612017030"/>
                    </a:ext>
                  </a:extLst>
                </a:gridCol>
                <a:gridCol w="827112">
                  <a:extLst>
                    <a:ext uri="{9D8B030D-6E8A-4147-A177-3AD203B41FA5}">
                      <a16:colId xmlns:a16="http://schemas.microsoft.com/office/drawing/2014/main" val="669157882"/>
                    </a:ext>
                  </a:extLst>
                </a:gridCol>
                <a:gridCol w="882254">
                  <a:extLst>
                    <a:ext uri="{9D8B030D-6E8A-4147-A177-3AD203B41FA5}">
                      <a16:colId xmlns:a16="http://schemas.microsoft.com/office/drawing/2014/main" val="337695585"/>
                    </a:ext>
                  </a:extLst>
                </a:gridCol>
                <a:gridCol w="1033891">
                  <a:extLst>
                    <a:ext uri="{9D8B030D-6E8A-4147-A177-3AD203B41FA5}">
                      <a16:colId xmlns:a16="http://schemas.microsoft.com/office/drawing/2014/main" val="2094464154"/>
                    </a:ext>
                  </a:extLst>
                </a:gridCol>
                <a:gridCol w="1020105">
                  <a:extLst>
                    <a:ext uri="{9D8B030D-6E8A-4147-A177-3AD203B41FA5}">
                      <a16:colId xmlns:a16="http://schemas.microsoft.com/office/drawing/2014/main" val="3594896488"/>
                    </a:ext>
                  </a:extLst>
                </a:gridCol>
                <a:gridCol w="799542">
                  <a:extLst>
                    <a:ext uri="{9D8B030D-6E8A-4147-A177-3AD203B41FA5}">
                      <a16:colId xmlns:a16="http://schemas.microsoft.com/office/drawing/2014/main" val="3893348322"/>
                    </a:ext>
                  </a:extLst>
                </a:gridCol>
              </a:tblGrid>
              <a:tr h="772811">
                <a:tc>
                  <a:txBody>
                    <a:bodyPr/>
                    <a:lstStyle/>
                    <a:p>
                      <a:pPr marL="0" marR="0" algn="ctr">
                        <a:lnSpc>
                          <a:spcPct val="135000"/>
                        </a:lnSpc>
                        <a:spcBef>
                          <a:spcPts val="600"/>
                        </a:spcBef>
                        <a:spcAft>
                          <a:spcPts val="600"/>
                        </a:spcAft>
                      </a:pPr>
                      <a:r>
                        <a:rPr lang="vi-VN" sz="1800" dirty="0">
                          <a:effectLst/>
                        </a:rPr>
                        <a:t>Số đo chiều cao (cm)</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dirty="0">
                          <a:solidFill>
                            <a:schemeClr val="tx1"/>
                          </a:solidFill>
                          <a:effectLst/>
                        </a:rPr>
                        <a:t>138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solidFill>
                      <a:srgbClr val="D2E3CD"/>
                    </a:solidFill>
                  </a:tcPr>
                </a:tc>
                <a:tc>
                  <a:txBody>
                    <a:bodyPr/>
                    <a:lstStyle/>
                    <a:p>
                      <a:pPr marL="0" marR="0" algn="ctr">
                        <a:lnSpc>
                          <a:spcPct val="135000"/>
                        </a:lnSpc>
                        <a:spcBef>
                          <a:spcPts val="600"/>
                        </a:spcBef>
                        <a:spcAft>
                          <a:spcPts val="600"/>
                        </a:spcAft>
                      </a:pPr>
                      <a:r>
                        <a:rPr lang="vi-VN" sz="1800" dirty="0">
                          <a:solidFill>
                            <a:schemeClr val="tx1"/>
                          </a:solidFill>
                          <a:effectLst/>
                        </a:rPr>
                        <a:t>140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solidFill>
                      <a:srgbClr val="D2E3CD"/>
                    </a:solidFill>
                  </a:tcPr>
                </a:tc>
                <a:tc>
                  <a:txBody>
                    <a:bodyPr/>
                    <a:lstStyle/>
                    <a:p>
                      <a:pPr marL="0" marR="0" algn="ctr">
                        <a:lnSpc>
                          <a:spcPct val="135000"/>
                        </a:lnSpc>
                        <a:spcBef>
                          <a:spcPts val="600"/>
                        </a:spcBef>
                        <a:spcAft>
                          <a:spcPts val="600"/>
                        </a:spcAft>
                      </a:pPr>
                      <a:r>
                        <a:rPr lang="vi-VN" sz="1800" dirty="0">
                          <a:solidFill>
                            <a:schemeClr val="tx1"/>
                          </a:solidFill>
                          <a:effectLst/>
                        </a:rPr>
                        <a:t>142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solidFill>
                      <a:srgbClr val="D2E3CD"/>
                    </a:solidFill>
                  </a:tcPr>
                </a:tc>
                <a:tc>
                  <a:txBody>
                    <a:bodyPr/>
                    <a:lstStyle/>
                    <a:p>
                      <a:pPr marL="0" marR="0" algn="ctr">
                        <a:lnSpc>
                          <a:spcPct val="135000"/>
                        </a:lnSpc>
                        <a:spcBef>
                          <a:spcPts val="600"/>
                        </a:spcBef>
                        <a:spcAft>
                          <a:spcPts val="600"/>
                        </a:spcAft>
                      </a:pPr>
                      <a:r>
                        <a:rPr lang="vi-VN" sz="1800" dirty="0">
                          <a:solidFill>
                            <a:schemeClr val="tx1"/>
                          </a:solidFill>
                          <a:effectLst/>
                        </a:rPr>
                        <a:t>146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solidFill>
                      <a:srgbClr val="D2E3CD"/>
                    </a:solidFill>
                  </a:tcPr>
                </a:tc>
                <a:tc>
                  <a:txBody>
                    <a:bodyPr/>
                    <a:lstStyle/>
                    <a:p>
                      <a:pPr marL="0" marR="0" algn="ctr">
                        <a:lnSpc>
                          <a:spcPct val="135000"/>
                        </a:lnSpc>
                        <a:spcBef>
                          <a:spcPts val="600"/>
                        </a:spcBef>
                        <a:spcAft>
                          <a:spcPts val="600"/>
                        </a:spcAft>
                      </a:pPr>
                      <a:r>
                        <a:rPr lang="vi-VN" sz="1800" dirty="0">
                          <a:solidFill>
                            <a:schemeClr val="tx1"/>
                          </a:solidFill>
                          <a:effectLst/>
                        </a:rPr>
                        <a:t>150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solidFill>
                      <a:srgbClr val="D2E3CD"/>
                    </a:solidFill>
                  </a:tcPr>
                </a:tc>
                <a:tc>
                  <a:txBody>
                    <a:bodyPr/>
                    <a:lstStyle/>
                    <a:p>
                      <a:pPr marL="0" marR="0" algn="ctr">
                        <a:lnSpc>
                          <a:spcPct val="135000"/>
                        </a:lnSpc>
                        <a:spcBef>
                          <a:spcPts val="600"/>
                        </a:spcBef>
                        <a:spcAft>
                          <a:spcPts val="600"/>
                        </a:spcAft>
                      </a:pPr>
                      <a:r>
                        <a:rPr lang="vi-VN" sz="1800" dirty="0">
                          <a:solidFill>
                            <a:schemeClr val="tx1"/>
                          </a:solidFill>
                          <a:effectLst/>
                        </a:rPr>
                        <a:t>151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solidFill>
                      <a:srgbClr val="D2E3CD"/>
                    </a:solidFill>
                  </a:tcPr>
                </a:tc>
                <a:tc>
                  <a:txBody>
                    <a:bodyPr/>
                    <a:lstStyle/>
                    <a:p>
                      <a:pPr marL="0" marR="0" algn="ctr">
                        <a:lnSpc>
                          <a:spcPct val="135000"/>
                        </a:lnSpc>
                        <a:spcBef>
                          <a:spcPts val="600"/>
                        </a:spcBef>
                        <a:spcAft>
                          <a:spcPts val="600"/>
                        </a:spcAft>
                      </a:pPr>
                      <a:r>
                        <a:rPr lang="vi-VN" sz="1800" dirty="0">
                          <a:solidFill>
                            <a:schemeClr val="tx1"/>
                          </a:solidFill>
                          <a:effectLst/>
                        </a:rPr>
                        <a:t>154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solidFill>
                      <a:srgbClr val="D2E3CD"/>
                    </a:solidFill>
                  </a:tcPr>
                </a:tc>
                <a:tc>
                  <a:txBody>
                    <a:bodyPr/>
                    <a:lstStyle/>
                    <a:p>
                      <a:pPr marL="0" marR="0" algn="ctr">
                        <a:lnSpc>
                          <a:spcPct val="135000"/>
                        </a:lnSpc>
                        <a:spcBef>
                          <a:spcPts val="600"/>
                        </a:spcBef>
                        <a:spcAft>
                          <a:spcPts val="600"/>
                        </a:spcAft>
                      </a:pPr>
                      <a:r>
                        <a:rPr lang="vi-VN" sz="1800" dirty="0">
                          <a:solidFill>
                            <a:schemeClr val="tx1"/>
                          </a:solidFill>
                          <a:effectLst/>
                        </a:rPr>
                        <a:t>252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solidFill>
                      <a:srgbClr val="D2E3CD"/>
                    </a:solidFill>
                  </a:tcPr>
                </a:tc>
                <a:extLst>
                  <a:ext uri="{0D108BD9-81ED-4DB2-BD59-A6C34878D82A}">
                    <a16:rowId xmlns:a16="http://schemas.microsoft.com/office/drawing/2014/main" val="1490401063"/>
                  </a:ext>
                </a:extLst>
              </a:tr>
              <a:tr h="473925">
                <a:tc>
                  <a:txBody>
                    <a:bodyPr/>
                    <a:lstStyle/>
                    <a:p>
                      <a:pPr marL="0" marR="0" algn="ctr">
                        <a:lnSpc>
                          <a:spcPct val="135000"/>
                        </a:lnSpc>
                        <a:spcBef>
                          <a:spcPts val="600"/>
                        </a:spcBef>
                        <a:spcAft>
                          <a:spcPts val="600"/>
                        </a:spcAft>
                      </a:pPr>
                      <a:r>
                        <a:rPr lang="vi-VN" sz="1800">
                          <a:effectLst/>
                        </a:rPr>
                        <a:t>Số lượng (HS)</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a:solidFill>
                            <a:schemeClr val="tx1"/>
                          </a:solidFill>
                          <a:effectLst/>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dirty="0">
                          <a:solidFill>
                            <a:schemeClr val="tx1"/>
                          </a:solidFill>
                          <a:effectLst/>
                        </a:rPr>
                        <a:t>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dirty="0">
                          <a:solidFill>
                            <a:schemeClr val="tx1"/>
                          </a:solidFill>
                          <a:effectLst/>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dirty="0">
                          <a:solidFill>
                            <a:schemeClr val="tx1"/>
                          </a:solidFill>
                          <a:effectLst/>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dirty="0">
                          <a:solidFill>
                            <a:schemeClr val="tx1"/>
                          </a:solidFill>
                          <a:effectLst/>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dirty="0">
                          <a:solidFill>
                            <a:schemeClr val="tx1"/>
                          </a:solidFill>
                          <a:effectLst/>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dirty="0">
                          <a:solidFill>
                            <a:schemeClr val="tx1"/>
                          </a:solidFill>
                          <a:effectLst/>
                        </a:rPr>
                        <a:t>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dirty="0">
                          <a:solidFill>
                            <a:schemeClr val="tx1"/>
                          </a:solidFill>
                          <a:effectLst/>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extLst>
                  <a:ext uri="{0D108BD9-81ED-4DB2-BD59-A6C34878D82A}">
                    <a16:rowId xmlns:a16="http://schemas.microsoft.com/office/drawing/2014/main" val="1403709694"/>
                  </a:ext>
                </a:extLst>
              </a:tr>
            </a:tbl>
          </a:graphicData>
        </a:graphic>
      </p:graphicFrame>
      <p:sp>
        <p:nvSpPr>
          <p:cNvPr id="15" name="Rectangle 14"/>
          <p:cNvSpPr/>
          <p:nvPr/>
        </p:nvSpPr>
        <p:spPr>
          <a:xfrm>
            <a:off x="285751" y="4933837"/>
            <a:ext cx="8736806" cy="934102"/>
          </a:xfrm>
          <a:prstGeom prst="rect">
            <a:avLst/>
          </a:prstGeom>
        </p:spPr>
        <p:txBody>
          <a:bodyPr wrap="square">
            <a:spAutoFit/>
          </a:bodyPr>
          <a:lstStyle/>
          <a:p>
            <a:pPr algn="just">
              <a:lnSpc>
                <a:spcPct val="135000"/>
              </a:lnSpc>
              <a:spcBef>
                <a:spcPts val="450"/>
              </a:spcBef>
              <a:spcAft>
                <a:spcPts val="450"/>
              </a:spcAft>
            </a:pPr>
            <a:r>
              <a:rPr lang="vi-VN" dirty="0">
                <a:solidFill>
                  <a:srgbClr val="000000"/>
                </a:solidFill>
                <a:ea typeface="Calibri" panose="020F0502020204030204" pitchFamily="34" charset="0"/>
              </a:rPr>
              <a:t>c) Số đo chiều cao trung bình của bốn bạn thấp nhất trong cùng tổ với bạn Châu là:</a:t>
            </a:r>
            <a:endParaRPr lang="en-US" dirty="0">
              <a:solidFill>
                <a:srgbClr val="000000"/>
              </a:solidFill>
              <a:ea typeface="Calibri" panose="020F0502020204030204" pitchFamily="34" charset="0"/>
            </a:endParaRPr>
          </a:p>
          <a:p>
            <a:pPr algn="ctr">
              <a:lnSpc>
                <a:spcPct val="135000"/>
              </a:lnSpc>
              <a:spcBef>
                <a:spcPts val="450"/>
              </a:spcBef>
              <a:spcAft>
                <a:spcPts val="450"/>
              </a:spcAft>
            </a:pPr>
            <a:r>
              <a:rPr lang="en-GB" dirty="0">
                <a:solidFill>
                  <a:srgbClr val="000000"/>
                </a:solidFill>
                <a:ea typeface="Calibri" panose="020F0502020204030204" pitchFamily="34" charset="0"/>
              </a:rPr>
              <a:t>              </a:t>
            </a:r>
            <a:r>
              <a:rPr lang="vi-VN" dirty="0">
                <a:solidFill>
                  <a:srgbClr val="000000"/>
                </a:solidFill>
                <a:ea typeface="Calibri" panose="020F0502020204030204" pitchFamily="34" charset="0"/>
              </a:rPr>
              <a:t> (138 + 140 x 2 + 142) : 4 = 140 cm</a:t>
            </a:r>
            <a:endParaRPr lang="en-US"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494352" y="929811"/>
            <a:ext cx="8272463" cy="783420"/>
          </a:xfrm>
          <a:prstGeom prst="rect">
            <a:avLst/>
          </a:prstGeom>
          <a:noFill/>
        </p:spPr>
        <p:txBody>
          <a:bodyPr wrap="square" rtlCol="0">
            <a:spAutoFit/>
          </a:bodyPr>
          <a:lstStyle/>
          <a:p>
            <a:pPr algn="just">
              <a:lnSpc>
                <a:spcPct val="130000"/>
              </a:lnSpc>
            </a:pPr>
            <a:r>
              <a:rPr lang="en-US" b="1" dirty="0" err="1">
                <a:solidFill>
                  <a:srgbClr val="0070C0"/>
                </a:solidFill>
              </a:rPr>
              <a:t>Bài</a:t>
            </a:r>
            <a:r>
              <a:rPr lang="en-US" b="1" dirty="0">
                <a:solidFill>
                  <a:srgbClr val="0070C0"/>
                </a:solidFill>
              </a:rPr>
              <a:t> 3. </a:t>
            </a:r>
            <a:r>
              <a:rPr lang="en-US" dirty="0" err="1"/>
              <a:t>Bác</a:t>
            </a:r>
            <a:r>
              <a:rPr lang="en-US" dirty="0"/>
              <a:t> </a:t>
            </a:r>
            <a:r>
              <a:rPr lang="en-US" dirty="0" err="1"/>
              <a:t>Hoàn</a:t>
            </a:r>
            <a:r>
              <a:rPr lang="en-US" dirty="0"/>
              <a:t> </a:t>
            </a:r>
            <a:r>
              <a:rPr lang="en-US" dirty="0" err="1"/>
              <a:t>khai</a:t>
            </a:r>
            <a:r>
              <a:rPr lang="en-US" dirty="0"/>
              <a:t> </a:t>
            </a:r>
            <a:r>
              <a:rPr lang="en-US" dirty="0" err="1"/>
              <a:t>trương</a:t>
            </a:r>
            <a:r>
              <a:rPr lang="en-US" dirty="0"/>
              <a:t> </a:t>
            </a:r>
            <a:r>
              <a:rPr lang="en-US" dirty="0" err="1"/>
              <a:t>cửa</a:t>
            </a:r>
            <a:r>
              <a:rPr lang="en-US" dirty="0"/>
              <a:t> </a:t>
            </a:r>
            <a:r>
              <a:rPr lang="en-US" dirty="0" err="1"/>
              <a:t>hàng</a:t>
            </a:r>
            <a:r>
              <a:rPr lang="en-US" dirty="0"/>
              <a:t> </a:t>
            </a:r>
            <a:r>
              <a:rPr lang="en-US" dirty="0" err="1"/>
              <a:t>bán</a:t>
            </a:r>
            <a:r>
              <a:rPr lang="en-US" dirty="0"/>
              <a:t> </a:t>
            </a:r>
            <a:r>
              <a:rPr lang="en-US" dirty="0" err="1"/>
              <a:t>áo</a:t>
            </a:r>
            <a:r>
              <a:rPr lang="en-US" dirty="0"/>
              <a:t> </a:t>
            </a:r>
            <a:r>
              <a:rPr lang="en-US" dirty="0" err="1"/>
              <a:t>sơ</a:t>
            </a:r>
            <a:r>
              <a:rPr lang="en-US" dirty="0"/>
              <a:t> mi. </a:t>
            </a:r>
            <a:r>
              <a:rPr lang="en-US" dirty="0" err="1"/>
              <a:t>Thống</a:t>
            </a:r>
            <a:r>
              <a:rPr lang="en-US" dirty="0"/>
              <a:t> </a:t>
            </a:r>
            <a:r>
              <a:rPr lang="en-US" dirty="0" err="1"/>
              <a:t>kê</a:t>
            </a:r>
            <a:r>
              <a:rPr lang="en-US" dirty="0"/>
              <a:t> </a:t>
            </a:r>
            <a:r>
              <a:rPr lang="en-US" dirty="0" err="1"/>
              <a:t>số</a:t>
            </a:r>
            <a:r>
              <a:rPr lang="en-US" dirty="0"/>
              <a:t> </a:t>
            </a:r>
            <a:r>
              <a:rPr lang="en-US" dirty="0" err="1"/>
              <a:t>lượng</a:t>
            </a:r>
            <a:r>
              <a:rPr lang="en-US" dirty="0"/>
              <a:t> </a:t>
            </a:r>
            <a:r>
              <a:rPr lang="en-US" dirty="0" err="1"/>
              <a:t>các</a:t>
            </a:r>
            <a:r>
              <a:rPr lang="en-US" dirty="0"/>
              <a:t> </a:t>
            </a:r>
            <a:r>
              <a:rPr lang="en-US" dirty="0" err="1"/>
              <a:t>loại</a:t>
            </a:r>
            <a:r>
              <a:rPr lang="en-US" dirty="0"/>
              <a:t> </a:t>
            </a:r>
            <a:r>
              <a:rPr lang="en-US" dirty="0" err="1"/>
              <a:t>áo</a:t>
            </a:r>
            <a:r>
              <a:rPr lang="en-US" dirty="0"/>
              <a:t> </a:t>
            </a:r>
            <a:r>
              <a:rPr lang="en-US" dirty="0" err="1"/>
              <a:t>đã</a:t>
            </a:r>
            <a:r>
              <a:rPr lang="en-US" dirty="0"/>
              <a:t> </a:t>
            </a:r>
            <a:r>
              <a:rPr lang="en-US" dirty="0" err="1"/>
              <a:t>bán</a:t>
            </a:r>
            <a:r>
              <a:rPr lang="en-US" dirty="0"/>
              <a:t> </a:t>
            </a:r>
            <a:r>
              <a:rPr lang="en-US" dirty="0" err="1"/>
              <a:t>được</a:t>
            </a:r>
            <a:r>
              <a:rPr lang="en-US" dirty="0"/>
              <a:t> </a:t>
            </a:r>
            <a:r>
              <a:rPr lang="en-US" dirty="0" err="1"/>
              <a:t>trong</a:t>
            </a:r>
            <a:r>
              <a:rPr lang="en-US" dirty="0"/>
              <a:t> </a:t>
            </a:r>
            <a:r>
              <a:rPr lang="en-US" dirty="0" err="1"/>
              <a:t>tháng</a:t>
            </a:r>
            <a:r>
              <a:rPr lang="en-US" dirty="0"/>
              <a:t> </a:t>
            </a:r>
            <a:r>
              <a:rPr lang="en-US" dirty="0" err="1"/>
              <a:t>đầu</a:t>
            </a:r>
            <a:r>
              <a:rPr lang="en-US" dirty="0"/>
              <a:t> </a:t>
            </a:r>
            <a:r>
              <a:rPr lang="en-US" dirty="0" err="1"/>
              <a:t>tiên</a:t>
            </a:r>
            <a:r>
              <a:rPr lang="en-US" dirty="0"/>
              <a:t> </a:t>
            </a:r>
            <a:r>
              <a:rPr lang="en-US" dirty="0" err="1"/>
              <a:t>như</a:t>
            </a:r>
            <a:r>
              <a:rPr lang="en-US" dirty="0"/>
              <a:t> </a:t>
            </a:r>
            <a:r>
              <a:rPr lang="en-US" dirty="0" err="1"/>
              <a:t>bảng</a:t>
            </a:r>
            <a:r>
              <a:rPr lang="en-US" dirty="0"/>
              <a:t> </a:t>
            </a:r>
            <a:r>
              <a:rPr lang="en-US" dirty="0" err="1"/>
              <a:t>sau</a:t>
            </a:r>
            <a:r>
              <a:rPr lang="en-US" dirty="0"/>
              <a:t>:</a:t>
            </a:r>
          </a:p>
        </p:txBody>
      </p:sp>
      <p:graphicFrame>
        <p:nvGraphicFramePr>
          <p:cNvPr id="2" name="Table 1"/>
          <p:cNvGraphicFramePr>
            <a:graphicFrameLocks noGrp="1"/>
          </p:cNvGraphicFramePr>
          <p:nvPr/>
        </p:nvGraphicFramePr>
        <p:xfrm>
          <a:off x="494352" y="1782839"/>
          <a:ext cx="8272464" cy="1157288"/>
        </p:xfrm>
        <a:graphic>
          <a:graphicData uri="http://schemas.openxmlformats.org/drawingml/2006/table">
            <a:tbl>
              <a:tblPr firstRow="1" bandRow="1">
                <a:tableStyleId>{5C22544A-7EE6-4342-B048-85BDC9FD1C3A}</a:tableStyleId>
              </a:tblPr>
              <a:tblGrid>
                <a:gridCol w="1727339">
                  <a:extLst>
                    <a:ext uri="{9D8B030D-6E8A-4147-A177-3AD203B41FA5}">
                      <a16:colId xmlns:a16="http://schemas.microsoft.com/office/drawing/2014/main" val="535435985"/>
                    </a:ext>
                  </a:extLst>
                </a:gridCol>
                <a:gridCol w="1152511">
                  <a:extLst>
                    <a:ext uri="{9D8B030D-6E8A-4147-A177-3AD203B41FA5}">
                      <a16:colId xmlns:a16="http://schemas.microsoft.com/office/drawing/2014/main" val="3600100556"/>
                    </a:ext>
                  </a:extLst>
                </a:gridCol>
                <a:gridCol w="1138283">
                  <a:extLst>
                    <a:ext uri="{9D8B030D-6E8A-4147-A177-3AD203B41FA5}">
                      <a16:colId xmlns:a16="http://schemas.microsoft.com/office/drawing/2014/main" val="513041665"/>
                    </a:ext>
                  </a:extLst>
                </a:gridCol>
                <a:gridCol w="1124054">
                  <a:extLst>
                    <a:ext uri="{9D8B030D-6E8A-4147-A177-3AD203B41FA5}">
                      <a16:colId xmlns:a16="http://schemas.microsoft.com/office/drawing/2014/main" val="1309294415"/>
                    </a:ext>
                  </a:extLst>
                </a:gridCol>
                <a:gridCol w="1109825">
                  <a:extLst>
                    <a:ext uri="{9D8B030D-6E8A-4147-A177-3AD203B41FA5}">
                      <a16:colId xmlns:a16="http://schemas.microsoft.com/office/drawing/2014/main" val="2332912415"/>
                    </a:ext>
                  </a:extLst>
                </a:gridCol>
                <a:gridCol w="1010225">
                  <a:extLst>
                    <a:ext uri="{9D8B030D-6E8A-4147-A177-3AD203B41FA5}">
                      <a16:colId xmlns:a16="http://schemas.microsoft.com/office/drawing/2014/main" val="1450201146"/>
                    </a:ext>
                  </a:extLst>
                </a:gridCol>
                <a:gridCol w="1010227">
                  <a:extLst>
                    <a:ext uri="{9D8B030D-6E8A-4147-A177-3AD203B41FA5}">
                      <a16:colId xmlns:a16="http://schemas.microsoft.com/office/drawing/2014/main" val="2655057882"/>
                    </a:ext>
                  </a:extLst>
                </a:gridCol>
              </a:tblGrid>
              <a:tr h="578644">
                <a:tc>
                  <a:txBody>
                    <a:bodyPr/>
                    <a:lstStyle/>
                    <a:p>
                      <a:pPr algn="ctr"/>
                      <a:r>
                        <a:rPr lang="en-US" sz="1800" dirty="0" err="1"/>
                        <a:t>Cỡ</a:t>
                      </a:r>
                      <a:r>
                        <a:rPr lang="en-US" sz="1800" baseline="0" dirty="0"/>
                        <a:t> </a:t>
                      </a:r>
                      <a:r>
                        <a:rPr lang="en-US" sz="1800" baseline="0" dirty="0" err="1"/>
                        <a:t>áo</a:t>
                      </a:r>
                      <a:endParaRPr lang="vi-VN"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1800" dirty="0">
                          <a:solidFill>
                            <a:schemeClr val="tx1"/>
                          </a:solidFill>
                        </a:rPr>
                        <a:t>37</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38</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39</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40</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41</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42</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13650229"/>
                  </a:ext>
                </a:extLst>
              </a:tr>
              <a:tr h="578644">
                <a:tc>
                  <a:txBody>
                    <a:bodyPr/>
                    <a:lstStyle/>
                    <a:p>
                      <a:pPr algn="ctr"/>
                      <a:r>
                        <a:rPr lang="en-US" sz="1800" b="1" dirty="0" err="1">
                          <a:solidFill>
                            <a:schemeClr val="bg1"/>
                          </a:solidFill>
                        </a:rPr>
                        <a:t>Số</a:t>
                      </a:r>
                      <a:r>
                        <a:rPr lang="en-US" sz="1800" b="1" baseline="0" dirty="0">
                          <a:solidFill>
                            <a:schemeClr val="bg1"/>
                          </a:solidFill>
                        </a:rPr>
                        <a:t> </a:t>
                      </a:r>
                      <a:r>
                        <a:rPr lang="en-US" sz="1800" b="1" baseline="0" dirty="0" err="1">
                          <a:solidFill>
                            <a:schemeClr val="bg1"/>
                          </a:solidFill>
                        </a:rPr>
                        <a:t>áo</a:t>
                      </a:r>
                      <a:r>
                        <a:rPr lang="en-US" sz="1800" b="1" baseline="0" dirty="0">
                          <a:solidFill>
                            <a:schemeClr val="bg1"/>
                          </a:solidFill>
                        </a:rPr>
                        <a:t> </a:t>
                      </a:r>
                      <a:r>
                        <a:rPr lang="en-US" sz="1800" b="1" baseline="0" dirty="0" err="1">
                          <a:solidFill>
                            <a:schemeClr val="bg1"/>
                          </a:solidFill>
                        </a:rPr>
                        <a:t>bán</a:t>
                      </a:r>
                      <a:r>
                        <a:rPr lang="en-US" sz="1800" b="1" baseline="0" dirty="0">
                          <a:solidFill>
                            <a:schemeClr val="bg1"/>
                          </a:solidFill>
                        </a:rPr>
                        <a:t> </a:t>
                      </a:r>
                      <a:r>
                        <a:rPr lang="en-US" sz="1800" b="1" baseline="0" dirty="0" err="1">
                          <a:solidFill>
                            <a:schemeClr val="bg1"/>
                          </a:solidFill>
                        </a:rPr>
                        <a:t>được</a:t>
                      </a:r>
                      <a:endParaRPr lang="vi-VN" sz="1800" b="1" dirty="0">
                        <a:solidFill>
                          <a:schemeClr val="bg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1800" dirty="0">
                          <a:solidFill>
                            <a:schemeClr val="tx1"/>
                          </a:solidFill>
                        </a:rPr>
                        <a:t>20</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29</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56</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65</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47</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18</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8628731"/>
                  </a:ext>
                </a:extLst>
              </a:tr>
            </a:tbl>
          </a:graphicData>
        </a:graphic>
      </p:graphicFrame>
      <p:sp>
        <p:nvSpPr>
          <p:cNvPr id="5" name="TextBox 4"/>
          <p:cNvSpPr txBox="1"/>
          <p:nvPr/>
        </p:nvSpPr>
        <p:spPr>
          <a:xfrm>
            <a:off x="494352" y="3045083"/>
            <a:ext cx="7500938" cy="369332"/>
          </a:xfrm>
          <a:prstGeom prst="rect">
            <a:avLst/>
          </a:prstGeom>
          <a:noFill/>
        </p:spPr>
        <p:txBody>
          <a:bodyPr wrap="square" rtlCol="0">
            <a:spAutoFit/>
          </a:bodyPr>
          <a:lstStyle/>
          <a:p>
            <a:r>
              <a:rPr lang="en-US" dirty="0"/>
              <a:t>a) </a:t>
            </a:r>
            <a:r>
              <a:rPr lang="en-US" dirty="0" err="1"/>
              <a:t>Áo</a:t>
            </a:r>
            <a:r>
              <a:rPr lang="en-US" dirty="0"/>
              <a:t> </a:t>
            </a:r>
            <a:r>
              <a:rPr lang="en-US" dirty="0" err="1"/>
              <a:t>cỡ</a:t>
            </a:r>
            <a:r>
              <a:rPr lang="en-US" dirty="0"/>
              <a:t> </a:t>
            </a:r>
            <a:r>
              <a:rPr lang="en-US" dirty="0" err="1"/>
              <a:t>nào</a:t>
            </a:r>
            <a:r>
              <a:rPr lang="en-US" dirty="0"/>
              <a:t> </a:t>
            </a:r>
            <a:r>
              <a:rPr lang="en-US" dirty="0" err="1"/>
              <a:t>bán</a:t>
            </a:r>
            <a:r>
              <a:rPr lang="en-US" dirty="0"/>
              <a:t> </a:t>
            </a:r>
            <a:r>
              <a:rPr lang="en-US" dirty="0" err="1"/>
              <a:t>được</a:t>
            </a:r>
            <a:r>
              <a:rPr lang="en-US" dirty="0"/>
              <a:t> </a:t>
            </a:r>
            <a:r>
              <a:rPr lang="en-US" dirty="0" err="1"/>
              <a:t>nhiều</a:t>
            </a:r>
            <a:r>
              <a:rPr lang="en-US" dirty="0"/>
              <a:t> </a:t>
            </a:r>
            <a:r>
              <a:rPr lang="en-US" dirty="0" err="1"/>
              <a:t>nhất</a:t>
            </a:r>
            <a:r>
              <a:rPr lang="en-US" dirty="0"/>
              <a:t>? </a:t>
            </a:r>
            <a:r>
              <a:rPr lang="en-US" dirty="0" err="1"/>
              <a:t>Ít</a:t>
            </a:r>
            <a:r>
              <a:rPr lang="en-US" dirty="0"/>
              <a:t> </a:t>
            </a:r>
            <a:r>
              <a:rPr lang="en-US" dirty="0" err="1"/>
              <a:t>nhất</a:t>
            </a:r>
            <a:r>
              <a:rPr lang="en-US" dirty="0"/>
              <a:t>?</a:t>
            </a:r>
            <a:endParaRPr lang="vi-VN" dirty="0"/>
          </a:p>
        </p:txBody>
      </p:sp>
      <p:sp>
        <p:nvSpPr>
          <p:cNvPr id="45" name="TextBox 44"/>
          <p:cNvSpPr txBox="1"/>
          <p:nvPr/>
        </p:nvSpPr>
        <p:spPr>
          <a:xfrm>
            <a:off x="494352" y="3391332"/>
            <a:ext cx="7500938" cy="781624"/>
          </a:xfrm>
          <a:prstGeom prst="rect">
            <a:avLst/>
          </a:prstGeom>
          <a:noFill/>
        </p:spPr>
        <p:txBody>
          <a:bodyPr wrap="square" rtlCol="0">
            <a:spAutoFit/>
          </a:bodyPr>
          <a:lstStyle/>
          <a:p>
            <a:pPr algn="just">
              <a:lnSpc>
                <a:spcPct val="130000"/>
              </a:lnSpc>
            </a:pPr>
            <a:r>
              <a:rPr lang="en-US" dirty="0"/>
              <a:t>b) </a:t>
            </a:r>
            <a:r>
              <a:rPr lang="en-US" dirty="0" err="1"/>
              <a:t>Bác</a:t>
            </a:r>
            <a:r>
              <a:rPr lang="en-US" dirty="0"/>
              <a:t> </a:t>
            </a:r>
            <a:r>
              <a:rPr lang="en-US" dirty="0" err="1"/>
              <a:t>Hoàn</a:t>
            </a:r>
            <a:r>
              <a:rPr lang="en-US" dirty="0"/>
              <a:t> </a:t>
            </a:r>
            <a:r>
              <a:rPr lang="en-US" dirty="0" err="1"/>
              <a:t>nên</a:t>
            </a:r>
            <a:r>
              <a:rPr lang="en-US" dirty="0"/>
              <a:t> </a:t>
            </a:r>
            <a:r>
              <a:rPr lang="en-US" dirty="0" err="1"/>
              <a:t>nhập</a:t>
            </a:r>
            <a:r>
              <a:rPr lang="en-US" dirty="0"/>
              <a:t> </a:t>
            </a:r>
            <a:r>
              <a:rPr lang="en-US" dirty="0" err="1"/>
              <a:t>về</a:t>
            </a:r>
            <a:r>
              <a:rPr lang="en-US" dirty="0"/>
              <a:t> </a:t>
            </a:r>
            <a:r>
              <a:rPr lang="en-US" dirty="0" err="1"/>
              <a:t>nhiều</a:t>
            </a:r>
            <a:r>
              <a:rPr lang="en-US" dirty="0"/>
              <a:t> </a:t>
            </a:r>
            <a:r>
              <a:rPr lang="en-US" dirty="0" err="1"/>
              <a:t>hơn</a:t>
            </a:r>
            <a:r>
              <a:rPr lang="en-US" dirty="0"/>
              <a:t> </a:t>
            </a:r>
            <a:r>
              <a:rPr lang="en-US" dirty="0" err="1"/>
              <a:t>những</a:t>
            </a:r>
            <a:r>
              <a:rPr lang="en-US" dirty="0"/>
              <a:t> </a:t>
            </a:r>
            <a:r>
              <a:rPr lang="en-US" dirty="0" err="1"/>
              <a:t>loại</a:t>
            </a:r>
            <a:r>
              <a:rPr lang="en-US" dirty="0"/>
              <a:t> </a:t>
            </a:r>
            <a:r>
              <a:rPr lang="en-US" dirty="0" err="1"/>
              <a:t>áo</a:t>
            </a:r>
            <a:r>
              <a:rPr lang="en-US" dirty="0"/>
              <a:t> </a:t>
            </a:r>
            <a:r>
              <a:rPr lang="en-US" dirty="0" err="1"/>
              <a:t>cỡ</a:t>
            </a:r>
            <a:r>
              <a:rPr lang="en-US" dirty="0"/>
              <a:t> </a:t>
            </a:r>
            <a:r>
              <a:rPr lang="en-US" dirty="0" err="1"/>
              <a:t>nào</a:t>
            </a:r>
            <a:r>
              <a:rPr lang="en-US" dirty="0"/>
              <a:t> </a:t>
            </a:r>
            <a:r>
              <a:rPr lang="en-US" dirty="0" err="1"/>
              <a:t>để</a:t>
            </a:r>
            <a:r>
              <a:rPr lang="en-US" dirty="0"/>
              <a:t> </a:t>
            </a:r>
            <a:r>
              <a:rPr lang="en-US" dirty="0" err="1"/>
              <a:t>bán</a:t>
            </a:r>
            <a:r>
              <a:rPr lang="en-US" dirty="0"/>
              <a:t> </a:t>
            </a:r>
            <a:r>
              <a:rPr lang="en-US" dirty="0" err="1"/>
              <a:t>trong</a:t>
            </a:r>
            <a:r>
              <a:rPr lang="en-US" dirty="0"/>
              <a:t> </a:t>
            </a:r>
            <a:r>
              <a:rPr lang="en-US" dirty="0" err="1"/>
              <a:t>tháng</a:t>
            </a:r>
            <a:r>
              <a:rPr lang="en-US" dirty="0"/>
              <a:t> </a:t>
            </a:r>
            <a:r>
              <a:rPr lang="en-US" dirty="0" err="1"/>
              <a:t>tiếp</a:t>
            </a:r>
            <a:r>
              <a:rPr lang="en-US" dirty="0"/>
              <a:t> </a:t>
            </a:r>
            <a:r>
              <a:rPr lang="en-US" dirty="0" err="1"/>
              <a:t>theo</a:t>
            </a:r>
            <a:endParaRPr lang="vi-VN" dirty="0"/>
          </a:p>
        </p:txBody>
      </p:sp>
      <p:sp>
        <p:nvSpPr>
          <p:cNvPr id="8" name="TextBox 7"/>
          <p:cNvSpPr txBox="1"/>
          <p:nvPr/>
        </p:nvSpPr>
        <p:spPr>
          <a:xfrm>
            <a:off x="494352" y="4143269"/>
            <a:ext cx="1214438" cy="369332"/>
          </a:xfrm>
          <a:prstGeom prst="rect">
            <a:avLst/>
          </a:prstGeom>
          <a:noFill/>
        </p:spPr>
        <p:txBody>
          <a:bodyPr wrap="square" rtlCol="0">
            <a:spAutoFit/>
          </a:bodyPr>
          <a:lstStyle/>
          <a:p>
            <a:r>
              <a:rPr lang="en-US" b="1" u="sng" dirty="0" err="1"/>
              <a:t>Trả</a:t>
            </a:r>
            <a:r>
              <a:rPr lang="en-US" b="1" u="sng" dirty="0"/>
              <a:t> </a:t>
            </a:r>
            <a:r>
              <a:rPr lang="en-US" b="1" u="sng" dirty="0" err="1"/>
              <a:t>lời</a:t>
            </a:r>
            <a:r>
              <a:rPr lang="en-US" b="1" u="sng" dirty="0"/>
              <a:t>:</a:t>
            </a:r>
            <a:endParaRPr lang="vi-VN" b="1" u="sng" dirty="0"/>
          </a:p>
        </p:txBody>
      </p:sp>
      <p:sp>
        <p:nvSpPr>
          <p:cNvPr id="49" name="TextBox 48"/>
          <p:cNvSpPr txBox="1"/>
          <p:nvPr/>
        </p:nvSpPr>
        <p:spPr>
          <a:xfrm>
            <a:off x="494352" y="4489517"/>
            <a:ext cx="7500938" cy="369332"/>
          </a:xfrm>
          <a:prstGeom prst="rect">
            <a:avLst/>
          </a:prstGeom>
          <a:noFill/>
        </p:spPr>
        <p:txBody>
          <a:bodyPr wrap="square" rtlCol="0">
            <a:spAutoFit/>
          </a:bodyPr>
          <a:lstStyle/>
          <a:p>
            <a:pPr marL="342900" indent="-342900">
              <a:buAutoNum type="alphaLcParenR"/>
            </a:pPr>
            <a:r>
              <a:rPr lang="en-US" dirty="0" err="1"/>
              <a:t>Áo</a:t>
            </a:r>
            <a:r>
              <a:rPr lang="en-US" dirty="0"/>
              <a:t> </a:t>
            </a:r>
            <a:r>
              <a:rPr lang="en-US" dirty="0" err="1"/>
              <a:t>cỡ</a:t>
            </a:r>
            <a:r>
              <a:rPr lang="en-US" dirty="0"/>
              <a:t> 40 </a:t>
            </a:r>
            <a:r>
              <a:rPr lang="en-US" dirty="0" err="1"/>
              <a:t>bán</a:t>
            </a:r>
            <a:r>
              <a:rPr lang="en-US" dirty="0"/>
              <a:t> </a:t>
            </a:r>
            <a:r>
              <a:rPr lang="en-US" dirty="0" err="1"/>
              <a:t>được</a:t>
            </a:r>
            <a:r>
              <a:rPr lang="en-US" dirty="0"/>
              <a:t> </a:t>
            </a:r>
            <a:r>
              <a:rPr lang="en-US" dirty="0" err="1"/>
              <a:t>nhiều</a:t>
            </a:r>
            <a:r>
              <a:rPr lang="en-US" dirty="0"/>
              <a:t> </a:t>
            </a:r>
            <a:r>
              <a:rPr lang="en-US" dirty="0" err="1"/>
              <a:t>nhất</a:t>
            </a:r>
            <a:r>
              <a:rPr lang="en-US" dirty="0"/>
              <a:t>? </a:t>
            </a:r>
            <a:r>
              <a:rPr lang="en-US" dirty="0" err="1"/>
              <a:t>Áo</a:t>
            </a:r>
            <a:r>
              <a:rPr lang="en-US" dirty="0"/>
              <a:t> </a:t>
            </a:r>
            <a:r>
              <a:rPr lang="en-US" dirty="0" err="1"/>
              <a:t>cỡ</a:t>
            </a:r>
            <a:r>
              <a:rPr lang="en-US" dirty="0"/>
              <a:t> 42 </a:t>
            </a:r>
            <a:r>
              <a:rPr lang="en-US" dirty="0" err="1"/>
              <a:t>bán</a:t>
            </a:r>
            <a:r>
              <a:rPr lang="en-US" dirty="0"/>
              <a:t> </a:t>
            </a:r>
            <a:r>
              <a:rPr lang="en-US" dirty="0" err="1"/>
              <a:t>được</a:t>
            </a:r>
            <a:r>
              <a:rPr lang="en-US" dirty="0"/>
              <a:t> </a:t>
            </a:r>
            <a:r>
              <a:rPr lang="en-US" dirty="0" err="1"/>
              <a:t>ít</a:t>
            </a:r>
            <a:r>
              <a:rPr lang="en-US" dirty="0"/>
              <a:t> </a:t>
            </a:r>
            <a:r>
              <a:rPr lang="en-US" dirty="0" err="1"/>
              <a:t>nhất</a:t>
            </a:r>
            <a:r>
              <a:rPr lang="en-US" dirty="0"/>
              <a:t>.</a:t>
            </a:r>
          </a:p>
        </p:txBody>
      </p:sp>
      <p:sp>
        <p:nvSpPr>
          <p:cNvPr id="50" name="TextBox 49"/>
          <p:cNvSpPr txBox="1"/>
          <p:nvPr/>
        </p:nvSpPr>
        <p:spPr>
          <a:xfrm>
            <a:off x="494352" y="5008891"/>
            <a:ext cx="7500938" cy="923330"/>
          </a:xfrm>
          <a:prstGeom prst="rect">
            <a:avLst/>
          </a:prstGeom>
          <a:noFill/>
        </p:spPr>
        <p:txBody>
          <a:bodyPr wrap="square" rtlCol="0">
            <a:spAutoFit/>
          </a:bodyPr>
          <a:lstStyle/>
          <a:p>
            <a:r>
              <a:rPr lang="en-US" dirty="0"/>
              <a:t>b) </a:t>
            </a:r>
            <a:r>
              <a:rPr lang="en-US" dirty="0" err="1"/>
              <a:t>Bác</a:t>
            </a:r>
            <a:r>
              <a:rPr lang="en-US" dirty="0"/>
              <a:t> </a:t>
            </a:r>
            <a:r>
              <a:rPr lang="en-US" dirty="0" err="1"/>
              <a:t>Hoàn</a:t>
            </a:r>
            <a:r>
              <a:rPr lang="en-US" dirty="0"/>
              <a:t> </a:t>
            </a:r>
            <a:r>
              <a:rPr lang="en-US" dirty="0" err="1"/>
              <a:t>nên</a:t>
            </a:r>
            <a:r>
              <a:rPr lang="en-US" dirty="0"/>
              <a:t> </a:t>
            </a:r>
            <a:r>
              <a:rPr lang="en-US" dirty="0" err="1"/>
              <a:t>nhập</a:t>
            </a:r>
            <a:r>
              <a:rPr lang="en-US" dirty="0"/>
              <a:t> </a:t>
            </a:r>
            <a:r>
              <a:rPr lang="en-US" dirty="0" err="1"/>
              <a:t>những</a:t>
            </a:r>
            <a:r>
              <a:rPr lang="en-US" dirty="0"/>
              <a:t> </a:t>
            </a:r>
            <a:r>
              <a:rPr lang="en-US" dirty="0" err="1"/>
              <a:t>loại</a:t>
            </a:r>
            <a:r>
              <a:rPr lang="en-US" dirty="0"/>
              <a:t> </a:t>
            </a:r>
            <a:r>
              <a:rPr lang="en-US" dirty="0" err="1"/>
              <a:t>cơ</a:t>
            </a:r>
            <a:r>
              <a:rPr lang="en-US" dirty="0"/>
              <a:t> </a:t>
            </a:r>
            <a:r>
              <a:rPr lang="en-US" dirty="0" err="1"/>
              <a:t>áo</a:t>
            </a:r>
            <a:r>
              <a:rPr lang="en-US" dirty="0"/>
              <a:t>: 39, 40, 41 </a:t>
            </a:r>
            <a:r>
              <a:rPr lang="en-US" dirty="0" err="1"/>
              <a:t>để</a:t>
            </a:r>
            <a:r>
              <a:rPr lang="en-US" dirty="0"/>
              <a:t> </a:t>
            </a:r>
            <a:r>
              <a:rPr lang="en-US" dirty="0" err="1"/>
              <a:t>bán</a:t>
            </a:r>
            <a:r>
              <a:rPr lang="en-US" dirty="0"/>
              <a:t> </a:t>
            </a:r>
            <a:r>
              <a:rPr lang="en-US" dirty="0" err="1"/>
              <a:t>trong</a:t>
            </a:r>
            <a:r>
              <a:rPr lang="en-US" dirty="0"/>
              <a:t> </a:t>
            </a:r>
            <a:r>
              <a:rPr lang="en-US" dirty="0" err="1"/>
              <a:t>tháng</a:t>
            </a:r>
            <a:r>
              <a:rPr lang="en-US" dirty="0"/>
              <a:t> </a:t>
            </a:r>
            <a:r>
              <a:rPr lang="en-US" dirty="0" err="1"/>
              <a:t>tiếp</a:t>
            </a:r>
            <a:r>
              <a:rPr lang="en-US" dirty="0"/>
              <a:t> </a:t>
            </a:r>
            <a:r>
              <a:rPr lang="en-US" dirty="0" err="1"/>
              <a:t>theo.</a:t>
            </a:r>
            <a:endParaRPr lang="en-US" dirty="0"/>
          </a:p>
          <a:p>
            <a:endParaRPr lang="en-US" dirty="0"/>
          </a:p>
        </p:txBody>
      </p:sp>
    </p:spTree>
    <p:custDataLst>
      <p:tags r:id="rId1"/>
    </p:custDataLst>
    <p:extLst>
      <p:ext uri="{BB962C8B-B14F-4D97-AF65-F5344CB8AC3E}">
        <p14:creationId xmlns:p14="http://schemas.microsoft.com/office/powerpoint/2010/main" val="708424250"/>
      </p:ext>
    </p:extLst>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737" y="1157287"/>
            <a:ext cx="8786813" cy="781624"/>
          </a:xfrm>
          <a:prstGeom prst="rect">
            <a:avLst/>
          </a:prstGeom>
          <a:noFill/>
        </p:spPr>
        <p:txBody>
          <a:bodyPr wrap="square" rtlCol="0">
            <a:spAutoFit/>
          </a:bodyPr>
          <a:lstStyle/>
          <a:p>
            <a:pPr algn="just">
              <a:lnSpc>
                <a:spcPct val="130000"/>
              </a:lnSpc>
            </a:pPr>
            <a:r>
              <a:rPr lang="en-US" b="1" dirty="0" err="1">
                <a:solidFill>
                  <a:srgbClr val="0070C0"/>
                </a:solidFill>
              </a:rPr>
              <a:t>Bài</a:t>
            </a:r>
            <a:r>
              <a:rPr lang="en-US" b="1" dirty="0">
                <a:solidFill>
                  <a:srgbClr val="0070C0"/>
                </a:solidFill>
              </a:rPr>
              <a:t> 4</a:t>
            </a:r>
            <a:r>
              <a:rPr lang="en-US" b="1" dirty="0"/>
              <a:t>. </a:t>
            </a:r>
            <a:r>
              <a:rPr lang="en-US" dirty="0" err="1"/>
              <a:t>Một</a:t>
            </a:r>
            <a:r>
              <a:rPr lang="en-US" dirty="0"/>
              <a:t> </a:t>
            </a:r>
            <a:r>
              <a:rPr lang="en-US" dirty="0" err="1"/>
              <a:t>hệ</a:t>
            </a:r>
            <a:r>
              <a:rPr lang="en-US" dirty="0"/>
              <a:t> </a:t>
            </a:r>
            <a:r>
              <a:rPr lang="en-US" dirty="0" err="1"/>
              <a:t>thống</a:t>
            </a:r>
            <a:r>
              <a:rPr lang="en-US" dirty="0"/>
              <a:t> </a:t>
            </a:r>
            <a:r>
              <a:rPr lang="en-US" dirty="0" err="1"/>
              <a:t>siêu</a:t>
            </a:r>
            <a:r>
              <a:rPr lang="en-US" dirty="0"/>
              <a:t> </a:t>
            </a:r>
            <a:r>
              <a:rPr lang="en-US" dirty="0" err="1"/>
              <a:t>thị</a:t>
            </a:r>
            <a:r>
              <a:rPr lang="en-US" dirty="0"/>
              <a:t> </a:t>
            </a:r>
            <a:r>
              <a:rPr lang="en-US" dirty="0" err="1"/>
              <a:t>thống</a:t>
            </a:r>
            <a:r>
              <a:rPr lang="en-US" dirty="0"/>
              <a:t> </a:t>
            </a:r>
            <a:r>
              <a:rPr lang="en-US" dirty="0" err="1"/>
              <a:t>kê</a:t>
            </a:r>
            <a:r>
              <a:rPr lang="en-US" dirty="0"/>
              <a:t> </a:t>
            </a:r>
            <a:r>
              <a:rPr lang="en-US" dirty="0" err="1"/>
              <a:t>lượng</a:t>
            </a:r>
            <a:r>
              <a:rPr lang="en-US" dirty="0"/>
              <a:t> </a:t>
            </a:r>
            <a:r>
              <a:rPr lang="en-US" dirty="0" err="1"/>
              <a:t>thịt</a:t>
            </a:r>
            <a:r>
              <a:rPr lang="en-US" dirty="0"/>
              <a:t> </a:t>
            </a:r>
            <a:r>
              <a:rPr lang="en-US" dirty="0" err="1"/>
              <a:t>lợn</a:t>
            </a:r>
            <a:r>
              <a:rPr lang="en-US" dirty="0"/>
              <a:t> </a:t>
            </a:r>
            <a:r>
              <a:rPr lang="en-US" dirty="0" err="1"/>
              <a:t>bán</a:t>
            </a:r>
            <a:r>
              <a:rPr lang="en-US" dirty="0"/>
              <a:t> </a:t>
            </a:r>
            <a:r>
              <a:rPr lang="en-US" dirty="0" err="1"/>
              <a:t>được</a:t>
            </a:r>
            <a:r>
              <a:rPr lang="en-US" dirty="0"/>
              <a:t> </a:t>
            </a:r>
            <a:r>
              <a:rPr lang="en-US" dirty="0" err="1"/>
              <a:t>trong</a:t>
            </a:r>
            <a:r>
              <a:rPr lang="en-US" dirty="0"/>
              <a:t> </a:t>
            </a:r>
            <a:r>
              <a:rPr lang="en-US" dirty="0" err="1"/>
              <a:t>bốn</a:t>
            </a:r>
            <a:r>
              <a:rPr lang="en-US" dirty="0"/>
              <a:t> </a:t>
            </a:r>
            <a:r>
              <a:rPr lang="en-US" dirty="0" err="1"/>
              <a:t>tháng</a:t>
            </a:r>
            <a:r>
              <a:rPr lang="en-US" dirty="0"/>
              <a:t> </a:t>
            </a:r>
            <a:r>
              <a:rPr lang="en-US" dirty="0" err="1"/>
              <a:t>đầu</a:t>
            </a:r>
            <a:r>
              <a:rPr lang="en-US" dirty="0"/>
              <a:t> </a:t>
            </a:r>
            <a:r>
              <a:rPr lang="en-US" dirty="0" err="1"/>
              <a:t>năm</a:t>
            </a:r>
            <a:r>
              <a:rPr lang="en-US" dirty="0"/>
              <a:t> 2020 ở </a:t>
            </a:r>
            <a:r>
              <a:rPr lang="en-US" dirty="0" err="1"/>
              <a:t>biểu</a:t>
            </a:r>
            <a:r>
              <a:rPr lang="en-US" dirty="0"/>
              <a:t> </a:t>
            </a:r>
            <a:r>
              <a:rPr lang="en-US" dirty="0" err="1"/>
              <a:t>đồ</a:t>
            </a:r>
            <a:r>
              <a:rPr lang="en-US" dirty="0"/>
              <a:t>  </a:t>
            </a:r>
            <a:r>
              <a:rPr lang="en-US" dirty="0" err="1"/>
              <a:t>trong</a:t>
            </a:r>
            <a:r>
              <a:rPr lang="en-US" dirty="0"/>
              <a:t> </a:t>
            </a:r>
            <a:r>
              <a:rPr lang="en-US" i="1" dirty="0" err="1"/>
              <a:t>Hình</a:t>
            </a:r>
            <a:r>
              <a:rPr lang="en-US" i="1" dirty="0"/>
              <a:t> 4.</a:t>
            </a:r>
            <a:endParaRPr lang="vi-VN" i="1" dirty="0"/>
          </a:p>
        </p:txBody>
      </p:sp>
      <p:sp>
        <p:nvSpPr>
          <p:cNvPr id="29" name="TextBox 28"/>
          <p:cNvSpPr txBox="1"/>
          <p:nvPr/>
        </p:nvSpPr>
        <p:spPr>
          <a:xfrm>
            <a:off x="185737" y="4379864"/>
            <a:ext cx="8786813" cy="421526"/>
          </a:xfrm>
          <a:prstGeom prst="rect">
            <a:avLst/>
          </a:prstGeom>
          <a:noFill/>
        </p:spPr>
        <p:txBody>
          <a:bodyPr wrap="square" rtlCol="0">
            <a:spAutoFit/>
          </a:bodyPr>
          <a:lstStyle/>
          <a:p>
            <a:pPr algn="just">
              <a:lnSpc>
                <a:spcPct val="130000"/>
              </a:lnSpc>
            </a:pPr>
            <a:r>
              <a:rPr lang="en-US" dirty="0"/>
              <a:t>a) </a:t>
            </a:r>
            <a:r>
              <a:rPr lang="en-US" dirty="0" err="1"/>
              <a:t>Tháng</a:t>
            </a:r>
            <a:r>
              <a:rPr lang="en-US" dirty="0"/>
              <a:t> </a:t>
            </a:r>
            <a:r>
              <a:rPr lang="en-US" dirty="0" err="1"/>
              <a:t>nào</a:t>
            </a:r>
            <a:r>
              <a:rPr lang="en-US" dirty="0"/>
              <a:t> </a:t>
            </a:r>
            <a:r>
              <a:rPr lang="en-US" dirty="0" err="1"/>
              <a:t>hệ</a:t>
            </a:r>
            <a:r>
              <a:rPr lang="en-US" dirty="0"/>
              <a:t> </a:t>
            </a:r>
            <a:r>
              <a:rPr lang="en-US" dirty="0" err="1"/>
              <a:t>thống</a:t>
            </a:r>
            <a:r>
              <a:rPr lang="en-US" dirty="0"/>
              <a:t> </a:t>
            </a:r>
            <a:r>
              <a:rPr lang="en-US" dirty="0" err="1"/>
              <a:t>siêu</a:t>
            </a:r>
            <a:r>
              <a:rPr lang="en-US" dirty="0"/>
              <a:t> </a:t>
            </a:r>
            <a:r>
              <a:rPr lang="en-US" dirty="0" err="1"/>
              <a:t>thị</a:t>
            </a:r>
            <a:r>
              <a:rPr lang="en-US" dirty="0"/>
              <a:t> </a:t>
            </a:r>
            <a:r>
              <a:rPr lang="en-US" dirty="0" err="1"/>
              <a:t>bán</a:t>
            </a:r>
            <a:r>
              <a:rPr lang="en-US" dirty="0"/>
              <a:t> </a:t>
            </a:r>
            <a:r>
              <a:rPr lang="en-US" dirty="0" err="1"/>
              <a:t>được</a:t>
            </a:r>
            <a:r>
              <a:rPr lang="en-US" dirty="0"/>
              <a:t> </a:t>
            </a:r>
            <a:r>
              <a:rPr lang="en-US" dirty="0" err="1"/>
              <a:t>nhiều</a:t>
            </a:r>
            <a:r>
              <a:rPr lang="en-US" dirty="0"/>
              <a:t> </a:t>
            </a:r>
            <a:r>
              <a:rPr lang="en-US" dirty="0" err="1"/>
              <a:t>thịt</a:t>
            </a:r>
            <a:r>
              <a:rPr lang="en-US" dirty="0"/>
              <a:t> </a:t>
            </a:r>
            <a:r>
              <a:rPr lang="en-US" dirty="0" err="1"/>
              <a:t>lợn</a:t>
            </a:r>
            <a:r>
              <a:rPr lang="en-US" dirty="0"/>
              <a:t> </a:t>
            </a:r>
            <a:r>
              <a:rPr lang="en-US" dirty="0" err="1"/>
              <a:t>nhất</a:t>
            </a:r>
            <a:r>
              <a:rPr lang="en-US" dirty="0"/>
              <a:t>?</a:t>
            </a:r>
            <a:endParaRPr lang="vi-VN" i="1" dirty="0"/>
          </a:p>
        </p:txBody>
      </p:sp>
      <p:sp>
        <p:nvSpPr>
          <p:cNvPr id="30" name="TextBox 29"/>
          <p:cNvSpPr txBox="1"/>
          <p:nvPr/>
        </p:nvSpPr>
        <p:spPr>
          <a:xfrm>
            <a:off x="185737" y="4922468"/>
            <a:ext cx="8786813" cy="781624"/>
          </a:xfrm>
          <a:prstGeom prst="rect">
            <a:avLst/>
          </a:prstGeom>
          <a:noFill/>
        </p:spPr>
        <p:txBody>
          <a:bodyPr wrap="square" rtlCol="0">
            <a:spAutoFit/>
          </a:bodyPr>
          <a:lstStyle/>
          <a:p>
            <a:pPr algn="just">
              <a:lnSpc>
                <a:spcPct val="130000"/>
              </a:lnSpc>
            </a:pPr>
            <a:r>
              <a:rPr lang="en-US" dirty="0"/>
              <a:t>b) </a:t>
            </a:r>
            <a:r>
              <a:rPr lang="en-US" dirty="0" err="1"/>
              <a:t>Tính</a:t>
            </a:r>
            <a:r>
              <a:rPr lang="en-US" dirty="0"/>
              <a:t> </a:t>
            </a:r>
            <a:r>
              <a:rPr lang="en-US" dirty="0" err="1"/>
              <a:t>tỉ</a:t>
            </a:r>
            <a:r>
              <a:rPr lang="en-US" dirty="0"/>
              <a:t> </a:t>
            </a:r>
            <a:r>
              <a:rPr lang="en-US" dirty="0" err="1"/>
              <a:t>số</a:t>
            </a:r>
            <a:r>
              <a:rPr lang="en-US" dirty="0"/>
              <a:t> </a:t>
            </a:r>
            <a:r>
              <a:rPr lang="en-US" dirty="0" err="1"/>
              <a:t>của</a:t>
            </a:r>
            <a:r>
              <a:rPr lang="en-US" dirty="0"/>
              <a:t> </a:t>
            </a:r>
            <a:r>
              <a:rPr lang="en-US" dirty="0" err="1"/>
              <a:t>lượng</a:t>
            </a:r>
            <a:r>
              <a:rPr lang="en-US" dirty="0"/>
              <a:t> </a:t>
            </a:r>
            <a:r>
              <a:rPr lang="en-US" dirty="0" err="1"/>
              <a:t>thịt</a:t>
            </a:r>
            <a:r>
              <a:rPr lang="en-US" dirty="0"/>
              <a:t> </a:t>
            </a:r>
            <a:r>
              <a:rPr lang="en-US" dirty="0" err="1"/>
              <a:t>lợn</a:t>
            </a:r>
            <a:r>
              <a:rPr lang="en-US" dirty="0"/>
              <a:t> </a:t>
            </a:r>
            <a:r>
              <a:rPr lang="en-US" dirty="0" err="1"/>
              <a:t>bán</a:t>
            </a:r>
            <a:r>
              <a:rPr lang="en-US" dirty="0"/>
              <a:t> </a:t>
            </a:r>
            <a:r>
              <a:rPr lang="en-US" dirty="0" err="1"/>
              <a:t>ra</a:t>
            </a:r>
            <a:r>
              <a:rPr lang="en-US" dirty="0"/>
              <a:t> </a:t>
            </a:r>
            <a:r>
              <a:rPr lang="en-US" dirty="0" err="1"/>
              <a:t>trong</a:t>
            </a:r>
            <a:r>
              <a:rPr lang="en-US" dirty="0"/>
              <a:t> </a:t>
            </a:r>
            <a:r>
              <a:rPr lang="en-US" dirty="0" err="1"/>
              <a:t>tháng</a:t>
            </a:r>
            <a:r>
              <a:rPr lang="en-US" dirty="0"/>
              <a:t> 1 </a:t>
            </a:r>
            <a:r>
              <a:rPr lang="en-US" dirty="0" err="1"/>
              <a:t>và</a:t>
            </a:r>
            <a:r>
              <a:rPr lang="en-US" dirty="0"/>
              <a:t> </a:t>
            </a:r>
            <a:r>
              <a:rPr lang="en-US" dirty="0" err="1"/>
              <a:t>tổng</a:t>
            </a:r>
            <a:r>
              <a:rPr lang="en-US" dirty="0"/>
              <a:t> </a:t>
            </a:r>
            <a:r>
              <a:rPr lang="en-US" dirty="0" err="1"/>
              <a:t>lượng</a:t>
            </a:r>
            <a:r>
              <a:rPr lang="en-US" dirty="0"/>
              <a:t> </a:t>
            </a:r>
            <a:r>
              <a:rPr lang="en-US" dirty="0" err="1"/>
              <a:t>thịt</a:t>
            </a:r>
            <a:r>
              <a:rPr lang="en-US" dirty="0"/>
              <a:t> </a:t>
            </a:r>
            <a:r>
              <a:rPr lang="en-US" dirty="0" err="1"/>
              <a:t>lợn</a:t>
            </a:r>
            <a:r>
              <a:rPr lang="en-US" dirty="0"/>
              <a:t> </a:t>
            </a:r>
            <a:r>
              <a:rPr lang="en-US" dirty="0" err="1"/>
              <a:t>bán</a:t>
            </a:r>
            <a:r>
              <a:rPr lang="en-US" dirty="0"/>
              <a:t> </a:t>
            </a:r>
            <a:r>
              <a:rPr lang="en-US" dirty="0" err="1"/>
              <a:t>ra</a:t>
            </a:r>
            <a:r>
              <a:rPr lang="en-US" dirty="0"/>
              <a:t> </a:t>
            </a:r>
            <a:r>
              <a:rPr lang="en-US" dirty="0" err="1"/>
              <a:t>trong</a:t>
            </a:r>
            <a:r>
              <a:rPr lang="en-US" dirty="0"/>
              <a:t> </a:t>
            </a:r>
            <a:r>
              <a:rPr lang="en-US" dirty="0" err="1"/>
              <a:t>cả</a:t>
            </a:r>
            <a:r>
              <a:rPr lang="en-US" dirty="0"/>
              <a:t> </a:t>
            </a:r>
            <a:r>
              <a:rPr lang="en-US" dirty="0" err="1"/>
              <a:t>bốn</a:t>
            </a:r>
            <a:r>
              <a:rPr lang="en-US" dirty="0"/>
              <a:t> </a:t>
            </a:r>
            <a:r>
              <a:rPr lang="en-US" dirty="0" err="1"/>
              <a:t>tháng</a:t>
            </a:r>
            <a:r>
              <a:rPr lang="en-US" dirty="0"/>
              <a:t>.</a:t>
            </a:r>
            <a:endParaRPr lang="vi-VN" i="1" dirty="0"/>
          </a:p>
        </p:txBody>
      </p:sp>
      <p:pic>
        <p:nvPicPr>
          <p:cNvPr id="4" name="Picture 3"/>
          <p:cNvPicPr>
            <a:picLocks noChangeAspect="1"/>
          </p:cNvPicPr>
          <p:nvPr/>
        </p:nvPicPr>
        <p:blipFill>
          <a:blip r:embed="rId4"/>
          <a:stretch>
            <a:fillRect/>
          </a:stretch>
        </p:blipFill>
        <p:spPr>
          <a:xfrm>
            <a:off x="2960044" y="1850657"/>
            <a:ext cx="2983556" cy="2529208"/>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3060056" y="1050557"/>
            <a:ext cx="2983556" cy="2529208"/>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57163" y="3465464"/>
                <a:ext cx="8829675" cy="2477281"/>
              </a:xfrm>
              <a:prstGeom prst="rect">
                <a:avLst/>
              </a:prstGeom>
            </p:spPr>
            <p:txBody>
              <a:bodyPr wrap="square">
                <a:spAutoFit/>
              </a:bodyPr>
              <a:lstStyle/>
              <a:p>
                <a:pPr algn="just">
                  <a:lnSpc>
                    <a:spcPct val="135000"/>
                  </a:lnSpc>
                  <a:spcBef>
                    <a:spcPts val="450"/>
                  </a:spcBef>
                  <a:spcAft>
                    <a:spcPts val="450"/>
                  </a:spcAft>
                </a:pPr>
                <a:r>
                  <a:rPr lang="vi-VN" sz="2100" dirty="0">
                    <a:solidFill>
                      <a:srgbClr val="000000"/>
                    </a:solidFill>
                    <a:ea typeface="Calibri" panose="020F0502020204030204" pitchFamily="34" charset="0"/>
                  </a:rPr>
                  <a:t>a) Tháng 1 hệ thống siêu thị bán được nhiều thịt lợn nhất</a:t>
                </a:r>
                <a:endParaRPr lang="en-US" sz="2100" dirty="0">
                  <a:solidFill>
                    <a:srgbClr val="000000"/>
                  </a:solidFill>
                  <a:ea typeface="Calibri" panose="020F0502020204030204" pitchFamily="34" charset="0"/>
                </a:endParaRPr>
              </a:p>
              <a:p>
                <a:pPr algn="just">
                  <a:lnSpc>
                    <a:spcPct val="135000"/>
                  </a:lnSpc>
                  <a:spcBef>
                    <a:spcPts val="450"/>
                  </a:spcBef>
                  <a:spcAft>
                    <a:spcPts val="450"/>
                  </a:spcAft>
                </a:pPr>
                <a:r>
                  <a:rPr lang="vi-VN" sz="2100" dirty="0">
                    <a:solidFill>
                      <a:srgbClr val="000000"/>
                    </a:solidFill>
                    <a:ea typeface="Calibri" panose="020F0502020204030204" pitchFamily="34" charset="0"/>
                  </a:rPr>
                  <a:t>b) Tỉ số của lượng thịt lợn bán ra trong tháng 1 và tổng lượng thịt lợn bán ra trong cả bốn tháng</a:t>
                </a:r>
                <a:r>
                  <a:rPr lang="en-US" sz="2100" dirty="0">
                    <a:solidFill>
                      <a:srgbClr val="000000"/>
                    </a:solidFill>
                    <a:ea typeface="Calibri" panose="020F0502020204030204" pitchFamily="34" charset="0"/>
                  </a:rPr>
                  <a:t> </a:t>
                </a:r>
                <a:r>
                  <a:rPr lang="en-US" sz="2100" dirty="0" err="1">
                    <a:solidFill>
                      <a:srgbClr val="000000"/>
                    </a:solidFill>
                    <a:ea typeface="Calibri" panose="020F0502020204030204" pitchFamily="34" charset="0"/>
                  </a:rPr>
                  <a:t>là</a:t>
                </a:r>
                <a:r>
                  <a:rPr lang="en-US" sz="2100" dirty="0">
                    <a:solidFill>
                      <a:srgbClr val="000000"/>
                    </a:solidFill>
                    <a:ea typeface="Calibri" panose="020F0502020204030204" pitchFamily="34" charset="0"/>
                  </a:rPr>
                  <a:t>:</a:t>
                </a:r>
              </a:p>
              <a:p>
                <a:pPr algn="just">
                  <a:lnSpc>
                    <a:spcPct val="135000"/>
                  </a:lnSpc>
                  <a:spcBef>
                    <a:spcPts val="450"/>
                  </a:spcBef>
                  <a:spcAft>
                    <a:spcPts val="450"/>
                  </a:spcAft>
                </a:pPr>
                <a14:m>
                  <m:oMathPara xmlns:m="http://schemas.openxmlformats.org/officeDocument/2006/math">
                    <m:oMathParaPr>
                      <m:jc m:val="centerGroup"/>
                    </m:oMathParaPr>
                    <m:oMath xmlns:m="http://schemas.openxmlformats.org/officeDocument/2006/math">
                      <m:f>
                        <m:fPr>
                          <m:ctrlPr>
                            <a:rPr lang="en-US" sz="2100" i="1">
                              <a:solidFill>
                                <a:srgbClr val="000000"/>
                              </a:solidFill>
                              <a:latin typeface="Cambria Math" panose="02040503050406030204" pitchFamily="18" charset="0"/>
                              <a:ea typeface="Calibri" panose="020F0502020204030204" pitchFamily="34" charset="0"/>
                            </a:rPr>
                          </m:ctrlPr>
                        </m:fPr>
                        <m:num>
                          <m:r>
                            <a:rPr lang="en-GB" sz="2100" i="1">
                              <a:solidFill>
                                <a:srgbClr val="000000"/>
                              </a:solidFill>
                              <a:latin typeface="Cambria Math" panose="02040503050406030204" pitchFamily="18" charset="0"/>
                              <a:ea typeface="Calibri" panose="020F0502020204030204" pitchFamily="34" charset="0"/>
                            </a:rPr>
                            <m:t>40</m:t>
                          </m:r>
                        </m:num>
                        <m:den>
                          <m:r>
                            <a:rPr lang="en-GB" sz="2100" i="1">
                              <a:solidFill>
                                <a:srgbClr val="000000"/>
                              </a:solidFill>
                              <a:latin typeface="Cambria Math" panose="02040503050406030204" pitchFamily="18" charset="0"/>
                              <a:ea typeface="Calibri" panose="020F0502020204030204" pitchFamily="34" charset="0"/>
                            </a:rPr>
                            <m:t>120</m:t>
                          </m:r>
                        </m:den>
                      </m:f>
                      <m:r>
                        <a:rPr lang="en-GB" sz="2100" i="1">
                          <a:solidFill>
                            <a:srgbClr val="000000"/>
                          </a:solidFill>
                          <a:latin typeface="Cambria Math" panose="02040503050406030204" pitchFamily="18" charset="0"/>
                          <a:ea typeface="Calibri" panose="020F0502020204030204" pitchFamily="34" charset="0"/>
                        </a:rPr>
                        <m:t>=</m:t>
                      </m:r>
                      <m:f>
                        <m:fPr>
                          <m:ctrlPr>
                            <a:rPr lang="en-US" sz="2100" i="1">
                              <a:solidFill>
                                <a:srgbClr val="000000"/>
                              </a:solidFill>
                              <a:latin typeface="Cambria Math" panose="02040503050406030204" pitchFamily="18" charset="0"/>
                              <a:ea typeface="Calibri" panose="020F0502020204030204" pitchFamily="34" charset="0"/>
                            </a:rPr>
                          </m:ctrlPr>
                        </m:fPr>
                        <m:num>
                          <m:r>
                            <a:rPr lang="en-GB" sz="2100" i="1">
                              <a:solidFill>
                                <a:srgbClr val="000000"/>
                              </a:solidFill>
                              <a:latin typeface="Cambria Math" panose="02040503050406030204" pitchFamily="18" charset="0"/>
                              <a:ea typeface="Calibri" panose="020F0502020204030204" pitchFamily="34" charset="0"/>
                            </a:rPr>
                            <m:t>1</m:t>
                          </m:r>
                        </m:num>
                        <m:den>
                          <m:r>
                            <a:rPr lang="en-GB" sz="2100" i="1">
                              <a:solidFill>
                                <a:srgbClr val="000000"/>
                              </a:solidFill>
                              <a:latin typeface="Cambria Math" panose="02040503050406030204" pitchFamily="18" charset="0"/>
                              <a:ea typeface="Calibri" panose="020F0502020204030204" pitchFamily="34" charset="0"/>
                            </a:rPr>
                            <m:t>3</m:t>
                          </m:r>
                        </m:den>
                      </m:f>
                    </m:oMath>
                  </m:oMathPara>
                </a14:m>
                <a:endParaRPr lang="en-US" sz="2100" dirty="0">
                  <a:solidFill>
                    <a:srgbClr val="000000"/>
                  </a:solidFill>
                  <a:ea typeface="Calibri" panose="020F050202020403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57163" y="3465464"/>
                <a:ext cx="8829675" cy="2477281"/>
              </a:xfrm>
              <a:prstGeom prst="rect">
                <a:avLst/>
              </a:prstGeom>
              <a:blipFill>
                <a:blip r:embed="rId5"/>
                <a:stretch>
                  <a:fillRect l="-829" r="-82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2950" y="1006089"/>
            <a:ext cx="8015288" cy="781624"/>
          </a:xfrm>
          <a:prstGeom prst="rect">
            <a:avLst/>
          </a:prstGeom>
          <a:noFill/>
        </p:spPr>
        <p:txBody>
          <a:bodyPr wrap="square" rtlCol="0">
            <a:spAutoFit/>
          </a:bodyPr>
          <a:lstStyle/>
          <a:p>
            <a:pPr algn="just">
              <a:lnSpc>
                <a:spcPct val="130000"/>
              </a:lnSpc>
            </a:pPr>
            <a:r>
              <a:rPr lang="en-US" b="1" dirty="0" err="1">
                <a:solidFill>
                  <a:srgbClr val="0070C0"/>
                </a:solidFill>
              </a:rPr>
              <a:t>Bài</a:t>
            </a:r>
            <a:r>
              <a:rPr lang="en-US" b="1" dirty="0">
                <a:solidFill>
                  <a:srgbClr val="0070C0"/>
                </a:solidFill>
              </a:rPr>
              <a:t> 6. </a:t>
            </a:r>
            <a:r>
              <a:rPr lang="en-US" dirty="0" err="1"/>
              <a:t>Biểu</a:t>
            </a:r>
            <a:r>
              <a:rPr lang="en-US" dirty="0"/>
              <a:t> </a:t>
            </a:r>
            <a:r>
              <a:rPr lang="en-US" dirty="0" err="1"/>
              <a:t>đồ</a:t>
            </a:r>
            <a:r>
              <a:rPr lang="en-US" dirty="0"/>
              <a:t> </a:t>
            </a:r>
            <a:r>
              <a:rPr lang="en-US" dirty="0" err="1"/>
              <a:t>hình</a:t>
            </a:r>
            <a:r>
              <a:rPr lang="en-US" dirty="0"/>
              <a:t> 7 </a:t>
            </a:r>
            <a:r>
              <a:rPr lang="en-US" dirty="0" err="1"/>
              <a:t>sau</a:t>
            </a:r>
            <a:r>
              <a:rPr lang="en-US" dirty="0"/>
              <a:t> </a:t>
            </a:r>
            <a:r>
              <a:rPr lang="en-US" dirty="0" err="1"/>
              <a:t>cho</a:t>
            </a:r>
            <a:r>
              <a:rPr lang="en-US" dirty="0"/>
              <a:t> </a:t>
            </a:r>
            <a:r>
              <a:rPr lang="en-US" dirty="0" err="1"/>
              <a:t>biết</a:t>
            </a:r>
            <a:r>
              <a:rPr lang="en-US" dirty="0"/>
              <a:t> </a:t>
            </a:r>
            <a:r>
              <a:rPr lang="en-US" dirty="0" err="1"/>
              <a:t>lượng</a:t>
            </a:r>
            <a:r>
              <a:rPr lang="en-US" dirty="0"/>
              <a:t> </a:t>
            </a:r>
            <a:r>
              <a:rPr lang="en-US" dirty="0" err="1"/>
              <a:t>xuất</a:t>
            </a:r>
            <a:r>
              <a:rPr lang="en-US" dirty="0"/>
              <a:t> </a:t>
            </a:r>
            <a:r>
              <a:rPr lang="en-US" dirty="0" err="1"/>
              <a:t>khẩu</a:t>
            </a:r>
            <a:r>
              <a:rPr lang="en-US" dirty="0"/>
              <a:t> </a:t>
            </a:r>
            <a:r>
              <a:rPr lang="en-US" dirty="0" err="1"/>
              <a:t>của</a:t>
            </a:r>
            <a:r>
              <a:rPr lang="en-US" dirty="0"/>
              <a:t> </a:t>
            </a:r>
            <a:r>
              <a:rPr lang="en-US" dirty="0" err="1"/>
              <a:t>một</a:t>
            </a:r>
            <a:r>
              <a:rPr lang="en-US" dirty="0"/>
              <a:t> </a:t>
            </a:r>
            <a:r>
              <a:rPr lang="en-US" dirty="0" err="1"/>
              <a:t>số</a:t>
            </a:r>
            <a:r>
              <a:rPr lang="en-US" dirty="0"/>
              <a:t> </a:t>
            </a:r>
            <a:r>
              <a:rPr lang="en-US" dirty="0" err="1"/>
              <a:t>mặt</a:t>
            </a:r>
            <a:r>
              <a:rPr lang="en-US" dirty="0"/>
              <a:t> </a:t>
            </a:r>
            <a:r>
              <a:rPr lang="en-US" dirty="0" err="1"/>
              <a:t>hàng</a:t>
            </a:r>
            <a:r>
              <a:rPr lang="en-US" dirty="0"/>
              <a:t> </a:t>
            </a:r>
            <a:r>
              <a:rPr lang="en-US" dirty="0" err="1"/>
              <a:t>chủ</a:t>
            </a:r>
            <a:r>
              <a:rPr lang="en-US" dirty="0"/>
              <a:t> </a:t>
            </a:r>
            <a:r>
              <a:rPr lang="en-US" dirty="0" err="1"/>
              <a:t>yếu</a:t>
            </a:r>
            <a:r>
              <a:rPr lang="en-US" dirty="0"/>
              <a:t> ở </a:t>
            </a:r>
            <a:r>
              <a:rPr lang="en-US" dirty="0" err="1"/>
              <a:t>Việt</a:t>
            </a:r>
            <a:r>
              <a:rPr lang="en-US" dirty="0"/>
              <a:t> Nam </a:t>
            </a:r>
            <a:r>
              <a:rPr lang="en-US" dirty="0" err="1"/>
              <a:t>năm</a:t>
            </a:r>
            <a:r>
              <a:rPr lang="en-US" dirty="0"/>
              <a:t> 2018.</a:t>
            </a:r>
            <a:endParaRPr lang="vi-VN" dirty="0"/>
          </a:p>
        </p:txBody>
      </p:sp>
      <p:graphicFrame>
        <p:nvGraphicFramePr>
          <p:cNvPr id="13" name="Chart 12"/>
          <p:cNvGraphicFramePr/>
          <p:nvPr/>
        </p:nvGraphicFramePr>
        <p:xfrm>
          <a:off x="0" y="2236788"/>
          <a:ext cx="5576888" cy="347821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5743575" y="2009031"/>
            <a:ext cx="3014663" cy="1141723"/>
          </a:xfrm>
          <a:prstGeom prst="rect">
            <a:avLst/>
          </a:prstGeom>
          <a:noFill/>
        </p:spPr>
        <p:txBody>
          <a:bodyPr wrap="square" rtlCol="0">
            <a:spAutoFit/>
          </a:bodyPr>
          <a:lstStyle/>
          <a:p>
            <a:pPr algn="just">
              <a:lnSpc>
                <a:spcPct val="130000"/>
              </a:lnSpc>
            </a:pPr>
            <a:r>
              <a:rPr lang="en-US" dirty="0"/>
              <a:t>a) </a:t>
            </a:r>
            <a:r>
              <a:rPr lang="en-US" dirty="0" err="1"/>
              <a:t>Tính</a:t>
            </a:r>
            <a:r>
              <a:rPr lang="en-US" dirty="0"/>
              <a:t> </a:t>
            </a:r>
            <a:r>
              <a:rPr lang="en-US" dirty="0" err="1"/>
              <a:t>theo</a:t>
            </a:r>
            <a:r>
              <a:rPr lang="en-US" dirty="0"/>
              <a:t> </a:t>
            </a:r>
            <a:r>
              <a:rPr lang="en-US" dirty="0" err="1"/>
              <a:t>tấn</a:t>
            </a:r>
            <a:r>
              <a:rPr lang="en-US" dirty="0"/>
              <a:t> </a:t>
            </a:r>
            <a:r>
              <a:rPr lang="en-US" dirty="0" err="1"/>
              <a:t>tổng</a:t>
            </a:r>
            <a:r>
              <a:rPr lang="en-US" dirty="0"/>
              <a:t> </a:t>
            </a:r>
            <a:r>
              <a:rPr lang="en-US" dirty="0" err="1"/>
              <a:t>lượng</a:t>
            </a:r>
            <a:r>
              <a:rPr lang="en-US" dirty="0"/>
              <a:t> </a:t>
            </a:r>
            <a:r>
              <a:rPr lang="en-US" dirty="0" err="1"/>
              <a:t>xuất</a:t>
            </a:r>
            <a:r>
              <a:rPr lang="en-US" dirty="0"/>
              <a:t> </a:t>
            </a:r>
            <a:r>
              <a:rPr lang="en-US" dirty="0" err="1"/>
              <a:t>khẩu</a:t>
            </a:r>
            <a:r>
              <a:rPr lang="en-US" dirty="0"/>
              <a:t> </a:t>
            </a:r>
            <a:r>
              <a:rPr lang="en-US" dirty="0" err="1"/>
              <a:t>của</a:t>
            </a:r>
            <a:r>
              <a:rPr lang="en-US" dirty="0"/>
              <a:t> </a:t>
            </a:r>
            <a:r>
              <a:rPr lang="en-US" dirty="0" err="1"/>
              <a:t>năm</a:t>
            </a:r>
            <a:r>
              <a:rPr lang="en-US" dirty="0"/>
              <a:t> </a:t>
            </a:r>
            <a:r>
              <a:rPr lang="en-US" dirty="0" err="1"/>
              <a:t>mặt</a:t>
            </a:r>
            <a:r>
              <a:rPr lang="en-US" dirty="0"/>
              <a:t> </a:t>
            </a:r>
            <a:r>
              <a:rPr lang="en-US" dirty="0" err="1"/>
              <a:t>hàng</a:t>
            </a:r>
            <a:r>
              <a:rPr lang="en-US" dirty="0"/>
              <a:t> </a:t>
            </a:r>
            <a:r>
              <a:rPr lang="en-US" dirty="0" err="1"/>
              <a:t>trên</a:t>
            </a:r>
            <a:r>
              <a:rPr lang="en-US" dirty="0"/>
              <a:t>.</a:t>
            </a:r>
            <a:endParaRPr lang="vi-VN" dirty="0"/>
          </a:p>
        </p:txBody>
      </p:sp>
      <p:sp>
        <p:nvSpPr>
          <p:cNvPr id="38" name="TextBox 37"/>
          <p:cNvSpPr txBox="1"/>
          <p:nvPr/>
        </p:nvSpPr>
        <p:spPr>
          <a:xfrm>
            <a:off x="5743575" y="3372072"/>
            <a:ext cx="3014663" cy="1501821"/>
          </a:xfrm>
          <a:prstGeom prst="rect">
            <a:avLst/>
          </a:prstGeom>
          <a:noFill/>
        </p:spPr>
        <p:txBody>
          <a:bodyPr wrap="square" rtlCol="0">
            <a:spAutoFit/>
          </a:bodyPr>
          <a:lstStyle/>
          <a:p>
            <a:pPr algn="just">
              <a:lnSpc>
                <a:spcPct val="130000"/>
              </a:lnSpc>
            </a:pPr>
            <a:r>
              <a:rPr lang="en-US" dirty="0"/>
              <a:t>b) </a:t>
            </a:r>
            <a:r>
              <a:rPr lang="en-US" dirty="0" err="1"/>
              <a:t>Lượng</a:t>
            </a:r>
            <a:r>
              <a:rPr lang="en-US" dirty="0"/>
              <a:t> </a:t>
            </a:r>
            <a:r>
              <a:rPr lang="en-US" dirty="0" err="1"/>
              <a:t>gạo</a:t>
            </a:r>
            <a:r>
              <a:rPr lang="en-US" dirty="0"/>
              <a:t> </a:t>
            </a:r>
            <a:r>
              <a:rPr lang="en-US" dirty="0" err="1"/>
              <a:t>xuất</a:t>
            </a:r>
            <a:r>
              <a:rPr lang="en-US" dirty="0"/>
              <a:t> </a:t>
            </a:r>
            <a:r>
              <a:rPr lang="en-US" dirty="0" err="1"/>
              <a:t>khẩu</a:t>
            </a:r>
            <a:r>
              <a:rPr lang="en-US" dirty="0"/>
              <a:t> </a:t>
            </a:r>
            <a:r>
              <a:rPr lang="en-US" dirty="0" err="1"/>
              <a:t>nhiều</a:t>
            </a:r>
            <a:r>
              <a:rPr lang="en-US" dirty="0"/>
              <a:t> </a:t>
            </a:r>
            <a:r>
              <a:rPr lang="en-US" dirty="0" err="1"/>
              <a:t>hơn</a:t>
            </a:r>
            <a:r>
              <a:rPr lang="en-US" dirty="0"/>
              <a:t> </a:t>
            </a:r>
            <a:r>
              <a:rPr lang="en-US" dirty="0" err="1"/>
              <a:t>tổng</a:t>
            </a:r>
            <a:r>
              <a:rPr lang="en-US" dirty="0"/>
              <a:t> </a:t>
            </a:r>
            <a:r>
              <a:rPr lang="en-US" dirty="0" err="1"/>
              <a:t>lượng</a:t>
            </a:r>
            <a:r>
              <a:rPr lang="en-US" dirty="0"/>
              <a:t> </a:t>
            </a:r>
            <a:r>
              <a:rPr lang="en-US" dirty="0" err="1"/>
              <a:t>xuất</a:t>
            </a:r>
            <a:r>
              <a:rPr lang="en-US" dirty="0"/>
              <a:t> </a:t>
            </a:r>
            <a:r>
              <a:rPr lang="en-US" dirty="0" err="1"/>
              <a:t>khẩu</a:t>
            </a:r>
            <a:r>
              <a:rPr lang="en-US" dirty="0"/>
              <a:t> </a:t>
            </a:r>
            <a:r>
              <a:rPr lang="en-US" dirty="0" err="1"/>
              <a:t>của</a:t>
            </a:r>
            <a:r>
              <a:rPr lang="en-US" dirty="0"/>
              <a:t> </a:t>
            </a:r>
            <a:r>
              <a:rPr lang="en-US" dirty="0" err="1"/>
              <a:t>bốn</a:t>
            </a:r>
            <a:r>
              <a:rPr lang="en-US" dirty="0"/>
              <a:t> </a:t>
            </a:r>
            <a:r>
              <a:rPr lang="en-US" dirty="0" err="1"/>
              <a:t>mặt</a:t>
            </a:r>
            <a:r>
              <a:rPr lang="en-US" dirty="0"/>
              <a:t> </a:t>
            </a:r>
            <a:r>
              <a:rPr lang="en-US" dirty="0" err="1"/>
              <a:t>hàng</a:t>
            </a:r>
            <a:r>
              <a:rPr lang="en-US" dirty="0"/>
              <a:t> </a:t>
            </a:r>
            <a:r>
              <a:rPr lang="en-US" dirty="0" err="1"/>
              <a:t>còn</a:t>
            </a:r>
            <a:r>
              <a:rPr lang="en-US" dirty="0"/>
              <a:t> </a:t>
            </a:r>
            <a:r>
              <a:rPr lang="en-US" dirty="0" err="1"/>
              <a:t>lại</a:t>
            </a:r>
            <a:r>
              <a:rPr lang="en-US" dirty="0"/>
              <a:t> </a:t>
            </a:r>
            <a:r>
              <a:rPr lang="en-US" dirty="0" err="1"/>
              <a:t>là</a:t>
            </a:r>
            <a:r>
              <a:rPr lang="en-US" dirty="0"/>
              <a:t> </a:t>
            </a:r>
            <a:r>
              <a:rPr lang="en-US" dirty="0" err="1"/>
              <a:t>bao</a:t>
            </a:r>
            <a:r>
              <a:rPr lang="en-US" dirty="0"/>
              <a:t> </a:t>
            </a:r>
            <a:r>
              <a:rPr lang="en-US" dirty="0" err="1"/>
              <a:t>nhiêu</a:t>
            </a:r>
            <a:r>
              <a:rPr lang="en-US" dirty="0"/>
              <a:t> </a:t>
            </a:r>
            <a:r>
              <a:rPr lang="en-US" dirty="0" err="1"/>
              <a:t>tấn</a:t>
            </a:r>
            <a:r>
              <a:rPr lang="en-US" dirty="0"/>
              <a:t>?</a:t>
            </a:r>
            <a:endParaRPr lang="vi-VN"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796</Words>
  <Application>Microsoft Office PowerPoint</Application>
  <PresentationFormat>On-screen Show (4:3)</PresentationFormat>
  <Paragraphs>95</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 Math</vt:lpstr>
      <vt:lpstr>Times New Roman</vt:lpstr>
      <vt:lpstr>Office Theme</vt:lpstr>
      <vt:lpstr>PowerPoint Presentation</vt:lpstr>
      <vt:lpstr>Tiết 52.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Văn An</cp:lastModifiedBy>
  <cp:revision>22</cp:revision>
  <dcterms:created xsi:type="dcterms:W3CDTF">2021-07-13T13:12:26Z</dcterms:created>
  <dcterms:modified xsi:type="dcterms:W3CDTF">2022-01-24T01:38:30Z</dcterms:modified>
</cp:coreProperties>
</file>