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2"/>
  </p:notesMasterIdLst>
  <p:sldIdLst>
    <p:sldId id="257" r:id="rId3"/>
    <p:sldId id="259" r:id="rId4"/>
    <p:sldId id="258" r:id="rId5"/>
    <p:sldId id="265" r:id="rId6"/>
    <p:sldId id="266" r:id="rId7"/>
    <p:sldId id="267" r:id="rId8"/>
    <p:sldId id="268" r:id="rId9"/>
    <p:sldId id="269" r:id="rId10"/>
    <p:sldId id="270" r:id="rId11"/>
  </p:sldIdLst>
  <p:sldSz cx="9144000" cy="5143500" type="screen16x9"/>
  <p:notesSz cx="6858000" cy="9144000"/>
  <p:defaultTextStyle>
    <a:defPPr>
      <a:defRPr lang="en-US"/>
    </a:defPPr>
    <a:lvl1pPr marL="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3366"/>
    <a:srgbClr val="00CC00"/>
    <a:srgbClr val="FF00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AD023-8FA2-4B60-A59D-DA9ED97D858E}" type="datetimeFigureOut">
              <a:rPr lang="en-US" smtClean="0"/>
              <a:t>13/01/2022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53A70-E6D9-4CEA-B0A3-107657C33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8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4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26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26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26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26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6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26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7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26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8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26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9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26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836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441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45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=""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892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892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1023" y="1831785"/>
            <a:ext cx="2935224" cy="6035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07979" tIns="53993" rIns="68570" bIns="53993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68570" tIns="34289" rIns="68570" bIns="34289"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34289" rIns="68570" bIns="34289"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68570" tIns="34289" rIns="68570" bIns="34289"/>
          <a:lstStyle/>
          <a:p>
            <a:fld id="{98C0CDE5-970C-4CC4-BF43-0DA127E73E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Graphic 23">
            <a:extLst>
              <a:ext uri="{FF2B5EF4-FFF2-40B4-BE49-F238E27FC236}">
                <a16:creationId xmlns=""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18388" y="728209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lIns="91426" tIns="45714" rIns="91426" bIns="45714" rtlCol="0" anchor="ctr"/>
          <a:lstStyle/>
          <a:p>
            <a:pPr defTabSz="121892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Graphic 6">
            <a:extLst>
              <a:ext uri="{FF2B5EF4-FFF2-40B4-BE49-F238E27FC236}">
                <a16:creationId xmlns=""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19594" y="440397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lIns="91426" tIns="45714" rIns="91426" bIns="45714" rtlCol="0" anchor="ctr"/>
          <a:lstStyle/>
          <a:p>
            <a:pPr defTabSz="121892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34592" y="731175"/>
            <a:ext cx="2950215" cy="550811"/>
          </a:xfrm>
        </p:spPr>
        <p:txBody>
          <a:bodyPr lIns="68570" tIns="34289" rIns="68570" bIns="34289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=""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6752" y="2544467"/>
            <a:ext cx="2934891" cy="1687116"/>
          </a:xfrm>
        </p:spPr>
        <p:txBody>
          <a:bodyPr lIns="68570" tIns="34289" rIns="68570" bIns="34289">
            <a:normAutofit/>
          </a:bodyPr>
          <a:lstStyle>
            <a:lvl1pPr marL="179966" indent="-179966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109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=""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4148043" y="0"/>
            <a:ext cx="4755490" cy="48222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892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892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892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=""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4788142" y="157143"/>
            <a:ext cx="3485774" cy="4104076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lIns="68570" tIns="34289" rIns="68570" bIns="34289"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85952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13/01/2022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791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13/01/2022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19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13/01/2022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054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13/01/2022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6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13/01/2022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76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08C7-CEA8-45AA-B43C-34B943A72C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06E8-A861-4202-B164-8F42269A15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346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08C7-CEA8-45AA-B43C-34B943A72C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06E8-A861-4202-B164-8F42269A15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56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57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08C7-CEA8-45AA-B43C-34B943A72C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06E8-A861-4202-B164-8F42269A15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02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08C7-CEA8-45AA-B43C-34B943A72C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06E8-A861-4202-B164-8F42269A15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413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08C7-CEA8-45AA-B43C-34B943A72C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06E8-A861-4202-B164-8F42269A15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97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08C7-CEA8-45AA-B43C-34B943A72C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06E8-A861-4202-B164-8F42269A15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8083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08C7-CEA8-45AA-B43C-34B943A72C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06E8-A861-4202-B164-8F42269A15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977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08C7-CEA8-45AA-B43C-34B943A72C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06E8-A861-4202-B164-8F42269A15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7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08C7-CEA8-45AA-B43C-34B943A72C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06E8-A861-4202-B164-8F42269A15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79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08C7-CEA8-45AA-B43C-34B943A72C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06E8-A861-4202-B164-8F42269A15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0556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08C7-CEA8-45AA-B43C-34B943A72C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06E8-A861-4202-B164-8F42269A15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63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6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3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53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803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64" indent="0">
              <a:buNone/>
              <a:defRPr sz="2700" b="1"/>
            </a:lvl2pPr>
            <a:lvl3pPr marL="1218929" indent="0">
              <a:buNone/>
              <a:defRPr sz="2400" b="1"/>
            </a:lvl3pPr>
            <a:lvl4pPr marL="1828391" indent="0">
              <a:buNone/>
              <a:defRPr sz="2100" b="1"/>
            </a:lvl4pPr>
            <a:lvl5pPr marL="2437853" indent="0">
              <a:buNone/>
              <a:defRPr sz="2100" b="1"/>
            </a:lvl5pPr>
            <a:lvl6pPr marL="3047316" indent="0">
              <a:buNone/>
              <a:defRPr sz="2100" b="1"/>
            </a:lvl6pPr>
            <a:lvl7pPr marL="3656777" indent="0">
              <a:buNone/>
              <a:defRPr sz="2100" b="1"/>
            </a:lvl7pPr>
            <a:lvl8pPr marL="4266240" indent="0">
              <a:buNone/>
              <a:defRPr sz="2100" b="1"/>
            </a:lvl8pPr>
            <a:lvl9pPr marL="487570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151338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64" indent="0">
              <a:buNone/>
              <a:defRPr sz="2700" b="1"/>
            </a:lvl2pPr>
            <a:lvl3pPr marL="1218929" indent="0">
              <a:buNone/>
              <a:defRPr sz="2400" b="1"/>
            </a:lvl3pPr>
            <a:lvl4pPr marL="1828391" indent="0">
              <a:buNone/>
              <a:defRPr sz="2100" b="1"/>
            </a:lvl4pPr>
            <a:lvl5pPr marL="2437853" indent="0">
              <a:buNone/>
              <a:defRPr sz="2100" b="1"/>
            </a:lvl5pPr>
            <a:lvl6pPr marL="3047316" indent="0">
              <a:buNone/>
              <a:defRPr sz="2100" b="1"/>
            </a:lvl6pPr>
            <a:lvl7pPr marL="3656777" indent="0">
              <a:buNone/>
              <a:defRPr sz="2100" b="1"/>
            </a:lvl7pPr>
            <a:lvl8pPr marL="4266240" indent="0">
              <a:buNone/>
              <a:defRPr sz="2100" b="1"/>
            </a:lvl8pPr>
            <a:lvl9pPr marL="487570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1631156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30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6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9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900"/>
            </a:lvl1pPr>
            <a:lvl2pPr marL="609464" indent="0">
              <a:buNone/>
              <a:defRPr sz="1600"/>
            </a:lvl2pPr>
            <a:lvl3pPr marL="1218929" indent="0">
              <a:buNone/>
              <a:defRPr sz="1400"/>
            </a:lvl3pPr>
            <a:lvl4pPr marL="1828391" indent="0">
              <a:buNone/>
              <a:defRPr sz="1200"/>
            </a:lvl4pPr>
            <a:lvl5pPr marL="2437853" indent="0">
              <a:buNone/>
              <a:defRPr sz="1200"/>
            </a:lvl5pPr>
            <a:lvl6pPr marL="3047316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68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4300"/>
            </a:lvl1pPr>
            <a:lvl2pPr marL="609464" indent="0">
              <a:buNone/>
              <a:defRPr sz="3800"/>
            </a:lvl2pPr>
            <a:lvl3pPr marL="1218929" indent="0">
              <a:buNone/>
              <a:defRPr sz="3200"/>
            </a:lvl3pPr>
            <a:lvl4pPr marL="1828391" indent="0">
              <a:buNone/>
              <a:defRPr sz="2700"/>
            </a:lvl4pPr>
            <a:lvl5pPr marL="2437853" indent="0">
              <a:buNone/>
              <a:defRPr sz="2700"/>
            </a:lvl5pPr>
            <a:lvl6pPr marL="3047316" indent="0">
              <a:buNone/>
              <a:defRPr sz="2700"/>
            </a:lvl6pPr>
            <a:lvl7pPr marL="3656777" indent="0">
              <a:buNone/>
              <a:defRPr sz="2700"/>
            </a:lvl7pPr>
            <a:lvl8pPr marL="4266240" indent="0">
              <a:buNone/>
              <a:defRPr sz="2700"/>
            </a:lvl8pPr>
            <a:lvl9pPr marL="4875703" indent="0">
              <a:buNone/>
              <a:defRPr sz="2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8"/>
            <a:ext cx="5486400" cy="603647"/>
          </a:xfrm>
        </p:spPr>
        <p:txBody>
          <a:bodyPr/>
          <a:lstStyle>
            <a:lvl1pPr marL="0" indent="0">
              <a:buNone/>
              <a:defRPr sz="1900"/>
            </a:lvl1pPr>
            <a:lvl2pPr marL="609464" indent="0">
              <a:buNone/>
              <a:defRPr sz="1600"/>
            </a:lvl2pPr>
            <a:lvl3pPr marL="1218929" indent="0">
              <a:buNone/>
              <a:defRPr sz="1400"/>
            </a:lvl3pPr>
            <a:lvl4pPr marL="1828391" indent="0">
              <a:buNone/>
              <a:defRPr sz="1200"/>
            </a:lvl4pPr>
            <a:lvl5pPr marL="2437853" indent="0">
              <a:buNone/>
              <a:defRPr sz="1200"/>
            </a:lvl5pPr>
            <a:lvl6pPr marL="3047316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16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29" eaLnBrk="0" fontAlgn="base" hangingPunct="0">
              <a:spcBef>
                <a:spcPct val="0"/>
              </a:spcBef>
              <a:spcAft>
                <a:spcPct val="0"/>
              </a:spcAft>
            </a:pPr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218929" eaLnBrk="0" fontAlgn="base" hangingPunct="0">
                <a:spcBef>
                  <a:spcPct val="0"/>
                </a:spcBef>
                <a:spcAft>
                  <a:spcPct val="0"/>
                </a:spcAft>
              </a:pPr>
              <a:t>13/01/2022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2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29" eaLnBrk="0" fontAlgn="base" hangingPunct="0">
              <a:spcBef>
                <a:spcPct val="0"/>
              </a:spcBef>
              <a:spcAft>
                <a:spcPct val="0"/>
              </a:spcAft>
            </a:pPr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1218929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26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1218929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7" indent="-457097" algn="l" defTabSz="1218929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380" indent="-380917" algn="l" defTabSz="1218929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9" indent="-304730" algn="l" defTabSz="121892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2" indent="-304730" algn="l" defTabSz="1218929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1" indent="-304730" algn="l" defTabSz="1218929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4" indent="-304730" algn="l" defTabSz="121892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510" indent="-304730" algn="l" defTabSz="121892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4" indent="-304730" algn="l" defTabSz="121892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7" indent="-304730" algn="l" defTabSz="121892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4" algn="l" defTabSz="121892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9" algn="l" defTabSz="121892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91" algn="l" defTabSz="121892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3" algn="l" defTabSz="121892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6" algn="l" defTabSz="121892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fld id="{C94708C7-CEA8-45AA-B43C-34B943A72C89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914310"/>
              <a:t>13/01/2022</a:t>
            </a:fld>
            <a:endParaRPr 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endParaRPr 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fld id="{F1B306E8-A861-4202-B164-8F42269A150E}" type="slidenum">
              <a:rPr 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91431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586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3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defTabSz="9143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6" algn="l" defTabSz="9143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6" algn="l" defTabSz="9143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5972814C-92FE-40BB-BEE4-A78E764DC59E}"/>
              </a:ext>
            </a:extLst>
          </p:cNvPr>
          <p:cNvSpPr/>
          <p:nvPr/>
        </p:nvSpPr>
        <p:spPr>
          <a:xfrm>
            <a:off x="883763" y="1053448"/>
            <a:ext cx="7798324" cy="395925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714" rIns="91398" bIns="45714" rtlCol="0" anchor="ctr"/>
          <a:lstStyle/>
          <a:p>
            <a:pPr algn="ctr" defTabSz="913901">
              <a:defRPr/>
            </a:pPr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6249" y="1331119"/>
            <a:ext cx="6387151" cy="2459831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Chào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mừng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sinh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hôm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nay!</a:t>
            </a:r>
          </a:p>
        </p:txBody>
      </p:sp>
      <p:pic>
        <p:nvPicPr>
          <p:cNvPr id="5" name="Picture 4" descr="A picture containing text, plant, silhouette&#10;&#10;Description automatically generated">
            <a:extLst>
              <a:ext uri="{FF2B5EF4-FFF2-40B4-BE49-F238E27FC236}">
                <a16:creationId xmlns="" xmlns:a16="http://schemas.microsoft.com/office/drawing/2014/main" id="{1820EA26-F2EE-4899-BDAE-CB209CC89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" y="2948967"/>
            <a:ext cx="9141732" cy="2194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1E03E1F-DE92-47DA-94F3-073A725EC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54" y="3641597"/>
            <a:ext cx="4306832" cy="1501905"/>
          </a:xfrm>
          <a:prstGeom prst="rect">
            <a:avLst/>
          </a:prstGeom>
        </p:spPr>
      </p:pic>
      <p:pic>
        <p:nvPicPr>
          <p:cNvPr id="9" name="Picture 8" descr="A picture containing nature&#10;&#10;Description automatically generated">
            <a:extLst>
              <a:ext uri="{FF2B5EF4-FFF2-40B4-BE49-F238E27FC236}">
                <a16:creationId xmlns="" xmlns:a16="http://schemas.microsoft.com/office/drawing/2014/main" id="{CB0EBAB5-3182-4D3A-A69B-8C69E8ABCB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580" y="399258"/>
            <a:ext cx="1906528" cy="2105411"/>
          </a:xfrm>
          <a:prstGeom prst="rect">
            <a:avLst/>
          </a:prstGeom>
        </p:spPr>
      </p:pic>
      <p:pic>
        <p:nvPicPr>
          <p:cNvPr id="11" name="Picture 10" descr="A toy on a black background&#10;&#10;Description automatically generated with low confidence">
            <a:extLst>
              <a:ext uri="{FF2B5EF4-FFF2-40B4-BE49-F238E27FC236}">
                <a16:creationId xmlns="" xmlns:a16="http://schemas.microsoft.com/office/drawing/2014/main" id="{AF64663E-B98E-450B-8D1F-A208013CF4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431" y="399244"/>
            <a:ext cx="1604775" cy="163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6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-3.33333E-6 L 2.708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599" y="-628651"/>
            <a:ext cx="9566486" cy="61722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663" y="-6892"/>
            <a:ext cx="2394795" cy="5158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0622" y="617840"/>
            <a:ext cx="1063296" cy="4928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5625" y="-262368"/>
            <a:ext cx="2354997" cy="10917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9" name="图片 31758" descr="封面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3587266"/>
            <a:ext cx="2354132" cy="15562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0" name="图片 31759" descr="封面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2973" y="-243430"/>
            <a:ext cx="1743321" cy="19543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807652" y="571902"/>
            <a:ext cx="5599920" cy="58476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 defTabSz="914265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KIỂM TRA BÀI CŨ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="" xmlns:a16="http://schemas.microsoft.com/office/drawing/2014/main" id="{70DE6393-D1CC-4D61-8133-ECE83917E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599" y="1125639"/>
            <a:ext cx="392952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gì?</a:t>
            </a:r>
          </a:p>
          <a:p>
            <a:pPr>
              <a:lnSpc>
                <a:spcPct val="150000"/>
              </a:lnSpc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Tần số của giá trị là gì?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62473" y="2343150"/>
            <a:ext cx="1981660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 defTabSz="914265"/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Trả lời: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="" xmlns:a16="http://schemas.microsoft.com/office/drawing/2014/main" id="{70DE6393-D1CC-4D61-8133-ECE83917E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019" y="2804802"/>
            <a:ext cx="64008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hiệu là nội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điều tra </a:t>
            </a:r>
            <a:endParaRPr lang="vi-V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Tần số của giá trị là 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19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599" y="-3115865"/>
            <a:ext cx="9566486" cy="112360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663" y="-6892"/>
            <a:ext cx="2394795" cy="5158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0622" y="617840"/>
            <a:ext cx="1063296" cy="4928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9813" y="187859"/>
            <a:ext cx="2354997" cy="10917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9" name="图片 31758" descr="封面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3587266"/>
            <a:ext cx="2354132" cy="15562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0" name="图片 31759" descr="封面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2973" y="-243430"/>
            <a:ext cx="1743321" cy="19543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Oval 2"/>
          <p:cNvSpPr/>
          <p:nvPr/>
        </p:nvSpPr>
        <p:spPr>
          <a:xfrm>
            <a:off x="2485414" y="1587781"/>
            <a:ext cx="5591786" cy="1828799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5414" y="2209800"/>
            <a:ext cx="5599920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 defTabSz="914265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Tiết 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42 LUYỆN TẬP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77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599" y="-476250"/>
            <a:ext cx="9566486" cy="609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622" y="617840"/>
            <a:ext cx="1063296" cy="4928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0" name="图片 31759" descr="封面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9976" y="-262368"/>
            <a:ext cx="1344024" cy="15067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76200" y="-20240"/>
            <a:ext cx="906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000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ài </a:t>
            </a:r>
            <a:r>
              <a:rPr lang="en-US" sz="2000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ủ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c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đì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vi-V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ộ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 m</a:t>
            </a:r>
            <a:r>
              <a:rPr lang="vi-V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ộ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­</a:t>
            </a:r>
            <a:r>
              <a:rPr lang="vi-V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ượ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 b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9" name="Rectangle 37"/>
          <p:cNvSpPr>
            <a:spLocks noChangeArrowheads="1"/>
          </p:cNvSpPr>
          <p:nvPr/>
        </p:nvSpPr>
        <p:spPr bwMode="auto">
          <a:xfrm>
            <a:off x="-1" y="1885950"/>
            <a:ext cx="46101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99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vi-VN" sz="2000" dirty="0">
                <a:latin typeface="+mj-lt"/>
              </a:rPr>
              <a:t>a)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 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   Dấu hiệu đó có tất cả bao nhiêu giá trị?</a:t>
            </a: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4495800" y="1885950"/>
            <a:ext cx="38100" cy="2897332"/>
          </a:xfrm>
          <a:prstGeom prst="line">
            <a:avLst/>
          </a:prstGeom>
          <a:gradFill rotWithShape="1">
            <a:gsLst>
              <a:gs pos="0">
                <a:srgbClr val="6600CC"/>
              </a:gs>
              <a:gs pos="100000">
                <a:srgbClr val="FFFF00"/>
              </a:gs>
            </a:gsLst>
            <a:lin ang="5400000" scaled="1"/>
          </a:gra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Rectangle 71"/>
          <p:cNvSpPr>
            <a:spLocks noChangeArrowheads="1"/>
          </p:cNvSpPr>
          <p:nvPr/>
        </p:nvSpPr>
        <p:spPr bwMode="auto">
          <a:xfrm>
            <a:off x="4565072" y="1860887"/>
            <a:ext cx="442652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99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a)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Time" pitchFamily="34" charset="0"/>
              </a:rPr>
              <a:t>-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Time" pitchFamily="34" charset="0"/>
              </a:rPr>
              <a:t>DÊu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Time" pitchFamily="34" charset="0"/>
              </a:rPr>
              <a:t>hiÖu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Time" pitchFamily="34" charset="0"/>
              </a:rPr>
              <a:t>:</a:t>
            </a:r>
            <a:r>
              <a:rPr kumimoji="0" lang="vi-VN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</a:rPr>
              <a:t>Sè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</a:rPr>
              <a:t> con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</a:rPr>
              <a:t>cña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</a:rPr>
              <a:t>c¸c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</a:rPr>
              <a:t>gia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</a:rPr>
              <a:t> ®×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</a:rPr>
              <a:t>nh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</a:rPr>
              <a:t>thuéc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</a:rPr>
              <a:t>mét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Time" pitchFamily="34" charset="0"/>
              </a:rPr>
              <a:t>th«n</a:t>
            </a: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Time" pitchFamily="34" charset="0"/>
            </a:endParaRPr>
          </a:p>
        </p:txBody>
      </p:sp>
      <p:sp>
        <p:nvSpPr>
          <p:cNvPr id="52" name="Rectangle 73"/>
          <p:cNvSpPr>
            <a:spLocks noChangeArrowheads="1"/>
          </p:cNvSpPr>
          <p:nvPr/>
        </p:nvSpPr>
        <p:spPr bwMode="auto">
          <a:xfrm>
            <a:off x="4610100" y="2501503"/>
            <a:ext cx="34909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99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000" i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ị</a:t>
            </a:r>
            <a:r>
              <a:rPr lang="en-US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vi-VN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30</a:t>
            </a: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Time" pitchFamily="34" charset="0"/>
            </a:endParaRPr>
          </a:p>
        </p:txBody>
      </p:sp>
      <p:sp>
        <p:nvSpPr>
          <p:cNvPr id="53" name="Rectangle 75"/>
          <p:cNvSpPr>
            <a:spLocks noChangeArrowheads="1"/>
          </p:cNvSpPr>
          <p:nvPr/>
        </p:nvSpPr>
        <p:spPr bwMode="auto">
          <a:xfrm>
            <a:off x="4610101" y="2800350"/>
            <a:ext cx="33909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99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0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000" i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ị</a:t>
            </a:r>
            <a:r>
              <a:rPr lang="en-US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000" i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vi-V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5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Time" pitchFamily="34" charset="0"/>
            </a:endParaRP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883071"/>
              </p:ext>
            </p:extLst>
          </p:nvPr>
        </p:nvGraphicFramePr>
        <p:xfrm>
          <a:off x="5212556" y="3181350"/>
          <a:ext cx="3093244" cy="1843174"/>
        </p:xfrm>
        <a:graphic>
          <a:graphicData uri="http://schemas.openxmlformats.org/drawingml/2006/table">
            <a:tbl>
              <a:tblPr firstRow="1" bandRow="1"/>
              <a:tblGrid>
                <a:gridCol w="2255044"/>
                <a:gridCol w="838200"/>
              </a:tblGrid>
              <a:tr h="380134"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vi-VN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giá trị khác nhau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Tần</a:t>
                      </a:r>
                      <a:r>
                        <a:rPr lang="vi-VN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số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828"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9pPr>
                    </a:lstStyle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9pPr>
                    </a:lstStyle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5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8712049"/>
              </p:ext>
            </p:extLst>
          </p:nvPr>
        </p:nvGraphicFramePr>
        <p:xfrm>
          <a:off x="381000" y="491490"/>
          <a:ext cx="5486400" cy="1318260"/>
        </p:xfrm>
        <a:graphic>
          <a:graphicData uri="http://schemas.openxmlformats.org/drawingml/2006/table">
            <a:tbl>
              <a:tblPr/>
              <a:tblGrid>
                <a:gridCol w="5486400"/>
              </a:tblGrid>
              <a:tr h="1318260"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2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2  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2  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2   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2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  3    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2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  1  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0  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2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2   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4    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2   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3  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2   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1    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3   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2   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2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 2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2 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4   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1    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0   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3   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2    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2    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2    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3  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6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9499924"/>
              </p:ext>
            </p:extLst>
          </p:nvPr>
        </p:nvGraphicFramePr>
        <p:xfrm>
          <a:off x="391886" y="488197"/>
          <a:ext cx="5486400" cy="1318260"/>
        </p:xfrm>
        <a:graphic>
          <a:graphicData uri="http://schemas.openxmlformats.org/drawingml/2006/table">
            <a:tbl>
              <a:tblPr/>
              <a:tblGrid>
                <a:gridCol w="5486400"/>
              </a:tblGrid>
              <a:tr h="1318260"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2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2  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2  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2   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2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.VnTime" pitchFamily="34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  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2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.VnTime" pitchFamily="34" charset="0"/>
                        </a:rPr>
                        <a:t>1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0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2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2   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Time" pitchFamily="34" charset="0"/>
                        </a:rPr>
                        <a:t>4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  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2   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.VnTime" pitchFamily="34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2   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.VnTime" pitchFamily="34" charset="0"/>
                        </a:rPr>
                        <a:t>1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  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.VnTime" pitchFamily="34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 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2   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2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 2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2 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Time" pitchFamily="34" charset="0"/>
                        </a:rPr>
                        <a:t>4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 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.VnTime" pitchFamily="34" charset="0"/>
                        </a:rPr>
                        <a:t>1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  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.VnTime" pitchFamily="34" charset="0"/>
                        </a:rPr>
                        <a:t>0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 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.VnTime" pitchFamily="34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 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2    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2    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2    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.VnTime" pitchFamily="34" charset="0"/>
                        </a:rPr>
                        <a:t>3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.VnTime" pitchFamily="34" charset="0"/>
                        </a:rPr>
                        <a:t>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448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599" y="-552450"/>
            <a:ext cx="9566486" cy="601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371393"/>
            <a:ext cx="1063296" cy="4928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0" name="图片 31759" descr="封面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9976" y="-262368"/>
            <a:ext cx="1344024" cy="15067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124824" y="-8162"/>
            <a:ext cx="77237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0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ài </a:t>
            </a:r>
            <a:r>
              <a:rPr lang="vi-VN" sz="2000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 dõi số bạn nghỉ học của lớp 7A1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từng buổi</a:t>
            </a:r>
            <a:r>
              <a:rPr lang="vi-V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trong 1 tháng, bạn lớp trưởng ghi lại như sau: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37"/>
          <p:cNvSpPr>
            <a:spLocks noChangeArrowheads="1"/>
          </p:cNvSpPr>
          <p:nvPr/>
        </p:nvSpPr>
        <p:spPr bwMode="auto">
          <a:xfrm>
            <a:off x="152400" y="1582637"/>
            <a:ext cx="4648199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99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vi-VN" sz="2000" dirty="0"/>
              <a:t>a)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 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   Dấu hiệu đó có tất cả bao nhiêu giá trị?</a:t>
            </a: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71"/>
          <p:cNvSpPr>
            <a:spLocks noChangeArrowheads="1"/>
          </p:cNvSpPr>
          <p:nvPr/>
        </p:nvSpPr>
        <p:spPr bwMode="auto">
          <a:xfrm>
            <a:off x="4876800" y="1537202"/>
            <a:ext cx="442652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99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 hi</a:t>
            </a:r>
            <a:r>
              <a:rPr lang="vi-VN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nghỉ học ở từng buổi trong 1 tháng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73"/>
          <p:cNvSpPr>
            <a:spLocks noChangeArrowheads="1"/>
          </p:cNvSpPr>
          <p:nvPr/>
        </p:nvSpPr>
        <p:spPr bwMode="auto">
          <a:xfrm>
            <a:off x="4876800" y="2224087"/>
            <a:ext cx="34909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99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000" i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ị</a:t>
            </a:r>
            <a:r>
              <a:rPr lang="en-US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vi-VN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26</a:t>
            </a: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Time" pitchFamily="34" charset="0"/>
            </a:endParaRPr>
          </a:p>
        </p:txBody>
      </p:sp>
      <p:sp>
        <p:nvSpPr>
          <p:cNvPr id="27" name="Rectangle 75"/>
          <p:cNvSpPr>
            <a:spLocks noChangeArrowheads="1"/>
          </p:cNvSpPr>
          <p:nvPr/>
        </p:nvSpPr>
        <p:spPr bwMode="auto">
          <a:xfrm>
            <a:off x="4876800" y="2624197"/>
            <a:ext cx="33909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99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0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000" i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ị</a:t>
            </a:r>
            <a:r>
              <a:rPr lang="en-US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000" i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vi-VN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6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Time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66605"/>
              </p:ext>
            </p:extLst>
          </p:nvPr>
        </p:nvGraphicFramePr>
        <p:xfrm>
          <a:off x="259558" y="687646"/>
          <a:ext cx="6095999" cy="741680"/>
        </p:xfrm>
        <a:graphic>
          <a:graphicData uri="http://schemas.openxmlformats.org/drawingml/2006/table">
            <a:tbl>
              <a:tblPr firstRow="1" bandRow="1"/>
              <a:tblGrid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</a:tblGrid>
              <a:tr h="370840"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395230"/>
              </p:ext>
            </p:extLst>
          </p:nvPr>
        </p:nvGraphicFramePr>
        <p:xfrm>
          <a:off x="228600" y="687646"/>
          <a:ext cx="6095999" cy="741680"/>
        </p:xfrm>
        <a:graphic>
          <a:graphicData uri="http://schemas.openxmlformats.org/drawingml/2006/table">
            <a:tbl>
              <a:tblPr firstRow="1" bandRow="1"/>
              <a:tblGrid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  <a:gridCol w="468923"/>
              </a:tblGrid>
              <a:tr h="370840"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US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rgbClr val="D60093"/>
                          </a:solidFill>
                        </a:rPr>
                        <a:t>3</a:t>
                      </a:r>
                      <a:endParaRPr lang="en-US" b="0" dirty="0">
                        <a:solidFill>
                          <a:srgbClr val="D60093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rgbClr val="003366"/>
                          </a:solidFill>
                        </a:rPr>
                        <a:t>4</a:t>
                      </a:r>
                      <a:endParaRPr lang="en-US" b="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US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US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US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en-US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30" name="Straight Connector 29"/>
          <p:cNvCxnSpPr/>
          <p:nvPr/>
        </p:nvCxnSpPr>
        <p:spPr bwMode="auto">
          <a:xfrm>
            <a:off x="4618264" y="1596244"/>
            <a:ext cx="38100" cy="3547256"/>
          </a:xfrm>
          <a:prstGeom prst="line">
            <a:avLst/>
          </a:prstGeom>
          <a:gradFill rotWithShape="1">
            <a:gsLst>
              <a:gs pos="0">
                <a:srgbClr val="6600CC"/>
              </a:gs>
              <a:gs pos="100000">
                <a:srgbClr val="FFFF00"/>
              </a:gs>
            </a:gsLst>
            <a:lin ang="5400000" scaled="1"/>
          </a:gra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870421"/>
              </p:ext>
            </p:extLst>
          </p:nvPr>
        </p:nvGraphicFramePr>
        <p:xfrm>
          <a:off x="5212556" y="3028950"/>
          <a:ext cx="3093244" cy="2117494"/>
        </p:xfrm>
        <a:graphic>
          <a:graphicData uri="http://schemas.openxmlformats.org/drawingml/2006/table">
            <a:tbl>
              <a:tblPr firstRow="1" bandRow="1"/>
              <a:tblGrid>
                <a:gridCol w="2255044"/>
                <a:gridCol w="838200"/>
              </a:tblGrid>
              <a:tr h="380134"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vi-VN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giá trị khác nhau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9pPr>
                    </a:lstStyle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Tần</a:t>
                      </a:r>
                      <a:r>
                        <a:rPr lang="vi-VN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số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828"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9pPr>
                    </a:lstStyle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9pPr>
                    </a:lstStyle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599" y="-628649"/>
            <a:ext cx="9566486" cy="61721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371393"/>
            <a:ext cx="1063296" cy="4928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0" name="图片 31759" descr="封面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9976" y="-262368"/>
            <a:ext cx="1344024" cy="15067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124824" y="-62592"/>
            <a:ext cx="77237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0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ài </a:t>
            </a:r>
            <a:r>
              <a:rPr lang="vi-VN" sz="2000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 kiểm tra của 30 học sinh trong lớp 7A1 được 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ghi </a:t>
            </a:r>
            <a:r>
              <a:rPr lang="vi-V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 trong bảng sau </a:t>
            </a:r>
            <a:r>
              <a:rPr lang="vi-VN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 sau: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37"/>
          <p:cNvSpPr>
            <a:spLocks noChangeArrowheads="1"/>
          </p:cNvSpPr>
          <p:nvPr/>
        </p:nvSpPr>
        <p:spPr bwMode="auto">
          <a:xfrm>
            <a:off x="144236" y="1582637"/>
            <a:ext cx="465636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99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 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   Dấu hiệu đó có tất cả bao nhiêu giá trị?</a:t>
            </a: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71"/>
          <p:cNvSpPr>
            <a:spLocks noChangeArrowheads="1"/>
          </p:cNvSpPr>
          <p:nvPr/>
        </p:nvSpPr>
        <p:spPr bwMode="auto">
          <a:xfrm>
            <a:off x="4876801" y="1537202"/>
            <a:ext cx="4038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99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 hi</a:t>
            </a:r>
            <a:r>
              <a:rPr lang="vi-VN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u:</a:t>
            </a:r>
            <a:r>
              <a:rPr lang="vi-VN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 kiểm tra của 30 học sinh trong lớp 7A1 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73"/>
          <p:cNvSpPr>
            <a:spLocks noChangeArrowheads="1"/>
          </p:cNvSpPr>
          <p:nvPr/>
        </p:nvSpPr>
        <p:spPr bwMode="auto">
          <a:xfrm>
            <a:off x="4876800" y="2224087"/>
            <a:ext cx="34909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99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000" i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ị</a:t>
            </a:r>
            <a:r>
              <a:rPr lang="en-US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i="1" kern="0" dirty="0" smtClean="0">
                <a:solidFill>
                  <a:srgbClr val="FF0000"/>
                </a:solidFill>
              </a:rPr>
              <a:t>30</a:t>
            </a:r>
            <a:endParaRPr lang="en-US" sz="2000" i="1" kern="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7" name="Rectangle 75"/>
          <p:cNvSpPr>
            <a:spLocks noChangeArrowheads="1"/>
          </p:cNvSpPr>
          <p:nvPr/>
        </p:nvSpPr>
        <p:spPr bwMode="auto">
          <a:xfrm>
            <a:off x="4876800" y="2624197"/>
            <a:ext cx="33909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99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0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000" i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ị</a:t>
            </a:r>
            <a:r>
              <a:rPr lang="en-US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000" i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kern="0" dirty="0" smtClean="0">
                <a:solidFill>
                  <a:srgbClr val="FF0000"/>
                </a:solidFill>
              </a:rPr>
              <a:t>6</a:t>
            </a:r>
            <a:endParaRPr lang="en-US" sz="2000" kern="0" dirty="0">
              <a:solidFill>
                <a:srgbClr val="FF0000"/>
              </a:solidFill>
              <a:latin typeface=".VnTime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852052"/>
              </p:ext>
            </p:extLst>
          </p:nvPr>
        </p:nvGraphicFramePr>
        <p:xfrm>
          <a:off x="259558" y="763270"/>
          <a:ext cx="6596685" cy="741680"/>
        </p:xfrm>
        <a:graphic>
          <a:graphicData uri="http://schemas.openxmlformats.org/drawingml/2006/table">
            <a:tbl>
              <a:tblPr firstRow="1" bandRow="1"/>
              <a:tblGrid>
                <a:gridCol w="439779"/>
                <a:gridCol w="439779"/>
                <a:gridCol w="439779"/>
                <a:gridCol w="439779"/>
                <a:gridCol w="439779"/>
                <a:gridCol w="439779"/>
                <a:gridCol w="439779"/>
                <a:gridCol w="439779"/>
                <a:gridCol w="439779"/>
                <a:gridCol w="439779"/>
                <a:gridCol w="439779"/>
                <a:gridCol w="439779"/>
                <a:gridCol w="439779"/>
                <a:gridCol w="439779"/>
                <a:gridCol w="439779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9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8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7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9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8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5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10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9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8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8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7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9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8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6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8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8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7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9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8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7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8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9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5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7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9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9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7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51996"/>
              </p:ext>
            </p:extLst>
          </p:nvPr>
        </p:nvGraphicFramePr>
        <p:xfrm>
          <a:off x="228600" y="763270"/>
          <a:ext cx="6839685" cy="741680"/>
        </p:xfrm>
        <a:graphic>
          <a:graphicData uri="http://schemas.openxmlformats.org/drawingml/2006/table">
            <a:tbl>
              <a:tblPr firstRow="1" bandRow="1"/>
              <a:tblGrid>
                <a:gridCol w="455979"/>
                <a:gridCol w="455979"/>
                <a:gridCol w="455979"/>
                <a:gridCol w="455979"/>
                <a:gridCol w="455979"/>
                <a:gridCol w="455979"/>
                <a:gridCol w="455979"/>
                <a:gridCol w="455979"/>
                <a:gridCol w="455979"/>
                <a:gridCol w="455979"/>
                <a:gridCol w="455979"/>
                <a:gridCol w="455979"/>
                <a:gridCol w="455979"/>
                <a:gridCol w="455979"/>
                <a:gridCol w="455979"/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9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0070C0"/>
                          </a:solidFill>
                        </a:rPr>
                        <a:t>8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00CC00"/>
                          </a:solidFill>
                        </a:rPr>
                        <a:t>10</a:t>
                      </a:r>
                      <a:endParaRPr lang="en-US" dirty="0">
                        <a:solidFill>
                          <a:srgbClr val="00CC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9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0070C0"/>
                          </a:solidFill>
                        </a:rPr>
                        <a:t>8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D60093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D60093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00CC00"/>
                          </a:solidFill>
                        </a:rPr>
                        <a:t>10</a:t>
                      </a:r>
                      <a:endParaRPr lang="en-US" dirty="0">
                        <a:solidFill>
                          <a:srgbClr val="00CC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9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0070C0"/>
                          </a:solidFill>
                        </a:rPr>
                        <a:t>8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0070C0"/>
                          </a:solidFill>
                        </a:rPr>
                        <a:t>8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9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0070C0"/>
                          </a:solidFill>
                        </a:rPr>
                        <a:t>8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 smtClean="0"/>
                        <a:t>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FFC000"/>
                          </a:solidFill>
                        </a:rPr>
                        <a:t>6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0070C0"/>
                          </a:solidFill>
                        </a:rPr>
                        <a:t>8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0070C0"/>
                          </a:solidFill>
                        </a:rPr>
                        <a:t>8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FFC000"/>
                          </a:solidFill>
                        </a:rPr>
                        <a:t>6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0070C0"/>
                          </a:solidFill>
                        </a:rPr>
                        <a:t>8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0070C0"/>
                          </a:solidFill>
                        </a:rPr>
                        <a:t>8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9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D60093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D60093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9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FFC000"/>
                          </a:solidFill>
                        </a:rPr>
                        <a:t>6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30" name="Straight Connector 29"/>
          <p:cNvCxnSpPr/>
          <p:nvPr/>
        </p:nvCxnSpPr>
        <p:spPr bwMode="auto">
          <a:xfrm>
            <a:off x="4618264" y="1596244"/>
            <a:ext cx="38100" cy="3547256"/>
          </a:xfrm>
          <a:prstGeom prst="line">
            <a:avLst/>
          </a:prstGeom>
          <a:gradFill rotWithShape="1">
            <a:gsLst>
              <a:gs pos="0">
                <a:srgbClr val="6600CC"/>
              </a:gs>
              <a:gs pos="100000">
                <a:srgbClr val="FFFF00"/>
              </a:gs>
            </a:gsLst>
            <a:lin ang="5400000" scaled="1"/>
          </a:gra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584905"/>
              </p:ext>
            </p:extLst>
          </p:nvPr>
        </p:nvGraphicFramePr>
        <p:xfrm>
          <a:off x="5212556" y="3028950"/>
          <a:ext cx="3093244" cy="2117494"/>
        </p:xfrm>
        <a:graphic>
          <a:graphicData uri="http://schemas.openxmlformats.org/drawingml/2006/table">
            <a:tbl>
              <a:tblPr firstRow="1" bandRow="1"/>
              <a:tblGrid>
                <a:gridCol w="2255044"/>
                <a:gridCol w="838200"/>
              </a:tblGrid>
              <a:tr h="380134"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vi-VN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giá trị khác nhau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9pPr>
                    </a:lstStyle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Tần</a:t>
                      </a:r>
                      <a:r>
                        <a:rPr lang="vi-VN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số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828"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9pPr>
                    </a:lstStyle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9pPr>
                    </a:lstStyle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58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9485" y="-628649"/>
            <a:ext cx="9566486" cy="61721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371393"/>
            <a:ext cx="1063296" cy="4928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0" name="图片 31759" descr="封面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9976" y="-262368"/>
            <a:ext cx="1344024" cy="15067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124824" y="-41136"/>
            <a:ext cx="77237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0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ài </a:t>
            </a:r>
            <a:r>
              <a:rPr lang="vi-VN" sz="2000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Nhiệt độ (tính theo </a:t>
            </a:r>
            <a:r>
              <a:rPr lang="vi-VN" sz="20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C) của thành phố Hà Nội tại mỗi giờ trong  ngày được ghi lại trong bảng sau: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37"/>
          <p:cNvSpPr>
            <a:spLocks noChangeArrowheads="1"/>
          </p:cNvSpPr>
          <p:nvPr/>
        </p:nvSpPr>
        <p:spPr bwMode="auto">
          <a:xfrm>
            <a:off x="144236" y="1582637"/>
            <a:ext cx="465636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99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 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   Dấu hiệu đó có tất cả bao nhiêu giá trị?</a:t>
            </a: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71"/>
          <p:cNvSpPr>
            <a:spLocks noChangeArrowheads="1"/>
          </p:cNvSpPr>
          <p:nvPr/>
        </p:nvSpPr>
        <p:spPr bwMode="auto">
          <a:xfrm>
            <a:off x="4876801" y="1537202"/>
            <a:ext cx="4038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99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 hi</a:t>
            </a:r>
            <a:r>
              <a:rPr lang="vi-VN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u:</a:t>
            </a:r>
            <a:r>
              <a:rPr lang="vi-VN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 độ của tp Hà Nội tại mỗi giờ trong ngày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73"/>
          <p:cNvSpPr>
            <a:spLocks noChangeArrowheads="1"/>
          </p:cNvSpPr>
          <p:nvPr/>
        </p:nvSpPr>
        <p:spPr bwMode="auto">
          <a:xfrm>
            <a:off x="4876800" y="2224087"/>
            <a:ext cx="34909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99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000" i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ị</a:t>
            </a:r>
            <a:r>
              <a:rPr lang="en-US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i="1" kern="0" dirty="0" smtClean="0">
                <a:solidFill>
                  <a:srgbClr val="0000FF"/>
                </a:solidFill>
              </a:rPr>
              <a:t>24</a:t>
            </a:r>
            <a:endParaRPr lang="en-US" sz="2000" i="1" kern="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7" name="Rectangle 75"/>
          <p:cNvSpPr>
            <a:spLocks noChangeArrowheads="1"/>
          </p:cNvSpPr>
          <p:nvPr/>
        </p:nvSpPr>
        <p:spPr bwMode="auto">
          <a:xfrm>
            <a:off x="4876800" y="2624197"/>
            <a:ext cx="33909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99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0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000" i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ị</a:t>
            </a:r>
            <a:r>
              <a:rPr lang="en-US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000" i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i="1" kern="0" dirty="0" smtClean="0">
                <a:solidFill>
                  <a:srgbClr val="0000FF"/>
                </a:solidFill>
              </a:rPr>
              <a:t>5</a:t>
            </a:r>
            <a:endParaRPr lang="en-US" sz="2000" kern="0" dirty="0">
              <a:solidFill>
                <a:srgbClr val="FF0000"/>
              </a:solidFill>
              <a:latin typeface=".VnTime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537938"/>
              </p:ext>
            </p:extLst>
          </p:nvPr>
        </p:nvGraphicFramePr>
        <p:xfrm>
          <a:off x="259558" y="642933"/>
          <a:ext cx="6362700" cy="862017"/>
        </p:xfrm>
        <a:graphic>
          <a:graphicData uri="http://schemas.openxmlformats.org/drawingml/2006/table">
            <a:tbl>
              <a:tblPr firstRow="1" bandRow="1"/>
              <a:tblGrid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</a:tblGrid>
              <a:tr h="496257">
                <a:tc>
                  <a:txBody>
                    <a:bodyPr/>
                    <a:lstStyle/>
                    <a:p>
                      <a:r>
                        <a:rPr lang="vi-VN" dirty="0" smtClean="0"/>
                        <a:t>15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14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16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15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17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18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15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16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19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`18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17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16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87514">
                <a:tc>
                  <a:txBody>
                    <a:bodyPr/>
                    <a:lstStyle/>
                    <a:p>
                      <a:r>
                        <a:rPr lang="vi-VN" dirty="0" smtClean="0"/>
                        <a:t>18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17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16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15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14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16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15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14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18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16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15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14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766279"/>
              </p:ext>
            </p:extLst>
          </p:nvPr>
        </p:nvGraphicFramePr>
        <p:xfrm>
          <a:off x="262209" y="590550"/>
          <a:ext cx="6360047" cy="937765"/>
        </p:xfrm>
        <a:graphic>
          <a:graphicData uri="http://schemas.openxmlformats.org/drawingml/2006/table">
            <a:tbl>
              <a:tblPr firstRow="1" bandRow="1"/>
              <a:tblGrid>
                <a:gridCol w="530004"/>
                <a:gridCol w="530004"/>
                <a:gridCol w="569375"/>
                <a:gridCol w="490632"/>
                <a:gridCol w="530004"/>
                <a:gridCol w="530004"/>
                <a:gridCol w="530004"/>
                <a:gridCol w="530004"/>
                <a:gridCol w="530004"/>
                <a:gridCol w="530004"/>
                <a:gridCol w="530004"/>
                <a:gridCol w="530004"/>
              </a:tblGrid>
              <a:tr h="526814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00B050"/>
                          </a:solidFill>
                        </a:rPr>
                        <a:t>15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FFC000"/>
                          </a:solidFill>
                        </a:rPr>
                        <a:t>17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00B050"/>
                          </a:solidFill>
                        </a:rPr>
                        <a:t>15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FFC000"/>
                          </a:solidFill>
                        </a:rPr>
                        <a:t>17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D60093"/>
                          </a:solidFill>
                        </a:rPr>
                        <a:t>18</a:t>
                      </a:r>
                      <a:endParaRPr lang="en-US" dirty="0">
                        <a:solidFill>
                          <a:srgbClr val="D60093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00B050"/>
                          </a:solidFill>
                        </a:rPr>
                        <a:t>15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16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16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D60093"/>
                          </a:solidFill>
                        </a:rPr>
                        <a:t>18</a:t>
                      </a:r>
                      <a:endParaRPr lang="en-US" dirty="0">
                        <a:solidFill>
                          <a:srgbClr val="D60093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FFC000"/>
                          </a:solidFill>
                        </a:rPr>
                        <a:t>17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16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10951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D60093"/>
                          </a:solidFill>
                        </a:rPr>
                        <a:t>18</a:t>
                      </a:r>
                      <a:endParaRPr lang="en-US" dirty="0">
                        <a:solidFill>
                          <a:srgbClr val="D6009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FFC000"/>
                          </a:solidFill>
                        </a:rPr>
                        <a:t>17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16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00B050"/>
                          </a:solidFill>
                        </a:rPr>
                        <a:t>15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16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00B050"/>
                          </a:solidFill>
                        </a:rPr>
                        <a:t>15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16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16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00B050"/>
                          </a:solidFill>
                        </a:rPr>
                        <a:t>15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30" name="Straight Connector 29"/>
          <p:cNvCxnSpPr/>
          <p:nvPr/>
        </p:nvCxnSpPr>
        <p:spPr bwMode="auto">
          <a:xfrm>
            <a:off x="4618264" y="1596244"/>
            <a:ext cx="38100" cy="3547256"/>
          </a:xfrm>
          <a:prstGeom prst="line">
            <a:avLst/>
          </a:prstGeom>
          <a:gradFill rotWithShape="1">
            <a:gsLst>
              <a:gs pos="0">
                <a:srgbClr val="6600CC"/>
              </a:gs>
              <a:gs pos="100000">
                <a:srgbClr val="FFFF00"/>
              </a:gs>
            </a:gsLst>
            <a:lin ang="5400000" scaled="1"/>
          </a:gra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95196"/>
              </p:ext>
            </p:extLst>
          </p:nvPr>
        </p:nvGraphicFramePr>
        <p:xfrm>
          <a:off x="5212556" y="3028950"/>
          <a:ext cx="3093244" cy="1843174"/>
        </p:xfrm>
        <a:graphic>
          <a:graphicData uri="http://schemas.openxmlformats.org/drawingml/2006/table">
            <a:tbl>
              <a:tblPr firstRow="1" bandRow="1"/>
              <a:tblGrid>
                <a:gridCol w="2255044"/>
                <a:gridCol w="838200"/>
              </a:tblGrid>
              <a:tr h="380134"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vi-VN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giá trị khác nhau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9pPr>
                    </a:lstStyle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Tần</a:t>
                      </a:r>
                      <a:r>
                        <a:rPr lang="vi-VN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số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828"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9pPr>
                    </a:lstStyle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9pPr>
                    </a:lstStyle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870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9485" y="-628649"/>
            <a:ext cx="9566486" cy="61721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371393"/>
            <a:ext cx="1063296" cy="4928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0" name="图片 31759" descr="封面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9976" y="-262368"/>
            <a:ext cx="1344024" cy="15067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124824" y="-19050"/>
            <a:ext cx="77237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0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ài </a:t>
            </a:r>
            <a:r>
              <a:rPr lang="vi-VN" sz="2000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 lượng học sinh nữ của từng lớp trong một trường THCS được ghi lại bảng sau: 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37"/>
          <p:cNvSpPr>
            <a:spLocks noChangeArrowheads="1"/>
          </p:cNvSpPr>
          <p:nvPr/>
        </p:nvSpPr>
        <p:spPr bwMode="auto">
          <a:xfrm>
            <a:off x="144236" y="1582637"/>
            <a:ext cx="465636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99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vi-VN" sz="2000" dirty="0">
                <a:latin typeface="+mj-lt"/>
              </a:rPr>
              <a:t>a)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 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   Dấu hiệu đó có tất cả bao nhiêu giá trị?</a:t>
            </a: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Rectangle 71"/>
          <p:cNvSpPr>
            <a:spLocks noChangeArrowheads="1"/>
          </p:cNvSpPr>
          <p:nvPr/>
        </p:nvSpPr>
        <p:spPr bwMode="auto">
          <a:xfrm>
            <a:off x="4876801" y="1428750"/>
            <a:ext cx="4038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99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 hi</a:t>
            </a:r>
            <a:r>
              <a:rPr lang="vi-VN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u:</a:t>
            </a:r>
            <a:r>
              <a:rPr lang="vi-VN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 độ của tp Hà Nội tại mỗi giờ trong ngày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73"/>
          <p:cNvSpPr>
            <a:spLocks noChangeArrowheads="1"/>
          </p:cNvSpPr>
          <p:nvPr/>
        </p:nvSpPr>
        <p:spPr bwMode="auto">
          <a:xfrm>
            <a:off x="4876800" y="1982932"/>
            <a:ext cx="34909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99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000" i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sz="2000" i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2000" i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000" i="1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2000" i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ị</a:t>
            </a:r>
            <a:r>
              <a:rPr lang="en-US" sz="2000" i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000" i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</a:t>
            </a:r>
            <a:endParaRPr lang="en-US" sz="2000" i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75"/>
          <p:cNvSpPr>
            <a:spLocks noChangeArrowheads="1"/>
          </p:cNvSpPr>
          <p:nvPr/>
        </p:nvSpPr>
        <p:spPr bwMode="auto">
          <a:xfrm>
            <a:off x="4800600" y="2266950"/>
            <a:ext cx="33909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99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0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000" i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sz="2000" i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2000" i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000" i="1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2000" i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ị</a:t>
            </a:r>
            <a:r>
              <a:rPr lang="en-US" sz="2000" i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2000" i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000" i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i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0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129367"/>
              </p:ext>
            </p:extLst>
          </p:nvPr>
        </p:nvGraphicFramePr>
        <p:xfrm>
          <a:off x="259558" y="642933"/>
          <a:ext cx="5302250" cy="862017"/>
        </p:xfrm>
        <a:graphic>
          <a:graphicData uri="http://schemas.openxmlformats.org/drawingml/2006/table">
            <a:tbl>
              <a:tblPr firstRow="1" bandRow="1"/>
              <a:tblGrid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  <a:gridCol w="530225"/>
              </a:tblGrid>
              <a:tr h="496257">
                <a:tc>
                  <a:txBody>
                    <a:bodyPr/>
                    <a:lstStyle/>
                    <a:p>
                      <a:r>
                        <a:rPr lang="vi-VN" dirty="0" smtClean="0"/>
                        <a:t>18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14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20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17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25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14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17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16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19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20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87514">
                <a:tc>
                  <a:txBody>
                    <a:bodyPr/>
                    <a:lstStyle/>
                    <a:p>
                      <a:r>
                        <a:rPr lang="vi-VN" dirty="0" smtClean="0"/>
                        <a:t>16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16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18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19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14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18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16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17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16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716817"/>
              </p:ext>
            </p:extLst>
          </p:nvPr>
        </p:nvGraphicFramePr>
        <p:xfrm>
          <a:off x="262561" y="590550"/>
          <a:ext cx="5300039" cy="937765"/>
        </p:xfrm>
        <a:graphic>
          <a:graphicData uri="http://schemas.openxmlformats.org/drawingml/2006/table">
            <a:tbl>
              <a:tblPr firstRow="1" bandRow="1"/>
              <a:tblGrid>
                <a:gridCol w="530004"/>
                <a:gridCol w="530004"/>
                <a:gridCol w="569375"/>
                <a:gridCol w="490632"/>
                <a:gridCol w="530004"/>
                <a:gridCol w="530004"/>
                <a:gridCol w="530004"/>
                <a:gridCol w="530004"/>
                <a:gridCol w="530004"/>
                <a:gridCol w="530004"/>
              </a:tblGrid>
              <a:tr h="526814">
                <a:tc>
                  <a:txBody>
                    <a:bodyPr/>
                    <a:lstStyle/>
                    <a:p>
                      <a:r>
                        <a:rPr lang="vi-VN" dirty="0" smtClean="0"/>
                        <a:t>18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FFC000"/>
                          </a:solidFill>
                        </a:rPr>
                        <a:t>14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0070C0"/>
                          </a:solidFill>
                        </a:rPr>
                        <a:t>20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00B050"/>
                          </a:solidFill>
                        </a:rPr>
                        <a:t>17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18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FFC000"/>
                          </a:solidFill>
                        </a:rPr>
                        <a:t>14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00B050"/>
                          </a:solidFill>
                        </a:rPr>
                        <a:t>17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D60093"/>
                          </a:solidFill>
                        </a:rPr>
                        <a:t>19</a:t>
                      </a:r>
                      <a:endParaRPr lang="en-US" dirty="0">
                        <a:solidFill>
                          <a:srgbClr val="D60093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0070C0"/>
                          </a:solidFill>
                        </a:rPr>
                        <a:t>20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10951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18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D60093"/>
                          </a:solidFill>
                        </a:rPr>
                        <a:t>19</a:t>
                      </a:r>
                      <a:endParaRPr lang="en-US" dirty="0">
                        <a:solidFill>
                          <a:srgbClr val="D60093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FFC000"/>
                          </a:solidFill>
                        </a:rPr>
                        <a:t>14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18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00B050"/>
                          </a:solidFill>
                        </a:rPr>
                        <a:t>17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30" name="Straight Connector 29"/>
          <p:cNvCxnSpPr/>
          <p:nvPr/>
        </p:nvCxnSpPr>
        <p:spPr bwMode="auto">
          <a:xfrm>
            <a:off x="4618264" y="1596244"/>
            <a:ext cx="38100" cy="3547256"/>
          </a:xfrm>
          <a:prstGeom prst="line">
            <a:avLst/>
          </a:prstGeom>
          <a:gradFill rotWithShape="1">
            <a:gsLst>
              <a:gs pos="0">
                <a:srgbClr val="6600CC"/>
              </a:gs>
              <a:gs pos="100000">
                <a:srgbClr val="FFFF00"/>
              </a:gs>
            </a:gsLst>
            <a:lin ang="5400000" scaled="1"/>
          </a:gra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14884"/>
              </p:ext>
            </p:extLst>
          </p:nvPr>
        </p:nvGraphicFramePr>
        <p:xfrm>
          <a:off x="5212556" y="2724150"/>
          <a:ext cx="3093244" cy="2391814"/>
        </p:xfrm>
        <a:graphic>
          <a:graphicData uri="http://schemas.openxmlformats.org/drawingml/2006/table">
            <a:tbl>
              <a:tblPr firstRow="1" bandRow="1"/>
              <a:tblGrid>
                <a:gridCol w="2255044"/>
                <a:gridCol w="838200"/>
              </a:tblGrid>
              <a:tr h="380134"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9pPr>
                    </a:lstStyle>
                    <a:p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vi-VN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giá trị khác nhau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9pPr>
                    </a:lstStyle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Tần</a:t>
                      </a:r>
                      <a:r>
                        <a:rPr lang="vi-VN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số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828"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9pPr>
                    </a:lstStyle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vi-VN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vi-VN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1pPr>
                      <a:lvl2pPr marL="457154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2pPr>
                      <a:lvl3pPr marL="91431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3pPr>
                      <a:lvl4pPr marL="1371464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4pPr>
                      <a:lvl5pPr marL="1828619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5pPr>
                      <a:lvl6pPr marL="2285772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6pPr>
                      <a:lvl7pPr marL="2742926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7pPr>
                      <a:lvl8pPr marL="3200080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8pPr>
                      <a:lvl9pPr marL="3657235" algn="l" defTabSz="91431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.VnTime"/>
                        </a:defRPr>
                      </a:lvl9pPr>
                    </a:lstStyle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vi-VN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24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599" y="-3115865"/>
            <a:ext cx="9566486" cy="112360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622" y="617840"/>
            <a:ext cx="1063296" cy="4928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00" y="-243430"/>
            <a:ext cx="2354997" cy="10917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0" name="图片 31759" descr="封面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2973" y="-243430"/>
            <a:ext cx="1743321" cy="19543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Oval 2"/>
          <p:cNvSpPr/>
          <p:nvPr/>
        </p:nvSpPr>
        <p:spPr>
          <a:xfrm>
            <a:off x="2055922" y="46473"/>
            <a:ext cx="5599920" cy="120678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94796" y="302458"/>
            <a:ext cx="5599920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 defTabSz="914265"/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HƯỚNG DẪN VỀ NHÀ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pic>
        <p:nvPicPr>
          <p:cNvPr id="11" name="图片 31748" descr="1-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13989"/>
            <a:ext cx="2394795" cy="5158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31758" descr="封面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441082"/>
            <a:ext cx="2354132" cy="15562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 37"/>
          <p:cNvSpPr>
            <a:spLocks noChangeArrowheads="1"/>
          </p:cNvSpPr>
          <p:nvPr/>
        </p:nvSpPr>
        <p:spPr bwMode="auto">
          <a:xfrm>
            <a:off x="2713144" y="1688655"/>
            <a:ext cx="494269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99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800" dirty="0" smtClean="0">
                <a:latin typeface="+mj-lt"/>
              </a:rPr>
              <a:t>Xem lại các bài đã giải.</a:t>
            </a:r>
          </a:p>
          <a:p>
            <a:pPr marL="342900" indent="-342900">
              <a:buFontTx/>
              <a:buChar char="-"/>
            </a:pPr>
            <a:r>
              <a:rPr lang="vi-VN" sz="2800" dirty="0" smtClean="0">
                <a:latin typeface="+mj-lt"/>
                <a:cs typeface="Times New Roman" pitchFamily="18" charset="0"/>
              </a:rPr>
              <a:t>Làm bài tập 3, 4 (SGK/8,9)</a:t>
            </a:r>
          </a:p>
          <a:p>
            <a:pPr marL="342900" indent="-342900">
              <a:buFontTx/>
              <a:buChar char="-"/>
            </a:pPr>
            <a:r>
              <a:rPr lang="vi-VN" sz="2800" dirty="0" smtClean="0">
                <a:latin typeface="+mj-lt"/>
                <a:cs typeface="Times New Roman" pitchFamily="18" charset="0"/>
              </a:rPr>
              <a:t>Chuẩn bị bài sau: ‘‘Bảng tần số các giá trị của dấu hiệu’’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iết 41 Thu thap so lieu thong ke tan so.potx" id="{408244F3-ACF1-434A-AD11-15B2158DC0BE}" vid="{273AA62B-4067-4A80-975D-26572EB9F135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2193</TotalTime>
  <Words>1119</Words>
  <Application>Microsoft Office PowerPoint</Application>
  <PresentationFormat>On-screen Show (16:9)</PresentationFormat>
  <Paragraphs>344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1_Office Theme</vt:lpstr>
      <vt:lpstr>2_Office Theme</vt:lpstr>
      <vt:lpstr>Chào mừng các con học sinh đến với tiết học hôm nay!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Hoangchien6@gmail.Com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học sinh đến với tiết học hôm nay!</dc:title>
  <dc:creator>Windows User</dc:creator>
  <cp:lastModifiedBy>Windows User</cp:lastModifiedBy>
  <cp:revision>106</cp:revision>
  <dcterms:created xsi:type="dcterms:W3CDTF">2022-01-11T04:53:59Z</dcterms:created>
  <dcterms:modified xsi:type="dcterms:W3CDTF">2022-01-13T02:23:16Z</dcterms:modified>
</cp:coreProperties>
</file>