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86" r:id="rId12"/>
    <p:sldId id="287" r:id="rId13"/>
    <p:sldId id="288" r:id="rId14"/>
    <p:sldId id="289" r:id="rId15"/>
    <p:sldId id="296" r:id="rId16"/>
    <p:sldId id="297" r:id="rId17"/>
    <p:sldId id="305" r:id="rId18"/>
    <p:sldId id="306" r:id="rId19"/>
    <p:sldId id="308" r:id="rId20"/>
    <p:sldId id="309" r:id="rId21"/>
    <p:sldId id="310" r:id="rId22"/>
    <p:sldId id="262" r:id="rId23"/>
    <p:sldId id="256" r:id="rId24"/>
    <p:sldId id="257" r:id="rId25"/>
    <p:sldId id="258" r:id="rId26"/>
    <p:sldId id="259" r:id="rId27"/>
    <p:sldId id="260" r:id="rId28"/>
    <p:sldId id="328" r:id="rId29"/>
    <p:sldId id="330" r:id="rId30"/>
    <p:sldId id="314" r:id="rId31"/>
    <p:sldId id="329" r:id="rId32"/>
    <p:sldId id="32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0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28BF3-F4BC-4ED2-9989-FC6BCF43E1EF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F586B-AB62-47E5-9419-C4751BBF21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1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0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52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52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64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64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F586B-AB62-47E5-9419-C4751BBF21F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59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14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14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14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0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65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65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64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48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1429-DB50-465B-8F96-56F62D59BF9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E371-8F20-4514-831D-9A2FB14A7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8EC88-1DD5-4383-A6B2-EDDD18619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45198-BDD9-488D-B861-D70FE98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91A-A2AB-482B-84F8-1536A1D2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5FBB9-08B5-4F45-BF82-D5B43B63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E6F0-16BA-41A3-A984-480E9986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B85BC6-A60C-4FEA-8994-66A9F85A7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84060-46BE-4BDE-B20E-EA5573A7B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5403F-3B0F-44B2-827E-9F8E0342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39330-CE29-4239-9E1B-367F1A44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2F000-00B3-4BFD-86BB-0E56E8B5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E62A-0506-43C7-8E73-4763D51E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87E74-40B2-40F6-92DD-4A4B5F530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210DD-9659-4463-86FC-9EC9BEE5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9EE97-642E-4EBD-B7FE-76B8F52E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3D045-6453-423A-8C85-E4C82C6A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F3E83-AC5D-4C38-BF4B-EFD53CBD0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5F595-5603-406D-B12D-05C160D8E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B9519-6F8F-4C4A-BA4D-B1A8BDB1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D208D-6698-4BB7-A0B0-B60FA4C0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9C0D-C1F6-4DA8-AFDB-F260F2AA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20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4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8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E371-8F20-4514-831D-9A2FB14A7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8EC88-1DD5-4383-A6B2-EDDD18619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45198-BDD9-488D-B861-D70FE98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91A-A2AB-482B-84F8-1536A1D2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5FBB9-08B5-4F45-BF82-D5B43B63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2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B6D-87E9-44CD-83C4-1550B9F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B9CF2-0059-4AE9-B7A0-CD14E7690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D72F-CE68-4F0C-9E65-6BEFD595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003A3-5EFF-4D3B-94BE-F4E3C4AB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FB2A6-7956-434F-A1AE-A782A044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4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56C4-25D0-4650-8091-DBDDF4E6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5FE9A-50D4-4840-BCC1-FDFF89788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9118D-8ADE-461D-B7EA-E0B86771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5B78D-63FF-47A7-89E7-C4841A6A6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AE9E8-CF77-404F-847C-922D7AF6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ED83-4C8B-429B-AF68-46C3D979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74FE6-FB04-4F1B-B0A0-EB6BE089E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1DF79-8161-417A-A593-72735AE7A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B1C73-45B3-455F-A1BA-23E7BE2F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2CE1B-2B30-4B7F-82ED-5F148147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EC92E-D9E3-4AA2-8112-301F17CA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A74E-7B34-4C64-A855-1CDD3490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86012-80C2-4EFE-9FE8-A5BE3644B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BE143-EF39-4ED1-A886-569CBA9A2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B9F3F3-8BED-4785-B706-18888751B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AAD6F0-5B3E-4017-8945-3EF222BCA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728A5-0784-4346-9F03-7885AFBD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C6C9B-2254-469D-B2B4-CAD15787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39812-13E7-4A78-A124-28CECF64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E683-6DE6-4CD0-92F1-DD7DE72C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80573-EBE5-4B3C-B703-F8272FDA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90BC8-7984-411A-A7D2-4D53D1D5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8B90F-8AAD-4E8D-9836-216A5AE7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1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DC121-E632-4A7C-B5A9-F62B3582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58C5A-DA95-4564-89CC-E040291E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C86B4-94F2-4A70-AA37-9E253300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1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0F40-5D94-4FBA-A2BA-131D3305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1E7FD-69CB-4D0C-A933-69E5E59D4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D0AD3-9CCD-44FB-9E1B-C84D7A8EC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68979-6A91-4A80-92F2-253C0D9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81FCA-3073-4DB4-8E26-45BB015AF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6DCB3-CE22-4267-AE38-B7684E27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0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1B35A-3782-4B25-9A05-20BD24531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B235C-D8CF-4F55-BCD5-A2404D07F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708E-33BD-4B90-916B-6A50BA9E1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7F89C-51BB-42CE-9760-94CBAB6A1AA5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66020-471C-4C21-836E-F7068976E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DA68-05B4-4181-ADAB-671B92DE9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5997-C8B1-446F-AB86-7EFD3D4CB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3" Type="http://schemas.openxmlformats.org/officeDocument/2006/relationships/image" Target="../media/image2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10" Type="http://schemas.openxmlformats.org/officeDocument/2006/relationships/image" Target="../media/image30.jpe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7.sv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slide" Target="slide2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slide" Target="slide22.xml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slide" Target="slide24.xml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9.xml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slide" Target="slide27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26.xml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slide" Target="slide25.xml"/><Relationship Id="rId4" Type="http://schemas.openxmlformats.org/officeDocument/2006/relationships/image" Target="../media/image38.png"/><Relationship Id="rId9" Type="http://schemas.openxmlformats.org/officeDocument/2006/relationships/slide" Target="slide24.xml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32.jpe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32.jpe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32.jpe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32.jpe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04A038A-BF95-4C08-A856-8EFBD4E5A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108FFDE1-1A0C-4815-973C-6C0E04F95F32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F274F79-A302-445D-B45B-A1BE7945C969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93F55A-7703-436F-B8E6-C13052490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" y="4758882"/>
            <a:ext cx="1556772" cy="20991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6543A6-B65E-416E-BAEE-4443F139A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05" y="3251199"/>
            <a:ext cx="1473095" cy="21857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A4AD43-4811-485A-9977-4A4C1FA3A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74" y="4759884"/>
            <a:ext cx="1898246" cy="20991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001CF3-BB82-455E-BD31-15162CD55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30" y="4977504"/>
            <a:ext cx="2122026" cy="19378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D10A0A-0A90-40C6-927C-E153ECF39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71" y="-156836"/>
            <a:ext cx="1384628" cy="2783922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A84874DB-152F-45C2-9938-6D3CEA2029E5}"/>
              </a:ext>
            </a:extLst>
          </p:cNvPr>
          <p:cNvSpPr txBox="1"/>
          <p:nvPr/>
        </p:nvSpPr>
        <p:spPr>
          <a:xfrm>
            <a:off x="1746048" y="1260043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77,78: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Tục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ngữ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con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người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xã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hội</a:t>
            </a:r>
            <a:endParaRPr kumimoji="0" lang="zh-CN" altLang="en-US" sz="7200" b="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3FB27230-4660-4551-82B6-30BB3B8056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3" y="-1002"/>
            <a:ext cx="3648130" cy="20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625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51706" y="1550774"/>
            <a:ext cx="7745551" cy="699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tục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ngữ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tương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314942" y="1441377"/>
            <a:ext cx="695325" cy="723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90196" y="2510976"/>
            <a:ext cx="7387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Người sống đống vàng.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7454" y="3345545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Người ta là hoa đất.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9225" y="4143850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Người làm ra của chứ của không làm 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6483" y="4978420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Lấy của che thân không ai lấy thân che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C2F0C334-0072-4A2D-9EE6-7F3859DB59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4534215"/>
            <a:ext cx="3507622" cy="22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24" grpId="0"/>
      <p:bldP spid="18" grpId="0"/>
      <p:bldP spid="2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77139" y="285145"/>
            <a:ext cx="812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Kết quả hình ảnh cho nhà nghèo đói nhưng gọn gàng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171" y="1559831"/>
            <a:ext cx="8554560" cy="4811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Kết quả hình ảnh cho đói cho sạch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17" y="1627174"/>
            <a:ext cx="4924425" cy="4773626"/>
          </a:xfrm>
          <a:prstGeom prst="rect">
            <a:avLst/>
          </a:prstGeom>
          <a:noFill/>
        </p:spPr>
      </p:pic>
      <p:pic>
        <p:nvPicPr>
          <p:cNvPr id="132102" name="Picture 6" descr="Kết quả hình ảnh cho rách cho thơm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4458" y="403295"/>
            <a:ext cx="6241142" cy="40220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035595" y="1536260"/>
            <a:ext cx="135926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Nghệ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thuật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198830" y="1688115"/>
            <a:ext cx="695325" cy="7239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77139" y="285145"/>
            <a:ext cx="812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3.Đói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23787" y="1364343"/>
            <a:ext cx="76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dụ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thơm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983179" y="4199609"/>
            <a:ext cx="1110096" cy="1222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Nội</a:t>
            </a:r>
            <a:r>
              <a:rPr kumimoji="0" lang="en-US" altLang="zh-C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dung: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6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175442" y="4336950"/>
            <a:ext cx="695325" cy="723900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946413" y="3585024"/>
            <a:ext cx="72353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đen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rách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vẫn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uống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sạch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2">
            <a:extLst>
              <a:ext uri="{FF2B5EF4-FFF2-40B4-BE49-F238E27FC236}">
                <a16:creationId xmlns:a16="http://schemas.microsoft.com/office/drawing/2014/main" id="{F2F0623C-1A51-4409-A3FF-0A9F5F0761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36" y="3964817"/>
            <a:ext cx="2059564" cy="2777071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4" idx="3"/>
            <a:endCxn id="24" idx="1"/>
          </p:cNvCxnSpPr>
          <p:nvPr/>
        </p:nvCxnSpPr>
        <p:spPr>
          <a:xfrm flipV="1">
            <a:off x="2394857" y="1656731"/>
            <a:ext cx="928930" cy="5166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16533" y="2329543"/>
            <a:ext cx="76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Đối: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đói - rách, sạch - thơm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21" idx="1"/>
          </p:cNvCxnSpPr>
          <p:nvPr/>
        </p:nvCxnSpPr>
        <p:spPr>
          <a:xfrm>
            <a:off x="2394857" y="2173358"/>
            <a:ext cx="921676" cy="448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5" idx="3"/>
            <a:endCxn id="59393" idx="1"/>
          </p:cNvCxnSpPr>
          <p:nvPr/>
        </p:nvCxnSpPr>
        <p:spPr>
          <a:xfrm flipV="1">
            <a:off x="2093275" y="4123633"/>
            <a:ext cx="853138" cy="6872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2997213" y="5014687"/>
            <a:ext cx="72353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nghèo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thốn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vẫn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sạch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stCxn id="25" idx="3"/>
            <a:endCxn id="34" idx="1"/>
          </p:cNvCxnSpPr>
          <p:nvPr/>
        </p:nvCxnSpPr>
        <p:spPr>
          <a:xfrm>
            <a:off x="2093275" y="4810930"/>
            <a:ext cx="903938" cy="7423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94857" y="2180855"/>
            <a:ext cx="768221" cy="10859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316533" y="2940191"/>
            <a:ext cx="76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 vần: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sạch - rách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23" grpId="0"/>
      <p:bldP spid="24" grpId="0"/>
      <p:bldP spid="25" grpId="0"/>
      <p:bldP spid="59393" grpId="0"/>
      <p:bldP spid="21" grpId="0"/>
      <p:bldP spid="3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51706" y="1434662"/>
            <a:ext cx="416051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Tình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huống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vận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dụng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314942" y="1325265"/>
            <a:ext cx="695325" cy="723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90195" y="2220696"/>
            <a:ext cx="10348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Khuyên con người phải sống sao cho trọn phẩm giá, nhân cách, phải có lòng tự trọng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13804" y="3437630"/>
            <a:ext cx="7745551" cy="6317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tục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ngữ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tương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2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437570">
            <a:off x="218984" y="3328233"/>
            <a:ext cx="695325" cy="723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9724" y="4310748"/>
            <a:ext cx="7387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7954" y="5050989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2469" y="5791240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Cọp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—Pngtree—filial granddaughter decorative element_406324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86344" y="3652344"/>
            <a:ext cx="3205655" cy="32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24" grpId="0"/>
      <p:bldP spid="11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035595" y="1826540"/>
            <a:ext cx="135926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Nghệ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thuật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198830" y="1978395"/>
            <a:ext cx="695325" cy="7239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77139" y="285145"/>
            <a:ext cx="812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3787" y="1654623"/>
            <a:ext cx="76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“ay”: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983179" y="4199609"/>
            <a:ext cx="1110096" cy="1222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Nội</a:t>
            </a:r>
            <a:r>
              <a:rPr kumimoji="0" lang="en-US" altLang="zh-CN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dung: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6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175442" y="4336950"/>
            <a:ext cx="695325" cy="723900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598071" y="4180107"/>
            <a:ext cx="52251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ngợi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khẳng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đạt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endParaRPr kumimoji="0" lang="en-US" sz="3200" b="0" i="0" u="none" strike="noStrike" cap="none" normalizeH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24" idx="1"/>
          </p:cNvCxnSpPr>
          <p:nvPr/>
        </p:nvCxnSpPr>
        <p:spPr>
          <a:xfrm flipV="1">
            <a:off x="2394857" y="1947011"/>
            <a:ext cx="928930" cy="5166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16532" y="2619823"/>
            <a:ext cx="887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21" idx="1"/>
          </p:cNvCxnSpPr>
          <p:nvPr/>
        </p:nvCxnSpPr>
        <p:spPr>
          <a:xfrm>
            <a:off x="2394857" y="2463638"/>
            <a:ext cx="921675" cy="448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66R58PICp58PICYfBXgfWdPs0_PIC201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08643" y="3183721"/>
            <a:ext cx="2801257" cy="28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23" grpId="0"/>
      <p:bldP spid="24" grpId="0"/>
      <p:bldP spid="25" grpId="0"/>
      <p:bldP spid="59393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13804" y="3597298"/>
            <a:ext cx="7745551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tục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ngữ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tương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 rot="19437570">
            <a:off x="277040" y="3487901"/>
            <a:ext cx="695325" cy="7239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090055" y="314173"/>
            <a:ext cx="812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6983" y="4557525"/>
            <a:ext cx="8411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51706" y="1681400"/>
            <a:ext cx="4160519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Tình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huống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vận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dụng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7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314942" y="1572003"/>
            <a:ext cx="695325" cy="723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90195" y="2641602"/>
            <a:ext cx="1066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58514" y="4045855"/>
            <a:ext cx="2637972" cy="26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23" grpId="0"/>
      <p:bldP spid="15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1238660" y="1750056"/>
            <a:ext cx="22557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Nghệ</a:t>
            </a:r>
            <a:r>
              <a:rPr kumimoji="0" lang="en-US" altLang="zh-CN" sz="34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thuật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933811-77EA-4801-BE9D-CBAED9198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7692" y="2380343"/>
            <a:ext cx="2977616" cy="3592285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49386E0E-10F6-48AE-AAE3-44E61D03E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8892" y="3304232"/>
            <a:ext cx="733425" cy="676275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B310A9AC-19D7-4499-B411-1E89B3C49F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6095" y="1727512"/>
            <a:ext cx="704850" cy="69532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FBE266DE-9D0F-4A57-9EA0-1CF7B32A66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788" y="5069218"/>
            <a:ext cx="647700" cy="7239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1105" y="386324"/>
            <a:ext cx="8440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1318492" y="3324856"/>
            <a:ext cx="18918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Nội</a:t>
            </a:r>
            <a:r>
              <a:rPr kumimoji="0" lang="en-US" altLang="zh-CN" sz="34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dung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9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1115295" y="4877881"/>
            <a:ext cx="26584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Trường</a:t>
            </a:r>
            <a:r>
              <a:rPr lang="en-US" altLang="zh-CN" sz="3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hợp</a:t>
            </a:r>
            <a:r>
              <a:rPr lang="en-US" altLang="zh-CN" sz="3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vận</a:t>
            </a:r>
            <a:r>
              <a:rPr lang="en-US" altLang="zh-CN" sz="3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dụng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30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3894821" y="1155619"/>
            <a:ext cx="5969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Ẩn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dụ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quả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=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thành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quả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kẻ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trồng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cây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=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người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tạo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ra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thành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quả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15656" y="2923792"/>
            <a:ext cx="63282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95496" y="4890477"/>
            <a:ext cx="60887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hi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3894821" y="2202556"/>
            <a:ext cx="52100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Sử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dụng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kết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cấu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rút</a:t>
            </a:r>
            <a:r>
              <a:rPr kumimoji="0" lang="en-US" altLang="zh-CN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gọn</a:t>
            </a:r>
            <a:r>
              <a:rPr lang="en-US" altLang="zh-CN" sz="3000" dirty="0">
                <a:solidFill>
                  <a:srgbClr val="0070C0"/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chủ</a:t>
            </a:r>
            <a:r>
              <a:rPr lang="en-US" altLang="zh-CN" sz="3000" dirty="0" smtClean="0">
                <a:solidFill>
                  <a:srgbClr val="0070C0"/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ngữ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>
            <a:stCxn id="13" idx="3"/>
            <a:endCxn id="30" idx="1"/>
          </p:cNvCxnSpPr>
          <p:nvPr/>
        </p:nvCxnSpPr>
        <p:spPr>
          <a:xfrm flipV="1">
            <a:off x="3494406" y="1663451"/>
            <a:ext cx="400415" cy="39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18" idx="1"/>
          </p:cNvCxnSpPr>
          <p:nvPr/>
        </p:nvCxnSpPr>
        <p:spPr>
          <a:xfrm>
            <a:off x="3530250" y="2074994"/>
            <a:ext cx="364571" cy="404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759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24" grpId="0"/>
      <p:bldP spid="28" grpId="0"/>
      <p:bldP spid="29" grpId="0"/>
      <p:bldP spid="30" grpId="0"/>
      <p:bldP spid="31" grpId="0"/>
      <p:bldP spid="3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51706" y="1724942"/>
            <a:ext cx="7745551" cy="699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tục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ngữ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tương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314942" y="1615545"/>
            <a:ext cx="695325" cy="723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1340" y="2830325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Uống nước nhớ nguồn.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3110" y="3563299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Lá rụng về cội.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4880" y="4426899"/>
            <a:ext cx="5000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Ăn bát cơm dẻo, nhớ nẻo đường đi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pic>
        <p:nvPicPr>
          <p:cNvPr id="13" name="Picture 2" descr="Kết quả hình ảnh cho học sinh thắp hương  nghĩa trang mai dịch&quot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27347" y="2879904"/>
            <a:ext cx="5316310" cy="3546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15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1238660" y="2359644"/>
            <a:ext cx="22557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Nghệ</a:t>
            </a:r>
            <a:r>
              <a:rPr kumimoji="0" lang="en-US" altLang="zh-CN" sz="34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thuật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5" name="图形 24">
            <a:extLst>
              <a:ext uri="{FF2B5EF4-FFF2-40B4-BE49-F238E27FC236}">
                <a16:creationId xmlns:a16="http://schemas.microsoft.com/office/drawing/2014/main" id="{49386E0E-10F6-48AE-AAE3-44E61D03E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377" y="4291202"/>
            <a:ext cx="733425" cy="676275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B310A9AC-19D7-4499-B411-1E89B3C49F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6095" y="2337100"/>
            <a:ext cx="704850" cy="695325"/>
          </a:xfrm>
          <a:prstGeom prst="rect">
            <a:avLst/>
          </a:prstGeom>
        </p:spPr>
      </p:pic>
      <p:sp>
        <p:nvSpPr>
          <p:cNvPr id="28" name="文本框 12">
            <a:extLst>
              <a:ext uri="{FF2B5EF4-FFF2-40B4-BE49-F238E27FC236}">
                <a16:creationId xmlns:a16="http://schemas.microsoft.com/office/drawing/2014/main" id="{9AEE8824-D73C-4C0B-BB93-8A7628BD112E}"/>
              </a:ext>
            </a:extLst>
          </p:cNvPr>
          <p:cNvSpPr txBox="1"/>
          <p:nvPr/>
        </p:nvSpPr>
        <p:spPr>
          <a:xfrm>
            <a:off x="1420089" y="4311826"/>
            <a:ext cx="18918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Nội</a:t>
            </a:r>
            <a:r>
              <a:rPr kumimoji="0" lang="en-US" altLang="zh-CN" sz="34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dung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99543" y="4113960"/>
            <a:ext cx="8244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38660" y="372230"/>
            <a:ext cx="9051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3927" y="2031994"/>
            <a:ext cx="7678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cây = con người; non = công sức con người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94406" y="2293604"/>
            <a:ext cx="1019521" cy="3738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35059" y="3352860"/>
            <a:ext cx="607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21" idx="1"/>
          </p:cNvCxnSpPr>
          <p:nvPr/>
        </p:nvCxnSpPr>
        <p:spPr>
          <a:xfrm>
            <a:off x="3494406" y="2667421"/>
            <a:ext cx="1040653" cy="9470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445658" y="5543616"/>
            <a:ext cx="8244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Khẳng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sức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đoàn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kết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4493" y="2766227"/>
            <a:ext cx="7678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hòn núi cao = sức mạnh đoàn kết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94406" y="2684762"/>
            <a:ext cx="934719" cy="315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759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28" grpId="0"/>
      <p:bldP spid="31" grpId="0"/>
      <p:bldP spid="18" grpId="0"/>
      <p:bldP spid="19" grpId="0"/>
      <p:bldP spid="21" grpId="0"/>
      <p:bldP spid="35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A1B183-2CDF-4645-8028-F02071BB7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ECBCD7F-B76E-4450-9025-1769DB1DFF0A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72A8ED-B517-41BE-96E8-B3B60C788D0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CFA467-A987-404B-A503-002EA37A1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977"/>
            <a:ext cx="2209800" cy="50422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F0C334-0072-4A2D-9EE6-7F3859DB5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4534215"/>
            <a:ext cx="3507622" cy="2264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FDAEA0-3A95-4132-98C7-D5DC78854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47815" y="-806573"/>
            <a:ext cx="1573923" cy="3164518"/>
          </a:xfrm>
          <a:prstGeom prst="rect">
            <a:avLst/>
          </a:prstGeom>
        </p:spPr>
      </p:pic>
      <p:sp>
        <p:nvSpPr>
          <p:cNvPr id="11" name="PA-矩形 12">
            <a:extLst>
              <a:ext uri="{FF2B5EF4-FFF2-40B4-BE49-F238E27FC236}">
                <a16:creationId xmlns:a16="http://schemas.microsoft.com/office/drawing/2014/main" id="{E95A167B-8689-4467-8FD5-1E8BD335DF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6297" y="1800566"/>
            <a:ext cx="9138103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I. </a:t>
            </a: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Đọc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,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tìm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hiểu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chú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thích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0496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51706" y="2131334"/>
            <a:ext cx="7745551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tục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ngữ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tương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314942" y="2021937"/>
            <a:ext cx="695325" cy="723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3911" y="3120600"/>
            <a:ext cx="1060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3B99B938-422F-452E-B240-578C80A65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56" y="3390858"/>
            <a:ext cx="4756119" cy="3613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9387" y="3955173"/>
            <a:ext cx="1060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1160" y="4760722"/>
            <a:ext cx="695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15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A1B183-2CDF-4645-8028-F02071BB7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ECBCD7F-B76E-4450-9025-1769DB1DFF0A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72A8ED-B517-41BE-96E8-B3B60C788D0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CFA467-A987-404B-A503-002EA37A1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977"/>
            <a:ext cx="2209800" cy="50422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F0C334-0072-4A2D-9EE6-7F3859DB5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4534215"/>
            <a:ext cx="3507622" cy="2264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FDAEA0-3A95-4132-98C7-D5DC78854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47815" y="-806573"/>
            <a:ext cx="1573923" cy="3164518"/>
          </a:xfrm>
          <a:prstGeom prst="rect">
            <a:avLst/>
          </a:prstGeom>
        </p:spPr>
      </p:pic>
      <p:sp>
        <p:nvSpPr>
          <p:cNvPr id="11" name="PA-矩形 12">
            <a:extLst>
              <a:ext uri="{FF2B5EF4-FFF2-40B4-BE49-F238E27FC236}">
                <a16:creationId xmlns:a16="http://schemas.microsoft.com/office/drawing/2014/main" id="{E95A167B-8689-4467-8FD5-1E8BD335DF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50811" y="1916678"/>
            <a:ext cx="9138103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III. </a:t>
            </a:r>
            <a:r>
              <a:rPr kumimoji="0" lang="en-US" altLang="zh-CN" sz="13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Tổng</a:t>
            </a:r>
            <a:r>
              <a:rPr kumimoji="0" lang="en-US" altLang="zh-CN" sz="13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13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kết</a:t>
            </a:r>
            <a:endParaRPr kumimoji="0" lang="zh-CN" altLang="en-US" sz="13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0496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288EF-A9D9-4B26-9B64-575A54FB3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3F094C-E4DA-48C1-BB52-48FDA9C805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F88B2-36C5-4209-96A1-C9B5D7E678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E33AC-98DD-4008-870D-5287A6FB95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DF7D9-4BA2-40B8-A258-10B5140EC1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39122" r="51898" b="3429"/>
          <a:stretch/>
        </p:blipFill>
        <p:spPr>
          <a:xfrm>
            <a:off x="10617105" y="3298594"/>
            <a:ext cx="1198880" cy="181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66042-4DEF-458A-B9E9-6DB8FC16C0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1D82F531-38BE-4855-8025-3249EE257D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11" name="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2B07CCE0-364C-4641-8066-6605FA107D0B}"/>
              </a:ext>
            </a:extLst>
          </p:cNvPr>
          <p:cNvSpPr/>
          <p:nvPr/>
        </p:nvSpPr>
        <p:spPr>
          <a:xfrm>
            <a:off x="2654055" y="2121033"/>
            <a:ext cx="34766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HỌC</a:t>
            </a:r>
          </a:p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SINH QUA SÔNG</a:t>
            </a: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10466E8-CDDF-4924-A138-B1B80D87CA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DD773-0140-4864-A3DD-0FB2DC9BC6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BFF456-7A3B-485D-BF55-26B313CD55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A5B848-DD61-49F6-B849-53D8890738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09A552-42FD-43F5-8692-8C61F54A64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3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3034 -0.09931 L -0.06263 -0.15834 L -0.11393 -0.17176 L -0.15195 -0.1794 L -0.1987 -0.1926 L -0.25456 -0.16783 L -0.28789 -0.11829 " pathEditMode="relative" rAng="0" ptsTypes="AAAAAA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-963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698 -0.11088 L -0.71666 -0.1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138 -0.11365 L -0.68489 -0.24514 L -0.84297 -0.23981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08494-6876-4903-B106-8A390FD01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BE795-13CC-411D-86CB-94AA41F15A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2095ED-1E6B-433C-B393-FB2284E61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CFB7D-7D34-46EE-B6DB-C62631632A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86D9F4-90F3-40B4-AA18-715B078328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39122" r="51898" b="3429"/>
          <a:stretch/>
        </p:blipFill>
        <p:spPr>
          <a:xfrm>
            <a:off x="10582373" y="3291539"/>
            <a:ext cx="1198880" cy="1819852"/>
          </a:xfrm>
          <a:prstGeom prst="rect">
            <a:avLst/>
          </a:prstGeom>
        </p:spPr>
      </p:pic>
      <p:sp>
        <p:nvSpPr>
          <p:cNvPr id="22" name="Oval 21">
            <a:hlinkClick r:id="rId9" action="ppaction://hlinksldjump"/>
            <a:extLst>
              <a:ext uri="{FF2B5EF4-FFF2-40B4-BE49-F238E27FC236}">
                <a16:creationId xmlns:a16="http://schemas.microsoft.com/office/drawing/2014/main" id="{032D3F5B-8BE0-48B1-9C7C-A24BEBDAD405}"/>
              </a:ext>
            </a:extLst>
          </p:cNvPr>
          <p:cNvSpPr/>
          <p:nvPr/>
        </p:nvSpPr>
        <p:spPr>
          <a:xfrm>
            <a:off x="9097347" y="2332653"/>
            <a:ext cx="375619" cy="3503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:a16="http://schemas.microsoft.com/office/drawing/2014/main" id="{6A773266-69A3-42FE-A11A-3EA05CDB3999}"/>
              </a:ext>
            </a:extLst>
          </p:cNvPr>
          <p:cNvSpPr/>
          <p:nvPr/>
        </p:nvSpPr>
        <p:spPr>
          <a:xfrm>
            <a:off x="10220697" y="2332653"/>
            <a:ext cx="375619" cy="3503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7AF6A513-2800-4E42-9D38-77969F121809}"/>
              </a:ext>
            </a:extLst>
          </p:cNvPr>
          <p:cNvSpPr/>
          <p:nvPr/>
        </p:nvSpPr>
        <p:spPr>
          <a:xfrm>
            <a:off x="11209820" y="2948286"/>
            <a:ext cx="375619" cy="3503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:a16="http://schemas.microsoft.com/office/drawing/2014/main" id="{0842544B-ACF8-438B-9094-D284A0E08E39}"/>
              </a:ext>
            </a:extLst>
          </p:cNvPr>
          <p:cNvSpPr/>
          <p:nvPr/>
        </p:nvSpPr>
        <p:spPr>
          <a:xfrm>
            <a:off x="8560967" y="5208582"/>
            <a:ext cx="375619" cy="3503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Oval 25">
            <a:hlinkClick r:id="rId13" action="ppaction://hlinksldjump"/>
            <a:extLst>
              <a:ext uri="{FF2B5EF4-FFF2-40B4-BE49-F238E27FC236}">
                <a16:creationId xmlns:a16="http://schemas.microsoft.com/office/drawing/2014/main" id="{3FD7A72C-52F3-412F-9233-2B62B2339530}"/>
              </a:ext>
            </a:extLst>
          </p:cNvPr>
          <p:cNvSpPr/>
          <p:nvPr/>
        </p:nvSpPr>
        <p:spPr>
          <a:xfrm>
            <a:off x="9919993" y="5654161"/>
            <a:ext cx="375619" cy="3503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B00E676-F96D-44D0-9448-0AAFC3A01C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27B907-B5A7-448D-BF8E-B4A053DC4F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A51B3B-1532-4EB2-BEB7-1E7C4125157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7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3034 -0.09931 L -0.06263 -0.15833 L -0.11393 -0.17176 L -0.15196 -0.1794 L -0.1987 -0.19259 L -0.25456 -0.16782 L -0.28789 -0.11829 " pathEditMode="relative" rAng="0" ptsTypes="AAAAAA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698 -0.11088 L -0.71667 -0.113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53 -0.13982 L -0.67409 -0.2831 L -0.87357 -0.27732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CB8774-37A0-47C1-AF57-A73BBF19B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73259"/>
            <a:ext cx="7212563" cy="4610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A2E875-5089-43D3-AFA9-1F61031426E7}"/>
              </a:ext>
            </a:extLst>
          </p:cNvPr>
          <p:cNvSpPr txBox="1"/>
          <p:nvPr/>
        </p:nvSpPr>
        <p:spPr>
          <a:xfrm>
            <a:off x="2912706" y="1453364"/>
            <a:ext cx="58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chemeClr val="bg1"/>
                </a:solidFill>
              </a:rPr>
              <a:t>Tục ngữ về con người xã hội được hiểu theo những nghĩa nào?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F0C2059F-078D-4900-8DE8-12DD9494C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4" y="6009735"/>
            <a:ext cx="807738" cy="8077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42C940-277A-4BA2-8A83-C6CDDB351C90}"/>
              </a:ext>
            </a:extLst>
          </p:cNvPr>
          <p:cNvSpPr/>
          <p:nvPr/>
        </p:nvSpPr>
        <p:spPr>
          <a:xfrm>
            <a:off x="1090765" y="50470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ghĩa đ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BE1D81-D167-4AC3-B153-66C33F1504E4}"/>
              </a:ext>
            </a:extLst>
          </p:cNvPr>
          <p:cNvSpPr/>
          <p:nvPr/>
        </p:nvSpPr>
        <p:spPr>
          <a:xfrm>
            <a:off x="6111160" y="50512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ghĩa đen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N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ghĩa bóng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18E777-5367-4C12-A243-93B642B904EF}"/>
              </a:ext>
            </a:extLst>
          </p:cNvPr>
          <p:cNvSpPr/>
          <p:nvPr/>
        </p:nvSpPr>
        <p:spPr>
          <a:xfrm>
            <a:off x="1090765" y="599028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ghĩa bóng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D0AA76-BEAA-460A-B91A-8D19EEEA784F}"/>
              </a:ext>
            </a:extLst>
          </p:cNvPr>
          <p:cNvSpPr/>
          <p:nvPr/>
        </p:nvSpPr>
        <p:spPr>
          <a:xfrm>
            <a:off x="6111160" y="599446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1ADDBD-F0AC-4419-B547-58396CFF5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37" y="5072518"/>
            <a:ext cx="805722" cy="7080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D1A96A-88C8-47B8-97BE-CD6BC0E83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23" y="6040441"/>
            <a:ext cx="804742" cy="707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0D64A-A3F3-4D12-A406-FB75D40C64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416" y="5099426"/>
            <a:ext cx="804742" cy="643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7D02F3-BA5D-4BC5-9B12-FCAC4CA80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24" y="604044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0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FD607-0D5C-482A-85E8-3B4BDBD31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0"/>
            <a:ext cx="7143772" cy="4599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DBA74D-E7FC-4803-8DAB-1AB9304C46AC}"/>
              </a:ext>
            </a:extLst>
          </p:cNvPr>
          <p:cNvSpPr txBox="1"/>
          <p:nvPr/>
        </p:nvSpPr>
        <p:spPr>
          <a:xfrm>
            <a:off x="3203333" y="1187584"/>
            <a:ext cx="5688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226F6-6D0B-4DCA-A89F-6754DE3849C0}"/>
              </a:ext>
            </a:extLst>
          </p:cNvPr>
          <p:cNvSpPr/>
          <p:nvPr/>
        </p:nvSpPr>
        <p:spPr>
          <a:xfrm>
            <a:off x="1169085" y="50105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801CA8-7E11-45F0-8D47-B943604A572B}"/>
              </a:ext>
            </a:extLst>
          </p:cNvPr>
          <p:cNvSpPr/>
          <p:nvPr/>
        </p:nvSpPr>
        <p:spPr>
          <a:xfrm>
            <a:off x="6189480" y="50147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EFAED0-DD0F-482F-98CD-4FBEB151D9E5}"/>
              </a:ext>
            </a:extLst>
          </p:cNvPr>
          <p:cNvSpPr/>
          <p:nvPr/>
        </p:nvSpPr>
        <p:spPr>
          <a:xfrm>
            <a:off x="1169085" y="58997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EECE0-54EB-444B-9ADA-69815952D9B9}"/>
              </a:ext>
            </a:extLst>
          </p:cNvPr>
          <p:cNvSpPr/>
          <p:nvPr/>
        </p:nvSpPr>
        <p:spPr>
          <a:xfrm>
            <a:off x="6189480" y="59039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27B9F-4CE5-48F6-B274-F056B439D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61" y="503604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199213-A4D5-4EEA-8CF4-4F96006145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1347" y="593310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7F091-9907-48E4-ACD0-6B7A244952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36" y="594469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FFF3DE-9864-4A31-A52F-3BC93E120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36" y="5087713"/>
            <a:ext cx="804742" cy="64379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843514E1-BB05-47F8-9E5E-E49F473FE2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4" y="6009735"/>
            <a:ext cx="807738" cy="8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45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1BBA7-31D4-4707-A116-A284CA16B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5" y="130268"/>
            <a:ext cx="6802017" cy="460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6A432-BE32-4327-B193-6D0BEA3C692A}"/>
              </a:ext>
            </a:extLst>
          </p:cNvPr>
          <p:cNvSpPr txBox="1"/>
          <p:nvPr/>
        </p:nvSpPr>
        <p:spPr>
          <a:xfrm>
            <a:off x="3201126" y="1295615"/>
            <a:ext cx="5864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AFFF0FAB-389B-4F15-8ED4-94F9D1D570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4" y="6009735"/>
            <a:ext cx="807738" cy="807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A8AE4E-6C04-4E42-ADC7-C6C4408A4C8D}"/>
              </a:ext>
            </a:extLst>
          </p:cNvPr>
          <p:cNvSpPr/>
          <p:nvPr/>
        </p:nvSpPr>
        <p:spPr>
          <a:xfrm>
            <a:off x="1137906" y="50896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CB49C3-A97C-4CC0-8620-182B317C2EBA}"/>
              </a:ext>
            </a:extLst>
          </p:cNvPr>
          <p:cNvSpPr/>
          <p:nvPr/>
        </p:nvSpPr>
        <p:spPr>
          <a:xfrm>
            <a:off x="6158301" y="50938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1D47D-2688-4031-98B9-C0777A3D103B}"/>
              </a:ext>
            </a:extLst>
          </p:cNvPr>
          <p:cNvSpPr/>
          <p:nvPr/>
        </p:nvSpPr>
        <p:spPr>
          <a:xfrm>
            <a:off x="1137906" y="59788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31EADC-2A9C-4901-BFEF-EDD7604A6291}"/>
              </a:ext>
            </a:extLst>
          </p:cNvPr>
          <p:cNvSpPr/>
          <p:nvPr/>
        </p:nvSpPr>
        <p:spPr>
          <a:xfrm>
            <a:off x="6158301" y="59829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16F103-3158-430E-84CA-D637564730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82" y="5115109"/>
            <a:ext cx="805722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27EA0B-37DD-45DC-B54A-2829D7F1FC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68" y="6042400"/>
            <a:ext cx="804536" cy="643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8F5382-1EC7-4983-B995-E3F06252B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7" y="6023767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E12680-32CC-4C6A-AA1D-64F06C472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07" y="5166781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21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4309CD-D611-4E9A-8B64-40DDE0F79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80" y="104189"/>
            <a:ext cx="6979298" cy="4514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CFAF9-F81C-4F55-A84B-E97E9138BC00}"/>
              </a:ext>
            </a:extLst>
          </p:cNvPr>
          <p:cNvSpPr txBox="1"/>
          <p:nvPr/>
        </p:nvSpPr>
        <p:spPr>
          <a:xfrm>
            <a:off x="3363447" y="1339887"/>
            <a:ext cx="5591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58ACF0F-C864-40E8-B7D8-A7833D8B6E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4" y="6009735"/>
            <a:ext cx="807738" cy="8077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84044A-CC74-4AD8-8DB0-3E5FFA9D091E}"/>
              </a:ext>
            </a:extLst>
          </p:cNvPr>
          <p:cNvSpPr/>
          <p:nvPr/>
        </p:nvSpPr>
        <p:spPr>
          <a:xfrm>
            <a:off x="1137906" y="50896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  <a:defRPr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A768E9-83D2-490C-8E46-F68A754332D6}"/>
              </a:ext>
            </a:extLst>
          </p:cNvPr>
          <p:cNvSpPr/>
          <p:nvPr/>
        </p:nvSpPr>
        <p:spPr>
          <a:xfrm>
            <a:off x="6158301" y="50938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5AE4F4-ACBC-4E0C-8922-138102404A33}"/>
              </a:ext>
            </a:extLst>
          </p:cNvPr>
          <p:cNvSpPr/>
          <p:nvPr/>
        </p:nvSpPr>
        <p:spPr>
          <a:xfrm>
            <a:off x="1137906" y="59788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6C0E-C673-4821-BD2F-A33365FE2CEE}"/>
              </a:ext>
            </a:extLst>
          </p:cNvPr>
          <p:cNvSpPr/>
          <p:nvPr/>
        </p:nvSpPr>
        <p:spPr>
          <a:xfrm>
            <a:off x="6158301" y="59829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23BD69-DD9D-4563-8EB2-59C5436B5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82" y="5115109"/>
            <a:ext cx="805722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85F074-608D-4C10-8F6C-5323DFC6F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68" y="6042400"/>
            <a:ext cx="804536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761186-932D-4F36-8A8D-68F940F58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7" y="6023767"/>
            <a:ext cx="804742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971A1B-BA27-45B1-AF8A-29D9BAA1D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07" y="5166781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15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1" name="PA-矩形 12">
            <a:extLst>
              <a:ext uri="{FF2B5EF4-FFF2-40B4-BE49-F238E27FC236}">
                <a16:creationId xmlns:a16="http://schemas.microsoft.com/office/drawing/2014/main" id="{A9FFD570-3F0F-44F4-9649-23A2CDDB5D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81751" y="303775"/>
            <a:ext cx="505504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PHIẾU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BÀI 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FZHei-B01S" panose="02010601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4828" y="1664978"/>
            <a:ext cx="11568886" cy="44781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b/ 		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kiều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078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3">
            <a:extLst>
              <a:ext uri="{FF2B5EF4-FFF2-40B4-BE49-F238E27FC236}">
                <a16:creationId xmlns:a16="http://schemas.microsoft.com/office/drawing/2014/main" id="{9AAFB741-DC97-4164-9DC9-56BD3800EAA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631220"/>
              </p:ext>
            </p:extLst>
          </p:nvPr>
        </p:nvGraphicFramePr>
        <p:xfrm>
          <a:off x="0" y="-2719137"/>
          <a:ext cx="12192000" cy="12151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resentation" r:id="rId3" imgW="4975951" imgH="3732337" progId="PowerPoint.Show.8">
                  <p:embed/>
                </p:oleObj>
              </mc:Choice>
              <mc:Fallback>
                <p:oleObj name="Presentation" r:id="rId3" imgW="4975951" imgH="3732337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719137"/>
                        <a:ext cx="12192000" cy="121518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EDD0D6D-AF72-4859-A649-4F6629B77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009DF8-2A85-4669-B660-98C2D4E1D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436" y="-156836"/>
            <a:ext cx="1283563" cy="25807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FCF85B-DDC5-4ED4-A7D0-E22ECB516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31771"/>
            <a:ext cx="1345535" cy="30702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49369" y="728955"/>
            <a:ext cx="766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4370" y="1617393"/>
            <a:ext cx="1031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16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35745" y="4527449"/>
            <a:ext cx="1031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6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4196" y="2505831"/>
            <a:ext cx="1031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939" y="3508605"/>
            <a:ext cx="1031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129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1" name="PA-矩形 12">
            <a:extLst>
              <a:ext uri="{FF2B5EF4-FFF2-40B4-BE49-F238E27FC236}">
                <a16:creationId xmlns:a16="http://schemas.microsoft.com/office/drawing/2014/main" id="{A9FFD570-3F0F-44F4-9649-23A2CDDB5D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81751" y="540265"/>
            <a:ext cx="505504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HƯỚNG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DẪN TỰ HỌC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FZHei-B01S" panose="02010601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1A9707-0871-42CF-9A87-3C82A3ED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633" y="1701876"/>
            <a:ext cx="1939161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微软雅黑" panose="020B0503020204020204" pitchFamily="34" charset="-122"/>
              </a:rPr>
              <a:t>Bài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微软雅黑" panose="020B0503020204020204" pitchFamily="34" charset="-122"/>
              </a:rPr>
              <a:t>cũ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E17216-AE88-444E-BBD3-95077E192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81" y="1508238"/>
            <a:ext cx="1074057" cy="1074057"/>
          </a:xfrm>
          <a:prstGeom prst="rect">
            <a:avLst/>
          </a:prstGeom>
        </p:spPr>
      </p:pic>
      <p:pic>
        <p:nvPicPr>
          <p:cNvPr id="43" name="图片 2">
            <a:extLst>
              <a:ext uri="{FF2B5EF4-FFF2-40B4-BE49-F238E27FC236}">
                <a16:creationId xmlns:a16="http://schemas.microsoft.com/office/drawing/2014/main" id="{F4E17216-AE88-444E-BBD3-95077E192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1758" y="1518746"/>
            <a:ext cx="1119850" cy="107405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03848" y="2944913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078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22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1" name="PA-矩形 12">
            <a:extLst>
              <a:ext uri="{FF2B5EF4-FFF2-40B4-BE49-F238E27FC236}">
                <a16:creationId xmlns:a16="http://schemas.microsoft.com/office/drawing/2014/main" id="{A9FFD570-3F0F-44F4-9649-23A2CDDB5D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81751" y="540265"/>
            <a:ext cx="505504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HƯỚNG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DẪN TỰ HỌC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FZHei-B01S" panose="02010601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1A9707-0871-42CF-9A87-3C82A3ED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633" y="1701876"/>
            <a:ext cx="1939161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微软雅黑" panose="020B0503020204020204" pitchFamily="34" charset="-122"/>
              </a:rPr>
              <a:t>Bài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微软雅黑" panose="020B0503020204020204" pitchFamily="34" charset="-122"/>
              </a:rPr>
              <a:t>mới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E17216-AE88-444E-BBD3-95077E192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81" y="1508238"/>
            <a:ext cx="1074057" cy="1074057"/>
          </a:xfrm>
          <a:prstGeom prst="rect">
            <a:avLst/>
          </a:prstGeom>
        </p:spPr>
      </p:pic>
      <p:pic>
        <p:nvPicPr>
          <p:cNvPr id="43" name="图片 2">
            <a:extLst>
              <a:ext uri="{FF2B5EF4-FFF2-40B4-BE49-F238E27FC236}">
                <a16:creationId xmlns:a16="http://schemas.microsoft.com/office/drawing/2014/main" id="{F4E17216-AE88-444E-BBD3-95077E192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1758" y="1518746"/>
            <a:ext cx="1119850" cy="107405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382814" y="2944913"/>
            <a:ext cx="40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8115" y="3980182"/>
            <a:ext cx="966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SGK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4389" y="4842030"/>
            <a:ext cx="9664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078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22" grpId="0"/>
      <p:bldP spid="44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04A038A-BF95-4C08-A856-8EFBD4E5A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108FFDE1-1A0C-4815-973C-6C0E04F95F32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F274F79-A302-445D-B45B-A1BE7945C969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93F55A-7703-436F-B8E6-C13052490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29" y="4758882"/>
            <a:ext cx="1556772" cy="20991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6543A6-B65E-416E-BAEE-4443F139A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30" y="3628571"/>
            <a:ext cx="1541569" cy="228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A4AD43-4811-485A-9977-4A4C1FA3A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56" y="4759884"/>
            <a:ext cx="1898246" cy="20991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972485E-FB05-4710-ADB2-6C7B729F7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07682"/>
            <a:ext cx="1706696" cy="389430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001CF3-BB82-455E-BD31-15162CD55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12" y="4977504"/>
            <a:ext cx="2122026" cy="19378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D10A0A-0A90-40C6-927C-E153ECF39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76" y="-156836"/>
            <a:ext cx="1573923" cy="3164518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A84874DB-152F-45C2-9938-6D3CEA2029E5}"/>
              </a:ext>
            </a:extLst>
          </p:cNvPr>
          <p:cNvSpPr txBox="1"/>
          <p:nvPr/>
        </p:nvSpPr>
        <p:spPr>
          <a:xfrm>
            <a:off x="1611084" y="1691547"/>
            <a:ext cx="9695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Tạm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biệt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7200" spc="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72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60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Chúc</a:t>
            </a:r>
            <a:r>
              <a:rPr kumimoji="0" lang="en-US" altLang="zh-CN" sz="7200" b="0" i="0" u="none" strike="noStrike" kern="1200" cap="none" spc="60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0" i="0" u="none" strike="noStrike" kern="1200" cap="none" spc="60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7200" b="0" i="0" u="none" strike="noStrike" kern="1200" cap="none" spc="60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0" i="0" u="none" strike="noStrike" kern="1200" cap="none" spc="60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7200" b="0" i="0" u="none" strike="noStrike" kern="1200" cap="none" spc="60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0" i="0" u="none" strike="noStrike" kern="1200" cap="none" spc="60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học</a:t>
            </a:r>
            <a:r>
              <a:rPr kumimoji="0" lang="en-US" altLang="zh-CN" sz="7200" b="0" i="0" u="none" strike="noStrike" kern="1200" cap="none" spc="60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0" i="0" u="none" strike="noStrike" kern="1200" cap="none" spc="60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+mn-lt"/>
              </a:rPr>
              <a:t>tốt</a:t>
            </a:r>
            <a:endParaRPr kumimoji="0" lang="zh-CN" altLang="en-US" sz="7200" b="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3FB27230-4660-4551-82B6-30BB3B805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3" y="-1002"/>
            <a:ext cx="3648130" cy="2085958"/>
          </a:xfrm>
          <a:prstGeom prst="rect">
            <a:avLst/>
          </a:prstGeom>
        </p:spPr>
      </p:pic>
      <p:pic>
        <p:nvPicPr>
          <p:cNvPr id="54" name="5c63d3885db7c">
            <a:hlinkClick r:id="" action="ppaction://media"/>
            <a:extLst>
              <a:ext uri="{FF2B5EF4-FFF2-40B4-BE49-F238E27FC236}">
                <a16:creationId xmlns:a16="http://schemas.microsoft.com/office/drawing/2014/main" id="{BF914FF0-E3A5-41DF-AC16-898BECE05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66507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625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74" grpId="0" animBg="1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EDD0D6D-AF72-4859-A649-4F6629B77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009DF8-2A85-4669-B660-98C2D4E1D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436" y="-156836"/>
            <a:ext cx="1283563" cy="25807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57932" y="285145"/>
            <a:ext cx="9826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SGK)</a:t>
            </a:r>
            <a:endParaRPr lang="en-US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188" y="2440516"/>
            <a:ext cx="11560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: …………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445" y="3652459"/>
            <a:ext cx="11560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: ……………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217" y="4704747"/>
            <a:ext cx="109655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: …….. …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49532" y="2338913"/>
            <a:ext cx="1487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1; 2; 3</a:t>
            </a:r>
            <a:endParaRPr lang="en-US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0731" y="3507312"/>
            <a:ext cx="1487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5; 6</a:t>
            </a:r>
            <a:endParaRPr lang="en-US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0846" y="5568342"/>
            <a:ext cx="1487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129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5" grpId="0"/>
      <p:bldP spid="1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A1B183-2CDF-4645-8028-F02071BB7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ECBCD7F-B76E-4450-9025-1769DB1DFF0A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72A8ED-B517-41BE-96E8-B3B60C788D0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CFA467-A987-404B-A503-002EA37A1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977"/>
            <a:ext cx="2209800" cy="50422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F0C334-0072-4A2D-9EE6-7F3859DB5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4534215"/>
            <a:ext cx="3507622" cy="2264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FDAEA0-3A95-4132-98C7-D5DC78854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47815" y="-806573"/>
            <a:ext cx="1573923" cy="3164518"/>
          </a:xfrm>
          <a:prstGeom prst="rect">
            <a:avLst/>
          </a:prstGeom>
        </p:spPr>
      </p:pic>
      <p:sp>
        <p:nvSpPr>
          <p:cNvPr id="11" name="PA-矩形 12">
            <a:extLst>
              <a:ext uri="{FF2B5EF4-FFF2-40B4-BE49-F238E27FC236}">
                <a16:creationId xmlns:a16="http://schemas.microsoft.com/office/drawing/2014/main" id="{E95A167B-8689-4467-8FD5-1E8BD335DF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6297" y="1727996"/>
            <a:ext cx="9138103" cy="363176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II. </a:t>
            </a:r>
            <a:r>
              <a:rPr kumimoji="0" lang="en-US" altLang="zh-CN" sz="1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Đọc</a:t>
            </a:r>
            <a:r>
              <a:rPr kumimoji="0" lang="en-US" altLang="zh-CN" sz="115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hiểu</a:t>
            </a:r>
            <a:r>
              <a:rPr kumimoji="0" lang="en-US" altLang="zh-CN" sz="115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văn</a:t>
            </a:r>
            <a:r>
              <a:rPr kumimoji="0" lang="en-US" altLang="zh-CN" sz="115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  <a:sym typeface="FZHei-B01S" panose="02010601030101010101" pitchFamily="2" charset="-122"/>
              </a:rPr>
              <a:t>bản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0496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78967" y="1692121"/>
          <a:ext cx="7344228" cy="468570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344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62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3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3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………..</a:t>
                      </a:r>
                      <a:endParaRPr lang="en-US" sz="3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dung, ý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………………………………………………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………………………………………………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519887" y="2888336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1; 2;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27144" y="3722910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32734" y="4571996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8;9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816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44915" y="285145"/>
            <a:ext cx="812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—Pngtree—happy little boy illustration_465198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086" y="1919515"/>
            <a:ext cx="4241800" cy="4241800"/>
          </a:xfrm>
          <a:prstGeom prst="rect">
            <a:avLst/>
          </a:prstGeom>
        </p:spPr>
      </p:pic>
      <p:pic>
        <p:nvPicPr>
          <p:cNvPr id="31" name="Picture 30" descr="—Pngtree—yellow treasure chest decoration illustration_458477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601" y="986971"/>
            <a:ext cx="5871029" cy="58710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92914" y="3004458"/>
            <a:ext cx="10166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u="sng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11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238794" y="3277971"/>
            <a:ext cx="2241974" cy="665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Nghệ</a:t>
            </a:r>
            <a:r>
              <a:rPr lang="en-US" altLang="zh-C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thuật</a:t>
            </a:r>
            <a:r>
              <a:rPr lang="en-US" altLang="zh-C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8F096C-87F6-4E79-9274-6AF1E0791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543"/>
            <a:ext cx="2487255" cy="2750457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402029" y="3168574"/>
            <a:ext cx="695325" cy="723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81716" y="2844816"/>
            <a:ext cx="5268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275059" y="1645120"/>
            <a:ext cx="1830998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Nội</a:t>
            </a:r>
            <a:r>
              <a:rPr kumimoji="0" lang="en-US" altLang="zh-CN" sz="34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dung:</a:t>
            </a:r>
            <a:endParaRPr kumimoji="0" lang="zh-CN" altLang="en-US" sz="3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6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438294" y="1535723"/>
            <a:ext cx="695325" cy="7239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23771" y="1734463"/>
            <a:ext cx="77288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41550" y="1756238"/>
            <a:ext cx="2329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/>
              <a:buChar char="à"/>
            </a:pP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45430" y="3505214"/>
            <a:ext cx="3621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717" y="4174783"/>
            <a:ext cx="5268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4460" y="4781760"/>
            <a:ext cx="4201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đ.vị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 &gt; 10</a:t>
            </a:r>
          </a:p>
        </p:txBody>
      </p:sp>
      <p:sp>
        <p:nvSpPr>
          <p:cNvPr id="22" name="Right Brace 21"/>
          <p:cNvSpPr/>
          <p:nvPr/>
        </p:nvSpPr>
        <p:spPr>
          <a:xfrm>
            <a:off x="8519891" y="1509486"/>
            <a:ext cx="566057" cy="463005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14" idx="3"/>
            <a:endCxn id="24" idx="1"/>
          </p:cNvCxnSpPr>
          <p:nvPr/>
        </p:nvCxnSpPr>
        <p:spPr>
          <a:xfrm flipV="1">
            <a:off x="3480768" y="3121815"/>
            <a:ext cx="800948" cy="488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3"/>
            <a:endCxn id="19" idx="1"/>
          </p:cNvCxnSpPr>
          <p:nvPr/>
        </p:nvCxnSpPr>
        <p:spPr>
          <a:xfrm>
            <a:off x="3480768" y="3610691"/>
            <a:ext cx="764662" cy="1715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4" idx="3"/>
            <a:endCxn id="20" idx="1"/>
          </p:cNvCxnSpPr>
          <p:nvPr/>
        </p:nvCxnSpPr>
        <p:spPr>
          <a:xfrm>
            <a:off x="3480768" y="3610691"/>
            <a:ext cx="800949" cy="8410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3"/>
            <a:endCxn id="21" idx="1"/>
          </p:cNvCxnSpPr>
          <p:nvPr/>
        </p:nvCxnSpPr>
        <p:spPr>
          <a:xfrm>
            <a:off x="3480768" y="3610691"/>
            <a:ext cx="793692" cy="1678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24" grpId="0"/>
      <p:bldP spid="25" grpId="0"/>
      <p:bldP spid="2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574BE9-AA3A-47E4-8848-C005E5D2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B1CEFB-98F4-4626-8ED4-1F9F82F7AA03}"/>
              </a:ext>
            </a:extLst>
          </p:cNvPr>
          <p:cNvSpPr/>
          <p:nvPr/>
        </p:nvSpPr>
        <p:spPr>
          <a:xfrm>
            <a:off x="1609272" y="-367"/>
            <a:ext cx="9000000" cy="158400"/>
          </a:xfrm>
          <a:prstGeom prst="rect">
            <a:avLst/>
          </a:prstGeom>
          <a:solidFill>
            <a:srgbClr val="D1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625346-6AF6-463E-915D-C1F2335E3997}"/>
              </a:ext>
            </a:extLst>
          </p:cNvPr>
          <p:cNvSpPr/>
          <p:nvPr/>
        </p:nvSpPr>
        <p:spPr>
          <a:xfrm>
            <a:off x="-35844" y="6712347"/>
            <a:ext cx="12227844" cy="156929"/>
          </a:xfrm>
          <a:prstGeom prst="rect">
            <a:avLst/>
          </a:prstGeom>
          <a:solidFill>
            <a:srgbClr val="4EA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FF84A4-19AE-4FC0-9341-9A58134F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763587" y="-491519"/>
            <a:ext cx="972737" cy="19557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E32E41-C085-462A-9D96-7A0D9294D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002" y="-491520"/>
            <a:ext cx="972737" cy="19557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736A3-9DAA-4B87-832A-77DE9F218A64}"/>
              </a:ext>
            </a:extLst>
          </p:cNvPr>
          <p:cNvSpPr/>
          <p:nvPr/>
        </p:nvSpPr>
        <p:spPr>
          <a:xfrm>
            <a:off x="1151706" y="1550774"/>
            <a:ext cx="4160519" cy="699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Tình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huống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vận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dụng</a:t>
            </a:r>
            <a:r>
              <a:rPr lang="en-US" altLang="zh-C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义启紫水晶体" panose="02010601030101010101" pitchFamily="2" charset="-122"/>
                <a:cs typeface="Times New Roman" pitchFamily="18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义启紫水晶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771F2003-C5E4-4C35-996B-9899A0EC4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37570">
            <a:off x="314942" y="1441377"/>
            <a:ext cx="695325" cy="723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90196" y="2510976"/>
            <a:ext cx="825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7454" y="3229433"/>
            <a:ext cx="10602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+mj-lt"/>
              </a:rPr>
              <a:t>An ủi, động viên những trường hợp được cho là “Của đi thay người”.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4709" y="4622793"/>
            <a:ext cx="1060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+mj-lt"/>
              </a:rPr>
              <a:t>Quan niệm về việc sinh đẻ trước đây: Muốn có nhiều con.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72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24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551173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1261</Words>
  <Application>Microsoft Office PowerPoint</Application>
  <PresentationFormat>Widescreen</PresentationFormat>
  <Paragraphs>176</Paragraphs>
  <Slides>32</Slides>
  <Notes>25</Notes>
  <HiddenSlides>1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微软雅黑</vt:lpstr>
      <vt:lpstr>Arial</vt:lpstr>
      <vt:lpstr>Calibri</vt:lpstr>
      <vt:lpstr>Calibri Light</vt:lpstr>
      <vt:lpstr>等线</vt:lpstr>
      <vt:lpstr>FZHei-B01S</vt:lpstr>
      <vt:lpstr>Times New Roman</vt:lpstr>
      <vt:lpstr>Wingdings</vt:lpstr>
      <vt:lpstr>义启紫水晶体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Nguyễn Thanh Bình</cp:lastModifiedBy>
  <cp:revision>35</cp:revision>
  <dcterms:created xsi:type="dcterms:W3CDTF">2019-05-16T03:40:00Z</dcterms:created>
  <dcterms:modified xsi:type="dcterms:W3CDTF">2022-01-21T09:34:12Z</dcterms:modified>
</cp:coreProperties>
</file>