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1BCE1-F073-4EC7-BDD5-61B90D69801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EF2FD-1D97-48B1-945B-0D2D34D2D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2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C1252-29CA-4E27-A0EE-958AE108C666}" type="slidenum">
              <a:rPr lang="en-US">
                <a:latin typeface="Arial" pitchFamily="34" charset="0"/>
              </a:rPr>
              <a:pPr/>
              <a:t>18</a:t>
            </a:fld>
            <a:endParaRPr lang="en-US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2EBB-C84D-4A57-A845-3E48EF746B94}" type="slidenum">
              <a:rPr lang="en-US">
                <a:latin typeface="Arial" pitchFamily="34" charset="0"/>
              </a:rPr>
              <a:pPr/>
              <a:t>20</a:t>
            </a:fld>
            <a:endParaRPr lang="en-US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5EA8-D5CB-4234-985D-05BD425A960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472DB-BE7A-47A5-830D-A0781A3F8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5EA8-D5CB-4234-985D-05BD425A960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472DB-BE7A-47A5-830D-A0781A3F8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5EA8-D5CB-4234-985D-05BD425A960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472DB-BE7A-47A5-830D-A0781A3F8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BCF63-60DD-4E7E-A12A-CF75E4350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5EA8-D5CB-4234-985D-05BD425A960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472DB-BE7A-47A5-830D-A0781A3F8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5EA8-D5CB-4234-985D-05BD425A960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472DB-BE7A-47A5-830D-A0781A3F8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5EA8-D5CB-4234-985D-05BD425A960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472DB-BE7A-47A5-830D-A0781A3F8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5EA8-D5CB-4234-985D-05BD425A960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472DB-BE7A-47A5-830D-A0781A3F8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5EA8-D5CB-4234-985D-05BD425A960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472DB-BE7A-47A5-830D-A0781A3F8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5EA8-D5CB-4234-985D-05BD425A960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472DB-BE7A-47A5-830D-A0781A3F8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5EA8-D5CB-4234-985D-05BD425A960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472DB-BE7A-47A5-830D-A0781A3F8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5EA8-D5CB-4234-985D-05BD425A960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472DB-BE7A-47A5-830D-A0781A3F8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35EA8-D5CB-4234-985D-05BD425A960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472DB-BE7A-47A5-830D-A0781A3F8C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GA512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78"/>
          <a:stretch>
            <a:fillRect/>
          </a:stretch>
        </p:blipFill>
        <p:spPr bwMode="auto">
          <a:xfrm rot="369966" flipH="1">
            <a:off x="-266700" y="4221163"/>
            <a:ext cx="193357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06713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2514600" y="2819400"/>
            <a:ext cx="6172200" cy="1676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Công</a:t>
            </a:r>
            <a:r>
              <a:rPr lang="en-US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nghệ</a:t>
            </a:r>
            <a:r>
              <a:rPr lang="vi-VN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7</a:t>
            </a:r>
            <a:endParaRPr lang="en-US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9" descr="167"/>
          <p:cNvPicPr>
            <a:picLocks noChangeAspect="1" noChangeArrowheads="1" noCrop="1"/>
          </p:cNvPicPr>
          <p:nvPr/>
        </p:nvPicPr>
        <p:blipFill>
          <a:blip r:embed="rId4">
            <a:lum bright="42000"/>
          </a:blip>
          <a:srcRect/>
          <a:stretch>
            <a:fillRect/>
          </a:stretch>
        </p:blipFill>
        <p:spPr bwMode="auto">
          <a:xfrm>
            <a:off x="1295400" y="1296988"/>
            <a:ext cx="137160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167"/>
          <p:cNvPicPr>
            <a:picLocks noChangeAspect="1" noChangeArrowheads="1" noCrop="1"/>
          </p:cNvPicPr>
          <p:nvPr/>
        </p:nvPicPr>
        <p:blipFill>
          <a:blip r:embed="rId4">
            <a:lum bright="36000"/>
          </a:blip>
          <a:srcRect/>
          <a:stretch>
            <a:fillRect/>
          </a:stretch>
        </p:blipFill>
        <p:spPr bwMode="auto">
          <a:xfrm>
            <a:off x="1676400" y="22860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1" descr="167"/>
          <p:cNvPicPr>
            <a:picLocks noChangeAspect="1" noChangeArrowheads="1" noCrop="1"/>
          </p:cNvPicPr>
          <p:nvPr/>
        </p:nvPicPr>
        <p:blipFill>
          <a:blip r:embed="rId4">
            <a:lum bright="42000"/>
          </a:blip>
          <a:srcRect/>
          <a:stretch>
            <a:fillRect/>
          </a:stretch>
        </p:blipFill>
        <p:spPr bwMode="auto">
          <a:xfrm rot="795352">
            <a:off x="2514600" y="1295400"/>
            <a:ext cx="1219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8229600" y="4038600"/>
            <a:ext cx="533400" cy="381000"/>
          </a:xfrm>
          <a:prstGeom prst="star5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7772400" y="5029200"/>
            <a:ext cx="533400" cy="381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5486400" y="1143000"/>
            <a:ext cx="533400" cy="381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8610600" y="5181600"/>
            <a:ext cx="533400" cy="457200"/>
          </a:xfrm>
          <a:prstGeom prst="star5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7" name="AutoShape 15"/>
          <p:cNvSpPr>
            <a:spLocks noChangeArrowheads="1"/>
          </p:cNvSpPr>
          <p:nvPr/>
        </p:nvSpPr>
        <p:spPr bwMode="auto">
          <a:xfrm>
            <a:off x="7391400" y="6096000"/>
            <a:ext cx="533400" cy="457200"/>
          </a:xfrm>
          <a:prstGeom prst="star5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8" name="AutoShape 16"/>
          <p:cNvSpPr>
            <a:spLocks noChangeArrowheads="1"/>
          </p:cNvSpPr>
          <p:nvPr/>
        </p:nvSpPr>
        <p:spPr bwMode="auto">
          <a:xfrm>
            <a:off x="8305800" y="6248400"/>
            <a:ext cx="533400" cy="457200"/>
          </a:xfrm>
          <a:prstGeom prst="star5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9" name="AutoShape 17"/>
          <p:cNvSpPr>
            <a:spLocks noChangeArrowheads="1"/>
          </p:cNvSpPr>
          <p:nvPr/>
        </p:nvSpPr>
        <p:spPr bwMode="auto">
          <a:xfrm>
            <a:off x="6553200" y="6248400"/>
            <a:ext cx="533400" cy="45720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6858000" y="1752600"/>
            <a:ext cx="533400" cy="457200"/>
          </a:xfrm>
          <a:prstGeom prst="star5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4038600" y="1905000"/>
            <a:ext cx="533400" cy="45720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7162800" y="457200"/>
            <a:ext cx="533400" cy="457200"/>
          </a:xfrm>
          <a:prstGeom prst="star5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3" grpId="0" animBg="1"/>
      <p:bldP spid="33804" grpId="0" animBg="1"/>
      <p:bldP spid="33805" grpId="0" animBg="1"/>
      <p:bldP spid="33806" grpId="0" animBg="1"/>
      <p:bldP spid="33807" grpId="0" animBg="1"/>
      <p:bldP spid="33808" grpId="0" animBg="1"/>
      <p:bldP spid="33809" grpId="0" animBg="1"/>
      <p:bldP spid="18" grpId="0" animBg="1"/>
      <p:bldP spid="19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dirty="0" err="1" smtClean="0">
                <a:latin typeface="Times New Roman" pitchFamily="18" charset="0"/>
              </a:rPr>
              <a:t>Hình</a:t>
            </a:r>
            <a:r>
              <a:rPr lang="en-US" sz="4000" dirty="0" smtClean="0">
                <a:latin typeface="Times New Roman" pitchFamily="18" charset="0"/>
              </a:rPr>
              <a:t> a: </a:t>
            </a:r>
            <a:r>
              <a:rPr lang="en-US" sz="4000" dirty="0" err="1" smtClean="0">
                <a:latin typeface="Times New Roman" pitchFamily="18" charset="0"/>
              </a:rPr>
              <a:t>Tỉa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dặm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cây</a:t>
            </a:r>
            <a:endParaRPr lang="en-US" sz="4000" dirty="0" smtClean="0">
              <a:latin typeface="Times New Roman" pitchFamily="18" charset="0"/>
            </a:endParaRPr>
          </a:p>
        </p:txBody>
      </p:sp>
      <p:pic>
        <p:nvPicPr>
          <p:cNvPr id="14339" name="Picture 3" descr="Untitled-1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667000"/>
            <a:ext cx="5791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133600" y="1295400"/>
            <a:ext cx="26670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304800"/>
            <a:ext cx="8229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000"/>
              <a:t>Hình b : Làm cỏ</a:t>
            </a:r>
          </a:p>
        </p:txBody>
      </p:sp>
      <p:pic>
        <p:nvPicPr>
          <p:cNvPr id="14343" name="Picture 7" descr="Untitled-2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752600"/>
            <a:ext cx="6781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4038600" y="838200"/>
            <a:ext cx="1905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04800" y="304800"/>
            <a:ext cx="822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000" dirty="0" err="1"/>
              <a:t>Hình</a:t>
            </a:r>
            <a:r>
              <a:rPr lang="en-US" sz="4000" dirty="0"/>
              <a:t> c : </a:t>
            </a:r>
            <a:r>
              <a:rPr lang="en-US" sz="4000" dirty="0" err="1"/>
              <a:t>Bón</a:t>
            </a:r>
            <a:r>
              <a:rPr lang="en-US" sz="4000" dirty="0"/>
              <a:t> </a:t>
            </a:r>
            <a:r>
              <a:rPr lang="en-US" sz="4000" dirty="0" err="1"/>
              <a:t>phân</a:t>
            </a:r>
            <a:endParaRPr lang="en-US" sz="4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Arial" pitchFamily="34" charset="0"/>
            </a:endParaRPr>
          </a:p>
        </p:txBody>
      </p:sp>
      <p:pic>
        <p:nvPicPr>
          <p:cNvPr id="14346" name="Picture 10" descr="Untitled-3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828800"/>
            <a:ext cx="6934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4267200" y="762000"/>
            <a:ext cx="1828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457200" y="3810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d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vun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gốc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9" name="Picture 13" descr="Untitled-4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981200"/>
            <a:ext cx="5867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4495800" y="914400"/>
            <a:ext cx="1447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57200" y="304800"/>
            <a:ext cx="822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e: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52" name="Picture 16" descr="Untitled-5 cop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2089150"/>
            <a:ext cx="594360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3733800" y="838200"/>
            <a:ext cx="1752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8" grpId="1"/>
      <p:bldP spid="14340" grpId="0" animBg="1"/>
      <p:bldP spid="14340" grpId="1" animBg="1"/>
      <p:bldP spid="14342" grpId="0" build="p"/>
      <p:bldP spid="14342" grpId="1" build="p"/>
      <p:bldP spid="14344" grpId="0" animBg="1"/>
      <p:bldP spid="14344" grpId="1" animBg="1"/>
      <p:bldP spid="14345" grpId="0" build="p"/>
      <p:bldP spid="14345" grpId="1" build="p"/>
      <p:bldP spid="14347" grpId="0" animBg="1"/>
      <p:bldP spid="14347" grpId="1" animBg="1"/>
      <p:bldP spid="14348" grpId="0" build="p"/>
      <p:bldP spid="14348" grpId="1" build="p"/>
      <p:bldP spid="14350" grpId="0" animBg="1"/>
      <p:bldP spid="14350" grpId="1" animBg="1"/>
      <p:bldP spid="14351" grpId="0" build="p"/>
      <p:bldP spid="143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57200"/>
            <a:ext cx="8077200" cy="579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Làm rào bảo vệ</a:t>
            </a:r>
            <a:r>
              <a:rPr lang="en-US" sz="4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4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- Phát quang.</a:t>
            </a:r>
          </a:p>
          <a:p>
            <a:pPr marL="0" indent="0">
              <a:buNone/>
            </a:pPr>
            <a:r>
              <a:rPr lang="en-US" sz="4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4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 cỏ.</a:t>
            </a:r>
          </a:p>
          <a:p>
            <a:pPr marL="0" indent="0">
              <a:buNone/>
            </a:pPr>
            <a:r>
              <a:rPr lang="en-US" sz="4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- Xới đất, vun gốc.</a:t>
            </a:r>
          </a:p>
          <a:p>
            <a:pPr marL="0" indent="0">
              <a:buNone/>
            </a:pPr>
            <a:r>
              <a:rPr lang="en-US" sz="4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- Bón phân.</a:t>
            </a:r>
          </a:p>
          <a:p>
            <a:pPr marL="0" indent="0">
              <a:buNone/>
            </a:pPr>
            <a:r>
              <a:rPr lang="en-US" sz="4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- Tỉa và dặm cây. 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5011067" y="1752600"/>
            <a:ext cx="3921919" cy="4724400"/>
          </a:xfrm>
        </p:spPr>
        <p:txBody>
          <a:bodyPr>
            <a:noAutofit/>
          </a:bodyPr>
          <a:lstStyle/>
          <a:p>
            <a:pPr eaLnBrk="1" hangingPunct="1"/>
            <a:r>
              <a:rPr lang="vi-VN" smtClean="0">
                <a:latin typeface="Times New Roman" pitchFamily="18" charset="0"/>
                <a:cs typeface="Times New Roman" pitchFamily="18" charset="0"/>
              </a:rPr>
              <a:t>Trồng cây dứa dại và một số cây khác làm thành hàng rào dày bao quanh khu trồng rừng</a:t>
            </a:r>
          </a:p>
          <a:p>
            <a:pPr eaLnBrk="1" hangingPunct="1"/>
            <a:r>
              <a:rPr lang="vi-VN" smtClean="0">
                <a:latin typeface="Times New Roman" pitchFamily="18" charset="0"/>
                <a:cs typeface="Times New Roman" pitchFamily="18" charset="0"/>
              </a:rPr>
              <a:t>Với cây trồng phân tán làm rào bằng tre nứa bao quanh từng cây</a:t>
            </a:r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-58341" y="257176"/>
            <a:ext cx="9002316" cy="13255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vi-VN" sz="4800" b="1" dirty="0" smtClean="0">
                <a:solidFill>
                  <a:srgbClr val="C00000"/>
                </a:solidFill>
              </a:rPr>
              <a:t>II. </a:t>
            </a:r>
            <a:r>
              <a:rPr lang="vi-VN" sz="4800" b="1" u="sng" dirty="0" smtClean="0">
                <a:solidFill>
                  <a:srgbClr val="C00000"/>
                </a:solidFill>
              </a:rPr>
              <a:t>Những công việc chăm sóc rừng sau </a:t>
            </a:r>
            <a:r>
              <a:rPr lang="vi-VN" sz="4800" b="1" u="sng" smtClean="0">
                <a:solidFill>
                  <a:srgbClr val="C00000"/>
                </a:solidFill>
              </a:rPr>
              <a:t>khi trồng</a:t>
            </a:r>
            <a:r>
              <a:rPr lang="en-US" sz="4800" b="1" u="sng" smtClean="0">
                <a:solidFill>
                  <a:srgbClr val="C00000"/>
                </a:solidFill>
              </a:rPr>
              <a:t>:</a:t>
            </a:r>
            <a:r>
              <a:rPr lang="vi-VN" sz="4800" b="1" dirty="0" smtClean="0">
                <a:solidFill>
                  <a:srgbClr val="C00000"/>
                </a:solidFill>
              </a:rPr>
              <a:t/>
            </a:r>
            <a:br>
              <a:rPr lang="vi-VN" sz="4800" b="1" dirty="0" smtClean="0">
                <a:solidFill>
                  <a:srgbClr val="C00000"/>
                </a:solidFill>
              </a:rPr>
            </a:br>
            <a:r>
              <a:rPr lang="vi-VN" sz="4800" b="1" dirty="0" smtClean="0">
                <a:solidFill>
                  <a:srgbClr val="7030A0"/>
                </a:solidFill>
              </a:rPr>
              <a:t>1. </a:t>
            </a:r>
            <a:r>
              <a:rPr lang="vi-VN" sz="4800" b="1" u="sng" dirty="0" smtClean="0">
                <a:solidFill>
                  <a:srgbClr val="7030A0"/>
                </a:solidFill>
              </a:rPr>
              <a:t>Làm rào </a:t>
            </a:r>
            <a:r>
              <a:rPr lang="vi-VN" sz="4800" b="1" u="sng" smtClean="0">
                <a:solidFill>
                  <a:srgbClr val="7030A0"/>
                </a:solidFill>
              </a:rPr>
              <a:t>bảo vệ</a:t>
            </a:r>
            <a:r>
              <a:rPr lang="en-US" sz="4800" b="1" u="sng" smtClean="0">
                <a:solidFill>
                  <a:srgbClr val="7030A0"/>
                </a:solidFill>
              </a:rPr>
              <a:t>:</a:t>
            </a:r>
            <a:endParaRPr lang="vi-VN" sz="4800" b="1" u="sng" dirty="0" smtClean="0">
              <a:solidFill>
                <a:srgbClr val="7030A0"/>
              </a:solidFill>
            </a:endParaRPr>
          </a:p>
        </p:txBody>
      </p:sp>
      <p:pic>
        <p:nvPicPr>
          <p:cNvPr id="7172" name="Picture 4" descr="Káº¿t quáº£ hÃ¬nh áº£nh cho hÃ ng rÃ o cÃ¢y rá»«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022476"/>
            <a:ext cx="4993481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81000"/>
            <a:ext cx="4267200" cy="14811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vi-VN" sz="3200" dirty="0" smtClean="0">
                <a:solidFill>
                  <a:srgbClr val="7030A0"/>
                </a:solidFill>
                <a:latin typeface="+mj-lt"/>
              </a:rPr>
              <a:t>2. </a:t>
            </a:r>
            <a:r>
              <a:rPr lang="vi-VN" sz="3200" u="sng" smtClean="0">
                <a:solidFill>
                  <a:srgbClr val="7030A0"/>
                </a:solidFill>
                <a:latin typeface="+mj-lt"/>
              </a:rPr>
              <a:t>Phát quang</a:t>
            </a:r>
            <a:r>
              <a:rPr lang="en-US" sz="3200" u="sng" smtClean="0">
                <a:solidFill>
                  <a:srgbClr val="7030A0"/>
                </a:solidFill>
                <a:latin typeface="+mj-lt"/>
              </a:rPr>
              <a:t>:</a:t>
            </a:r>
            <a:endParaRPr lang="vi-VN" sz="3200" u="sng" dirty="0" smtClean="0">
              <a:solidFill>
                <a:srgbClr val="7030A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vi-VN" sz="2800" dirty="0" smtClean="0">
                <a:latin typeface="+mj-lt"/>
              </a:rPr>
              <a:t>Chặt </a:t>
            </a:r>
            <a:r>
              <a:rPr lang="vi-VN" sz="2800" dirty="0">
                <a:latin typeface="+mj-lt"/>
              </a:rPr>
              <a:t>bỏ dây leo, cây hoang dại chèn ép cây rừng trồng</a:t>
            </a:r>
          </a:p>
        </p:txBody>
      </p:sp>
      <p:sp>
        <p:nvSpPr>
          <p:cNvPr id="819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304800"/>
            <a:ext cx="4514850" cy="1828800"/>
          </a:xfrm>
        </p:spPr>
        <p:txBody>
          <a:bodyPr>
            <a:normAutofit lnSpcReduction="10000"/>
          </a:bodyPr>
          <a:lstStyle/>
          <a:p>
            <a:r>
              <a:rPr lang="vi-VN" sz="3200" dirty="0" smtClean="0">
                <a:solidFill>
                  <a:srgbClr val="7030A0"/>
                </a:solidFill>
                <a:latin typeface="+mj-lt"/>
              </a:rPr>
              <a:t>3</a:t>
            </a:r>
            <a:r>
              <a:rPr lang="vi-VN" sz="3500" dirty="0" smtClean="0">
                <a:solidFill>
                  <a:srgbClr val="7030A0"/>
                </a:solidFill>
                <a:latin typeface="+mj-lt"/>
              </a:rPr>
              <a:t>. </a:t>
            </a:r>
            <a:r>
              <a:rPr lang="vi-VN" sz="3200" u="sng" smtClean="0">
                <a:solidFill>
                  <a:srgbClr val="7030A0"/>
                </a:solidFill>
                <a:latin typeface="+mj-lt"/>
              </a:rPr>
              <a:t>Làm cỏ</a:t>
            </a:r>
            <a:r>
              <a:rPr lang="en-US" sz="3200" u="sng" smtClean="0">
                <a:solidFill>
                  <a:srgbClr val="7030A0"/>
                </a:solidFill>
                <a:latin typeface="+mj-lt"/>
              </a:rPr>
              <a:t>:</a:t>
            </a:r>
            <a:endParaRPr lang="vi-VN" sz="3200" u="sng" dirty="0" smtClean="0">
              <a:solidFill>
                <a:srgbClr val="7030A0"/>
              </a:solidFill>
              <a:latin typeface="+mj-lt"/>
            </a:endParaRPr>
          </a:p>
          <a:p>
            <a:pPr algn="just" eaLnBrk="1" hangingPunct="1"/>
            <a:r>
              <a:rPr lang="vi-VN" dirty="0" smtClean="0">
                <a:latin typeface="+mj-lt"/>
              </a:rPr>
              <a:t>Tiến hành ngay khi trồng cây từ 1 đến 3 tháng.</a:t>
            </a:r>
          </a:p>
          <a:p>
            <a:pPr algn="just" eaLnBrk="1" hangingPunct="1"/>
            <a:r>
              <a:rPr lang="vi-VN" dirty="0" smtClean="0">
                <a:latin typeface="+mj-lt"/>
              </a:rPr>
              <a:t>Làm sạch cỏ xung quanh gốc cây</a:t>
            </a:r>
          </a:p>
          <a:p>
            <a:endParaRPr lang="vi-VN" dirty="0" smtClean="0"/>
          </a:p>
        </p:txBody>
      </p:sp>
      <p:pic>
        <p:nvPicPr>
          <p:cNvPr id="8197" name="Picture 2" descr="HÃ¬nh áº£nh cÃ³ liÃªn qu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05000"/>
            <a:ext cx="4343400" cy="4953000"/>
          </a:xfrm>
          <a:noFill/>
        </p:spPr>
      </p:pic>
      <p:pic>
        <p:nvPicPr>
          <p:cNvPr id="8198" name="Picture 2" descr="HÃ¬nh áº£nh cÃ³ liÃªn qua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1752600"/>
            <a:ext cx="4648200" cy="510540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4133850" cy="747713"/>
          </a:xfrm>
        </p:spPr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vi-VN" sz="9800" dirty="0">
                <a:solidFill>
                  <a:srgbClr val="7030A0"/>
                </a:solidFill>
                <a:latin typeface="+mj-lt"/>
              </a:rPr>
              <a:t>4. </a:t>
            </a:r>
            <a:r>
              <a:rPr lang="vi-VN" sz="9800" u="sng" dirty="0">
                <a:solidFill>
                  <a:srgbClr val="7030A0"/>
                </a:solidFill>
                <a:latin typeface="+mj-lt"/>
              </a:rPr>
              <a:t>Xới đất, </a:t>
            </a:r>
            <a:r>
              <a:rPr lang="vi-VN" sz="9800" u="sng">
                <a:solidFill>
                  <a:srgbClr val="7030A0"/>
                </a:solidFill>
                <a:latin typeface="+mj-lt"/>
              </a:rPr>
              <a:t>vun </a:t>
            </a:r>
            <a:r>
              <a:rPr lang="vi-VN" sz="9800" u="sng" smtClean="0">
                <a:solidFill>
                  <a:srgbClr val="7030A0"/>
                </a:solidFill>
                <a:latin typeface="+mj-lt"/>
              </a:rPr>
              <a:t>gốc</a:t>
            </a:r>
            <a:r>
              <a:rPr lang="en-US" sz="9800" u="sng" smtClean="0">
                <a:solidFill>
                  <a:srgbClr val="7030A0"/>
                </a:solidFill>
                <a:latin typeface="+mj-lt"/>
              </a:rPr>
              <a:t>:</a:t>
            </a:r>
            <a:endParaRPr lang="vi-VN" sz="9800" u="sng" dirty="0" smtClean="0">
              <a:solidFill>
                <a:srgbClr val="7030A0"/>
              </a:solidFill>
              <a:latin typeface="+mj-lt"/>
            </a:endParaRPr>
          </a:p>
          <a:p>
            <a:pPr>
              <a:defRPr/>
            </a:pPr>
            <a:endParaRPr lang="vi-V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11416" y="304800"/>
            <a:ext cx="3532584" cy="7620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vi-VN" sz="3500" dirty="0" smtClean="0">
                <a:solidFill>
                  <a:srgbClr val="7030A0"/>
                </a:solidFill>
                <a:latin typeface="+mj-lt"/>
              </a:rPr>
              <a:t>5. </a:t>
            </a:r>
            <a:r>
              <a:rPr lang="vi-VN" sz="3500" u="sng">
                <a:solidFill>
                  <a:srgbClr val="7030A0"/>
                </a:solidFill>
                <a:latin typeface="+mj-lt"/>
              </a:rPr>
              <a:t>Bón </a:t>
            </a:r>
            <a:r>
              <a:rPr lang="vi-VN" sz="3500" u="sng" smtClean="0">
                <a:solidFill>
                  <a:srgbClr val="7030A0"/>
                </a:solidFill>
                <a:latin typeface="+mj-lt"/>
              </a:rPr>
              <a:t>phân</a:t>
            </a:r>
            <a:r>
              <a:rPr lang="en-US" sz="3500" u="sng" smtClean="0">
                <a:solidFill>
                  <a:srgbClr val="7030A0"/>
                </a:solidFill>
                <a:latin typeface="+mj-lt"/>
              </a:rPr>
              <a:t>:</a:t>
            </a:r>
            <a:endParaRPr lang="vi-VN" sz="3500" u="sng" dirty="0" smtClean="0">
              <a:solidFill>
                <a:srgbClr val="7030A0"/>
              </a:solidFill>
              <a:latin typeface="+mj-lt"/>
            </a:endParaRPr>
          </a:p>
          <a:p>
            <a:pPr>
              <a:defRPr/>
            </a:pPr>
            <a:r>
              <a:rPr lang="vi-VN" dirty="0" smtClean="0">
                <a:solidFill>
                  <a:srgbClr val="00B0F0"/>
                </a:solidFill>
                <a:latin typeface="+mj-lt"/>
              </a:rPr>
              <a:t> </a:t>
            </a:r>
            <a:endParaRPr lang="vi-VN" dirty="0">
              <a:latin typeface="+mj-lt"/>
            </a:endParaRPr>
          </a:p>
          <a:p>
            <a:pPr>
              <a:defRPr/>
            </a:pPr>
            <a:endParaRPr lang="vi-VN" dirty="0">
              <a:latin typeface="+mj-lt"/>
            </a:endParaRPr>
          </a:p>
        </p:txBody>
      </p:sp>
      <p:pic>
        <p:nvPicPr>
          <p:cNvPr id="9221" name="Picture 2" descr="HÃ¬nh áº£nh cÃ³ liÃªn qu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433764"/>
            <a:ext cx="4572000" cy="3424237"/>
          </a:xfrm>
          <a:noFill/>
        </p:spPr>
      </p:pic>
      <p:pic>
        <p:nvPicPr>
          <p:cNvPr id="9222" name="Picture 2" descr="HÃ¬nh áº£nh cÃ³ liÃªn qua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3173414"/>
            <a:ext cx="4267201" cy="3684587"/>
          </a:xfrm>
          <a:noFill/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-152400" y="597877"/>
            <a:ext cx="4800600" cy="290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/>
              <a:t>	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→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→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419600" y="304800"/>
            <a:ext cx="480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cây.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2"/>
          </a:xfrm>
        </p:spPr>
        <p:txBody>
          <a:bodyPr>
            <a:normAutofit/>
          </a:bodyPr>
          <a:lstStyle/>
          <a:p>
            <a:pPr algn="l" eaLnBrk="1" hangingPunct="1"/>
            <a:r>
              <a:rPr lang="vi-VN" sz="3200" b="1" dirty="0" smtClean="0">
                <a:solidFill>
                  <a:srgbClr val="7030A0"/>
                </a:solidFill>
              </a:rPr>
              <a:t>6. </a:t>
            </a:r>
            <a:r>
              <a:rPr lang="vi-VN" sz="3200" b="1" u="sng" dirty="0" smtClean="0">
                <a:solidFill>
                  <a:srgbClr val="7030A0"/>
                </a:solidFill>
              </a:rPr>
              <a:t>Tỉa và </a:t>
            </a:r>
            <a:r>
              <a:rPr lang="vi-VN" sz="3200" b="1" u="sng" smtClean="0">
                <a:solidFill>
                  <a:srgbClr val="7030A0"/>
                </a:solidFill>
              </a:rPr>
              <a:t>dặm cây</a:t>
            </a:r>
            <a:r>
              <a:rPr lang="en-US" sz="3200" b="1" u="sng" smtClean="0">
                <a:solidFill>
                  <a:srgbClr val="7030A0"/>
                </a:solidFill>
              </a:rPr>
              <a:t>:</a:t>
            </a:r>
            <a:r>
              <a:rPr lang="vi-VN" sz="3200" b="1" u="sng" smtClean="0">
                <a:solidFill>
                  <a:srgbClr val="7030A0"/>
                </a:solidFill>
              </a:rPr>
              <a:t> </a:t>
            </a:r>
            <a:endParaRPr lang="vi-VN" sz="3200" b="1" u="sng" dirty="0" smtClean="0">
              <a:solidFill>
                <a:srgbClr val="7030A0"/>
              </a:solidFill>
            </a:endParaRPr>
          </a:p>
        </p:txBody>
      </p:sp>
      <p:pic>
        <p:nvPicPr>
          <p:cNvPr id="10244" name="Picture 2" descr="Káº¿t quáº£ hÃ¬nh áº£nh cho Tá»a vÃ  dáº·m cÃ¢y rá»«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143000"/>
            <a:ext cx="4076700" cy="541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4191000" y="533400"/>
            <a:ext cx="487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dặm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spcBef>
                <a:spcPct val="20000"/>
              </a:spcBef>
            </a:pP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Tỉa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endParaRPr lang="vi-V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endParaRPr lang="vi-V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endParaRPr lang="vi-V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endParaRPr lang="vi-V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dưỡng.</a:t>
            </a:r>
            <a:endParaRPr lang="vi-V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Dặm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endParaRPr lang="vi-V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endParaRPr lang="vi-V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trồng.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9906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dặm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spcBef>
                <a:spcPct val="2000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cây.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Dặm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dặm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đi.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0" y="533400"/>
            <a:ext cx="4027885" cy="5643563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b="1" dirty="0">
                <a:solidFill>
                  <a:srgbClr val="00B050"/>
                </a:solidFill>
                <a:latin typeface="+mj-lt"/>
              </a:rPr>
              <a:t>Em hãy cho biết sau khi trồng cây gây rừng có nhiều cây chết là do những nguyên nhân nào?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4343400" y="762000"/>
            <a:ext cx="4530328" cy="4924425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rtlCol="0" anchor="ctr">
            <a:sp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sz="4000" b="1" dirty="0" smtClean="0">
                <a:latin typeface="+mj-lt"/>
              </a:rPr>
              <a:t>Sau khi trồng cây gây rừng có nhiều cây chết là do những nguyên nhân: không chăm sóc cây rừng, thời tiết bất lợi, sâu bệnh phát triển, đốt phá rừng.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838200" y="6096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800">
              <a:latin typeface="VNI-Times" pitchFamily="2" charset="0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447800" y="152400"/>
            <a:ext cx="525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6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6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ủng Cố</a:t>
            </a:r>
            <a:endParaRPr lang="en-US" sz="6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7" descr="Magnolia-01-jun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318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Magnolia-01-jun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2163" y="0"/>
            <a:ext cx="731837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9" descr="Magnolia-01-jun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2163" y="6300788"/>
            <a:ext cx="731837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 descr="Magnolia-01-jun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096000"/>
            <a:ext cx="7318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 descr="Magnolia-01-jun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7318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38862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 smtClean="0">
                <a:solidFill>
                  <a:srgbClr val="0000FF"/>
                </a:solidFill>
              </a:rPr>
              <a:t>	- </a:t>
            </a:r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buFontTx/>
              <a:buNone/>
            </a:pPr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- Chăm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10183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Variados13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5589588"/>
            <a:ext cx="1203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Variados13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0675" y="5781675"/>
            <a:ext cx="1203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 descr="Variados13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0675" y="0"/>
            <a:ext cx="1203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 descr="Variados13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333375"/>
            <a:ext cx="1203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Variados13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5445125"/>
            <a:ext cx="1203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 descr="Variados13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836613"/>
            <a:ext cx="1203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11" descr="Variados13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03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12" descr="Variados13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88913"/>
            <a:ext cx="1203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Rectangle 15"/>
          <p:cNvSpPr>
            <a:spLocks noGrp="1" noChangeArrowheads="1"/>
          </p:cNvSpPr>
          <p:nvPr>
            <p:ph type="title"/>
          </p:nvPr>
        </p:nvSpPr>
        <p:spPr>
          <a:xfrm>
            <a:off x="2514600" y="1066800"/>
            <a:ext cx="45720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vi-VN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Hướng dẫn v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ề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8077200" cy="2667000"/>
          </a:xfrm>
          <a:noFill/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SGK.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Xem và chuẩn bị Bài 28.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0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0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0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0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0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0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9144000" cy="4724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 smtClean="0"/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 smtClean="0"/>
              <a:t>	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400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ta?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4114800" y="914400"/>
            <a:ext cx="533400" cy="381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077" name="Picture 6" descr="h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h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0" y="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8" descr="h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5715000"/>
            <a:ext cx="1257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9" descr="h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0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2292" name="Picture 4" descr="h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838200" y="2667000"/>
            <a:ext cx="75438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BottomRight">
                <a:rot lat="0" lon="21239998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vi-VN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+mj-lt"/>
              </a:rPr>
              <a:t>THE END</a:t>
            </a:r>
            <a:endParaRPr lang="en-US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+mj-lt"/>
            </a:endParaRPr>
          </a:p>
        </p:txBody>
      </p:sp>
      <p:pic>
        <p:nvPicPr>
          <p:cNvPr id="12294" name="Picture 8" descr="Magnolia-01-june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6096000"/>
            <a:ext cx="7318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9" descr="Magnolia-01-june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5181600"/>
            <a:ext cx="7318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0" descr="Magnolia-01-june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752600"/>
            <a:ext cx="7318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1" descr="Magnolia-01-june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685800"/>
            <a:ext cx="7318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2" descr="Magnolia-01-june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685800"/>
            <a:ext cx="7318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3" descr="Magnolia-01-june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495800"/>
            <a:ext cx="7318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4" descr="Magnolia-01-june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00788"/>
            <a:ext cx="731838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5" descr="Magnolia-01-june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318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2130425"/>
            <a:ext cx="8382000" cy="2289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27. CHĂM SÓC RỪNG SAU KHI TRỒNG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8" y="662781"/>
            <a:ext cx="7886700" cy="13255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4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800" b="1" u="sng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sóc: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4800" b="1" u="sng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  <a:r>
              <a:rPr lang="en-US" sz="4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800" b="1" u="sng" dirty="0" smtClean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-11723" y="2057400"/>
            <a:ext cx="4278923" cy="4576763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4000" b="1" dirty="0">
                <a:solidFill>
                  <a:srgbClr val="7030A0"/>
                </a:solidFill>
                <a:latin typeface="+mj-lt"/>
              </a:rPr>
              <a:t>Em hãy cho biết thời gian chăm sóc cây rừng sau khi trồng?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4560278" y="2590800"/>
            <a:ext cx="4296508" cy="24622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sz="320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sz="320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vi-VN" sz="4000" b="1" dirty="0" smtClean="0">
                <a:solidFill>
                  <a:srgbClr val="002060"/>
                </a:solidFill>
                <a:latin typeface="+mj-lt"/>
              </a:rPr>
              <a:t>Sau </a:t>
            </a:r>
            <a:r>
              <a:rPr lang="vi-VN" sz="4000" b="1" smtClean="0">
                <a:solidFill>
                  <a:srgbClr val="002060"/>
                </a:solidFill>
                <a:latin typeface="+mj-lt"/>
              </a:rPr>
              <a:t>khi trồng</a:t>
            </a:r>
            <a:r>
              <a:rPr lang="en-US" sz="4000" b="1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vi-VN" sz="4000" b="1" smtClean="0">
                <a:solidFill>
                  <a:srgbClr val="002060"/>
                </a:solidFill>
                <a:latin typeface="+mj-lt"/>
              </a:rPr>
              <a:t> 1-</a:t>
            </a:r>
            <a:r>
              <a:rPr lang="en-US" sz="4000" b="1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000" b="1" smtClean="0">
                <a:solidFill>
                  <a:srgbClr val="002060"/>
                </a:solidFill>
                <a:latin typeface="+mj-lt"/>
              </a:rPr>
              <a:t>3 </a:t>
            </a:r>
            <a:r>
              <a:rPr lang="vi-VN" sz="4000" b="1" dirty="0" smtClean="0">
                <a:solidFill>
                  <a:srgbClr val="002060"/>
                </a:solidFill>
                <a:latin typeface="+mj-lt"/>
              </a:rPr>
              <a:t>tháng phải tiến hành chăm </a:t>
            </a:r>
            <a:r>
              <a:rPr lang="vi-VN" sz="4000" b="1" smtClean="0">
                <a:solidFill>
                  <a:srgbClr val="002060"/>
                </a:solidFill>
                <a:latin typeface="+mj-lt"/>
              </a:rPr>
              <a:t>sóc </a:t>
            </a:r>
            <a:r>
              <a:rPr lang="en-US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000" b="1" smtClean="0">
                <a:solidFill>
                  <a:srgbClr val="002060"/>
                </a:solidFill>
                <a:latin typeface="+mj-lt"/>
              </a:rPr>
              <a:t>ngay</a:t>
            </a:r>
            <a:endParaRPr lang="vi-VN" sz="40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0"/>
            <a:ext cx="8686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27. CHĂM SÓC RỪNG SAU KHI TRỒNG</a:t>
            </a:r>
            <a:r>
              <a:rPr lang="en-US" sz="4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4800" b="1" dirty="0" smtClean="0">
              <a:solidFill>
                <a:srgbClr val="00B05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build="p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80976" y="228600"/>
            <a:ext cx="4204097" cy="5526089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b="1" dirty="0" smtClean="0">
                <a:solidFill>
                  <a:srgbClr val="7030A0"/>
                </a:solidFill>
                <a:latin typeface="+mj-lt"/>
              </a:rPr>
              <a:t>Tại sao khi trồng cây rừng từ 1 đến 3 tháng phải chăm sóc ngay?</a:t>
            </a:r>
            <a:endParaRPr lang="vi-VN" sz="4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4876800" y="685800"/>
            <a:ext cx="3935015" cy="553997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sz="32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- </a:t>
            </a:r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Vì cây mới trồng còn non yếu cho nên ta phải chăm sóc ngay để tạo điều kiện thuận lợi cho cây con sinh trưởng nhanh trong môi trường </a:t>
            </a:r>
            <a:r>
              <a:rPr lang="vi-VN" sz="4000" smtClean="0">
                <a:solidFill>
                  <a:srgbClr val="FF0000"/>
                </a:solidFill>
                <a:latin typeface="+mj-lt"/>
              </a:rPr>
              <a:t>sống mới</a:t>
            </a:r>
            <a:r>
              <a:rPr lang="en-US" sz="4000" smtClean="0">
                <a:solidFill>
                  <a:srgbClr val="FF0000"/>
                </a:solidFill>
                <a:latin typeface="+mj-lt"/>
              </a:rPr>
              <a:t>.</a:t>
            </a:r>
            <a:r>
              <a:rPr lang="vi-VN" sz="4000" b="1" smtClean="0">
                <a:solidFill>
                  <a:srgbClr val="FF0000"/>
                </a:solidFill>
                <a:latin typeface="+mj-lt"/>
              </a:rPr>
              <a:t> </a:t>
            </a:r>
            <a:endParaRPr lang="vi-VN" sz="4000" b="1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28600" y="838200"/>
            <a:ext cx="4724400" cy="4916489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b="1" dirty="0" smtClean="0">
                <a:solidFill>
                  <a:srgbClr val="7030A0"/>
                </a:solidFill>
                <a:latin typeface="+mj-lt"/>
              </a:rPr>
              <a:t>Vậy chúng ta nên chăm sóc rừng trong vòng </a:t>
            </a:r>
            <a:r>
              <a:rPr lang="vi-VN" sz="4000" b="1" smtClean="0">
                <a:solidFill>
                  <a:srgbClr val="7030A0"/>
                </a:solidFill>
                <a:latin typeface="+mj-lt"/>
              </a:rPr>
              <a:t>mấy năm?</a:t>
            </a:r>
            <a:endParaRPr lang="vi-VN" sz="4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4580335" y="2978350"/>
            <a:ext cx="3935015" cy="1231106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sz="320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 sóc 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4000" smtClean="0">
                <a:solidFill>
                  <a:srgbClr val="FF0000"/>
                </a:solidFill>
                <a:latin typeface="+mj-lt"/>
              </a:rPr>
              <a:t>iên </a:t>
            </a:r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tục </a:t>
            </a:r>
            <a:r>
              <a:rPr lang="vi-VN" sz="4000" smtClean="0">
                <a:solidFill>
                  <a:srgbClr val="FF0000"/>
                </a:solidFill>
                <a:latin typeface="+mj-lt"/>
              </a:rPr>
              <a:t>4 năm</a:t>
            </a:r>
            <a:r>
              <a:rPr lang="en-US" sz="4000" smtClean="0">
                <a:solidFill>
                  <a:srgbClr val="FF0000"/>
                </a:solidFill>
                <a:latin typeface="+mj-lt"/>
              </a:rPr>
              <a:t>.</a:t>
            </a:r>
            <a:endParaRPr lang="vi-VN" sz="4000" b="1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886700" cy="761999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4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8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sóc:</a:t>
            </a:r>
            <a:endParaRPr lang="vi-VN" sz="4800" b="1" u="sng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938712" y="965201"/>
            <a:ext cx="4205288" cy="5130799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sau khi trồng?</a:t>
            </a:r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>
          <a:xfrm rot="10800000" flipV="1">
            <a:off x="132160" y="1324571"/>
            <a:ext cx="4674394" cy="430887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rtlCol="0" anchor="ctr">
            <a:sp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000" b="1" smtClean="0">
                <a:latin typeface="+mj-lt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 </a:t>
            </a:r>
            <a:r>
              <a:rPr lang="vi-VN" sz="4000" b="1" smtClean="0">
                <a:latin typeface="+mj-lt"/>
              </a:rPr>
              <a:t>- </a:t>
            </a:r>
            <a:r>
              <a:rPr lang="vi-VN" sz="4000" b="1" dirty="0" smtClean="0">
                <a:latin typeface="+mj-lt"/>
              </a:rPr>
              <a:t>Năm thứ nhất và năm thứ hai: mỗi năm chăm sóc từ 2- </a:t>
            </a:r>
            <a:r>
              <a:rPr lang="vi-VN" sz="4000" b="1" smtClean="0">
                <a:latin typeface="+mj-lt"/>
              </a:rPr>
              <a:t>3 lần</a:t>
            </a:r>
            <a:r>
              <a:rPr lang="en-US" sz="4000" b="1" smtClean="0">
                <a:latin typeface="+mj-lt"/>
              </a:rPr>
              <a:t>.</a:t>
            </a:r>
            <a:endParaRPr lang="vi-VN" sz="4000" b="1" dirty="0" smtClean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sz="4000" b="1" smtClean="0">
                <a:latin typeface="+mj-lt"/>
              </a:rPr>
              <a:t>      </a:t>
            </a:r>
            <a:r>
              <a:rPr lang="vi-VN" sz="4000" b="1" smtClean="0">
                <a:latin typeface="+mj-lt"/>
              </a:rPr>
              <a:t>- </a:t>
            </a:r>
            <a:r>
              <a:rPr lang="vi-VN" sz="4000" b="1" dirty="0" smtClean="0">
                <a:latin typeface="+mj-lt"/>
              </a:rPr>
              <a:t>Năm thứ ba và năm thứ tư: chăm sóc 1 - </a:t>
            </a:r>
            <a:r>
              <a:rPr lang="vi-VN" sz="4000" b="1" smtClean="0">
                <a:latin typeface="+mj-lt"/>
              </a:rPr>
              <a:t>2 lần</a:t>
            </a:r>
            <a:r>
              <a:rPr lang="en-US" sz="4000" b="1" smtClean="0">
                <a:latin typeface="+mj-lt"/>
              </a:rPr>
              <a:t>.</a:t>
            </a:r>
            <a:endParaRPr lang="vi-VN" sz="40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spcBef>
                <a:spcPct val="2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→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lọt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thớt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255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vi-VN" sz="4800" b="1" dirty="0" smtClean="0">
                <a:solidFill>
                  <a:srgbClr val="C00000"/>
                </a:solidFill>
              </a:rPr>
              <a:t>II. </a:t>
            </a:r>
            <a:r>
              <a:rPr lang="vi-VN" sz="4800" b="1" u="sng" dirty="0" smtClean="0">
                <a:solidFill>
                  <a:srgbClr val="C00000"/>
                </a:solidFill>
              </a:rPr>
              <a:t>Những công việc chăm sóc rừng sau </a:t>
            </a:r>
            <a:r>
              <a:rPr lang="vi-VN" sz="4800" b="1" u="sng" smtClean="0">
                <a:solidFill>
                  <a:srgbClr val="C00000"/>
                </a:solidFill>
              </a:rPr>
              <a:t>khi trồng</a:t>
            </a:r>
            <a:r>
              <a:rPr lang="en-US" sz="4800" b="1" u="sng" smtClean="0">
                <a:solidFill>
                  <a:srgbClr val="C00000"/>
                </a:solidFill>
              </a:rPr>
              <a:t>:</a:t>
            </a:r>
            <a:endParaRPr lang="vi-VN" sz="4800" b="1" u="sng" dirty="0" smtClean="0">
              <a:solidFill>
                <a:srgbClr val="C00000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263752" y="533400"/>
            <a:ext cx="3880247" cy="63246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200" dirty="0">
                <a:solidFill>
                  <a:schemeClr val="tx1"/>
                </a:solidFill>
                <a:latin typeface="+mj-lt"/>
              </a:rPr>
              <a:t>Em hãy quan sát hình ảnh sau và cho biết các công việc chăm sóc rừng sau khi trồng và nêu tên từng công việc ứng với mỗi hình?</a:t>
            </a:r>
            <a:r>
              <a:rPr lang="vi-VN" sz="3200" dirty="0">
                <a:solidFill>
                  <a:srgbClr val="333333"/>
                </a:solidFill>
                <a:latin typeface="+mj-lt"/>
              </a:rPr>
              <a:t> </a:t>
            </a:r>
            <a:endParaRPr lang="vi-VN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148" name="Picture 3" descr="Káº¿t quáº£ hÃ¬nh áº£nh cho ChÄm sÃ³c rá»«ng sau khi trá»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5564"/>
            <a:ext cx="5263754" cy="55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590</Words>
  <Application>Microsoft Office PowerPoint</Application>
  <PresentationFormat>On-screen Show (4:3)</PresentationFormat>
  <Paragraphs>74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I.Thời gian và số lần chăm sóc: 1.Thời gian:</vt:lpstr>
      <vt:lpstr>PowerPoint Presentation</vt:lpstr>
      <vt:lpstr>PowerPoint Presentation</vt:lpstr>
      <vt:lpstr>2. Số lần chăm sóc:</vt:lpstr>
      <vt:lpstr>PowerPoint Presentation</vt:lpstr>
      <vt:lpstr>II. Những công việc chăm sóc rừng sau khi trồng:</vt:lpstr>
      <vt:lpstr>PowerPoint Presentation</vt:lpstr>
      <vt:lpstr>PowerPoint Presentation</vt:lpstr>
      <vt:lpstr>II. Những công việc chăm sóc rừng sau khi trồng: 1. Làm rào bảo vệ:</vt:lpstr>
      <vt:lpstr>PowerPoint Presentation</vt:lpstr>
      <vt:lpstr>PowerPoint Presentation</vt:lpstr>
      <vt:lpstr>6. Tỉa và dặm cây: 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37</cp:revision>
  <dcterms:created xsi:type="dcterms:W3CDTF">2020-11-15T10:39:35Z</dcterms:created>
  <dcterms:modified xsi:type="dcterms:W3CDTF">2021-12-21T01:02:39Z</dcterms:modified>
</cp:coreProperties>
</file>