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33"/>
  </p:notesMasterIdLst>
  <p:sldIdLst>
    <p:sldId id="318" r:id="rId3"/>
    <p:sldId id="371" r:id="rId4"/>
    <p:sldId id="389" r:id="rId5"/>
    <p:sldId id="398" r:id="rId6"/>
    <p:sldId id="399" r:id="rId7"/>
    <p:sldId id="420" r:id="rId8"/>
    <p:sldId id="443" r:id="rId9"/>
    <p:sldId id="444" r:id="rId10"/>
    <p:sldId id="415" r:id="rId11"/>
    <p:sldId id="424" r:id="rId12"/>
    <p:sldId id="425" r:id="rId13"/>
    <p:sldId id="427" r:id="rId14"/>
    <p:sldId id="428" r:id="rId15"/>
    <p:sldId id="437" r:id="rId16"/>
    <p:sldId id="438" r:id="rId17"/>
    <p:sldId id="429" r:id="rId18"/>
    <p:sldId id="430" r:id="rId19"/>
    <p:sldId id="431" r:id="rId20"/>
    <p:sldId id="441" r:id="rId21"/>
    <p:sldId id="442" r:id="rId22"/>
    <p:sldId id="392" r:id="rId23"/>
    <p:sldId id="421" r:id="rId24"/>
    <p:sldId id="446" r:id="rId25"/>
    <p:sldId id="423" r:id="rId26"/>
    <p:sldId id="413" r:id="rId27"/>
    <p:sldId id="447" r:id="rId28"/>
    <p:sldId id="448" r:id="rId29"/>
    <p:sldId id="316" r:id="rId30"/>
    <p:sldId id="359" r:id="rId31"/>
    <p:sldId id="388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0099"/>
    <a:srgbClr val="FF00FF"/>
    <a:srgbClr val="0000CC"/>
    <a:srgbClr val="CC3300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7" autoAdjust="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148D362-A94C-4BEB-8BD3-3D5E8781CD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181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D362-A94C-4BEB-8BD3-3D5E8781CDC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37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8D362-A94C-4BEB-8BD3-3D5E8781CDC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77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1481F2E6-7A4C-4B69-9251-30F7773A0445}" type="slidenum">
              <a:rPr lang="en-US" sz="1200">
                <a:latin typeface="Arial" charset="0"/>
                <a:cs typeface="Arial" charset="0"/>
              </a:rPr>
              <a:pPr algn="r" eaLnBrk="1" hangingPunct="1"/>
              <a:t>30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864EB-A187-4F86-B746-29C13BEBD2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9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BAC3C7-EA51-43E1-A498-B1C232AE52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00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0A5E1-FADD-4CAA-955A-9119048D7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D61FA1-6E05-4CE8-8014-011E720A7A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C9BC76-4465-4AD9-9475-E236DA2614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8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B7A45-295E-4641-8020-C08B022E65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31621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6FE6E-F95C-45C6-A69E-9F1CD425C2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18915"/>
      </p:ext>
    </p:extLst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57963-4F28-45F0-AF09-4D36FF8289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8666"/>
      </p:ext>
    </p:extLst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390F-4C52-44E4-B380-8C7E8ED58F6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324173"/>
      </p:ext>
    </p:extLst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7461-0730-45A2-99E5-5FF0977FE8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35052"/>
      </p:ext>
    </p:extLst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8D16-537C-4B20-AE5C-CE450B963B0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9430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92E597-7E95-48F4-BB32-18A5923769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752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92DF-0C6A-4792-8775-44429B4A07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984637"/>
      </p:ext>
    </p:extLst>
  </p:cSld>
  <p:clrMapOvr>
    <a:masterClrMapping/>
  </p:clrMapOvr>
  <p:transition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FFEAE-C376-4BF7-AA59-FD46A607742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286908"/>
      </p:ext>
    </p:extLst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D70C4-7EE1-4C66-A0E0-0102AAA34A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33093"/>
      </p:ext>
    </p:extLst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5557-FBBA-4C85-A50D-659F379086B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69795"/>
      </p:ext>
    </p:extLst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08017-1B5D-4EF6-AA2F-C9BF7B3B440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008362"/>
      </p:ext>
    </p:extLst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055B8-C838-4642-AE32-16AD40A14E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245661"/>
      </p:ext>
    </p:extLst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B8DFB-F644-4D30-9351-45AB9AC2B21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263344"/>
      </p:ext>
    </p:extLst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718FD-FA75-4405-A3FC-F914271629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1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39040-3B6B-45F8-BC51-C5AEDE0B40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24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58C8D8-C3B7-44FD-9C5B-77F6D7A8D9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353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3C0E90-608C-4758-B5AE-FAF6BE7EB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477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5ADB9-D6B6-4678-957B-9FA2D0352B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0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C4045-C8E9-4AE3-BE5B-DFAA4FBC48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F0EF0-7236-4D9F-A441-1FBD9530E7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0C9E30-253A-4F7A-9290-84BC18E3D0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8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1E103CB-32AB-42FD-8E1B-5868C22179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fld id="{2B703476-224B-406A-822E-9BE37729BD7A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1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hyperlink" Target="Van%20H&#243;a%20Ti-t%20Ki-m%20&#208;i-n%20-%20YouTube.flv" TargetMode="Externa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65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B&#192;I%20D&#7920;%20THI%20D&#7840;Y%20H&#7884;C%20T&#205;CH%20H&#7906;P%20-M&#212;N%20C&#212;NG%20NGH&#7878;\V&#259;n%20h&#243;a%20Ti&#7871;t%20ki&#7879;m%20&#273;i&#7879;n%20t&#7841;i%20MISA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1.png"/><Relationship Id="rId2" Type="http://schemas.openxmlformats.org/officeDocument/2006/relationships/audio" Target="file:///C:\Documents%20and%20Settings\Welcome\Desktop\GiaoAn%20%20hgh\La%20Ragazza%20Di%20Bube.mp3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0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4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13" descr="tải xuống (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4958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5" descr="images (1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95400"/>
            <a:ext cx="441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16"/>
          <p:cNvSpPr>
            <a:spLocks noChangeArrowheads="1"/>
          </p:cNvSpPr>
          <p:nvPr/>
        </p:nvSpPr>
        <p:spPr bwMode="auto">
          <a:xfrm>
            <a:off x="381000" y="5334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b="1" i="1">
                <a:solidFill>
                  <a:srgbClr val="CC0000"/>
                </a:solidFill>
              </a:rPr>
              <a:t>Các em có suy nghĩ gì khi xem những hình ảnh trên</a:t>
            </a:r>
            <a:endParaRPr lang="en-US" sz="2800" b="1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762000" y="914400"/>
            <a:ext cx="777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hlink"/>
              </a:buClr>
              <a:buSzPct val="120000"/>
              <a:buFont typeface="Wingdings" pitchFamily="2" charset="2"/>
              <a:buChar char="Ø"/>
            </a:pPr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70663" name="Picture 7" descr="slide0034_image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3505200" y="3810000"/>
            <a:ext cx="2438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4" name="Picture 8" descr="soe12981799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657600"/>
            <a:ext cx="19050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5" name="Picture 9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2954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6" name="Picture 10" descr="ANd9GcQx9xKv4SWz3iHW2dWt0XbZJwTVytrYZklkXUBw1rg6GS3h8aY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19200"/>
            <a:ext cx="18383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7" name="AutoShape 11" descr="Image result for may nuoc no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66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066800" y="4114800"/>
            <a:ext cx="990600" cy="1524000"/>
            <a:chOff x="-480" y="1680"/>
            <a:chExt cx="624" cy="960"/>
          </a:xfrm>
        </p:grpSpPr>
        <p:sp>
          <p:nvSpPr>
            <p:cNvPr id="70670" name="Line 1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1" name="Line 1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2" name="Picture 16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3716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3" name="Picture 17" descr="ANd9GcQx9xKv4SWz3iHW2dWt0XbZJwTVytrYZklkXUBw1rg6GS3h8aYfV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1838325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4" name="Picture 18" descr="ban la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19939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75" name="Picture 19" descr="Pict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905000" cy="155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114800" y="4343400"/>
            <a:ext cx="990600" cy="1524000"/>
            <a:chOff x="-480" y="1680"/>
            <a:chExt cx="624" cy="960"/>
          </a:xfrm>
        </p:grpSpPr>
        <p:sp>
          <p:nvSpPr>
            <p:cNvPr id="70677" name="Line 21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78" name="Line 22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600200" y="1752600"/>
            <a:ext cx="990600" cy="1524000"/>
            <a:chOff x="-480" y="1680"/>
            <a:chExt cx="624" cy="960"/>
          </a:xfrm>
        </p:grpSpPr>
        <p:sp>
          <p:nvSpPr>
            <p:cNvPr id="70680" name="Line 24"/>
            <p:cNvSpPr>
              <a:spLocks noChangeShapeType="1"/>
            </p:cNvSpPr>
            <p:nvPr/>
          </p:nvSpPr>
          <p:spPr bwMode="auto">
            <a:xfrm>
              <a:off x="-480" y="1728"/>
              <a:ext cx="624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81" name="Line 25"/>
            <p:cNvSpPr>
              <a:spLocks noChangeShapeType="1"/>
            </p:cNvSpPr>
            <p:nvPr/>
          </p:nvSpPr>
          <p:spPr bwMode="auto">
            <a:xfrm flipH="1">
              <a:off x="-480" y="1680"/>
              <a:ext cx="480" cy="96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44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800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endParaRPr lang="vi-VN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Times" pitchFamily="2" charset="0"/>
            </a:endParaRPr>
          </a:p>
        </p:txBody>
      </p:sp>
      <p:pic>
        <p:nvPicPr>
          <p:cNvPr id="71687" name="Picture 7" descr="ANd9GcQx9xKv4SWz3iHW2dWt0XbZJwTVytrYZklkXUBw1rg6GS3h8aYfV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2286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8" name="Picture 8" descr="ANd9GcRoa6VmLnQ47MxLqme95gntw5rI_N3lo2TFFiASDtI-Kl5oY8D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23622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381000" y="53340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compact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2971800" y="5334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Đèn sợi đốt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33400" y="3657600"/>
            <a:ext cx="685800" cy="1371600"/>
            <a:chOff x="384" y="3168"/>
            <a:chExt cx="432" cy="864"/>
          </a:xfrm>
        </p:grpSpPr>
        <p:sp>
          <p:nvSpPr>
            <p:cNvPr id="71692" name="Line 12"/>
            <p:cNvSpPr>
              <a:spLocks noChangeShapeType="1"/>
            </p:cNvSpPr>
            <p:nvPr/>
          </p:nvSpPr>
          <p:spPr bwMode="auto">
            <a:xfrm>
              <a:off x="384" y="3648"/>
              <a:ext cx="192" cy="3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3" name="Line 13"/>
            <p:cNvSpPr>
              <a:spLocks noChangeShapeType="1"/>
            </p:cNvSpPr>
            <p:nvPr/>
          </p:nvSpPr>
          <p:spPr bwMode="auto">
            <a:xfrm flipV="1">
              <a:off x="576" y="3168"/>
              <a:ext cx="240" cy="86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4" name="Text Box 14"/>
          <p:cNvSpPr txBox="1">
            <a:spLocks noChangeArrowheads="1"/>
          </p:cNvSpPr>
          <p:nvPr/>
        </p:nvSpPr>
        <p:spPr bwMode="auto">
          <a:xfrm>
            <a:off x="228600" y="381000"/>
            <a:ext cx="8153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Sử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dụng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đồ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dùng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hiệu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suất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cao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để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tiết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kiệm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điện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năng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3200" dirty="0"/>
              <a:t> </a:t>
            </a:r>
            <a:endParaRPr lang="vi-VN" sz="3200" dirty="0"/>
          </a:p>
        </p:txBody>
      </p:sp>
      <p:pic>
        <p:nvPicPr>
          <p:cNvPr id="80905" name="Picture 9" descr="111220kpdien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335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5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7" descr="untitled    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838200"/>
            <a:ext cx="2971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80GILSCA0YN1K8CA2NYTWICA337GJ7CAO76P5RCA5ZMGUDCAOHW7ERCA6U911ECAC3HJ11CA23MZCSCAO09B5VCA1S6FAXCA0TFNQGCAFZ3I8FCAPBSOAACA275GT7CABAL9R8CAKHXW9ACAW8NH1BCAFBGY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1600" y="838200"/>
            <a:ext cx="2819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TM9E2KCA00212RCA62ZN0UCA9H032ACA5PSE86CADT2J05CAE8SPL3CAM4DJXOCA6U8XU2CA1MPQ2YCAURIJH4CAXDMOQJCADYCSDDCABCMR2VCA3UAG2KCA9JONCQCAYHOO2DCA7EJM1SCAWQZCRSCAUH70P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lum bright="-12000"/>
          </a:blip>
          <a:srcRect/>
          <a:stretch>
            <a:fillRect/>
          </a:stretch>
        </p:blipFill>
        <p:spPr bwMode="auto">
          <a:xfrm>
            <a:off x="1143000" y="3581400"/>
            <a:ext cx="6934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1981200" y="19050"/>
            <a:ext cx="52578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/>
              <a:t>Một số biện pháp tiết kiệm điện khác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70827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2743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3074988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8194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95600"/>
            <a:ext cx="25717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70125" y="5908675"/>
            <a:ext cx="4351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Một số thiết bị cảm biến hiện diện</a:t>
            </a:r>
          </a:p>
        </p:txBody>
      </p:sp>
    </p:spTree>
    <p:extLst>
      <p:ext uri="{BB962C8B-B14F-4D97-AF65-F5344CB8AC3E}">
        <p14:creationId xmlns:p14="http://schemas.microsoft.com/office/powerpoint/2010/main" val="946370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1_resize_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6858000" cy="39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200px-Energy_Star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1905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a300a-nhan-tiet-kiem-nang-lu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3124200" cy="29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lg-1367051697_50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467600" cy="295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59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5" name="Rectangle 7"/>
          <p:cNvSpPr>
            <a:spLocks noChangeArrowheads="1"/>
          </p:cNvSpPr>
          <p:nvPr/>
        </p:nvSpPr>
        <p:spPr bwMode="auto">
          <a:xfrm>
            <a:off x="228600" y="189895"/>
            <a:ext cx="8534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fi-FI" sz="3200" dirty="0">
                <a:solidFill>
                  <a:srgbClr val="0000CC"/>
                </a:solidFill>
              </a:rPr>
              <a:t>Sử dụng điện năng được </a:t>
            </a:r>
            <a:r>
              <a:rPr lang="fi-FI" sz="3200">
                <a:solidFill>
                  <a:srgbClr val="0000CC"/>
                </a:solidFill>
              </a:rPr>
              <a:t>sản xuất </a:t>
            </a:r>
            <a:r>
              <a:rPr lang="fi-FI" sz="3200" dirty="0">
                <a:solidFill>
                  <a:srgbClr val="0000CC"/>
                </a:solidFill>
              </a:rPr>
              <a:t>từ các nguồn năng lượng tái sinh ít gây ô nhiễm môi trường (Năng lượng gió, năng lượng mặt trời...)</a:t>
            </a:r>
          </a:p>
        </p:txBody>
      </p:sp>
      <p:pic>
        <p:nvPicPr>
          <p:cNvPr id="33799" name="Picture 8" descr="images (2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460"/>
            <a:ext cx="4343400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9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0779" name="Picture 11" descr="BannerShow4210220130937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074460"/>
            <a:ext cx="4746008" cy="4478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ien_g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534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1066800" y="5181600"/>
            <a:ext cx="6705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phong</a:t>
            </a:r>
            <a:r>
              <a:rPr lang="en-US" sz="3200" dirty="0"/>
              <a:t> </a:t>
            </a:r>
            <a:r>
              <a:rPr lang="en-US" sz="3200" dirty="0" err="1"/>
              <a:t>điện</a:t>
            </a:r>
            <a:r>
              <a:rPr lang="en-US" sz="3200" dirty="0"/>
              <a:t> ở </a:t>
            </a:r>
            <a:r>
              <a:rPr lang="en-US" sz="3200" dirty="0" err="1"/>
              <a:t>Bình</a:t>
            </a:r>
            <a:r>
              <a:rPr lang="en-US" sz="3200" dirty="0"/>
              <a:t> </a:t>
            </a:r>
            <a:r>
              <a:rPr lang="en-US" sz="3200" dirty="0" err="1"/>
              <a:t>Thuận</a:t>
            </a:r>
            <a:endParaRPr lang="vi-VN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nha-may-Ivanpah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77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685800" y="5334000"/>
            <a:ext cx="746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Nhà máy điện mặt trời Ivanpah (Mỹ)</a:t>
            </a:r>
            <a:endParaRPr lang="vi-VN" sz="3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1301476069_Tiet%20kiem%20d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1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4" descr="tkdien0302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42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5" descr="images119308_truonghocl2b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3048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8" name="Picture 6" descr="lảng phí điệ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971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H.1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4495800" y="2590800"/>
            <a:ext cx="990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H.2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7239000" y="25908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H.3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914400" y="64008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H.4</a:t>
            </a:r>
          </a:p>
        </p:txBody>
      </p:sp>
      <p:sp>
        <p:nvSpPr>
          <p:cNvPr id="69644" name="Text Box 12"/>
          <p:cNvSpPr txBox="1">
            <a:spLocks noChangeArrowheads="1"/>
          </p:cNvSpPr>
          <p:nvPr/>
        </p:nvSpPr>
        <p:spPr bwMode="auto">
          <a:xfrm>
            <a:off x="4038600" y="63246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H.5</a:t>
            </a:r>
          </a:p>
        </p:txBody>
      </p:sp>
      <p:sp>
        <p:nvSpPr>
          <p:cNvPr id="69645" name="Text Box 13"/>
          <p:cNvSpPr txBox="1">
            <a:spLocks noChangeArrowheads="1"/>
          </p:cNvSpPr>
          <p:nvPr/>
        </p:nvSpPr>
        <p:spPr bwMode="auto">
          <a:xfrm>
            <a:off x="7010400" y="6248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H.6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hà máy điện mặt trời lớn nhất thế giớ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9600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66800" y="54102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3200"/>
              <a:t>Nhà máy điện mặt trời Ivanpah (Mỹ)</a:t>
            </a:r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78486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49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400800"/>
            <a:ext cx="533400" cy="4572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p-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43434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p-dien-cong-nghie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43561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000" b="1">
                <a:solidFill>
                  <a:srgbClr val="0000FF"/>
                </a:solidFill>
                <a:cs typeface="Times New Roman" pitchFamily="18" charset="0"/>
              </a:rPr>
              <a:t>Hình ảnh trên cho biết điều gì khi sử dụng điện</a:t>
            </a:r>
          </a:p>
        </p:txBody>
      </p:sp>
      <p:pic>
        <p:nvPicPr>
          <p:cNvPr id="109572" name="Picture 4" descr="images119308_truonghocl2b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62400"/>
            <a:ext cx="43434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" descr="sang d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4343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67949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Picture 5" descr="images (19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92113"/>
            <a:ext cx="2590800" cy="310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9" descr="hoa_binh_5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50" y="304800"/>
            <a:ext cx="2928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7" descr="images (4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659188"/>
            <a:ext cx="2667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Picture 8" descr="30209182_khihau71207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14675" y="3657600"/>
            <a:ext cx="293211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91250" y="3654425"/>
            <a:ext cx="266700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Picture 10" descr="getMediumImage.aspx?directory=img_4_2_1_nuclear_reacto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0775" y="304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3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884238"/>
          </a:xfrm>
          <a:noFill/>
        </p:spPr>
        <p:txBody>
          <a:bodyPr/>
          <a:lstStyle/>
          <a:p>
            <a:pPr eaLnBrk="1" hangingPunct="1"/>
            <a:r>
              <a:rPr lang="en-US" sz="3600">
                <a:latin typeface="Times New Roman" pitchFamily="18" charset="0"/>
              </a:rPr>
              <a:t>Bảng giá điện</a:t>
            </a:r>
          </a:p>
        </p:txBody>
      </p:sp>
      <p:graphicFrame>
        <p:nvGraphicFramePr>
          <p:cNvPr id="109645" name="Group 77"/>
          <p:cNvGraphicFramePr>
            <a:graphicFrameLocks noGrp="1"/>
          </p:cNvGraphicFramePr>
          <p:nvPr>
            <p:ph type="tbl" idx="1"/>
          </p:nvPr>
        </p:nvGraphicFramePr>
        <p:xfrm>
          <a:off x="228600" y="990600"/>
          <a:ext cx="8153400" cy="4773615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609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stt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Số điện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 vị: KWh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Giá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hành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0-50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1.510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51-100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1.561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98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101-200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1.813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201-300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2.282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4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301-400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2.834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57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Từ 400 trở lên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2.989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64046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 descr="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467600" cy="774700"/>
          </a:xfrm>
          <a:prstGeom prst="rect">
            <a:avLst/>
          </a:prstGeom>
          <a:noFill/>
          <a:ln w="9525" cap="sq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</a:rPr>
              <a:t>Tiết kiệm điện năng có lợi ích gì cho gia đình, xã hội và môi trường?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463550" y="1600200"/>
            <a:ext cx="7924800" cy="3509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Tiết kiệm tiền điện phải trả, tăng tuổi thọ cho đồ dùng điện.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/>
              <a:t>–	</a:t>
            </a:r>
            <a:r>
              <a:rPr lang="en-US" sz="2800" b="1">
                <a:cs typeface="Times New Roman" pitchFamily="18" charset="0"/>
              </a:rPr>
              <a:t>Giảm được chi phí về xây dựng nguồn điện, có nhiều điện năng phục vụ cho sản xuất và đời sống.</a:t>
            </a:r>
          </a:p>
          <a:p>
            <a:pPr marL="342900" indent="-342900" algn="just" eaLnBrk="1" hangingPunct="1">
              <a:spcBef>
                <a:spcPct val="50000"/>
              </a:spcBef>
              <a:buClr>
                <a:schemeClr val="hlink"/>
              </a:buClr>
              <a:buSzPct val="120000"/>
            </a:pPr>
            <a:r>
              <a:rPr lang="en-US" sz="2800" b="1">
                <a:cs typeface="Times New Roman" pitchFamily="18" charset="0"/>
              </a:rPr>
              <a:t>–	Giảm bớt khí thải, phòng chống biến đổi khí hậu và bảo vệ môi trường. </a:t>
            </a:r>
            <a:endParaRPr lang="en-US" sz="2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utoUpdateAnimBg="0"/>
      <p:bldP spid="103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96000" y="2286000"/>
            <a:ext cx="838200" cy="4191000"/>
            <a:chOff x="3744" y="1344"/>
            <a:chExt cx="528" cy="2640"/>
          </a:xfrm>
        </p:grpSpPr>
        <p:sp>
          <p:nvSpPr>
            <p:cNvPr id="106501" name="Rectangle 5"/>
            <p:cNvSpPr>
              <a:spLocks noChangeArrowheads="1"/>
            </p:cNvSpPr>
            <p:nvPr/>
          </p:nvSpPr>
          <p:spPr bwMode="auto">
            <a:xfrm>
              <a:off x="3744" y="1344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2" name="Rectangle 6"/>
            <p:cNvSpPr>
              <a:spLocks noChangeArrowheads="1"/>
            </p:cNvSpPr>
            <p:nvPr/>
          </p:nvSpPr>
          <p:spPr bwMode="auto">
            <a:xfrm>
              <a:off x="3744" y="2880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>
              <a:off x="3744" y="211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3744" y="3552"/>
              <a:ext cx="528" cy="4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381000" y="244475"/>
            <a:ext cx="7848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- Hãy phân tích các việc làm dưới đây và ghi chữ LP (lãng phí điện năng), chữ TK (tiết kiệm điện năng) vào ô trống </a:t>
            </a:r>
          </a:p>
        </p:txBody>
      </p:sp>
      <p:sp>
        <p:nvSpPr>
          <p:cNvPr id="106508" name="Text Box 12"/>
          <p:cNvSpPr txBox="1">
            <a:spLocks noChangeArrowheads="1"/>
          </p:cNvSpPr>
          <p:nvPr/>
        </p:nvSpPr>
        <p:spPr bwMode="auto">
          <a:xfrm>
            <a:off x="457200" y="25146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Tan học không tắc đèn phòng học.</a:t>
            </a:r>
          </a:p>
        </p:txBody>
      </p:sp>
      <p:sp>
        <p:nvSpPr>
          <p:cNvPr id="106509" name="Text Box 13"/>
          <p:cNvSpPr txBox="1">
            <a:spLocks noChangeArrowheads="1"/>
          </p:cNvSpPr>
          <p:nvPr/>
        </p:nvSpPr>
        <p:spPr bwMode="auto">
          <a:xfrm>
            <a:off x="457200" y="3581400"/>
            <a:ext cx="533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xem TV, tắt đèn bàn học tập.</a:t>
            </a:r>
          </a:p>
        </p:txBody>
      </p:sp>
      <p:sp>
        <p:nvSpPr>
          <p:cNvPr id="106510" name="Text Box 14"/>
          <p:cNvSpPr txBox="1">
            <a:spLocks noChangeArrowheads="1"/>
          </p:cNvSpPr>
          <p:nvPr/>
        </p:nvSpPr>
        <p:spPr bwMode="auto">
          <a:xfrm>
            <a:off x="457200" y="4572000"/>
            <a:ext cx="541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Bật đèn phòng tắm, phòng vệ sinh suốt ngày đêm.</a:t>
            </a:r>
          </a:p>
        </p:txBody>
      </p:sp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457200" y="59436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en-US" sz="2400">
                <a:solidFill>
                  <a:srgbClr val="000000"/>
                </a:solidFill>
                <a:latin typeface="Arial" charset="0"/>
                <a:cs typeface="+mn-cs"/>
              </a:rPr>
              <a:t> Khi ra khỏi nhà, tắt điện các phòng.</a:t>
            </a:r>
          </a:p>
        </p:txBody>
      </p:sp>
      <p:sp>
        <p:nvSpPr>
          <p:cNvPr id="106512" name="Text Box 16"/>
          <p:cNvSpPr txBox="1">
            <a:spLocks noChangeArrowheads="1"/>
          </p:cNvSpPr>
          <p:nvPr/>
        </p:nvSpPr>
        <p:spPr bwMode="auto">
          <a:xfrm>
            <a:off x="7620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3" name="Text Box 17"/>
          <p:cNvSpPr txBox="1">
            <a:spLocks noChangeArrowheads="1"/>
          </p:cNvSpPr>
          <p:nvPr/>
        </p:nvSpPr>
        <p:spPr bwMode="auto">
          <a:xfrm>
            <a:off x="76200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4" name="Text Box 18"/>
          <p:cNvSpPr txBox="1">
            <a:spLocks noChangeArrowheads="1"/>
          </p:cNvSpPr>
          <p:nvPr/>
        </p:nvSpPr>
        <p:spPr bwMode="auto">
          <a:xfrm>
            <a:off x="8382000" y="2514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5" name="Text Box 19"/>
          <p:cNvSpPr txBox="1">
            <a:spLocks noChangeArrowheads="1"/>
          </p:cNvSpPr>
          <p:nvPr/>
        </p:nvSpPr>
        <p:spPr bwMode="auto">
          <a:xfrm>
            <a:off x="8458200" y="3657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6" name="Text Box 20"/>
          <p:cNvSpPr txBox="1">
            <a:spLocks noChangeArrowheads="1"/>
          </p:cNvSpPr>
          <p:nvPr/>
        </p:nvSpPr>
        <p:spPr bwMode="auto">
          <a:xfrm>
            <a:off x="76200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7" name="Text Box 21"/>
          <p:cNvSpPr txBox="1">
            <a:spLocks noChangeArrowheads="1"/>
          </p:cNvSpPr>
          <p:nvPr/>
        </p:nvSpPr>
        <p:spPr bwMode="auto">
          <a:xfrm>
            <a:off x="8458200" y="5943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  <p:sp>
        <p:nvSpPr>
          <p:cNvPr id="106518" name="Text Box 22"/>
          <p:cNvSpPr txBox="1">
            <a:spLocks noChangeArrowheads="1"/>
          </p:cNvSpPr>
          <p:nvPr/>
        </p:nvSpPr>
        <p:spPr bwMode="auto">
          <a:xfrm>
            <a:off x="76200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LP</a:t>
            </a:r>
          </a:p>
        </p:txBody>
      </p:sp>
      <p:sp>
        <p:nvSpPr>
          <p:cNvPr id="106519" name="Text Box 23"/>
          <p:cNvSpPr txBox="1">
            <a:spLocks noChangeArrowheads="1"/>
          </p:cNvSpPr>
          <p:nvPr/>
        </p:nvSpPr>
        <p:spPr bwMode="auto">
          <a:xfrm>
            <a:off x="8458200" y="4800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0000"/>
                </a:solidFill>
                <a:latin typeface="Arial" charset="0"/>
                <a:cs typeface="+mn-cs"/>
              </a:rPr>
              <a:t>TK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6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6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04046E-6 L -0.15417 -1.04046E-6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9" dur="500" fill="hold"/>
                                        <p:tgtEl>
                                          <p:spTgt spid="106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2659E-7 L -0.15417 9.82659E-7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106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77" dur="5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8" grpId="0"/>
      <p:bldP spid="106509" grpId="0"/>
      <p:bldP spid="106510" grpId="0"/>
      <p:bldP spid="106511" grpId="0"/>
      <p:bldP spid="106512" grpId="0"/>
      <p:bldP spid="106512" grpId="1"/>
      <p:bldP spid="106513" grpId="0"/>
      <p:bldP spid="106514" grpId="0"/>
      <p:bldP spid="106515" grpId="0"/>
      <p:bldP spid="106515" grpId="1"/>
      <p:bldP spid="106516" grpId="0"/>
      <p:bldP spid="106517" grpId="0"/>
      <p:bldP spid="106517" grpId="1"/>
      <p:bldP spid="106518" grpId="0"/>
      <p:bldP spid="106518" grpId="1"/>
      <p:bldP spid="1065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851660"/>
            <a:ext cx="7757160" cy="477774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 dirty="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439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851660"/>
            <a:ext cx="7833360" cy="4445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  <p:sp>
        <p:nvSpPr>
          <p:cNvPr id="6" name="ISPRING_QUIZ_SHAPE2"/>
          <p:cNvSpPr txBox="1"/>
          <p:nvPr/>
        </p:nvSpPr>
        <p:spPr>
          <a:xfrm>
            <a:off x="548640" y="411480"/>
            <a:ext cx="8046720" cy="553998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000">
                <a:solidFill>
                  <a:srgbClr val="343944"/>
                </a:solidFill>
                <a:effectLst/>
                <a:latin typeface="Segoe UI"/>
              </a:rPr>
              <a:t>   Quiz</a:t>
            </a:r>
          </a:p>
        </p:txBody>
      </p:sp>
      <p:pic>
        <p:nvPicPr>
          <p:cNvPr id="7" name="ISPRING_QUIZ_SHAPE3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33855" y="482600"/>
            <a:ext cx="406400" cy="4064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8" name="ISPRING_QUIZ_SHAPE4"/>
          <p:cNvSpPr txBox="1"/>
          <p:nvPr/>
        </p:nvSpPr>
        <p:spPr>
          <a:xfrm>
            <a:off x="548640" y="1097280"/>
            <a:ext cx="8046720" cy="43088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Click the </a:t>
            </a:r>
            <a:r>
              <a:rPr lang="en-US" sz="2200" b="1">
                <a:solidFill>
                  <a:srgbClr val="343944"/>
                </a:solidFill>
                <a:effectLst/>
                <a:latin typeface="Segoe UI Semibold"/>
              </a:rPr>
              <a:t>Quiz</a:t>
            </a:r>
            <a:r>
              <a:rPr lang="en-US" sz="2200">
                <a:solidFill>
                  <a:srgbClr val="343944"/>
                </a:solidFill>
                <a:effectLst/>
                <a:latin typeface="Segoe UI"/>
              </a:rPr>
              <a:t> button to edit this object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0256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309688"/>
            <a:ext cx="28908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39" name="Picture 3" descr="image0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19970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0" name="Picture 4" descr="image0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447800"/>
            <a:ext cx="2133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1" name="Picture 5" descr="image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675" y="0"/>
            <a:ext cx="17875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image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12625">
            <a:off x="1816100" y="2500313"/>
            <a:ext cx="32099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3" name="Picture 7" descr="image00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23622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8" descr="image00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1116013"/>
            <a:ext cx="2835275" cy="299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5" name="Picture 9" descr="image00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57463"/>
            <a:ext cx="151923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6" name="Picture 10" descr="image0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3429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7" name="Picture 11" descr="image0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27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8" name="Picture 12" descr="image0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1099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9" name="Picture 13" descr="image0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09800"/>
            <a:ext cx="116998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solidFill>
                  <a:srgbClr val="CC0000"/>
                </a:solidFill>
              </a:rPr>
              <a:t>HÃY XEM VÀ CÙNG HÀNH ĐỘNG</a:t>
            </a:r>
          </a:p>
        </p:txBody>
      </p:sp>
      <p:pic>
        <p:nvPicPr>
          <p:cNvPr id="153604" name="Văn hóa Tiết kiệm điện tại MISA.mp4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828800"/>
            <a:ext cx="6019800" cy="4267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36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0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5360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o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543675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62" name="WordArt 11"/>
          <p:cNvSpPr>
            <a:spLocks noChangeArrowheads="1" noChangeShapeType="1" noTextEdit="1"/>
          </p:cNvSpPr>
          <p:nvPr/>
        </p:nvSpPr>
        <p:spPr bwMode="auto">
          <a:xfrm>
            <a:off x="1524000" y="28194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chemeClr val="accent2">
                    <a:alpha val="50195"/>
                  </a:schemeClr>
                </a:solidFill>
                <a:effectLst>
                  <a:outerShdw dist="107763" dir="13500000" algn="ctr" rotWithShape="0">
                    <a:srgbClr val="9999FF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BÀI 48:  SỬ DỤNG HỢP LÝ ĐIỆN NĂNG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0"/>
            <a:ext cx="8769350" cy="3509963"/>
            <a:chOff x="92" y="96"/>
            <a:chExt cx="5524" cy="2879"/>
          </a:xfrm>
        </p:grpSpPr>
        <p:sp>
          <p:nvSpPr>
            <p:cNvPr id="94211" name="Text Box 3"/>
            <p:cNvSpPr txBox="1">
              <a:spLocks noChangeArrowheads="1"/>
            </p:cNvSpPr>
            <p:nvPr/>
          </p:nvSpPr>
          <p:spPr bwMode="auto">
            <a:xfrm>
              <a:off x="144" y="2150"/>
              <a:ext cx="5424" cy="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vi-VN" sz="6000">
                <a:solidFill>
                  <a:srgbClr val="339966"/>
                </a:solidFill>
                <a:latin typeface="VNI-Times" pitchFamily="2" charset="0"/>
                <a:cs typeface="Arial" charset="0"/>
              </a:endParaRPr>
            </a:p>
          </p:txBody>
        </p:sp>
        <p:graphicFrame>
          <p:nvGraphicFramePr>
            <p:cNvPr id="94212" name="Object 4"/>
            <p:cNvGraphicFramePr>
              <a:graphicFrameLocks noChangeAspect="1"/>
            </p:cNvGraphicFramePr>
            <p:nvPr/>
          </p:nvGraphicFramePr>
          <p:xfrm>
            <a:off x="92" y="96"/>
            <a:ext cx="5524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251" name="Bitmap Image" r:id="rId5" imgW="3228571" imgH="952633" progId="PBrush">
                    <p:embed/>
                  </p:oleObj>
                </mc:Choice>
                <mc:Fallback>
                  <p:oleObj name="Bitmap Image" r:id="rId5" imgW="3228571" imgH="952633" progId="PBrush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" y="96"/>
                          <a:ext cx="5524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48133" name="La Ragazza Di Bube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534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WordArt 6"/>
          <p:cNvSpPr>
            <a:spLocks noChangeArrowheads="1" noChangeShapeType="1" noTextEdit="1"/>
          </p:cNvSpPr>
          <p:nvPr/>
        </p:nvSpPr>
        <p:spPr bwMode="auto">
          <a:xfrm>
            <a:off x="228600" y="2971800"/>
            <a:ext cx="8558213" cy="1905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CẢM ƠN QUÝ THẦY CÔ</a:t>
            </a:r>
          </a:p>
          <a:p>
            <a:pPr algn="ctr"/>
            <a:r>
              <a:rPr lang="vi-VN" sz="3600" b="1" kern="10">
                <a:solidFill>
                  <a:srgbClr val="3A2ED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VÀ CÁC EM HỌC SINH</a:t>
            </a:r>
            <a:endParaRPr lang="en-US" sz="3600" b="1" kern="10">
              <a:solidFill>
                <a:srgbClr val="3A2ED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4215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0" y="0"/>
            <a:ext cx="304800" cy="3810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latin typeface="Arial" charset="0"/>
              <a:cs typeface="Arial" charset="0"/>
            </a:endParaRPr>
          </a:p>
        </p:txBody>
      </p:sp>
      <p:pic>
        <p:nvPicPr>
          <p:cNvPr id="94216" name="Picture 8" descr="ngo%20dai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3132">
            <a:off x="304800" y="46482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52413" y="41275"/>
            <a:ext cx="8967787" cy="6816725"/>
            <a:chOff x="111" y="0"/>
            <a:chExt cx="5649" cy="4294"/>
          </a:xfrm>
        </p:grpSpPr>
        <p:grpSp>
          <p:nvGrpSpPr>
            <p:cNvPr id="94219" name="Group 11"/>
            <p:cNvGrpSpPr>
              <a:grpSpLocks/>
            </p:cNvGrpSpPr>
            <p:nvPr/>
          </p:nvGrpSpPr>
          <p:grpSpPr bwMode="auto">
            <a:xfrm>
              <a:off x="111" y="0"/>
              <a:ext cx="5649" cy="1099"/>
              <a:chOff x="111" y="0"/>
              <a:chExt cx="5649" cy="950"/>
            </a:xfrm>
          </p:grpSpPr>
          <p:pic>
            <p:nvPicPr>
              <p:cNvPr id="94220" name="Picture 1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1" name="Picture 13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2" name="Picture 1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3" name="Group 15"/>
            <p:cNvGrpSpPr>
              <a:grpSpLocks/>
            </p:cNvGrpSpPr>
            <p:nvPr/>
          </p:nvGrpSpPr>
          <p:grpSpPr bwMode="auto">
            <a:xfrm>
              <a:off x="111" y="1085"/>
              <a:ext cx="5649" cy="1099"/>
              <a:chOff x="111" y="0"/>
              <a:chExt cx="5649" cy="950"/>
            </a:xfrm>
          </p:grpSpPr>
          <p:pic>
            <p:nvPicPr>
              <p:cNvPr id="94224" name="Picture 1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5" name="Picture 17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6" name="Picture 18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27" name="Group 19"/>
            <p:cNvGrpSpPr>
              <a:grpSpLocks/>
            </p:cNvGrpSpPr>
            <p:nvPr/>
          </p:nvGrpSpPr>
          <p:grpSpPr bwMode="auto">
            <a:xfrm>
              <a:off x="111" y="2140"/>
              <a:ext cx="5649" cy="1099"/>
              <a:chOff x="111" y="0"/>
              <a:chExt cx="5649" cy="950"/>
            </a:xfrm>
          </p:grpSpPr>
          <p:pic>
            <p:nvPicPr>
              <p:cNvPr id="94228" name="Picture 20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29" name="Picture 21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0" name="Picture 22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94231" name="Group 23"/>
            <p:cNvGrpSpPr>
              <a:grpSpLocks/>
            </p:cNvGrpSpPr>
            <p:nvPr/>
          </p:nvGrpSpPr>
          <p:grpSpPr bwMode="auto">
            <a:xfrm>
              <a:off x="111" y="3195"/>
              <a:ext cx="5649" cy="1099"/>
              <a:chOff x="111" y="0"/>
              <a:chExt cx="5649" cy="950"/>
            </a:xfrm>
          </p:grpSpPr>
          <p:pic>
            <p:nvPicPr>
              <p:cNvPr id="94232" name="Picture 24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" y="12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3" name="Picture 25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6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234" name="Picture 26" descr="005[1]"/>
              <p:cNvPicPr>
                <a:picLocks noChangeAspect="1" noChangeArrowheads="1" noCrop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0" y="0"/>
                <a:ext cx="1870" cy="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5" name="Picture 3" descr="dentr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16002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31076" name="Picture 4" descr="79dbep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600200"/>
            <a:ext cx="403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7" name="Picture 5" descr="gzr12713890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078" name="Picture 6" descr="det%20m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419600"/>
            <a:ext cx="40386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381000"/>
            <a:ext cx="69738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38100" y="3048000"/>
            <a:ext cx="9144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" y="2011363"/>
            <a:ext cx="7696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FF33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152400" y="947738"/>
            <a:ext cx="86106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- Giờ cao điểm là những giờ tiêu thụ điện năng nhiều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88900" y="2271713"/>
            <a:ext cx="8686800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+mn-cs"/>
              </a:rPr>
              <a:t> - Giờ cao điểm trong ngày: từ 18h-22h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341313" y="3683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Giờ cao điểm tiêu thụ điện năng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04800" y="76200"/>
            <a:ext cx="8610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endParaRPr lang="en-US" sz="3200">
              <a:solidFill>
                <a:srgbClr val="000000"/>
              </a:solidFill>
              <a:latin typeface=".VnTimeH" pitchFamily="34" charset="0"/>
              <a:cs typeface="+mn-cs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3032125"/>
            <a:ext cx="884555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/>
      <p:bldP spid="71690" grpId="0"/>
      <p:bldP spid="71691" grpId="0"/>
      <p:bldP spid="71695" grpId="0"/>
      <p:bldP spid="716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28600" y="360789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2400" dirty="0"/>
              <a:t>- 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thấp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điểm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22h-4h </a:t>
            </a:r>
            <a:r>
              <a:rPr lang="en-US" altLang="vi-VN" sz="2400" dirty="0" err="1"/>
              <a:t>hàng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ngày</a:t>
            </a:r>
            <a:r>
              <a:rPr lang="en-US" altLang="vi-VN" sz="2400" dirty="0"/>
              <a:t>; 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cao</a:t>
            </a:r>
            <a:r>
              <a:rPr lang="en-US" altLang="vi-VN" sz="2400" dirty="0"/>
              <a:t> </a:t>
            </a:r>
            <a:r>
              <a:rPr lang="en-US" altLang="vi-VN" sz="2400" dirty="0" err="1"/>
              <a:t>điểm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 18h-22h </a:t>
            </a:r>
            <a:r>
              <a:rPr lang="en-US" altLang="vi-VN" sz="2400" dirty="0" err="1"/>
              <a:t>hàng</a:t>
            </a:r>
            <a:r>
              <a:rPr lang="en-US" altLang="vi-VN" sz="2400" dirty="0"/>
              <a:t> </a:t>
            </a:r>
            <a:r>
              <a:rPr lang="en-US" altLang="vi-VN" sz="2400" dirty="0" err="1"/>
              <a:t>ngày</a:t>
            </a:r>
            <a:r>
              <a:rPr lang="en-US" altLang="vi-VN" sz="2400" dirty="0"/>
              <a:t>; </a:t>
            </a:r>
            <a:r>
              <a:rPr lang="en-US" altLang="vi-VN" sz="2400" dirty="0" err="1"/>
              <a:t>giờ</a:t>
            </a:r>
            <a:r>
              <a:rPr lang="en-US" altLang="vi-VN" sz="2400" dirty="0"/>
              <a:t> </a:t>
            </a:r>
            <a:r>
              <a:rPr lang="en-US" altLang="vi-VN" sz="2400" dirty="0" err="1"/>
              <a:t>bình</a:t>
            </a:r>
            <a:r>
              <a:rPr lang="en-US" altLang="vi-VN" sz="2400" dirty="0"/>
              <a:t> </a:t>
            </a:r>
            <a:r>
              <a:rPr lang="en-US" altLang="vi-VN" sz="2400" dirty="0" err="1"/>
              <a:t>thường</a:t>
            </a:r>
            <a:r>
              <a:rPr lang="en-US" altLang="vi-VN" sz="2400" dirty="0"/>
              <a:t> </a:t>
            </a:r>
            <a:r>
              <a:rPr lang="en-US" altLang="vi-VN" sz="2400" dirty="0" err="1"/>
              <a:t>từ</a:t>
            </a:r>
            <a:r>
              <a:rPr lang="en-US" altLang="vi-VN" sz="2400" dirty="0"/>
              <a:t> 4h-18h.</a:t>
            </a:r>
          </a:p>
        </p:txBody>
      </p:sp>
      <p:pic>
        <p:nvPicPr>
          <p:cNvPr id="97285" name="Picture 5" descr="manhinhtiv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9100"/>
            <a:ext cx="3962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6" name="Picture 6" descr="den%20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39624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7" name="Picture 7" descr="1285728355-nau-an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35814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572000" y="4343400"/>
            <a:ext cx="3733800" cy="2209800"/>
            <a:chOff x="2880" y="2736"/>
            <a:chExt cx="2352" cy="1392"/>
          </a:xfrm>
        </p:grpSpPr>
        <p:pic>
          <p:nvPicPr>
            <p:cNvPr id="61447" name="Picture 9" descr="13x7h1jt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736"/>
              <a:ext cx="805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48" name="Picture 10" descr="84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2" y="2736"/>
              <a:ext cx="1440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152400" y="2362200"/>
            <a:ext cx="762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3333FF"/>
                </a:solidFill>
              </a:rPr>
              <a:t>- Em hãy kể tên một số nhà máy phát điện ở nước ta?</a:t>
            </a:r>
          </a:p>
        </p:txBody>
      </p:sp>
      <p:sp>
        <p:nvSpPr>
          <p:cNvPr id="62467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1.Giờ cao điểm tiêu thụ điện năng:</a:t>
            </a:r>
          </a:p>
        </p:txBody>
      </p:sp>
      <p:sp>
        <p:nvSpPr>
          <p:cNvPr id="72722" name="Text Box 18"/>
          <p:cNvSpPr txBox="1">
            <a:spLocks noChangeArrowheads="1"/>
          </p:cNvSpPr>
          <p:nvPr/>
        </p:nvSpPr>
        <p:spPr bwMode="auto">
          <a:xfrm>
            <a:off x="609600" y="1752600"/>
            <a:ext cx="7696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2.Những đặc điểm của giờ cao điểm: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04800" y="2819400"/>
            <a:ext cx="3886200" cy="2081213"/>
            <a:chOff x="48" y="37"/>
            <a:chExt cx="2448" cy="2447"/>
          </a:xfrm>
        </p:grpSpPr>
        <p:pic>
          <p:nvPicPr>
            <p:cNvPr id="62470" name="Picture 20" descr="89503a6ac5164ab68df7687befd0211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" y="37"/>
              <a:ext cx="2448" cy="1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1" name="Text Box 21"/>
            <p:cNvSpPr txBox="1">
              <a:spLocks noChangeArrowheads="1"/>
            </p:cNvSpPr>
            <p:nvPr/>
          </p:nvSpPr>
          <p:spPr bwMode="auto">
            <a:xfrm>
              <a:off x="432" y="2017"/>
              <a:ext cx="1872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Hoà Bình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4572000" y="2895600"/>
            <a:ext cx="3810000" cy="2035175"/>
            <a:chOff x="2880" y="96"/>
            <a:chExt cx="2400" cy="2086"/>
          </a:xfrm>
        </p:grpSpPr>
        <p:pic>
          <p:nvPicPr>
            <p:cNvPr id="62473" name="Picture 23" descr="2745652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96"/>
              <a:ext cx="2400" cy="16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4" name="Text Box 24"/>
            <p:cNvSpPr txBox="1">
              <a:spLocks noChangeArrowheads="1"/>
            </p:cNvSpPr>
            <p:nvPr/>
          </p:nvSpPr>
          <p:spPr bwMode="auto">
            <a:xfrm>
              <a:off x="3264" y="1775"/>
              <a:ext cx="17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Thuỷ điện Trị An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304800" y="4981575"/>
            <a:ext cx="3886200" cy="1876425"/>
            <a:chOff x="48" y="2256"/>
            <a:chExt cx="2448" cy="2300"/>
          </a:xfrm>
        </p:grpSpPr>
        <p:pic>
          <p:nvPicPr>
            <p:cNvPr id="62476" name="Picture 29" descr="LongPhu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" y="2256"/>
              <a:ext cx="2352" cy="1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77" name="Text Box 30"/>
            <p:cNvSpPr txBox="1">
              <a:spLocks noChangeArrowheads="1"/>
            </p:cNvSpPr>
            <p:nvPr/>
          </p:nvSpPr>
          <p:spPr bwMode="auto">
            <a:xfrm>
              <a:off x="144" y="4070"/>
              <a:ext cx="2352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/>
                <a:t>Nhà máy nhiệt điện Long Phú</a:t>
              </a:r>
            </a:p>
          </p:txBody>
        </p:sp>
      </p:grpSp>
      <p:pic>
        <p:nvPicPr>
          <p:cNvPr id="72735" name="Picture 31" descr="nhamaydienuongb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029200"/>
            <a:ext cx="4114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36" name="Text Box 32"/>
          <p:cNvSpPr txBox="1">
            <a:spLocks noChangeArrowheads="1"/>
          </p:cNvSpPr>
          <p:nvPr/>
        </p:nvSpPr>
        <p:spPr bwMode="auto">
          <a:xfrm>
            <a:off x="5334000" y="6400800"/>
            <a:ext cx="320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Nhà máy nhiệt điện </a:t>
            </a:r>
            <a:r>
              <a:rPr lang="en-US" sz="1600" b="1">
                <a:latin typeface="VNI-Times" pitchFamily="2" charset="0"/>
              </a:rPr>
              <a:t>UOÂNG BÍ</a:t>
            </a:r>
          </a:p>
        </p:txBody>
      </p:sp>
      <p:sp>
        <p:nvSpPr>
          <p:cNvPr id="62480" name="Text Box 33"/>
          <p:cNvSpPr txBox="1">
            <a:spLocks noChangeArrowheads="1"/>
          </p:cNvSpPr>
          <p:nvPr/>
        </p:nvSpPr>
        <p:spPr bwMode="auto">
          <a:xfrm>
            <a:off x="533400" y="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latin typeface="Times New Roman" pitchFamily="18" charset="0"/>
              </a:rPr>
              <a:t>Bài 48.</a:t>
            </a:r>
            <a:r>
              <a:rPr lang="en-US" sz="2800" b="1">
                <a:latin typeface="Times New Roman" pitchFamily="18" charset="0"/>
              </a:rPr>
              <a:t>SỬ DỤNG HỢP LÝ ĐIỆN NĂNG</a:t>
            </a:r>
            <a:endParaRPr lang="en-US" sz="4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I. NHU CẦU SỬ DỤNG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2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9" grpId="0"/>
      <p:bldP spid="72722" grpId="0"/>
      <p:bldP spid="727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085462"/>
              </p:ext>
            </p:extLst>
          </p:nvPr>
        </p:nvGraphicFramePr>
        <p:xfrm>
          <a:off x="76200" y="838200"/>
          <a:ext cx="9067800" cy="5638799"/>
        </p:xfrm>
        <a:graphic>
          <a:graphicData uri="http://schemas.openxmlformats.org/drawingml/2006/table">
            <a:tbl>
              <a:tblPr/>
              <a:tblGrid>
                <a:gridCol w="5160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Đồ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dùng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điện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 áp của mạng điện bị giảm xuống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Sự phát sáng của đèn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Tốc độ quay của quạt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Thời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gian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đun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sôi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của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bếp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điện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3886200" y="2251075"/>
            <a:ext cx="1219200" cy="4203700"/>
            <a:chOff x="2448" y="2087"/>
            <a:chExt cx="768" cy="2241"/>
          </a:xfrm>
        </p:grpSpPr>
        <p:pic>
          <p:nvPicPr>
            <p:cNvPr id="194583" name="Picture 23" descr="denngu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48" y="2087"/>
              <a:ext cx="720" cy="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4" name="Picture 24" descr="soe129817996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832"/>
              <a:ext cx="720" cy="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585" name="Picture 25" descr="09_4_27_1058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79" y="3601"/>
              <a:ext cx="720" cy="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426" name="Text Box 26"/>
          <p:cNvSpPr txBox="1">
            <a:spLocks noChangeArrowheads="1"/>
          </p:cNvSpPr>
          <p:nvPr/>
        </p:nvSpPr>
        <p:spPr bwMode="auto">
          <a:xfrm>
            <a:off x="5621338" y="2638425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FF3300"/>
                </a:solidFill>
                <a:latin typeface="Arial" charset="0"/>
                <a:cs typeface="+mn-cs"/>
              </a:rPr>
              <a:t>Tối hơn</a:t>
            </a:r>
          </a:p>
        </p:txBody>
      </p:sp>
      <p:sp>
        <p:nvSpPr>
          <p:cNvPr id="102429" name="Text Box 29"/>
          <p:cNvSpPr txBox="1">
            <a:spLocks noChangeArrowheads="1"/>
          </p:cNvSpPr>
          <p:nvPr/>
        </p:nvSpPr>
        <p:spPr bwMode="auto">
          <a:xfrm>
            <a:off x="5621338" y="4124325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Quay chậm hơn</a:t>
            </a:r>
          </a:p>
        </p:txBody>
      </p:sp>
      <p:sp>
        <p:nvSpPr>
          <p:cNvPr id="102431" name="Text Box 31"/>
          <p:cNvSpPr txBox="1">
            <a:spLocks noChangeArrowheads="1"/>
          </p:cNvSpPr>
          <p:nvPr/>
        </p:nvSpPr>
        <p:spPr bwMode="auto">
          <a:xfrm>
            <a:off x="6019800" y="58674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3300"/>
                </a:solidFill>
                <a:latin typeface="Arial" charset="0"/>
                <a:cs typeface="+mn-cs"/>
              </a:rPr>
              <a:t>Lâu hơn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6" grpId="0"/>
      <p:bldP spid="102429" grpId="0"/>
      <p:bldP spid="1024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4582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cs typeface="Times New Roman" pitchFamily="18" charset="0"/>
              </a:rPr>
              <a:t>Những biện pháp nào để sử dụng điện năng hợp lí</a:t>
            </a:r>
            <a:r>
              <a:rPr lang="en-US" sz="2200">
                <a:solidFill>
                  <a:srgbClr val="FF3300"/>
                </a:solidFill>
                <a:latin typeface="VNI-Times" pitchFamily="2" charset="0"/>
              </a:rPr>
              <a:t>:</a:t>
            </a:r>
          </a:p>
        </p:txBody>
      </p:sp>
      <p:graphicFrame>
        <p:nvGraphicFramePr>
          <p:cNvPr id="11338" name="Group 74"/>
          <p:cNvGraphicFramePr>
            <a:graphicFrameLocks noGrp="1"/>
          </p:cNvGraphicFramePr>
          <p:nvPr/>
        </p:nvGraphicFramePr>
        <p:xfrm>
          <a:off x="533400" y="990600"/>
          <a:ext cx="8381999" cy="5622926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15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9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Biện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pháp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Cách thực hiện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Ví</a:t>
                      </a:r>
                      <a:r>
                        <a:rPr kumimoji="0" lang="en-US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dụ</a:t>
                      </a: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9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84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317" name="Rectangle 53"/>
          <p:cNvSpPr>
            <a:spLocks noChangeArrowheads="1"/>
          </p:cNvSpPr>
          <p:nvPr/>
        </p:nvSpPr>
        <p:spPr bwMode="auto">
          <a:xfrm>
            <a:off x="2971800" y="1752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Cắt giảm điện ở một số đồ </a:t>
            </a:r>
          </a:p>
          <a:p>
            <a:pPr algn="ctr"/>
            <a:r>
              <a:rPr lang="en-US" sz="2200">
                <a:latin typeface="Times New Roman" pitchFamily="18" charset="0"/>
              </a:rPr>
              <a:t>dùng điện không thiết yếu</a:t>
            </a:r>
          </a:p>
        </p:txBody>
      </p:sp>
      <p:sp>
        <p:nvSpPr>
          <p:cNvPr id="11320" name="Rectangle 56"/>
          <p:cNvSpPr>
            <a:spLocks noChangeArrowheads="1"/>
          </p:cNvSpPr>
          <p:nvPr/>
        </p:nvSpPr>
        <p:spPr bwMode="auto">
          <a:xfrm>
            <a:off x="6248400" y="1828800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là quần áo</a:t>
            </a:r>
          </a:p>
          <a:p>
            <a:pPr algn="ctr"/>
            <a:r>
              <a:rPr lang="en-US" sz="2200">
                <a:latin typeface="Times New Roman" pitchFamily="18" charset="0"/>
              </a:rPr>
              <a:t>Cắt điện lò sưởi…</a:t>
            </a:r>
          </a:p>
        </p:txBody>
      </p:sp>
      <p:sp>
        <p:nvSpPr>
          <p:cNvPr id="11321" name="Rectangle 57"/>
          <p:cNvSpPr>
            <a:spLocks noChangeArrowheads="1"/>
          </p:cNvSpPr>
          <p:nvPr/>
        </p:nvSpPr>
        <p:spPr bwMode="auto">
          <a:xfrm>
            <a:off x="3200400" y="3048000"/>
            <a:ext cx="3048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Sử dụng đèn compac-huỳnh quang,đèn led</a:t>
            </a:r>
          </a:p>
        </p:txBody>
      </p:sp>
      <p:sp>
        <p:nvSpPr>
          <p:cNvPr id="11322" name="Rectangle 58"/>
          <p:cNvSpPr>
            <a:spLocks noChangeArrowheads="1"/>
          </p:cNvSpPr>
          <p:nvPr/>
        </p:nvSpPr>
        <p:spPr bwMode="auto">
          <a:xfrm>
            <a:off x="6324600" y="2971800"/>
            <a:ext cx="2514600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Thay đèn sợ đốt bằng đèn huỳnh quang,đèn led.</a:t>
            </a:r>
          </a:p>
        </p:txBody>
      </p:sp>
      <p:sp>
        <p:nvSpPr>
          <p:cNvPr id="11324" name="Rectangle 60"/>
          <p:cNvSpPr>
            <a:spLocks noChangeArrowheads="1"/>
          </p:cNvSpPr>
          <p:nvPr/>
        </p:nvSpPr>
        <p:spPr bwMode="auto">
          <a:xfrm>
            <a:off x="3200400" y="4038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Không sử dụng điện khi không có nhu cầu</a:t>
            </a:r>
          </a:p>
        </p:txBody>
      </p:sp>
      <p:sp>
        <p:nvSpPr>
          <p:cNvPr id="11325" name="Rectangle 61"/>
          <p:cNvSpPr>
            <a:spLocks noChangeArrowheads="1"/>
          </p:cNvSpPr>
          <p:nvPr/>
        </p:nvSpPr>
        <p:spPr bwMode="auto">
          <a:xfrm>
            <a:off x="6400800" y="4114800"/>
            <a:ext cx="2209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Tắt điện, quạt khi ra về</a:t>
            </a:r>
          </a:p>
        </p:txBody>
      </p:sp>
      <p:sp>
        <p:nvSpPr>
          <p:cNvPr id="11326" name="Rectangle 62"/>
          <p:cNvSpPr>
            <a:spLocks noChangeArrowheads="1"/>
          </p:cNvSpPr>
          <p:nvPr/>
        </p:nvSpPr>
        <p:spPr bwMode="auto">
          <a:xfrm>
            <a:off x="533400" y="1676400"/>
            <a:ext cx="2438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>
                <a:latin typeface="Times New Roman" pitchFamily="18" charset="0"/>
              </a:rPr>
              <a:t>1.Giảm bớt tiêu thụ điện năng trong giờ cao điểm</a:t>
            </a:r>
          </a:p>
        </p:txBody>
      </p:sp>
      <p:sp>
        <p:nvSpPr>
          <p:cNvPr id="11333" name="Rectangle 69"/>
          <p:cNvSpPr>
            <a:spLocks noChangeArrowheads="1"/>
          </p:cNvSpPr>
          <p:nvPr/>
        </p:nvSpPr>
        <p:spPr bwMode="auto">
          <a:xfrm>
            <a:off x="457200" y="3048000"/>
            <a:ext cx="2568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2.Sử dụng đồ điện có hiệu suất cao</a:t>
            </a:r>
          </a:p>
        </p:txBody>
      </p:sp>
      <p:sp>
        <p:nvSpPr>
          <p:cNvPr id="11335" name="Rectangle 71"/>
          <p:cNvSpPr>
            <a:spLocks noChangeArrowheads="1"/>
          </p:cNvSpPr>
          <p:nvPr/>
        </p:nvSpPr>
        <p:spPr bwMode="auto">
          <a:xfrm>
            <a:off x="533400" y="4038600"/>
            <a:ext cx="274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3.Không sử dụng lãng phí điện năng</a:t>
            </a:r>
          </a:p>
        </p:txBody>
      </p:sp>
      <p:sp>
        <p:nvSpPr>
          <p:cNvPr id="11336" name="Rectangle 72"/>
          <p:cNvSpPr>
            <a:spLocks noChangeArrowheads="1"/>
          </p:cNvSpPr>
          <p:nvPr/>
        </p:nvSpPr>
        <p:spPr bwMode="auto">
          <a:xfrm>
            <a:off x="762000" y="5289550"/>
            <a:ext cx="19208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>
                <a:latin typeface="Times New Roman" pitchFamily="18" charset="0"/>
              </a:rPr>
              <a:t>Biện pháp khác</a:t>
            </a:r>
          </a:p>
        </p:txBody>
      </p:sp>
      <p:sp>
        <p:nvSpPr>
          <p:cNvPr id="17449" name="Text Box 33"/>
          <p:cNvSpPr txBox="1">
            <a:spLocks noChangeArrowheads="1"/>
          </p:cNvSpPr>
          <p:nvPr/>
        </p:nvSpPr>
        <p:spPr bwMode="auto">
          <a:xfrm>
            <a:off x="381000" y="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II.SỬ DỤNG HỢP LÍ VÀ TIẾT KIỆM ĐIỆN NĂNG: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1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1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317" grpId="0"/>
      <p:bldP spid="11320" grpId="0"/>
      <p:bldP spid="11321" grpId="0"/>
      <p:bldP spid="11324" grpId="0"/>
      <p:bldP spid="11326" grpId="0"/>
      <p:bldP spid="11333" grpId="0"/>
      <p:bldP spid="11335" grpId="0"/>
      <p:bldP spid="11336" grpId="0"/>
      <p:bldP spid="174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Su_dung_hop_li_dien_nang&quot;/&gt;&lt;property id=&quot;20148&quot; value=&quot;5&quot;/&gt;&lt;property id=&quot;20184&quot; value=&quot;7&quot;/&gt;&lt;property id=&quot;20224&quot; value=&quot;D:\QUAN TRONG\GIAO AN TONG HOP\GIAO AN DIEN TU\giao an dien tu cnghe\giao an dien tu cong nghe nop phong\cong nghe 8&quot;/&gt;&lt;property id=&quot;20250&quot; value=&quot;0&quot;/&gt;&lt;property id=&quot;20251&quot; value=&quot;0&quot;/&gt;&lt;property id=&quot;20259&quot; value=&quot;0&quot;/&gt;&lt;object type=&quot;10&quot; unique_id=&quot;10002&quot;&gt;&lt;object type=&quot;11&quot; unique_id=&quot;10003&quot;&gt;&lt;/object&gt;&lt;/object&gt;&lt;object type=&quot;4&quot; unique_id=&quot;10004&quot;&gt;&lt;/object&gt;&lt;object type=&quot;2&quot; unique_id=&quot;10005&quot;&gt;&lt;object type=&quot;3&quot; unique_id=&quot;10006&quot;&gt;&lt;property id=&quot;20148&quot; value=&quot;5&quot;/&gt;&lt;property id=&quot;20300&quot; value=&quot;Slide 1&quot;/&gt;&lt;property id=&quot;20307&quot; value=&quot;295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298&quot;/&gt;&lt;property id=&quot;20309&quot; value=&quot;-1&quot;/&gt;&lt;/object&gt;&lt;object type=&quot;3&quot; unique_id=&quot;10008&quot;&gt;&lt;property id=&quot;20148&quot; value=&quot;5&quot;/&gt;&lt;property id=&quot;20300&quot; value=&quot;Slide 3 - &amp;quot;KiÓm tra bµi cñ&amp;quot;&quot;/&gt;&lt;property id=&quot;20307&quot; value=&quot;275&quot;/&gt;&lt;property id=&quot;20309&quot; value=&quot;-1&quot;/&gt;&lt;/object&gt;&lt;object type=&quot;3&quot; unique_id=&quot;10009&quot;&gt;&lt;property id=&quot;20148&quot; value=&quot;5&quot;/&gt;&lt;property id=&quot;20300&quot; value=&quot;Slide 4 - &amp;quot;C«ng nghÖ 8. TiÕt 44. Bµi 48 + 49:&amp;#x0D;&amp;#x0A;Sö dông hîp lÝ ®iÖn n¨ng. &amp;#x0D;&amp;#x0A;Thùc hµnh: TÝnh to¸n ®iÖn n¨ng tiªu thô trong gia ®×n&quot;/&gt;&lt;property id=&quot;20307&quot; value=&quot;296&quot;/&gt;&lt;property id=&quot;20309&quot; value=&quot;-1&quot;/&gt;&lt;/object&gt;&lt;object type=&quot;3&quot; unique_id=&quot;10010&quot;&gt;&lt;property id=&quot;20148&quot; value=&quot;5&quot;/&gt;&lt;property id=&quot;20300&quot; value=&quot;Slide 5&quot;/&gt;&lt;property id=&quot;20307&quot; value=&quot;303&quot;/&gt;&lt;property id=&quot;20309&quot; value=&quot;-1&quot;/&gt;&lt;/object&gt;&lt;object type=&quot;3&quot; unique_id=&quot;10011&quot;&gt;&lt;property id=&quot;20148&quot; value=&quot;5&quot;/&gt;&lt;property id=&quot;20300&quot; value=&quot;Slide 6&quot;/&gt;&lt;property id=&quot;20307&quot; value=&quot;292&quot;/&gt;&lt;property id=&quot;20309&quot; value=&quot;-1&quot;/&gt;&lt;/object&gt;&lt;object type=&quot;3&quot; unique_id=&quot;10012&quot;&gt;&lt;property id=&quot;20148&quot; value=&quot;5&quot;/&gt;&lt;property id=&quot;20300&quot; value=&quot;Slide 7&quot;/&gt;&lt;property id=&quot;20307&quot; value=&quot;299&quot;/&gt;&lt;property id=&quot;20309&quot; value=&quot;-1&quot;/&gt;&lt;/object&gt;&lt;object type=&quot;3&quot; unique_id=&quot;10013&quot;&gt;&lt;property id=&quot;20148&quot; value=&quot;5&quot;/&gt;&lt;property id=&quot;20300&quot; value=&quot;Slide 8&quot;/&gt;&lt;property id=&quot;20307&quot; value=&quot;261&quot;/&gt;&lt;property id=&quot;20309&quot; value=&quot;-1&quot;/&gt;&lt;/object&gt;&lt;object type=&quot;3&quot; unique_id=&quot;10014&quot;&gt;&lt;property id=&quot;20148&quot; value=&quot;5&quot;/&gt;&lt;property id=&quot;20300&quot; value=&quot;Slide 9&quot;/&gt;&lt;property id=&quot;20307&quot; value=&quot;262&quot;/&gt;&lt;property id=&quot;20309&quot; value=&quot;-1&quot;/&gt;&lt;/object&gt;&lt;object type=&quot;3&quot; unique_id=&quot;10015&quot;&gt;&lt;property id=&quot;20148&quot; value=&quot;5&quot;/&gt;&lt;property id=&quot;20300&quot; value=&quot;Slide 10&quot;/&gt;&lt;property id=&quot;20307&quot; value=&quot;300&quot;/&gt;&lt;property id=&quot;20309&quot; value=&quot;-1&quot;/&gt;&lt;/object&gt;&lt;object type=&quot;3&quot; unique_id=&quot;10016&quot;&gt;&lt;property id=&quot;20148&quot; value=&quot;5&quot;/&gt;&lt;property id=&quot;20300&quot; value=&quot;Slide 11&quot;/&gt;&lt;property id=&quot;20307&quot; value=&quot;302&quot;/&gt;&lt;property id=&quot;20309&quot; value=&quot;-1&quot;/&gt;&lt;/object&gt;&lt;object type=&quot;3&quot; unique_id=&quot;10017&quot;&gt;&lt;property id=&quot;20148&quot; value=&quot;5&quot;/&gt;&lt;property id=&quot;20300&quot; value=&quot;Slide 12&quot;/&gt;&lt;property id=&quot;20307&quot; value=&quot;301&quot;/&gt;&lt;property id=&quot;20309&quot; value=&quot;-1&quot;/&gt;&lt;/object&gt;&lt;object type=&quot;3&quot; unique_id=&quot;10018&quot;&gt;&lt;property id=&quot;20148&quot; value=&quot;5&quot;/&gt;&lt;property id=&quot;20300&quot; value=&quot;Slide 13&quot;/&gt;&lt;property id=&quot;20307&quot; value=&quot;263&quot;/&gt;&lt;property id=&quot;20309&quot; value=&quot;-1&quot;/&gt;&lt;/object&gt;&lt;object type=&quot;3&quot; unique_id=&quot;10019&quot;&gt;&lt;property id=&quot;20148&quot; value=&quot;5&quot;/&gt;&lt;property id=&quot;20300&quot; value=&quot;Slide 14&quot;/&gt;&lt;property id=&quot;20307&quot; value=&quot;305&quot;/&gt;&lt;property id=&quot;20309&quot; value=&quot;-1&quot;/&gt;&lt;/object&gt;&lt;object type=&quot;3&quot; unique_id=&quot;10020&quot;&gt;&lt;property id=&quot;20148&quot; value=&quot;5&quot;/&gt;&lt;property id=&quot;20300&quot; value=&quot;Slide 15&quot;/&gt;&lt;property id=&quot;20307&quot; value=&quot;306&quot;/&gt;&lt;property id=&quot;20309&quot; value=&quot;-1&quot;/&gt;&lt;/object&gt;&lt;object type=&quot;3&quot; unique_id=&quot;10021&quot;&gt;&lt;property id=&quot;20148&quot; value=&quot;5&quot;/&gt;&lt;property id=&quot;20300&quot; value=&quot;Slide 16&quot;/&gt;&lt;property id=&quot;20307&quot; value=&quot;265&quot;/&gt;&lt;property id=&quot;20309&quot; value=&quot;-1&quot;/&gt;&lt;/object&gt;&lt;object type=&quot;3&quot; unique_id=&quot;10022&quot;&gt;&lt;property id=&quot;20148&quot; value=&quot;5&quot;/&gt;&lt;property id=&quot;20300&quot; value=&quot;Slide 17&quot;/&gt;&lt;property id=&quot;20307&quot; value=&quot;266&quot;/&gt;&lt;property id=&quot;20309&quot; value=&quot;-1&quot;/&gt;&lt;/object&gt;&lt;object type=&quot;3&quot; unique_id=&quot;10023&quot;&gt;&lt;property id=&quot;20148&quot; value=&quot;5&quot;/&gt;&lt;property id=&quot;20300&quot; value=&quot;Slide 18&quot;/&gt;&lt;property id=&quot;20307&quot; value=&quot;307&quot;/&gt;&lt;property id=&quot;20309&quot; value=&quot;-1&quot;/&gt;&lt;/object&gt;&lt;object type=&quot;3&quot; unique_id=&quot;10024&quot;&gt;&lt;property id=&quot;20148&quot; value=&quot;5&quot;/&gt;&lt;property id=&quot;20300&quot; value=&quot;Slide 19&quot;/&gt;&lt;property id=&quot;20307&quot; value=&quot;308&quot;/&gt;&lt;property id=&quot;20309&quot; value=&quot;-1&quot;/&gt;&lt;/object&gt;&lt;object type=&quot;3&quot; unique_id=&quot;10025&quot;&gt;&lt;property id=&quot;20148&quot; value=&quot;5&quot;/&gt;&lt;property id=&quot;20300&quot; value=&quot;Slide 20&quot;/&gt;&lt;property id=&quot;20307&quot; value=&quot;309&quot;/&gt;&lt;property id=&quot;20309&quot; value=&quot;-1&quot;/&gt;&lt;/object&gt;&lt;object type=&quot;3&quot; unique_id=&quot;10026&quot;&gt;&lt;property id=&quot;20148&quot; value=&quot;5&quot;/&gt;&lt;property id=&quot;20300&quot; value=&quot;Slide 21&quot;/&gt;&lt;property id=&quot;20307&quot; value=&quot;269&quot;/&gt;&lt;property id=&quot;20309&quot; value=&quot;-1&quot;/&gt;&lt;/object&gt;&lt;object type=&quot;3&quot; unique_id=&quot;10027&quot;&gt;&lt;property id=&quot;20148&quot; value=&quot;5&quot;/&gt;&lt;property id=&quot;20300&quot; value=&quot;Slide 22&quot;/&gt;&lt;property id=&quot;20307&quot; value=&quot;270&quot;/&gt;&lt;property id=&quot;20309&quot; value=&quot;-1&quot;/&gt;&lt;/object&gt;&lt;object type=&quot;3&quot; unique_id=&quot;10028&quot;&gt;&lt;property id=&quot;20148&quot; value=&quot;5&quot;/&gt;&lt;property id=&quot;20300&quot; value=&quot;Slide 23&quot;/&gt;&lt;property id=&quot;20307&quot; value=&quot;271&quot;/&gt;&lt;property id=&quot;20309&quot; value=&quot;-1&quot;/&gt;&lt;/object&gt;&lt;object type=&quot;3&quot; unique_id=&quot;10029&quot;&gt;&lt;property id=&quot;20148&quot; value=&quot;5&quot;/&gt;&lt;property id=&quot;20300&quot; value=&quot;Slide 24&quot;/&gt;&lt;property id=&quot;20307&quot; value=&quot;294&quot;/&gt;&lt;property id=&quot;20309&quot; value=&quot;-1&quot;/&gt;&lt;/object&gt;&lt;object type=&quot;3&quot; unique_id=&quot;10030&quot;&gt;&lt;property id=&quot;20148&quot; value=&quot;5&quot;/&gt;&lt;property id=&quot;20300&quot; value=&quot;Slide 25&quot;/&gt;&lt;property id=&quot;20307&quot; value=&quot;311&quot;/&gt;&lt;property id=&quot;20309&quot; value=&quot;-1&quot;/&gt;&lt;/object&gt;&lt;object type=&quot;3&quot; unique_id=&quot;10031&quot;&gt;&lt;property id=&quot;20148&quot; value=&quot;5&quot;/&gt;&lt;property id=&quot;20300&quot; value=&quot;Slide 26&quot;/&gt;&lt;property id=&quot;20307&quot; value=&quot;312&quot;/&gt;&lt;property id=&quot;20309&quot; value=&quot;-1&quot;/&gt;&lt;/object&gt;&lt;object type=&quot;3&quot; unique_id=&quot;10032&quot;&gt;&lt;property id=&quot;20148&quot; value=&quot;5&quot;/&gt;&lt;property id=&quot;20300&quot; value=&quot;Slide 27&quot;/&gt;&lt;property id=&quot;20307&quot; value=&quot;314&quot;/&gt;&lt;property id=&quot;20309&quot; value=&quot;-1&quot;/&gt;&lt;/object&gt;&lt;object type=&quot;3&quot; unique_id=&quot;10033&quot;&gt;&lt;property id=&quot;20148&quot; value=&quot;5&quot;/&gt;&lt;property id=&quot;20300&quot; value=&quot;Slide 28&quot;/&gt;&lt;property id=&quot;20307&quot; value=&quot;283&quot;/&gt;&lt;property id=&quot;20309&quot; value=&quot;-1&quot;/&gt;&lt;/object&gt;&lt;object type=&quot;3&quot; unique_id=&quot;10034&quot;&gt;&lt;property id=&quot;20148&quot; value=&quot;5&quot;/&gt;&lt;property id=&quot;20300&quot; value=&quot;Slide 29&quot;/&gt;&lt;property id=&quot;20307&quot; value=&quot;285&quot;/&gt;&lt;property id=&quot;20309&quot; value=&quot;-1&quot;/&gt;&lt;/object&gt;&lt;object type=&quot;3&quot; unique_id=&quot;10035&quot;&gt;&lt;property id=&quot;20148&quot; value=&quot;5&quot;/&gt;&lt;property id=&quot;20300&quot; value=&quot;Slide 30&quot;/&gt;&lt;property id=&quot;20307&quot; value=&quot;286&quot;/&gt;&lt;property id=&quot;20309&quot; value=&quot;-1&quot;/&gt;&lt;/object&gt;&lt;object type=&quot;3&quot; unique_id=&quot;10036&quot;&gt;&lt;property id=&quot;20148&quot; value=&quot;5&quot;/&gt;&lt;property id=&quot;20300&quot; value=&quot;Slide 31&quot;/&gt;&lt;property id=&quot;20307&quot; value=&quot;287&quot;/&gt;&lt;property id=&quot;20309&quot; value=&quot;-1&quot;/&gt;&lt;/object&gt;&lt;object type=&quot;3&quot; unique_id=&quot;10037&quot;&gt;&lt;property id=&quot;20148&quot; value=&quot;5&quot;/&gt;&lt;property id=&quot;20300&quot; value=&quot;Slide 32&quot;/&gt;&lt;property id=&quot;20307&quot; value=&quot;288&quot;/&gt;&lt;property id=&quot;20309&quot; value=&quot;-1&quot;/&gt;&lt;/object&gt;&lt;object type=&quot;3&quot; unique_id=&quot;10038&quot;&gt;&lt;property id=&quot;20148&quot; value=&quot;5&quot;/&gt;&lt;property id=&quot;20300&quot; value=&quot;Slide 33&quot;/&gt;&lt;property id=&quot;20307&quot; value=&quot;289&quot;/&gt;&lt;property id=&quot;20309&quot; value=&quot;-1&quot;/&gt;&lt;/object&gt;&lt;object type=&quot;3&quot; unique_id=&quot;10039&quot;&gt;&lt;property id=&quot;20148&quot; value=&quot;5&quot;/&gt;&lt;property id=&quot;20300&quot; value=&quot;Slide 35&quot;/&gt;&lt;property id=&quot;20307&quot; value=&quot;315&quot;/&gt;&lt;property id=&quot;20309&quot; value=&quot;-1&quot;/&gt;&lt;/object&gt;&lt;object type=&quot;3&quot; unique_id=&quot;10274&quot;&gt;&lt;property id=&quot;20148&quot; value=&quot;5&quot;/&gt;&lt;property id=&quot;20300&quot; value=&quot;Slide 34&quot;/&gt;&lt;property id=&quot;20307&quot; value=&quot;316&quot;/&gt;&lt;/object&gt;&lt;/object&gt;&lt;object type=&quot;8&quot; unique_id=&quot;10040&quot;&gt;&lt;/object&gt;&lt;/object&gt;&lt;/database&gt;"/>
  <p:tag name="SECTOMILLISECCONVERTED" val="1"/>
  <p:tag name="ISPRING_UUID" val="{8E4B7804-F523-48FC-B13F-C3435D14BE16}"/>
  <p:tag name="ISPRING_RESOURCE_FOLDER" val="C:\Users\MTC\Desktop\bai 48 su dung hop li dien nang hay\"/>
  <p:tag name="ISPRING_PRESENTATION_PATH" val="C:\Users\MTC\Desktop\bai 48 su dung hop li dien nang hay.pptx"/>
  <p:tag name="ISPRING_PROJECT_VERSION" val="9.3"/>
  <p:tag name="ISPRING_PROJECT_FOLDER_UPDATED" val="1"/>
  <p:tag name="ISPRING_SCREEN_RECS_UPDATED" val="C:\Users\MTC\Desktop\bai 48 su dung hop li dien nang hay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MTC\Desktop\bai 48 su dung hop li dien nang hay\quiz\quiz1.quiz"/>
  <p:tag name="ISPRING_QUIZ_RELATIVE_PATH" val="bai 48 su dung hop li dien nang hay\quiz\quiz1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MTC\Desktop\bai 48 su dung hop li dien nang hay\quiz\quiz2.quiz"/>
  <p:tag name="ISPRING_QUIZ_RELATIVE_PATH" val="bai 48 su dung hop li dien nang hay\quiz\quiz2.quiz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2039</TotalTime>
  <Words>664</Words>
  <Application>Microsoft Office PowerPoint</Application>
  <PresentationFormat>On-screen Show (4:3)</PresentationFormat>
  <Paragraphs>109</Paragraphs>
  <Slides>30</Slides>
  <Notes>3</Notes>
  <HiddenSlides>0</HiddenSlides>
  <MMClips>2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.VnTime</vt:lpstr>
      <vt:lpstr>.VnTimeH</vt:lpstr>
      <vt:lpstr>Arial</vt:lpstr>
      <vt:lpstr>Calibri</vt:lpstr>
      <vt:lpstr>Segoe UI</vt:lpstr>
      <vt:lpstr>Segoe UI Semibold</vt:lpstr>
      <vt:lpstr>Times New Roman</vt:lpstr>
      <vt:lpstr>VNI-Times</vt:lpstr>
      <vt:lpstr>Wingdings</vt:lpstr>
      <vt:lpstr>Default Design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Bảng giá điện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XEM VÀ CÙNG HÀNH ĐỘNG</vt:lpstr>
      <vt:lpstr>PowerPoint Presentation</vt:lpstr>
    </vt:vector>
  </TitlesOfParts>
  <Company>gv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quoc thong</dc:creator>
  <cp:lastModifiedBy>Tạ Thị Tuyết Sơn</cp:lastModifiedBy>
  <cp:revision>219</cp:revision>
  <dcterms:created xsi:type="dcterms:W3CDTF">2010-02-06T05:15:19Z</dcterms:created>
  <dcterms:modified xsi:type="dcterms:W3CDTF">2022-02-13T15:04:56Z</dcterms:modified>
</cp:coreProperties>
</file>