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28" r:id="rId2"/>
    <p:sldId id="392" r:id="rId3"/>
    <p:sldId id="413" r:id="rId4"/>
    <p:sldId id="426" r:id="rId5"/>
    <p:sldId id="427" r:id="rId6"/>
    <p:sldId id="414" r:id="rId7"/>
    <p:sldId id="391" r:id="rId8"/>
    <p:sldId id="417" r:id="rId9"/>
    <p:sldId id="415" r:id="rId10"/>
    <p:sldId id="412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18" r:id="rId20"/>
    <p:sldId id="419" r:id="rId21"/>
    <p:sldId id="425" r:id="rId22"/>
    <p:sldId id="421" r:id="rId23"/>
    <p:sldId id="422" r:id="rId24"/>
    <p:sldId id="410" r:id="rId25"/>
    <p:sldId id="41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00"/>
    <a:srgbClr val="D76213"/>
    <a:srgbClr val="FAD706"/>
    <a:srgbClr val="F3B40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5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e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8.wmf"/><Relationship Id="rId7" Type="http://schemas.openxmlformats.org/officeDocument/2006/relationships/image" Target="../media/image43.wmf"/><Relationship Id="rId2" Type="http://schemas.openxmlformats.org/officeDocument/2006/relationships/image" Target="../media/image37.emf"/><Relationship Id="rId1" Type="http://schemas.openxmlformats.org/officeDocument/2006/relationships/image" Target="../media/image36.wmf"/><Relationship Id="rId6" Type="http://schemas.openxmlformats.org/officeDocument/2006/relationships/image" Target="../media/image42.wmf"/><Relationship Id="rId5" Type="http://schemas.openxmlformats.org/officeDocument/2006/relationships/image" Target="../media/image41.emf"/><Relationship Id="rId10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7" Type="http://schemas.openxmlformats.org/officeDocument/2006/relationships/image" Target="../media/image50.wmf"/><Relationship Id="rId2" Type="http://schemas.openxmlformats.org/officeDocument/2006/relationships/image" Target="../media/image37.emf"/><Relationship Id="rId1" Type="http://schemas.openxmlformats.org/officeDocument/2006/relationships/image" Target="../media/image36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7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6.wmf"/><Relationship Id="rId6" Type="http://schemas.openxmlformats.org/officeDocument/2006/relationships/image" Target="../media/image24.w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E07D7-A3D1-4D16-AAA8-361DD401D4A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B86B8-8566-4060-A206-3E281442C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92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18E3B-D6AC-450F-8AFB-B7E5F616EC0A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25041-0832-49BD-BF86-C8B042A6C2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88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7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31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03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25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60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96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2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3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9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2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08A7-D690-41B6-BC9B-ECC20E5E4BF7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6BEE-7DBB-41E8-A7C9-35769BF47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e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2.e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e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1.e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e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2.wmf"/><Relationship Id="rId22" Type="http://schemas.openxmlformats.org/officeDocument/2006/relationships/image" Target="../media/image4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e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47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4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496924"/>
            <a:ext cx="11526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Liên hệ giữa thứ tự và phép nhân 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982" y="502679"/>
            <a:ext cx="12192000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CHƯƠNG IV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BẤT PHƯƠNG TRÌNH BẬC NHẤT MỘT ẨN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 Box 120"/>
          <p:cNvSpPr txBox="1">
            <a:spLocks noChangeArrowheads="1"/>
          </p:cNvSpPr>
          <p:nvPr/>
        </p:nvSpPr>
        <p:spPr bwMode="auto">
          <a:xfrm>
            <a:off x="5411878" y="2534371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894803" y="3139002"/>
            <a:ext cx="444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51102" y="1137673"/>
            <a:ext cx="4797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Với 3 số a; b; c mà </a:t>
            </a:r>
            <a:r>
              <a:rPr lang="en-US" sz="2800" b="1" dirty="0" smtClean="0">
                <a:solidFill>
                  <a:srgbClr val="FFC000"/>
                </a:solidFill>
              </a:rPr>
              <a:t>c </a:t>
            </a:r>
            <a:r>
              <a:rPr lang="en-US" sz="2800" b="1" dirty="0">
                <a:solidFill>
                  <a:srgbClr val="FFC000"/>
                </a:solidFill>
              </a:rPr>
              <a:t>&lt;</a:t>
            </a:r>
            <a:r>
              <a:rPr lang="en-US" sz="2800" b="1" dirty="0" smtClean="0">
                <a:solidFill>
                  <a:srgbClr val="FFC000"/>
                </a:solidFill>
              </a:rPr>
              <a:t> 0 </a:t>
            </a:r>
            <a:r>
              <a:rPr lang="en-US" sz="2800" dirty="0" smtClean="0"/>
              <a:t>ta có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6998952" y="1689645"/>
            <a:ext cx="3643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&lt; b thì ac &gt;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</a:p>
          <a:p>
            <a:pPr fontAlgn="base"/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&gt; b thì ac &lt; bc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61326" y="2825583"/>
            <a:ext cx="40530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≤ b thì ac ≥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</a:p>
          <a:p>
            <a:pPr fontAlgn="base"/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≥ b thì ac ≤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       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780578"/>
              </p:ext>
            </p:extLst>
          </p:nvPr>
        </p:nvGraphicFramePr>
        <p:xfrm>
          <a:off x="6293072" y="3930463"/>
          <a:ext cx="5513432" cy="246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3432">
                  <a:extLst>
                    <a:ext uri="{9D8B030D-6E8A-4147-A177-3AD203B41FA5}">
                      <a16:colId xmlns:a16="http://schemas.microsoft.com/office/drawing/2014/main" val="2426705149"/>
                    </a:ext>
                  </a:extLst>
                </a:gridCol>
              </a:tblGrid>
              <a:tr h="24638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084788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6393149" y="3982522"/>
            <a:ext cx="5513431" cy="2138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455"/>
              </a:spcBef>
              <a:spcAft>
                <a:spcPts val="0"/>
              </a:spcAft>
            </a:pP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 của  bất đẳng thức </a:t>
            </a: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vi-VN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được </a:t>
            </a:r>
            <a:endParaRPr lang="en-US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455"/>
              </a:spcBef>
              <a:spcAft>
                <a:spcPts val="0"/>
              </a:spcAft>
            </a:pP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đẳng thức mới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vi-VN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bất đẳng thứ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 cho.</a:t>
            </a: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113087" y="1166425"/>
            <a:ext cx="15401" cy="534160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68533" y="1166425"/>
            <a:ext cx="4797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Với 3 số a; b; c mà </a:t>
            </a:r>
            <a:r>
              <a:rPr lang="en-US" sz="2800" b="1" dirty="0" smtClean="0">
                <a:solidFill>
                  <a:srgbClr val="FFC000"/>
                </a:solidFill>
              </a:rPr>
              <a:t>c </a:t>
            </a:r>
            <a:r>
              <a:rPr lang="en-US" sz="2800" b="1" dirty="0">
                <a:solidFill>
                  <a:srgbClr val="FFC000"/>
                </a:solidFill>
              </a:rPr>
              <a:t>&gt;</a:t>
            </a:r>
            <a:r>
              <a:rPr lang="en-US" sz="2800" b="1" dirty="0" smtClean="0">
                <a:solidFill>
                  <a:srgbClr val="FFC000"/>
                </a:solidFill>
              </a:rPr>
              <a:t> 0 </a:t>
            </a:r>
            <a:r>
              <a:rPr lang="en-US" sz="2800" dirty="0" smtClean="0"/>
              <a:t>ta có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1116383" y="1718397"/>
            <a:ext cx="3643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&lt; b thì ac &lt;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</a:p>
          <a:p>
            <a:pPr fontAlgn="base"/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&gt; b thì ac &gt;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78758" y="2854335"/>
            <a:ext cx="39283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≤ b thì ac ≤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         </a:t>
            </a:r>
          </a:p>
          <a:p>
            <a:pPr fontAlgn="base"/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≥ b thì ac ≥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38773"/>
              </p:ext>
            </p:extLst>
          </p:nvPr>
        </p:nvGraphicFramePr>
        <p:xfrm>
          <a:off x="431846" y="3930463"/>
          <a:ext cx="5513432" cy="246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3432">
                  <a:extLst>
                    <a:ext uri="{9D8B030D-6E8A-4147-A177-3AD203B41FA5}">
                      <a16:colId xmlns:a16="http://schemas.microsoft.com/office/drawing/2014/main" val="2426705149"/>
                    </a:ext>
                  </a:extLst>
                </a:gridCol>
              </a:tblGrid>
              <a:tr h="24638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084788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602674" y="4014582"/>
            <a:ext cx="5513431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455"/>
              </a:spcBef>
              <a:spcAft>
                <a:spcPts val="0"/>
              </a:spcAft>
            </a:pP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 của  bất đẳng thức </a:t>
            </a: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vi-VN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được </a:t>
            </a: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đẳng thức mới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bất đẳng thứ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 cho.</a:t>
            </a: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85512" y="422253"/>
            <a:ext cx="3626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Tính chất</a:t>
            </a:r>
            <a:r>
              <a:rPr lang="en-US" sz="2800" dirty="0" smtClean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692594453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312035" y="1220629"/>
          <a:ext cx="9452945" cy="311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027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Khẳng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định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Đúng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Sai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8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800" b="0" dirty="0" smtClean="0"/>
                        <a:t>1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8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0" dirty="0" smtClean="0"/>
                        <a:t>2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1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4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3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9457" y="441818"/>
            <a:ext cx="8515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FF00"/>
                </a:solidFill>
              </a:rPr>
              <a:t>Bài 1: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Các khẳng định sau đúng hay sai? Vì </a:t>
            </a:r>
            <a:r>
              <a:rPr lang="en-US" sz="28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40056" y="186825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92116" y="304361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75635" y="254493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5488219" y="4871499"/>
          <a:ext cx="35861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64" name="Equation" r:id="rId4" imgW="2019240" imgH="266400" progId="Equation.DSMT4">
                  <p:embed/>
                </p:oleObj>
              </mc:Choice>
              <mc:Fallback>
                <p:oleObj name="Equation" r:id="rId4" imgW="2019240" imgH="2664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88219" y="4871499"/>
                        <a:ext cx="358616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171463" y="4409903"/>
            <a:ext cx="7593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 (1)  Nhân cả hai vế của bất đẳng thức (1) với 3,5 ta được 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7967663" y="4475163"/>
          <a:ext cx="16764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65" name="Equation" r:id="rId6" imgW="952200" imgH="190440" progId="Equation.DSMT4">
                  <p:embed/>
                </p:oleObj>
              </mc:Choice>
              <mc:Fallback>
                <p:oleObj name="Equation" r:id="rId6" imgW="952200" imgH="1904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67663" y="4475163"/>
                        <a:ext cx="1676400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27444" y="4399102"/>
            <a:ext cx="7069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Nhân cả hai vế của bất đẳng thức a &gt; b với </a:t>
            </a:r>
            <a:r>
              <a:rPr lang="en-US" altLang="en-US" sz="24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400" dirty="0">
                <a:solidFill>
                  <a:srgbClr val="FFFF00"/>
                </a:solidFill>
              </a:rPr>
              <a:t>12 ta được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8386586" y="4730014"/>
          <a:ext cx="167957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66" name="Equation" r:id="rId8" imgW="901440" imgH="444240" progId="Equation.DSMT4">
                  <p:embed/>
                </p:oleObj>
              </mc:Choice>
              <mc:Fallback>
                <p:oleObj name="Equation" r:id="rId8" imgW="901440" imgH="4442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86586" y="4730014"/>
                        <a:ext cx="1679575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251913" y="1848075"/>
            <a:ext cx="4263483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68" indent="-90168">
              <a:lnSpc>
                <a:spcPct val="115000"/>
              </a:lnSpc>
              <a:spcBef>
                <a:spcPts val="455"/>
              </a:spcBef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15,2).3,5 &gt; (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15,08).3,5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51913" y="2436865"/>
            <a:ext cx="3946914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168" indent="-90168">
              <a:lnSpc>
                <a:spcPct val="115000"/>
              </a:lnSpc>
              <a:spcBef>
                <a:spcPts val="455"/>
              </a:spcBef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 a &gt; b thì 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12a &gt; 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12b</a:t>
            </a:r>
          </a:p>
        </p:txBody>
      </p:sp>
      <p:sp>
        <p:nvSpPr>
          <p:cNvPr id="6" name="Rectangle 5"/>
          <p:cNvSpPr/>
          <p:nvPr/>
        </p:nvSpPr>
        <p:spPr>
          <a:xfrm>
            <a:off x="2017668" y="3689501"/>
            <a:ext cx="44742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  Cho số thực x bất kì ta có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51914" y="3062457"/>
            <a:ext cx="4275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Nếu 4a &lt; 60 thì a &lt; 15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8460108" y="5557701"/>
          <a:ext cx="857251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67" name="Equation" r:id="rId10" imgW="469800" imgH="190440" progId="Equation.DSMT4">
                  <p:embed/>
                </p:oleObj>
              </mc:Choice>
              <mc:Fallback>
                <p:oleObj name="Equation" r:id="rId10" imgW="469800" imgH="1904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460108" y="5557701"/>
                        <a:ext cx="857251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401457" y="4877079"/>
            <a:ext cx="7824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Nhân cả hai vế của bất đẳng thức 4a &lt; 60 với     ta được  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6038507" y="3733801"/>
          <a:ext cx="1973923" cy="447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68" name="Equation" r:id="rId12" imgW="952200" imgH="215640" progId="Equation.DSMT4">
                  <p:embed/>
                </p:oleObj>
              </mc:Choice>
              <mc:Fallback>
                <p:oleObj name="Equation" r:id="rId12" imgW="952200" imgH="2156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38507" y="3733801"/>
                        <a:ext cx="1973923" cy="447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699248" y="4433371"/>
          <a:ext cx="2636837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69" name="Equation" r:id="rId14" imgW="1460160" imgH="266400" progId="Equation.DSMT4">
                  <p:embed/>
                </p:oleObj>
              </mc:Choice>
              <mc:Fallback>
                <p:oleObj name="Equation" r:id="rId14" imgW="1460160" imgH="2664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99248" y="4433371"/>
                        <a:ext cx="2636837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832850" y="5485670"/>
            <a:ext cx="896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hay 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/>
          </p:nvPr>
        </p:nvGraphicFramePr>
        <p:xfrm>
          <a:off x="7032017" y="4717953"/>
          <a:ext cx="3016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70" name="Equation" r:id="rId16" imgW="164880" imgH="444240" progId="Equation.DSMT4">
                  <p:embed/>
                </p:oleObj>
              </mc:Choice>
              <mc:Fallback>
                <p:oleObj name="Equation" r:id="rId16" imgW="164880" imgH="44424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032017" y="4717953"/>
                        <a:ext cx="301625" cy="81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793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20" grpId="0"/>
      <p:bldP spid="20" grpId="1"/>
      <p:bldP spid="23" grpId="0"/>
      <p:bldP spid="23" grpId="1"/>
      <p:bldP spid="15" grpId="0"/>
      <p:bldP spid="17" grpId="0"/>
      <p:bldP spid="6" grpId="0"/>
      <p:bldP spid="7" grpId="0"/>
      <p:bldP spid="35" grpId="0"/>
      <p:bldP spid="35" grpId="1"/>
      <p:bldP spid="27" grpId="0"/>
      <p:bldP spid="2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312035" y="1220629"/>
          <a:ext cx="9452945" cy="311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027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Khẳng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định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Đúng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Sai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8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800" b="0" dirty="0" smtClean="0"/>
                        <a:t>1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8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0" dirty="0" smtClean="0"/>
                        <a:t>2</a:t>
                      </a: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1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4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3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9457" y="441818"/>
            <a:ext cx="8293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FF00"/>
                </a:solidFill>
              </a:rPr>
              <a:t>Bài 1: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Các khẳng định sau đúng hay sai? Vì </a:t>
            </a:r>
            <a:r>
              <a:rPr lang="en-US" sz="28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40056" y="186825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92116" y="304361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75635" y="254493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940056" y="372027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12036" y="5348824"/>
            <a:ext cx="669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Nhân cả </a:t>
            </a:r>
            <a:r>
              <a:rPr lang="en-US" sz="2400" dirty="0">
                <a:solidFill>
                  <a:srgbClr val="FFFF00"/>
                </a:solidFill>
              </a:rPr>
              <a:t>hai vế của bất đẳng thức </a:t>
            </a:r>
            <a:r>
              <a:rPr lang="en-US" sz="2400" dirty="0" smtClean="0">
                <a:solidFill>
                  <a:srgbClr val="FFFF00"/>
                </a:solidFill>
              </a:rPr>
              <a:t>(*) với       ta </a:t>
            </a:r>
            <a:r>
              <a:rPr lang="en-US" sz="2400" dirty="0">
                <a:solidFill>
                  <a:srgbClr val="FFFF00"/>
                </a:solidFill>
              </a:rPr>
              <a:t>được 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099720"/>
              </p:ext>
            </p:extLst>
          </p:nvPr>
        </p:nvGraphicFramePr>
        <p:xfrm>
          <a:off x="9347426" y="5014847"/>
          <a:ext cx="1519239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72" name="Equation" r:id="rId4" imgW="863280" imgH="266400" progId="Equation.DSMT4">
                  <p:embed/>
                </p:oleObj>
              </mc:Choice>
              <mc:Fallback>
                <p:oleObj name="Equation" r:id="rId4" imgW="863280" imgH="2664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47426" y="5014847"/>
                        <a:ext cx="1519239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251913" y="1848075"/>
            <a:ext cx="4263483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68" indent="-90168">
              <a:lnSpc>
                <a:spcPct val="115000"/>
              </a:lnSpc>
              <a:spcBef>
                <a:spcPts val="455"/>
              </a:spcBef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15,2).3,5 &gt; (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15,08).3,5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51913" y="2436865"/>
            <a:ext cx="3946914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168" indent="-90168">
              <a:lnSpc>
                <a:spcPct val="115000"/>
              </a:lnSpc>
              <a:spcBef>
                <a:spcPts val="455"/>
              </a:spcBef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 a &gt; b thì 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12a &gt; </a:t>
            </a: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12b</a:t>
            </a:r>
          </a:p>
        </p:txBody>
      </p:sp>
      <p:sp>
        <p:nvSpPr>
          <p:cNvPr id="6" name="Rectangle 5"/>
          <p:cNvSpPr/>
          <p:nvPr/>
        </p:nvSpPr>
        <p:spPr>
          <a:xfrm>
            <a:off x="2017668" y="3689501"/>
            <a:ext cx="44742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  Cho số thực x bất kì ta có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51914" y="3062457"/>
            <a:ext cx="4275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Nếu 4a &lt; 60 thì a &lt; 15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5994401" y="3737724"/>
          <a:ext cx="1828800" cy="414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73" name="Equation" r:id="rId6" imgW="952200" imgH="215640" progId="Equation.DSMT4">
                  <p:embed/>
                </p:oleObj>
              </mc:Choice>
              <mc:Fallback>
                <p:oleObj name="Equation" r:id="rId6" imgW="952200" imgH="2156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94401" y="3737724"/>
                        <a:ext cx="1828800" cy="414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353379"/>
              </p:ext>
            </p:extLst>
          </p:nvPr>
        </p:nvGraphicFramePr>
        <p:xfrm>
          <a:off x="7823201" y="5182017"/>
          <a:ext cx="1830387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74" name="Equation" r:id="rId8" imgW="1002960" imgH="444240" progId="Equation.DSMT4">
                  <p:embed/>
                </p:oleObj>
              </mc:Choice>
              <mc:Fallback>
                <p:oleObj name="Equation" r:id="rId8" imgW="1002960" imgH="4442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23201" y="5182017"/>
                        <a:ext cx="1830387" cy="814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318382" y="4570770"/>
            <a:ext cx="771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Cộng 1 vào </a:t>
            </a:r>
            <a:r>
              <a:rPr lang="en-US" sz="2400" dirty="0">
                <a:solidFill>
                  <a:srgbClr val="FFFF00"/>
                </a:solidFill>
              </a:rPr>
              <a:t>hai vế của bất đẳng thức </a:t>
            </a:r>
            <a:r>
              <a:rPr lang="en-US" sz="2400" dirty="0" smtClean="0">
                <a:solidFill>
                  <a:srgbClr val="FFFF00"/>
                </a:solidFill>
              </a:rPr>
              <a:t>                        ta </a:t>
            </a:r>
            <a:r>
              <a:rPr lang="en-US" sz="2400" dirty="0">
                <a:solidFill>
                  <a:srgbClr val="FFFF00"/>
                </a:solidFill>
              </a:rPr>
              <a:t>được 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441770"/>
              </p:ext>
            </p:extLst>
          </p:nvPr>
        </p:nvGraphicFramePr>
        <p:xfrm>
          <a:off x="5894983" y="4545269"/>
          <a:ext cx="17827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75" name="Equation" r:id="rId10" imgW="977760" imgH="215640" progId="Equation.DSMT4">
                  <p:embed/>
                </p:oleObj>
              </mc:Choice>
              <mc:Fallback>
                <p:oleObj name="Equation" r:id="rId10" imgW="977760" imgH="21564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94983" y="4545269"/>
                        <a:ext cx="1782763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786365" y="5957458"/>
            <a:ext cx="603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Ta được            là </a:t>
            </a:r>
            <a:r>
              <a:rPr lang="en-US" sz="2400" dirty="0">
                <a:solidFill>
                  <a:srgbClr val="FFFF00"/>
                </a:solidFill>
              </a:rPr>
              <a:t>bất đẳng thức </a:t>
            </a:r>
            <a:r>
              <a:rPr lang="en-US" sz="2400" dirty="0" smtClean="0">
                <a:solidFill>
                  <a:srgbClr val="FFFF00"/>
                </a:solidFill>
              </a:rPr>
              <a:t>sai           </a:t>
            </a:r>
            <a:endParaRPr 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378157"/>
              </p:ext>
            </p:extLst>
          </p:nvPr>
        </p:nvGraphicFramePr>
        <p:xfrm>
          <a:off x="7881143" y="5943018"/>
          <a:ext cx="857251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76" name="Equation" r:id="rId12" imgW="469800" imgH="215640" progId="Equation.DSMT4">
                  <p:embed/>
                </p:oleObj>
              </mc:Choice>
              <mc:Fallback>
                <p:oleObj name="Equation" r:id="rId12" imgW="469800" imgH="2156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881143" y="5943018"/>
                        <a:ext cx="857251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282741"/>
              </p:ext>
            </p:extLst>
          </p:nvPr>
        </p:nvGraphicFramePr>
        <p:xfrm>
          <a:off x="6401630" y="5180093"/>
          <a:ext cx="449900" cy="788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77" name="Equation" r:id="rId14" imgW="253800" imgH="444240" progId="Equation.DSMT4">
                  <p:embed/>
                </p:oleObj>
              </mc:Choice>
              <mc:Fallback>
                <p:oleObj name="Equation" r:id="rId14" imgW="253800" imgH="4442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01630" y="5180093"/>
                        <a:ext cx="449900" cy="788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062418"/>
              </p:ext>
            </p:extLst>
          </p:nvPr>
        </p:nvGraphicFramePr>
        <p:xfrm>
          <a:off x="8670313" y="4544570"/>
          <a:ext cx="26384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78" name="Equation" r:id="rId16" imgW="1447560" imgH="215640" progId="Equation.DSMT4">
                  <p:embed/>
                </p:oleObj>
              </mc:Choice>
              <mc:Fallback>
                <p:oleObj name="Equation" r:id="rId16" imgW="1447560" imgH="2156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670313" y="4544570"/>
                        <a:ext cx="2638425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8670313" y="4989191"/>
            <a:ext cx="77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hay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9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6" grpId="0"/>
      <p:bldP spid="20" grpId="0"/>
      <p:bldP spid="20" grpId="1"/>
      <p:bldP spid="20" grpId="2"/>
      <p:bldP spid="15" grpId="0"/>
      <p:bldP spid="17" grpId="0"/>
      <p:bldP spid="6" grpId="0"/>
      <p:bldP spid="7" grpId="0"/>
      <p:bldP spid="29" grpId="0"/>
      <p:bldP spid="29" grpId="1"/>
      <p:bldP spid="22" grpId="0"/>
      <p:bldP spid="22" grpId="1"/>
      <p:bldP spid="30" grpId="0"/>
      <p:bldP spid="3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117600" y="1041400"/>
            <a:ext cx="10563579" cy="3962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2133600" y="1674746"/>
            <a:ext cx="9107055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 chia cả hai vế của bất đẳng thức cho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 một </a:t>
            </a:r>
            <a:r>
              <a:rPr 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 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 </a:t>
            </a:r>
            <a:endParaRPr lang="en-US" sz="2400" b="1" dirty="0" smtClean="0">
              <a:solidFill>
                <a:srgbClr val="FF66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 bất đẳng thức mới 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 chiều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 bất đẳng thức đã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3022600"/>
            <a:ext cx="8959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vi-VN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 của  bất đẳng thức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 một </a:t>
            </a:r>
            <a:r>
              <a:rPr lang="vi-VN" sz="2400" b="1" dirty="0" smtClean="0">
                <a:solidFill>
                  <a:srgbClr val="FF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vi-VN" sz="2400" b="1" dirty="0">
                <a:solidFill>
                  <a:srgbClr val="FF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 bất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đẳng thức mới </a:t>
            </a: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vi-VN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chiều 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bất đẳng thứ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 cho.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44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884711" y="2239947"/>
            <a:ext cx="6096000" cy="866776"/>
            <a:chOff x="816" y="912"/>
            <a:chExt cx="3840" cy="546"/>
          </a:xfrm>
        </p:grpSpPr>
        <p:sp>
          <p:nvSpPr>
            <p:cNvPr id="3" name="Text Box 14"/>
            <p:cNvSpPr txBox="1">
              <a:spLocks noChangeArrowheads="1"/>
            </p:cNvSpPr>
            <p:nvPr/>
          </p:nvSpPr>
          <p:spPr bwMode="auto">
            <a:xfrm>
              <a:off x="2400" y="1051"/>
              <a:ext cx="33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C000"/>
                  </a:solidFill>
                  <a:latin typeface="+mj-lt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" name="Text Box 15"/>
            <p:cNvSpPr txBox="1">
              <a:spLocks noChangeArrowheads="1"/>
            </p:cNvSpPr>
            <p:nvPr/>
          </p:nvSpPr>
          <p:spPr bwMode="auto">
            <a:xfrm>
              <a:off x="1536" y="1027"/>
              <a:ext cx="51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C000"/>
                  </a:solidFill>
                  <a:latin typeface="+mj-lt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5" name="Line 16"/>
            <p:cNvSpPr>
              <a:spLocks noChangeShapeType="1"/>
            </p:cNvSpPr>
            <p:nvPr/>
          </p:nvSpPr>
          <p:spPr bwMode="auto">
            <a:xfrm>
              <a:off x="816" y="1008"/>
              <a:ext cx="384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1728" y="9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496" y="9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3696" y="9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3600" y="1027"/>
              <a:ext cx="35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C000"/>
                  </a:solidFill>
                  <a:latin typeface="+mj-lt"/>
                  <a:cs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2656111" y="1401745"/>
            <a:ext cx="670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Nếu</a:t>
            </a:r>
            <a:r>
              <a:rPr lang="en-US" altLang="en-US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a &lt; b </a:t>
            </a:r>
            <a:r>
              <a:rPr lang="en-US" altLang="en-US" sz="3200" b="1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và</a:t>
            </a:r>
            <a:r>
              <a:rPr lang="en-US" altLang="en-US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b &lt; c </a:t>
            </a:r>
            <a:r>
              <a:rPr lang="en-US" altLang="en-US" sz="3200" b="1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thì</a:t>
            </a:r>
            <a:r>
              <a:rPr lang="en-US" altLang="en-US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US" altLang="en-US" sz="3200" b="1" dirty="0">
                <a:solidFill>
                  <a:srgbClr val="FFC000"/>
                </a:solidFill>
                <a:latin typeface="+mn-lt"/>
                <a:cs typeface="Arial" panose="020B0604020202020204" pitchFamily="34" charset="0"/>
              </a:rPr>
              <a:t>a &lt; c </a:t>
            </a:r>
          </a:p>
        </p:txBody>
      </p:sp>
      <p:sp>
        <p:nvSpPr>
          <p:cNvPr id="12" name="AutoShape 24"/>
          <p:cNvSpPr>
            <a:spLocks noChangeArrowheads="1"/>
          </p:cNvSpPr>
          <p:nvPr/>
        </p:nvSpPr>
        <p:spPr bwMode="auto">
          <a:xfrm>
            <a:off x="1195754" y="3285813"/>
            <a:ext cx="9820591" cy="1156129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 T­ương tự, các thứ tự lớn hơn (&gt;), nhỏ hơn hoặc bằng( ≤ ), </a:t>
            </a:r>
          </a:p>
          <a:p>
            <a:pPr algn="ctr" eaLnBrk="1" hangingPunct="1"/>
            <a:r>
              <a:rPr lang="en-US" altLang="en-US" sz="2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lớn hơn hoặc bằng ( ≥ ) cũng có tính chất bắc cầu.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1524000" y="685800"/>
            <a:ext cx="754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FF00"/>
                </a:solidFill>
                <a:latin typeface=".VnTime" panose="020B7200000000000000" pitchFamily="34" charset="0"/>
              </a:rPr>
              <a:t>2. </a:t>
            </a:r>
            <a:r>
              <a:rPr lang="en-US" altLang="en-US" sz="2800" b="1" u="sng" dirty="0" err="1">
                <a:solidFill>
                  <a:srgbClr val="FFFF00"/>
                </a:solidFill>
                <a:latin typeface=".VnTime" panose="020B7200000000000000" pitchFamily="34" charset="0"/>
              </a:rPr>
              <a:t>TÝnh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.VnTime" panose="020B7200000000000000" pitchFamily="34" charset="0"/>
              </a:rPr>
              <a:t>chÊt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+mn-lt"/>
              </a:rPr>
              <a:t>bắc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.VnTime" panose="020B7200000000000000" pitchFamily="34" charset="0"/>
              </a:rPr>
              <a:t>cÇu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.VnTime" panose="020B7200000000000000" pitchFamily="34" charset="0"/>
              </a:rPr>
              <a:t>thø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u="sng" dirty="0" err="1">
                <a:solidFill>
                  <a:srgbClr val="FFFF00"/>
                </a:solidFill>
                <a:latin typeface=".VnTime" panose="020B7200000000000000" pitchFamily="34" charset="0"/>
              </a:rPr>
              <a:t>tù</a:t>
            </a:r>
            <a:r>
              <a:rPr lang="en-US" altLang="en-US" sz="2800" b="1" u="sng" dirty="0">
                <a:solidFill>
                  <a:srgbClr val="FFFF00"/>
                </a:solidFill>
                <a:latin typeface=".VnTime" panose="020B7200000000000000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8260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2545" y="879879"/>
            <a:ext cx="69442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âu 1: Cho a &lt; b. Hãy so sánh 5a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và 5b            </a:t>
            </a:r>
            <a:endParaRPr lang="en-US" alt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74435" y="852540"/>
            <a:ext cx="14131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2:</a:t>
            </a:r>
            <a:endParaRPr lang="en-US" alt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072545" y="1394165"/>
            <a:ext cx="6614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Câ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u 2: Cho a &gt; b. Hãy so sánh – 3a + 1 và – 3b + 1 </a:t>
            </a:r>
            <a:endParaRPr lang="en-US" alt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072544" y="1963129"/>
            <a:ext cx="6656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Câu 3: Cho                                  Hãy so sánh a và b </a:t>
            </a:r>
            <a:endParaRPr lang="en-US" alt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629325" y="2006601"/>
          <a:ext cx="2409960" cy="365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54" name="Equation" r:id="rId3" imgW="1257120" imgH="190440" progId="Equation.DSMT4">
                  <p:embed/>
                </p:oleObj>
              </mc:Choice>
              <mc:Fallback>
                <p:oleObj name="Equation" r:id="rId3" imgW="1257120" imgH="190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29325" y="2006601"/>
                        <a:ext cx="2409960" cy="3651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09288" y="2412739"/>
            <a:ext cx="157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</a:rPr>
              <a:t>Giải</a:t>
            </a:r>
            <a:r>
              <a:rPr lang="en-US" sz="2800" b="1" u="sng" dirty="0">
                <a:solidFill>
                  <a:srgbClr val="FFFF00"/>
                </a:solidFill>
              </a:rPr>
              <a:t>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5344275" y="3847996"/>
          <a:ext cx="103663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55" name="Equation" r:id="rId5" imgW="495000" imgH="177480" progId="Equation.DSMT4">
                  <p:embed/>
                </p:oleObj>
              </mc:Choice>
              <mc:Fallback>
                <p:oleObj name="Equation" r:id="rId5" imgW="49500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4275" y="3847996"/>
                        <a:ext cx="1036637" cy="379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701636" y="3201667"/>
            <a:ext cx="79109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u="sng" dirty="0">
                <a:ea typeface="Calibri" panose="020F0502020204030204" pitchFamily="34" charset="0"/>
                <a:cs typeface="Times New Roman" panose="02020603050405020304" pitchFamily="18" charset="0"/>
              </a:rPr>
              <a:t>Câu 1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Nhân 5 vào hai vế của bất đẳng thức a &lt; b ta được </a:t>
            </a:r>
            <a:endParaRPr lang="en-US" altLang="en-US" sz="24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6293015" y="4786119"/>
          <a:ext cx="1319099" cy="361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56" name="Equation" r:id="rId7" imgW="660240" imgH="177480" progId="Equation.DSMT4">
                  <p:embed/>
                </p:oleObj>
              </mc:Choice>
              <mc:Fallback>
                <p:oleObj name="Equation" r:id="rId7" imgW="660240" imgH="177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3015" y="4786119"/>
                        <a:ext cx="1319099" cy="3614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701636" y="4285089"/>
            <a:ext cx="8533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u="sng" dirty="0">
                <a:ea typeface="Calibri" panose="020F0502020204030204" pitchFamily="34" charset="0"/>
                <a:cs typeface="Times New Roman" panose="02020603050405020304" pitchFamily="18" charset="0"/>
              </a:rPr>
              <a:t>Câu 2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Nhân (–3) vào hai vế của bất đẳng thức a &gt; b ta được </a:t>
            </a:r>
            <a:endParaRPr lang="en-US" altLang="en-US" sz="24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576020" y="5152385"/>
            <a:ext cx="74398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Cộng 1 vào hai vế của bất đẳng thức – 3a &lt; – 3b ta được </a:t>
            </a:r>
            <a:endParaRPr lang="en-US" altLang="en-US" sz="24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5962651" y="5637214"/>
          <a:ext cx="2133600" cy="412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57" name="Equation" r:id="rId9" imgW="1054080" imgH="203040" progId="Equation.DSMT4">
                  <p:embed/>
                </p:oleObj>
              </mc:Choice>
              <mc:Fallback>
                <p:oleObj name="Equation" r:id="rId9" imgW="1054080" imgH="203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62651" y="5637214"/>
                        <a:ext cx="2133600" cy="412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576021" y="5961902"/>
            <a:ext cx="756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4381072" y="6049965"/>
          <a:ext cx="2133600" cy="412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58" name="Equation" r:id="rId9" imgW="1054080" imgH="203040" progId="Equation.DSMT4">
                  <p:embed/>
                </p:oleObj>
              </mc:Choice>
              <mc:Fallback>
                <p:oleObj name="Equation" r:id="rId9" imgW="105408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81072" y="6049965"/>
                        <a:ext cx="2133600" cy="412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774435" y="211519"/>
            <a:ext cx="3569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 Luyện tập</a:t>
            </a:r>
            <a:endParaRPr lang="en-US" altLang="en-US" sz="2800" dirty="0"/>
          </a:p>
        </p:txBody>
      </p:sp>
      <p:sp>
        <p:nvSpPr>
          <p:cNvPr id="22" name="Oval 21"/>
          <p:cNvSpPr/>
          <p:nvPr/>
        </p:nvSpPr>
        <p:spPr>
          <a:xfrm>
            <a:off x="8700656" y="4341128"/>
            <a:ext cx="231121" cy="349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799771" y="4810549"/>
            <a:ext cx="281080" cy="360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6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15" grpId="0"/>
      <p:bldP spid="18" grpId="0"/>
      <p:bldP spid="19" grpId="0"/>
      <p:bldP spid="14" grpId="0"/>
      <p:bldP spid="21" grpId="0"/>
      <p:bldP spid="22" grpId="0" animBg="1"/>
      <p:bldP spid="22" grpId="1" animBg="1"/>
      <p:bldP spid="23" grpId="0" animBg="1"/>
      <p:bldP spid="2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2545" y="852170"/>
            <a:ext cx="5288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Câu 1: Cho a &lt; b. Hãy so sánh 5a  và 5b  </a:t>
            </a:r>
            <a:endParaRPr lang="en-US" alt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32462" y="476622"/>
            <a:ext cx="10919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2:</a:t>
            </a:r>
            <a:endParaRPr lang="en-US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072544" y="1366457"/>
            <a:ext cx="6635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Câu 2: Cho a &gt; b. Hãy so sánh  – 3a + 1 và – 3b + 1 </a:t>
            </a:r>
            <a:endParaRPr lang="en-US" alt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072546" y="1878448"/>
            <a:ext cx="6595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Câu 3: Cho                            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Hãy so sánh  a và b </a:t>
            </a:r>
            <a:endParaRPr lang="en-US" alt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014759"/>
              </p:ext>
            </p:extLst>
          </p:nvPr>
        </p:nvGraphicFramePr>
        <p:xfrm>
          <a:off x="4601464" y="1925732"/>
          <a:ext cx="2360503" cy="35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1" name="Equation" r:id="rId3" imgW="1257120" imgH="190440" progId="Equation.DSMT4">
                  <p:embed/>
                </p:oleObj>
              </mc:Choice>
              <mc:Fallback>
                <p:oleObj name="Equation" r:id="rId3" imgW="1257120" imgH="190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1464" y="1925732"/>
                        <a:ext cx="2360503" cy="357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09288" y="2606704"/>
            <a:ext cx="157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</a:rPr>
              <a:t>Giải</a:t>
            </a:r>
            <a:r>
              <a:rPr lang="en-US" sz="2800" b="1" u="sng" dirty="0">
                <a:solidFill>
                  <a:srgbClr val="FFFF00"/>
                </a:solidFill>
              </a:rPr>
              <a:t>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3967432" y="3978755"/>
          <a:ext cx="37338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2" name="Equation" r:id="rId5" imgW="1866600" imgH="203040" progId="Equation.DSMT4">
                  <p:embed/>
                </p:oleObj>
              </mc:Choice>
              <mc:Fallback>
                <p:oleObj name="Equation" r:id="rId5" imgW="1866600" imgH="20304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432" y="3978755"/>
                        <a:ext cx="3733800" cy="415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034705" y="2760396"/>
            <a:ext cx="94091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u="sng" dirty="0">
                <a:ea typeface="Calibri" panose="020F0502020204030204" pitchFamily="34" charset="0"/>
                <a:cs typeface="Times New Roman" panose="02020603050405020304" pitchFamily="18" charset="0"/>
              </a:rPr>
              <a:t>Câu 3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Cộng (– 3) vào hai vế của bất đẳng thức                                ta được: </a:t>
            </a:r>
            <a:endParaRPr lang="en-US" altLang="en-US" sz="240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034703" y="4412711"/>
            <a:ext cx="83977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Chia cả hai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vế của bất đẳng thức                   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cho (–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2) ta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được: </a:t>
            </a:r>
            <a:endParaRPr lang="en-US" altLang="en-US" sz="2400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151591"/>
              </p:ext>
            </p:extLst>
          </p:nvPr>
        </p:nvGraphicFramePr>
        <p:xfrm>
          <a:off x="5008563" y="5008563"/>
          <a:ext cx="162718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3" name="Equation" r:id="rId7" imgW="723600" imgH="393480" progId="Equation.DSMT4">
                  <p:embed/>
                </p:oleObj>
              </mc:Choice>
              <mc:Fallback>
                <p:oleObj name="Equation" r:id="rId7" imgW="723600" imgH="3934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08563" y="5008563"/>
                        <a:ext cx="1627187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7080849" y="3509997"/>
          <a:ext cx="2271747" cy="342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4" name="Equation" r:id="rId9" imgW="2150364" imgH="324465" progId="Equation.DSMT4">
                  <p:embed/>
                </p:oleObj>
              </mc:Choice>
              <mc:Fallback>
                <p:oleObj name="Equation" r:id="rId9" imgW="2150364" imgH="324465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80849" y="3509997"/>
                        <a:ext cx="2271747" cy="342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198245"/>
              </p:ext>
            </p:extLst>
          </p:nvPr>
        </p:nvGraphicFramePr>
        <p:xfrm>
          <a:off x="6148689" y="4582349"/>
          <a:ext cx="1428780" cy="384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5" name="Equation" r:id="rId11" imgW="1344337" imgH="361237" progId="Equation.DSMT4">
                  <p:embed/>
                </p:oleObj>
              </mc:Choice>
              <mc:Fallback>
                <p:oleObj name="Equation" r:id="rId11" imgW="1344337" imgH="361237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48689" y="4582349"/>
                        <a:ext cx="1428780" cy="384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2100103" y="5765801"/>
            <a:ext cx="756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510243"/>
              </p:ext>
            </p:extLst>
          </p:nvPr>
        </p:nvGraphicFramePr>
        <p:xfrm>
          <a:off x="7946297" y="5200126"/>
          <a:ext cx="7985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6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946297" y="5200126"/>
                        <a:ext cx="798512" cy="398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8679812" y="4005436"/>
          <a:ext cx="1345568" cy="362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7" name="Equation" r:id="rId15" imgW="672840" imgH="177480" progId="Equation.DSMT4">
                  <p:embed/>
                </p:oleObj>
              </mc:Choice>
              <mc:Fallback>
                <p:oleObj name="Equation" r:id="rId15" imgW="672840" imgH="17748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9812" y="4005436"/>
                        <a:ext cx="1345568" cy="3625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7882829" y="3955883"/>
            <a:ext cx="756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hay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079263" y="5163957"/>
            <a:ext cx="756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hay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/>
          </p:nvPr>
        </p:nvGraphicFramePr>
        <p:xfrm>
          <a:off x="2878929" y="5812790"/>
          <a:ext cx="7985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8" name="Equation" r:id="rId17" imgW="355320" imgH="177480" progId="Equation.DSMT4">
                  <p:embed/>
                </p:oleObj>
              </mc:Choice>
              <mc:Fallback>
                <p:oleObj name="Equation" r:id="rId17" imgW="355320" imgH="1774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78929" y="5812790"/>
                        <a:ext cx="798512" cy="398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490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25" grpId="0"/>
      <p:bldP spid="26" grpId="0"/>
      <p:bldP spid="4" grpId="0"/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526583"/>
              </p:ext>
            </p:extLst>
          </p:nvPr>
        </p:nvGraphicFramePr>
        <p:xfrm>
          <a:off x="2410692" y="1322596"/>
          <a:ext cx="6594867" cy="449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2" name="Equation" r:id="rId4" imgW="2234880" imgH="203040" progId="Equation.DSMT4">
                  <p:embed/>
                </p:oleObj>
              </mc:Choice>
              <mc:Fallback>
                <p:oleObj name="Equation" r:id="rId4" imgW="2234880" imgH="20304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692" y="1322596"/>
                        <a:ext cx="6594867" cy="4491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" y="665264"/>
            <a:ext cx="3337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33983" y="1934036"/>
            <a:ext cx="747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</a:t>
            </a:r>
            <a:endParaRPr lang="en-US" altLang="en-US" sz="2400" b="1" u="sng" dirty="0">
              <a:solidFill>
                <a:srgbClr val="FFFF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266945"/>
              </p:ext>
            </p:extLst>
          </p:nvPr>
        </p:nvGraphicFramePr>
        <p:xfrm>
          <a:off x="5265192" y="3177331"/>
          <a:ext cx="1062163" cy="432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3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192" y="3177331"/>
                        <a:ext cx="1062163" cy="4328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10692" y="2531603"/>
            <a:ext cx="73013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a). Nhân 3 vào hai vế của bất đẳng thức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&lt; y ta được </a:t>
            </a:r>
            <a:endParaRPr lang="en-US" altLang="en-US" sz="24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729158" y="3522469"/>
            <a:ext cx="719639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8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Cộng (– 1) vào hai vế của bất đẳng thức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3x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&lt; 3y ta được </a:t>
            </a:r>
            <a:endParaRPr lang="en-US" altLang="en-US" sz="24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809339"/>
              </p:ext>
            </p:extLst>
          </p:nvPr>
        </p:nvGraphicFramePr>
        <p:xfrm>
          <a:off x="4929886" y="4306696"/>
          <a:ext cx="1902835" cy="446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4" name="Equation" r:id="rId8" imgW="863280" imgH="203040" progId="Equation.DSMT4">
                  <p:embed/>
                </p:oleObj>
              </mc:Choice>
              <mc:Fallback>
                <p:oleObj name="Equation" r:id="rId8" imgW="86328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29886" y="4306696"/>
                        <a:ext cx="1902835" cy="446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105035" y="264824"/>
            <a:ext cx="63594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3</a:t>
            </a:r>
            <a:r>
              <a:rPr lang="en-US" altLang="en-US" sz="2400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altLang="en-US" sz="2400" b="1" dirty="0" smtClean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altLang="en-US" sz="2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x &lt; y. </a:t>
            </a:r>
            <a:r>
              <a:rPr lang="en-US" alt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minh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278086" y="4753195"/>
            <a:ext cx="607383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800" dirty="0">
              <a:latin typeface="Arial" panose="020B0604020202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Vậy x &lt; y thì  </a:t>
            </a:r>
            <a:endParaRPr lang="en-US" altLang="en-US" sz="2400" dirty="0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662772"/>
              </p:ext>
            </p:extLst>
          </p:nvPr>
        </p:nvGraphicFramePr>
        <p:xfrm>
          <a:off x="5140489" y="5004056"/>
          <a:ext cx="1885055" cy="442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5" name="Equation" r:id="rId10" imgW="863280" imgH="203040" progId="Equation.DSMT4">
                  <p:embed/>
                </p:oleObj>
              </mc:Choice>
              <mc:Fallback>
                <p:oleObj name="Equation" r:id="rId10" imgW="863280" imgH="20304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40489" y="5004056"/>
                        <a:ext cx="1885055" cy="442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43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9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051777"/>
              </p:ext>
            </p:extLst>
          </p:nvPr>
        </p:nvGraphicFramePr>
        <p:xfrm>
          <a:off x="2945606" y="1301812"/>
          <a:ext cx="630078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50" name="Equation" r:id="rId4" imgW="2234880" imgH="203040" progId="Equation.DSMT4">
                  <p:embed/>
                </p:oleObj>
              </mc:Choice>
              <mc:Fallback>
                <p:oleObj name="Equation" r:id="rId4" imgW="2234880" imgH="20304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5606" y="1301812"/>
                        <a:ext cx="6300787" cy="493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" y="665264"/>
            <a:ext cx="3337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4102" y="1704169"/>
            <a:ext cx="841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9448060" y="2243880"/>
          <a:ext cx="162083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51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8060" y="2243880"/>
                        <a:ext cx="1620837" cy="487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233056" y="2039224"/>
            <a:ext cx="93802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b). Nhân (– 5) vào hai vế của bất đẳng thức x &lt; y ta được </a:t>
            </a:r>
            <a:endParaRPr lang="en-US" altLang="en-US" sz="280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660977" y="2603931"/>
            <a:ext cx="1141117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Cộng 1 vào hai vế của bất đẳng thức – 5x &gt; – 5y ta được </a:t>
            </a:r>
            <a:endParaRPr lang="en-US" altLang="en-US" sz="28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4929718" y="3393018"/>
          <a:ext cx="2628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52" name="Equation" r:id="rId8" imgW="1079280" imgH="203040" progId="Equation.DSMT4">
                  <p:embed/>
                </p:oleObj>
              </mc:Choice>
              <mc:Fallback>
                <p:oleObj name="Equation" r:id="rId8" imgW="1079280" imgH="203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29718" y="3393018"/>
                        <a:ext cx="26289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4775200" y="4506384"/>
          <a:ext cx="2641600" cy="474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53" name="Equation" r:id="rId10" imgW="1130040" imgH="203040" progId="Equation.DSMT4">
                  <p:embed/>
                </p:oleObj>
              </mc:Choice>
              <mc:Fallback>
                <p:oleObj name="Equation" r:id="rId10" imgW="113004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75200" y="4506384"/>
                        <a:ext cx="2641600" cy="474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660975" y="5002675"/>
            <a:ext cx="6172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Từ (1) và (2) theo tính chất bắc cầu ta có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7816851" y="5065184"/>
          <a:ext cx="2182283" cy="49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54" name="Equation" r:id="rId12" imgW="901440" imgH="203040" progId="Equation.DSMT4">
                  <p:embed/>
                </p:oleObj>
              </mc:Choice>
              <mc:Fallback>
                <p:oleObj name="Equation" r:id="rId12" imgW="901440" imgH="203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816851" y="5065184"/>
                        <a:ext cx="2182283" cy="4910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884219" y="319267"/>
            <a:ext cx="63351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3</a:t>
            </a:r>
            <a:r>
              <a:rPr lang="en-US" altLang="en-US" sz="2800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altLang="en-US" sz="2800" b="1" dirty="0" smtClean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altLang="en-US" sz="28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x &lt; y  Chứng minh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65448" y="3761813"/>
            <a:ext cx="91732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Cộng – 5x vào hai vế của bất đẳng thức 7 &gt;1 ta được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456387"/>
              </p:ext>
            </p:extLst>
          </p:nvPr>
        </p:nvGraphicFramePr>
        <p:xfrm>
          <a:off x="3656210" y="5755759"/>
          <a:ext cx="2266951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55" name="Equation" r:id="rId14" imgW="901440" imgH="203040" progId="Equation.DSMT4">
                  <p:embed/>
                </p:oleObj>
              </mc:Choice>
              <mc:Fallback>
                <p:oleObj name="Equation" r:id="rId14" imgW="901440" imgH="20304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56210" y="5755759"/>
                        <a:ext cx="2266951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660975" y="5487333"/>
            <a:ext cx="607383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800" dirty="0">
              <a:latin typeface="Arial" panose="020B0604020202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Vậy x &lt; y thì  </a:t>
            </a:r>
            <a:endParaRPr lang="en-US" alt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7833047" y="2262503"/>
            <a:ext cx="231121" cy="349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142917" y="2312768"/>
            <a:ext cx="231121" cy="349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8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4" grpId="0"/>
      <p:bldP spid="28" grpId="0"/>
      <p:bldP spid="19" grpId="0"/>
      <p:bldP spid="34" grpId="0"/>
      <p:bldP spid="16" grpId="0"/>
      <p:bldP spid="17" grpId="0" animBg="1"/>
      <p:bldP spid="17" grpId="1" animBg="1"/>
      <p:bldP spid="18" grpId="0" animBg="1"/>
      <p:bldP spid="1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127902"/>
              </p:ext>
            </p:extLst>
          </p:nvPr>
        </p:nvGraphicFramePr>
        <p:xfrm>
          <a:off x="3024477" y="2676051"/>
          <a:ext cx="1567970" cy="76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20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477" y="2676051"/>
                        <a:ext cx="1567970" cy="7690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5431454" y="3498949"/>
            <a:ext cx="841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31204" y="254573"/>
            <a:ext cx="744905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</a:t>
            </a:r>
            <a:r>
              <a:rPr lang="en-US" altLang="en-US" sz="24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– y ≥ 0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x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&gt; b và x &gt;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chứng minh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+ x &gt; b + y 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3)  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 &gt; 0; b &gt;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0; c &gt; 0.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Chứng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rằng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alt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745559"/>
              </p:ext>
            </p:extLst>
          </p:nvPr>
        </p:nvGraphicFramePr>
        <p:xfrm>
          <a:off x="6636072" y="2621850"/>
          <a:ext cx="3352296" cy="81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21" name="Equation" r:id="rId5" imgW="3691170" imgH="891556" progId="Equation.DSMT4">
                  <p:embed/>
                </p:oleObj>
              </mc:Choice>
              <mc:Fallback>
                <p:oleObj name="Equation" r:id="rId5" imgW="3691170" imgH="891556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36072" y="2621850"/>
                        <a:ext cx="3352296" cy="810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2470278" y="3760559"/>
            <a:ext cx="760614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Cộng y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vào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hai vế của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bất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đẳng thức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– y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 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ta 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được: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– 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+ y ≥  y 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aseline="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Hay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94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402926" y="689918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dương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1792" y="1261598"/>
            <a:ext cx="4113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Xét bất đẳng thức: </a:t>
            </a:r>
            <a:r>
              <a:rPr lang="en-US" sz="2800" b="1" dirty="0" smtClean="0">
                <a:solidFill>
                  <a:srgbClr val="FFFF00"/>
                </a:solidFill>
              </a:rPr>
              <a:t>– </a:t>
            </a:r>
            <a:r>
              <a:rPr lang="en-US" sz="2800" b="1" dirty="0">
                <a:solidFill>
                  <a:srgbClr val="FFFF00"/>
                </a:solidFill>
              </a:rPr>
              <a:t>2 &lt; 3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2205" y="1820099"/>
            <a:ext cx="8594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chemeClr val="bg1"/>
                </a:solidFill>
              </a:rPr>
              <a:t>Nhân hai vế của bất đẳng thức với 2 ta được bất đẳng thức   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212131" y="2320997"/>
          <a:ext cx="2403407" cy="556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80" name="Equation" r:id="rId3" imgW="965160" imgH="279360" progId="Equation.DSMT4">
                  <p:embed/>
                </p:oleObj>
              </mc:Choice>
              <mc:Fallback>
                <p:oleObj name="Equation" r:id="rId3" imgW="965160" imgH="279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2131" y="2320997"/>
                        <a:ext cx="2403407" cy="5566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402925" y="204009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8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702648"/>
              </p:ext>
            </p:extLst>
          </p:nvPr>
        </p:nvGraphicFramePr>
        <p:xfrm>
          <a:off x="1413384" y="2411012"/>
          <a:ext cx="1483365" cy="727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48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3384" y="2411012"/>
                        <a:ext cx="1483365" cy="7275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4246576" y="3090283"/>
            <a:ext cx="841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12551" y="209969"/>
            <a:ext cx="744905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</a:t>
            </a:r>
            <a:r>
              <a:rPr lang="en-US" altLang="en-US" sz="24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– y ≥ 0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x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&gt; b và x &gt;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chứng minh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+ x &gt; b + y 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3) 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 &gt; 0; b &gt;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0; c &gt; 0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Chứng minh rằng: </a:t>
            </a:r>
            <a:endParaRPr lang="en-US" alt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209288"/>
              </p:ext>
            </p:extLst>
          </p:nvPr>
        </p:nvGraphicFramePr>
        <p:xfrm>
          <a:off x="4144419" y="2433769"/>
          <a:ext cx="3352296" cy="81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49" name="Equation" r:id="rId5" imgW="3691170" imgH="891556" progId="Equation.DSMT4">
                  <p:embed/>
                </p:oleObj>
              </mc:Choice>
              <mc:Fallback>
                <p:oleObj name="Equation" r:id="rId5" imgW="3691170" imgH="891556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44419" y="2433769"/>
                        <a:ext cx="3352296" cy="810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4335695" y="3985028"/>
            <a:ext cx="332381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Cộng – y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vào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hai vế của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bất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đẳng thức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&gt; y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được: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– y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endParaRPr kumimoji="0" lang="en-US" alt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 &gt; 0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39979" y="3649416"/>
            <a:ext cx="15906" cy="30793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946239" y="2700379"/>
            <a:ext cx="38910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Xét hiệu: (a + x)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– (b + y)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anose="02020603050405020304" pitchFamily="18" charset="0"/>
              </a:rPr>
              <a:t>               = a + x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– b – y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= (a – b) + (x – y)</a:t>
            </a:r>
          </a:p>
          <a:p>
            <a:pPr>
              <a:lnSpc>
                <a:spcPct val="150000"/>
              </a:lnSpc>
            </a:pPr>
            <a:endParaRPr lang="en-US" altLang="en-US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Nên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(a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– b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) + (x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– y) &gt; 0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 đó </a:t>
            </a:r>
            <a:r>
              <a:rPr lang="en-US" sz="2400" dirty="0" smtClean="0"/>
              <a:t>(a + x)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– (b + y) &gt; 0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Vậy  a +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&gt; b + y </a:t>
            </a:r>
            <a:endParaRPr lang="en-US" altLang="en-US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49374" y="4400526"/>
            <a:ext cx="4242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Vì a </a:t>
            </a:r>
            <a:r>
              <a:rPr lang="en-US" altLang="en-US" sz="24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b &gt; 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0; x – y </a:t>
            </a:r>
            <a:r>
              <a:rPr lang="en-US" altLang="en-US" sz="24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altLang="en-US" sz="2400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643604" y="457200"/>
            <a:ext cx="38455" cy="62715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89331" y="3431030"/>
            <a:ext cx="332381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Câu 2: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Cộng –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vào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hai vế của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bất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đẳng thức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&gt; b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được: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– b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&gt; b – b </a:t>
            </a:r>
            <a:endParaRPr kumimoji="0" lang="en-US" alt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Hay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 – b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&gt; 0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0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2165494" y="2348165"/>
          <a:ext cx="1567970" cy="76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6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494" y="2348165"/>
                        <a:ext cx="1567970" cy="7690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540929" y="3091222"/>
            <a:ext cx="2129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</a:t>
            </a:r>
            <a:r>
              <a:rPr lang="en-US" altLang="en-US" sz="28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altLang="en-US" sz="2800" b="1" u="sng" dirty="0" err="1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3a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65494" y="102169"/>
            <a:ext cx="744905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</a:t>
            </a:r>
            <a:r>
              <a:rPr lang="en-US" altLang="en-US" sz="24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– y ≥ 0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x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&gt; b và x &gt;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chứng minh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+ x &gt; b + y 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3) 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 &gt; 0; b &gt;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0; c &gt; 0.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Chứng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rằng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alt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4213872" y="2327373"/>
          <a:ext cx="3352296" cy="81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7" name="Equation" r:id="rId5" imgW="3691170" imgH="891556" progId="Equation.DSMT4">
                  <p:embed/>
                </p:oleObj>
              </mc:Choice>
              <mc:Fallback>
                <p:oleObj name="Equation" r:id="rId5" imgW="3691170" imgH="891556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13872" y="2327373"/>
                        <a:ext cx="3352296" cy="810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371675"/>
              </p:ext>
            </p:extLst>
          </p:nvPr>
        </p:nvGraphicFramePr>
        <p:xfrm>
          <a:off x="1169774" y="4111625"/>
          <a:ext cx="3075091" cy="1558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8" name="Equation" r:id="rId7" imgW="1612800" imgH="838080" progId="Equation.DSMT4">
                  <p:embed/>
                </p:oleObj>
              </mc:Choice>
              <mc:Fallback>
                <p:oleObj name="Equation" r:id="rId7" imgW="1612800" imgH="8380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69774" y="4111625"/>
                        <a:ext cx="3075091" cy="1558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36364" y="3614442"/>
            <a:ext cx="1569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Xét</a:t>
            </a:r>
            <a:r>
              <a:rPr lang="en-US" sz="2400" dirty="0" smtClean="0"/>
              <a:t> </a:t>
            </a:r>
            <a:r>
              <a:rPr lang="en-US" sz="2400" dirty="0" err="1" smtClean="0"/>
              <a:t>hiệu</a:t>
            </a:r>
            <a:r>
              <a:rPr lang="en-US" sz="2400" dirty="0" smtClean="0"/>
              <a:t>: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85065" y="5660405"/>
            <a:ext cx="3611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Vì (a –b)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≥ 0 với mọi a,b</a:t>
            </a:r>
          </a:p>
          <a:p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Mà ab</a:t>
            </a:r>
            <a:r>
              <a:rPr lang="en-US" altLang="en-US" sz="24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 0 vì a &gt; 0 và b &gt; 0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90655" y="3836603"/>
            <a:ext cx="10746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Do </a:t>
            </a:r>
            <a:r>
              <a:rPr lang="en-US" sz="2200" dirty="0" err="1" smtClean="0"/>
              <a:t>đó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580193"/>
              </p:ext>
            </p:extLst>
          </p:nvPr>
        </p:nvGraphicFramePr>
        <p:xfrm>
          <a:off x="6133311" y="5075002"/>
          <a:ext cx="1432857" cy="870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9" name="Equation" r:id="rId9" imgW="647640" imgH="393480" progId="Equation.DSMT4">
                  <p:embed/>
                </p:oleObj>
              </mc:Choice>
              <mc:Fallback>
                <p:oleObj name="Equation" r:id="rId9" imgW="647640" imgH="393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33311" y="5075002"/>
                        <a:ext cx="1432857" cy="870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61042" y="5347760"/>
            <a:ext cx="857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Vậy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5510460" y="5911781"/>
            <a:ext cx="335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Xảy ra đẳng </a:t>
            </a:r>
            <a:r>
              <a:rPr lang="en-US" altLang="en-US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endParaRPr lang="en-US" altLang="en-US" sz="2400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và chỉ </a:t>
            </a:r>
            <a:r>
              <a:rPr lang="en-US" altLang="en-US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 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b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8704315" y="3845274"/>
            <a:ext cx="16782" cy="297193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238250"/>
              </p:ext>
            </p:extLst>
          </p:nvPr>
        </p:nvGraphicFramePr>
        <p:xfrm>
          <a:off x="6111806" y="3240663"/>
          <a:ext cx="1591358" cy="2232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0" name="Equation" r:id="rId11" imgW="850680" imgH="1193760" progId="Equation.DSMT4">
                  <p:embed/>
                </p:oleObj>
              </mc:Choice>
              <mc:Fallback>
                <p:oleObj name="Equation" r:id="rId11" imgW="850680" imgH="119376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11806" y="3240663"/>
                        <a:ext cx="1591358" cy="2232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 flipH="1">
            <a:off x="4722297" y="3802508"/>
            <a:ext cx="11948" cy="297127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80727" y="4535514"/>
            <a:ext cx="10746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Nên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39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075892"/>
              </p:ext>
            </p:extLst>
          </p:nvPr>
        </p:nvGraphicFramePr>
        <p:xfrm>
          <a:off x="2165494" y="2348165"/>
          <a:ext cx="1567970" cy="76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76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494" y="2348165"/>
                        <a:ext cx="1567970" cy="7690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540929" y="3091222"/>
            <a:ext cx="2129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</a:t>
            </a:r>
            <a:r>
              <a:rPr lang="en-US" altLang="en-US" sz="28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altLang="en-US" sz="2800" b="1" u="sng" dirty="0" err="1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3a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65494" y="102169"/>
            <a:ext cx="744905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</a:t>
            </a:r>
            <a:r>
              <a:rPr lang="en-US" altLang="en-US" sz="24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– y ≥ 0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x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&gt; b và x &gt;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chứng minh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+ x &gt; b + y 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3) 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 &gt; 0; b &gt; 0.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Chứng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rằng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alt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08773"/>
              </p:ext>
            </p:extLst>
          </p:nvPr>
        </p:nvGraphicFramePr>
        <p:xfrm>
          <a:off x="4213871" y="2327373"/>
          <a:ext cx="3304383" cy="79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77" name="Equation" r:id="rId5" imgW="3691170" imgH="891556" progId="Equation.DSMT4">
                  <p:embed/>
                </p:oleObj>
              </mc:Choice>
              <mc:Fallback>
                <p:oleObj name="Equation" r:id="rId5" imgW="3691170" imgH="891556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13871" y="2327373"/>
                        <a:ext cx="3304383" cy="798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441999"/>
              </p:ext>
            </p:extLst>
          </p:nvPr>
        </p:nvGraphicFramePr>
        <p:xfrm>
          <a:off x="1216024" y="4049975"/>
          <a:ext cx="2974347" cy="150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78" name="Equation" r:id="rId7" imgW="1612800" imgH="838080" progId="Equation.DSMT4">
                  <p:embed/>
                </p:oleObj>
              </mc:Choice>
              <mc:Fallback>
                <p:oleObj name="Equation" r:id="rId7" imgW="1612800" imgH="8380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6024" y="4049975"/>
                        <a:ext cx="2974347" cy="150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36364" y="3614442"/>
            <a:ext cx="1569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Xét</a:t>
            </a:r>
            <a:r>
              <a:rPr lang="en-US" sz="2400" dirty="0" smtClean="0"/>
              <a:t> </a:t>
            </a:r>
            <a:r>
              <a:rPr lang="en-US" sz="2400" dirty="0" err="1" smtClean="0"/>
              <a:t>hiệu</a:t>
            </a:r>
            <a:r>
              <a:rPr lang="en-US" sz="2400" dirty="0" smtClean="0"/>
              <a:t>: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35406" y="5593356"/>
            <a:ext cx="3833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Vì (a –b)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≥ 0 với mọi a,b</a:t>
            </a:r>
          </a:p>
          <a:p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Mà ab</a:t>
            </a:r>
            <a:r>
              <a:rPr lang="en-US" altLang="en-US" sz="24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 0 (vì a &gt; 0 và b &gt; 0)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90655" y="3836603"/>
            <a:ext cx="10746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Do </a:t>
            </a:r>
            <a:r>
              <a:rPr lang="en-US" sz="2200" dirty="0" err="1" smtClean="0"/>
              <a:t>đó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092323"/>
              </p:ext>
            </p:extLst>
          </p:nvPr>
        </p:nvGraphicFramePr>
        <p:xfrm>
          <a:off x="6178057" y="5182535"/>
          <a:ext cx="1289473" cy="783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79" name="Equation" r:id="rId9" imgW="647640" imgH="393480" progId="Equation.DSMT4">
                  <p:embed/>
                </p:oleObj>
              </mc:Choice>
              <mc:Fallback>
                <p:oleObj name="Equation" r:id="rId9" imgW="647640" imgH="393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78057" y="5182535"/>
                        <a:ext cx="1289473" cy="783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894648" y="5362228"/>
            <a:ext cx="857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Vậy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5510460" y="5911781"/>
            <a:ext cx="335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Xảy ra đẳng </a:t>
            </a:r>
            <a:r>
              <a:rPr lang="en-US" altLang="en-US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endParaRPr lang="en-US" altLang="en-US" sz="2400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và chỉ </a:t>
            </a:r>
            <a:r>
              <a:rPr lang="en-US" altLang="en-US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 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b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8704315" y="3845274"/>
            <a:ext cx="16782" cy="297193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586118"/>
              </p:ext>
            </p:extLst>
          </p:nvPr>
        </p:nvGraphicFramePr>
        <p:xfrm>
          <a:off x="9335538" y="2687599"/>
          <a:ext cx="1542616" cy="756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80" name="Equation" r:id="rId11" imgW="1566714" imgH="768260" progId="Equation.DSMT4">
                  <p:embed/>
                </p:oleObj>
              </mc:Choice>
              <mc:Fallback>
                <p:oleObj name="Equation" r:id="rId11" imgW="1566714" imgH="76826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335538" y="2687599"/>
                        <a:ext cx="1542616" cy="756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Up Arrow 21"/>
          <p:cNvSpPr/>
          <p:nvPr/>
        </p:nvSpPr>
        <p:spPr>
          <a:xfrm>
            <a:off x="9894678" y="3389977"/>
            <a:ext cx="351054" cy="2493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279797"/>
              </p:ext>
            </p:extLst>
          </p:nvPr>
        </p:nvGraphicFramePr>
        <p:xfrm>
          <a:off x="9341203" y="3674922"/>
          <a:ext cx="1453236" cy="786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81" name="Equation" r:id="rId13" imgW="774360" imgH="419040" progId="Equation.DSMT4">
                  <p:embed/>
                </p:oleObj>
              </mc:Choice>
              <mc:Fallback>
                <p:oleObj name="Equation" r:id="rId13" imgW="774360" imgH="419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341203" y="3674922"/>
                        <a:ext cx="1453236" cy="786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303370"/>
              </p:ext>
            </p:extLst>
          </p:nvPr>
        </p:nvGraphicFramePr>
        <p:xfrm>
          <a:off x="9253022" y="5558344"/>
          <a:ext cx="211931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82" name="Equation" r:id="rId15" imgW="1054080" imgH="203040" progId="Equation.DSMT4">
                  <p:embed/>
                </p:oleObj>
              </mc:Choice>
              <mc:Fallback>
                <p:oleObj name="Equation" r:id="rId15" imgW="1054080" imgH="203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253022" y="5558344"/>
                        <a:ext cx="2119313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89981"/>
              </p:ext>
            </p:extLst>
          </p:nvPr>
        </p:nvGraphicFramePr>
        <p:xfrm>
          <a:off x="9506036" y="6195856"/>
          <a:ext cx="14811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83" name="Equation" r:id="rId17" imgW="736560" imgH="228600" progId="Equation.DSMT4">
                  <p:embed/>
                </p:oleObj>
              </mc:Choice>
              <mc:Fallback>
                <p:oleObj name="Equation" r:id="rId17" imgW="736560" imgH="2286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506036" y="6195856"/>
                        <a:ext cx="1481138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372692"/>
              </p:ext>
            </p:extLst>
          </p:nvPr>
        </p:nvGraphicFramePr>
        <p:xfrm>
          <a:off x="9384119" y="4777760"/>
          <a:ext cx="16843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84" name="Equation" r:id="rId19" imgW="838080" imgH="203040" progId="Equation.DSMT4">
                  <p:embed/>
                </p:oleObj>
              </mc:Choice>
              <mc:Fallback>
                <p:oleObj name="Equation" r:id="rId19" imgW="838080" imgH="2030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384119" y="4777760"/>
                        <a:ext cx="1684337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Up Arrow 30"/>
          <p:cNvSpPr/>
          <p:nvPr/>
        </p:nvSpPr>
        <p:spPr>
          <a:xfrm>
            <a:off x="9894678" y="4441275"/>
            <a:ext cx="351054" cy="2493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>
            <a:off x="9894678" y="5233386"/>
            <a:ext cx="351054" cy="2493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 Arrow 32"/>
          <p:cNvSpPr/>
          <p:nvPr/>
        </p:nvSpPr>
        <p:spPr>
          <a:xfrm>
            <a:off x="9894678" y="5975572"/>
            <a:ext cx="351054" cy="2493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108698"/>
              </p:ext>
            </p:extLst>
          </p:nvPr>
        </p:nvGraphicFramePr>
        <p:xfrm>
          <a:off x="6101878" y="3389977"/>
          <a:ext cx="1574867" cy="2209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685" name="Equation" r:id="rId21" imgW="850680" imgH="1193760" progId="Equation.DSMT4">
                  <p:embed/>
                </p:oleObj>
              </mc:Choice>
              <mc:Fallback>
                <p:oleObj name="Equation" r:id="rId21" imgW="850680" imgH="11937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101878" y="3389977"/>
                        <a:ext cx="1574867" cy="2209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 flipH="1">
            <a:off x="4722297" y="3802508"/>
            <a:ext cx="11948" cy="297127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80727" y="4535514"/>
            <a:ext cx="10746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Nên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632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510727"/>
              </p:ext>
            </p:extLst>
          </p:nvPr>
        </p:nvGraphicFramePr>
        <p:xfrm>
          <a:off x="2368567" y="2584631"/>
          <a:ext cx="1567970" cy="76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83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67" y="2584631"/>
                        <a:ext cx="1567970" cy="7690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884208" y="268404"/>
            <a:ext cx="629161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Bài 4</a:t>
            </a:r>
            <a:r>
              <a:rPr lang="en-US" altLang="en-US" sz="24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x – y ≥ 0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x ≥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</a:p>
          <a:p>
            <a:pPr marL="457200" indent="-457200"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&gt; b và x &gt; 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chứng minh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+ x &gt; b + y </a:t>
            </a:r>
            <a:endParaRPr lang="en-US" alt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3)  Cho 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 &gt; 0; b &gt; </a:t>
            </a:r>
            <a:r>
              <a:rPr lang="en-US" alt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0; c &gt; 0.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Chứng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minh </a:t>
            </a:r>
            <a:r>
              <a:rPr lang="en-US" alt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rằng</a:t>
            </a: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alt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797567"/>
              </p:ext>
            </p:extLst>
          </p:nvPr>
        </p:nvGraphicFramePr>
        <p:xfrm>
          <a:off x="4621669" y="2584631"/>
          <a:ext cx="3352296" cy="81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84" name="Equation" r:id="rId5" imgW="3691170" imgH="891556" progId="Equation.DSMT4">
                  <p:embed/>
                </p:oleObj>
              </mc:Choice>
              <mc:Fallback>
                <p:oleObj name="Equation" r:id="rId5" imgW="3691170" imgH="891556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21669" y="2584631"/>
                        <a:ext cx="3352296" cy="810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 flipH="1">
            <a:off x="6339157" y="3578979"/>
            <a:ext cx="3004" cy="31664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979858"/>
              </p:ext>
            </p:extLst>
          </p:nvPr>
        </p:nvGraphicFramePr>
        <p:xfrm>
          <a:off x="1850089" y="4043915"/>
          <a:ext cx="3872019" cy="2358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85" name="Equation" r:id="rId7" imgW="4441063" imgH="2704953" progId="Equation.DSMT4">
                  <p:embed/>
                </p:oleObj>
              </mc:Choice>
              <mc:Fallback>
                <p:oleObj name="Equation" r:id="rId7" imgW="4441063" imgH="2704953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50089" y="4043915"/>
                        <a:ext cx="3872019" cy="2358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757298"/>
              </p:ext>
            </p:extLst>
          </p:nvPr>
        </p:nvGraphicFramePr>
        <p:xfrm>
          <a:off x="7463251" y="3468083"/>
          <a:ext cx="4088952" cy="795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86" name="Equation" r:id="rId9" imgW="1981080" imgH="393480" progId="Equation.DSMT4">
                  <p:embed/>
                </p:oleObj>
              </mc:Choice>
              <mc:Fallback>
                <p:oleObj name="Equation" r:id="rId9" imgW="1981080" imgH="3934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3251" y="3468083"/>
                        <a:ext cx="4088952" cy="795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6893320" y="3578979"/>
            <a:ext cx="667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cs typeface="Times New Roman" panose="02020603050405020304" pitchFamily="18" charset="0"/>
              </a:rPr>
              <a:t>mà</a:t>
            </a:r>
            <a:endParaRPr lang="en-US" alt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6801382" y="4305169"/>
            <a:ext cx="8819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cs typeface="Times New Roman" panose="02020603050405020304" pitchFamily="18" charset="0"/>
              </a:rPr>
              <a:t>Do đó</a:t>
            </a:r>
            <a:endParaRPr lang="en-US" altLang="en-US" sz="2200" dirty="0"/>
          </a:p>
        </p:txBody>
      </p:sp>
      <p:sp>
        <p:nvSpPr>
          <p:cNvPr id="34" name="Rectangle 33"/>
          <p:cNvSpPr/>
          <p:nvPr/>
        </p:nvSpPr>
        <p:spPr>
          <a:xfrm>
            <a:off x="6795538" y="5086925"/>
            <a:ext cx="7248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cs typeface="Times New Roman" panose="02020603050405020304" pitchFamily="18" charset="0"/>
              </a:rPr>
              <a:t>Vậy </a:t>
            </a:r>
            <a:endParaRPr lang="en-US" altLang="en-US" sz="2200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483361"/>
              </p:ext>
            </p:extLst>
          </p:nvPr>
        </p:nvGraphicFramePr>
        <p:xfrm>
          <a:off x="8021638" y="4300538"/>
          <a:ext cx="23304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87" name="Equation" r:id="rId11" imgW="1066680" imgH="203040" progId="Equation.DSMT4">
                  <p:embed/>
                </p:oleObj>
              </mc:Choice>
              <mc:Fallback>
                <p:oleObj name="Equation" r:id="rId11" imgW="1066680" imgH="20304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1638" y="4300538"/>
                        <a:ext cx="2330450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6808905" y="5677199"/>
            <a:ext cx="36282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cs typeface="Times New Roman" panose="02020603050405020304" pitchFamily="18" charset="0"/>
              </a:rPr>
              <a:t>Xảy ra đẳng thức khi và chỉ </a:t>
            </a:r>
            <a:r>
              <a:rPr lang="en-US" altLang="en-US" sz="2200" dirty="0" err="1">
                <a:cs typeface="Times New Roman" panose="02020603050405020304" pitchFamily="18" charset="0"/>
              </a:rPr>
              <a:t>khi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smtClean="0">
                <a:cs typeface="Times New Roman" panose="02020603050405020304" pitchFamily="18" charset="0"/>
              </a:rPr>
              <a:t>a </a:t>
            </a:r>
            <a:r>
              <a:rPr lang="en-US" altLang="en-US" sz="2200" dirty="0">
                <a:cs typeface="Times New Roman" panose="02020603050405020304" pitchFamily="18" charset="0"/>
              </a:rPr>
              <a:t>= b = c </a:t>
            </a:r>
            <a:endParaRPr lang="en-US" altLang="en-US" sz="2200" dirty="0"/>
          </a:p>
        </p:txBody>
      </p:sp>
      <p:sp>
        <p:nvSpPr>
          <p:cNvPr id="39" name="Rectangle 38"/>
          <p:cNvSpPr/>
          <p:nvPr/>
        </p:nvSpPr>
        <p:spPr>
          <a:xfrm>
            <a:off x="2444179" y="3478421"/>
            <a:ext cx="2149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Giải : câu 3b</a:t>
            </a:r>
            <a:endParaRPr lang="en-US" altLang="en-US" sz="2800" b="1" u="sng" dirty="0">
              <a:solidFill>
                <a:srgbClr val="FFFF00"/>
              </a:solidFill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954081"/>
              </p:ext>
            </p:extLst>
          </p:nvPr>
        </p:nvGraphicFramePr>
        <p:xfrm>
          <a:off x="7772051" y="4916170"/>
          <a:ext cx="3283876" cy="85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88" name="Equation" r:id="rId13" imgW="1638000" imgH="431640" progId="Equation.DSMT4">
                  <p:embed/>
                </p:oleObj>
              </mc:Choice>
              <mc:Fallback>
                <p:oleObj name="Equation" r:id="rId13" imgW="1638000" imgH="4316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772051" y="4916170"/>
                        <a:ext cx="3283876" cy="85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149388"/>
              </p:ext>
            </p:extLst>
          </p:nvPr>
        </p:nvGraphicFramePr>
        <p:xfrm>
          <a:off x="8007760" y="4720308"/>
          <a:ext cx="9715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89" name="Equation" r:id="rId15" imgW="444240" imgH="203040" progId="Equation.DSMT4">
                  <p:embed/>
                </p:oleObj>
              </mc:Choice>
              <mc:Fallback>
                <p:oleObj name="Equation" r:id="rId15" imgW="444240" imgH="20304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7760" y="4720308"/>
                        <a:ext cx="971550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6808905" y="4684732"/>
            <a:ext cx="6543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cs typeface="Times New Roman" panose="02020603050405020304" pitchFamily="18" charset="0"/>
              </a:rPr>
              <a:t>Hay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6647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03031" y="663926"/>
            <a:ext cx="4955347" cy="2616591"/>
          </a:xfrm>
          <a:prstGeom prst="ellips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 CHẤT CỦA BẤT ĐẲNG THƯC</a:t>
            </a:r>
          </a:p>
          <a:p>
            <a:pPr algn="ctr">
              <a:lnSpc>
                <a:spcPct val="15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BẤT PHƯƠNG TRÌNH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723977" y="3626879"/>
            <a:ext cx="3164456" cy="1768427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6"/>
          <p:cNvSpPr/>
          <p:nvPr/>
        </p:nvSpPr>
        <p:spPr>
          <a:xfrm>
            <a:off x="4450081" y="3626880"/>
            <a:ext cx="3261247" cy="1768427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phép nhân</a:t>
            </a:r>
          </a:p>
        </p:txBody>
      </p:sp>
      <p:sp>
        <p:nvSpPr>
          <p:cNvPr id="9" name="Rectangle: Rounded Corners 6"/>
          <p:cNvSpPr/>
          <p:nvPr/>
        </p:nvSpPr>
        <p:spPr>
          <a:xfrm>
            <a:off x="8433687" y="3626879"/>
            <a:ext cx="3057352" cy="1768427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 chất bắc cầu</a:t>
            </a:r>
          </a:p>
        </p:txBody>
      </p:sp>
    </p:spTree>
    <p:extLst>
      <p:ext uri="{BB962C8B-B14F-4D97-AF65-F5344CB8AC3E}">
        <p14:creationId xmlns:p14="http://schemas.microsoft.com/office/powerpoint/2010/main" val="15243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383" y="1968824"/>
            <a:ext cx="112083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+ Làm các bài tập : </a:t>
            </a:r>
          </a:p>
          <a:p>
            <a:pPr algn="ctr">
              <a:lnSpc>
                <a:spcPct val="200000"/>
              </a:lnSpc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7; 8; 13; 14 (Sgk – trang 40).</a:t>
            </a:r>
          </a:p>
          <a:p>
            <a:pPr>
              <a:lnSpc>
                <a:spcPct val="200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+  Trả lời câu hỏi phần ôn tâp chương 3 hình học</a:t>
            </a:r>
          </a:p>
          <a:p>
            <a:pPr algn="ctr">
              <a:lnSpc>
                <a:spcPct val="200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2617" y="559308"/>
            <a:ext cx="107926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  <a:endParaRPr lang="en-US" altLang="en-US" sz="4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402926" y="689918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dương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0993" y="4112845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419145" y="4308365"/>
            <a:ext cx="7144656" cy="307512"/>
            <a:chOff x="2337" y="2070"/>
            <a:chExt cx="6300" cy="210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43"/>
          <p:cNvSpPr>
            <a:spLocks noChangeArrowheads="1"/>
          </p:cNvSpPr>
          <p:nvPr/>
        </p:nvSpPr>
        <p:spPr bwMode="auto">
          <a:xfrm>
            <a:off x="2696754" y="4553990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30092" y="2060755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9"/>
          <p:cNvGrpSpPr>
            <a:grpSpLocks/>
          </p:cNvGrpSpPr>
          <p:nvPr/>
        </p:nvGrpSpPr>
        <p:grpSpPr bwMode="auto">
          <a:xfrm>
            <a:off x="2419145" y="2478329"/>
            <a:ext cx="7144656" cy="307512"/>
            <a:chOff x="2337" y="2070"/>
            <a:chExt cx="6300" cy="210"/>
          </a:xfrm>
        </p:grpSpPr>
        <p:sp>
          <p:nvSpPr>
            <p:cNvPr id="26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2726910" y="2030530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60404" y="1532992"/>
            <a:ext cx="1197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2 &lt; 3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4074665" y="2601469"/>
            <a:ext cx="774748" cy="18339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574176" y="4999177"/>
            <a:ext cx="2335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. </a:t>
            </a:r>
            <a:r>
              <a:rPr lang="en-US" sz="2800" b="1" dirty="0" smtClean="0">
                <a:solidFill>
                  <a:srgbClr val="FFFF00"/>
                </a:solidFill>
              </a:rPr>
              <a:t>2 </a:t>
            </a:r>
            <a:r>
              <a:rPr lang="en-US" sz="2800" b="1" dirty="0">
                <a:solidFill>
                  <a:srgbClr val="FFFF00"/>
                </a:solidFill>
              </a:rPr>
              <a:t>&lt;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2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452371" y="3298493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</a:t>
            </a:r>
            <a:r>
              <a:rPr lang="en-US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</a:rPr>
              <a:t>.2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642729" y="3297375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.2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402925" y="204009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Oval 87"/>
          <p:cNvSpPr>
            <a:spLocks noChangeArrowheads="1"/>
          </p:cNvSpPr>
          <p:nvPr/>
        </p:nvSpPr>
        <p:spPr bwMode="auto">
          <a:xfrm>
            <a:off x="6852291" y="2520432"/>
            <a:ext cx="137718" cy="120263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3" name="Oval 112"/>
          <p:cNvSpPr>
            <a:spLocks noChangeArrowheads="1"/>
          </p:cNvSpPr>
          <p:nvPr/>
        </p:nvSpPr>
        <p:spPr bwMode="auto">
          <a:xfrm flipH="1" flipV="1">
            <a:off x="3990109" y="4346816"/>
            <a:ext cx="131694" cy="14204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Oval 112"/>
          <p:cNvSpPr>
            <a:spLocks noChangeArrowheads="1"/>
          </p:cNvSpPr>
          <p:nvPr/>
        </p:nvSpPr>
        <p:spPr bwMode="auto">
          <a:xfrm>
            <a:off x="4795118" y="2519632"/>
            <a:ext cx="137100" cy="12658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Oval 87"/>
          <p:cNvSpPr>
            <a:spLocks noChangeArrowheads="1"/>
          </p:cNvSpPr>
          <p:nvPr/>
        </p:nvSpPr>
        <p:spPr bwMode="auto">
          <a:xfrm>
            <a:off x="8061121" y="4364298"/>
            <a:ext cx="145383" cy="15661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948860" y="2626020"/>
            <a:ext cx="1219684" cy="179506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170753" y="5968277"/>
            <a:ext cx="8536564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2160"/>
              </a:spcBef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772242" y="1588580"/>
            <a:ext cx="274333" cy="4204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828670" y="5074484"/>
            <a:ext cx="322747" cy="40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23" grpId="0"/>
      <p:bldP spid="24" grpId="0" animBg="1"/>
      <p:bldP spid="40" grpId="0"/>
      <p:bldP spid="41" grpId="0"/>
      <p:bldP spid="48" grpId="0"/>
      <p:bldP spid="55" grpId="0"/>
      <p:bldP spid="56" grpId="0"/>
      <p:bldP spid="50" grpId="0"/>
      <p:bldP spid="59" grpId="0" animBg="1"/>
      <p:bldP spid="63" grpId="0" animBg="1"/>
      <p:bldP spid="64" grpId="0" animBg="1"/>
      <p:bldP spid="58" grpId="0" animBg="1"/>
      <p:bldP spid="66" grpId="0"/>
      <p:bldP spid="52" grpId="0" animBg="1"/>
      <p:bldP spid="52" grpId="1" animBg="1"/>
      <p:bldP spid="53" grpId="0" animBg="1"/>
      <p:bldP spid="5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402926" y="689918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dương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0993" y="4112845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419145" y="4308365"/>
            <a:ext cx="7144656" cy="307512"/>
            <a:chOff x="2337" y="2070"/>
            <a:chExt cx="6300" cy="210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43"/>
          <p:cNvSpPr>
            <a:spLocks noChangeArrowheads="1"/>
          </p:cNvSpPr>
          <p:nvPr/>
        </p:nvSpPr>
        <p:spPr bwMode="auto">
          <a:xfrm>
            <a:off x="2696754" y="4553990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30092" y="2060755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9"/>
          <p:cNvGrpSpPr>
            <a:grpSpLocks/>
          </p:cNvGrpSpPr>
          <p:nvPr/>
        </p:nvGrpSpPr>
        <p:grpSpPr bwMode="auto">
          <a:xfrm>
            <a:off x="2419145" y="2478329"/>
            <a:ext cx="7144656" cy="307512"/>
            <a:chOff x="2337" y="2070"/>
            <a:chExt cx="6300" cy="210"/>
          </a:xfrm>
        </p:grpSpPr>
        <p:sp>
          <p:nvSpPr>
            <p:cNvPr id="26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2726910" y="2030530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60404" y="1532992"/>
            <a:ext cx="1197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2 &lt; 3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4074665" y="2601469"/>
            <a:ext cx="774748" cy="18339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574176" y="4999177"/>
            <a:ext cx="2335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. </a:t>
            </a:r>
            <a:r>
              <a:rPr lang="en-US" sz="2800" b="1" dirty="0" smtClean="0">
                <a:solidFill>
                  <a:srgbClr val="FFFF00"/>
                </a:solidFill>
              </a:rPr>
              <a:t>2 </a:t>
            </a:r>
            <a:r>
              <a:rPr lang="en-US" sz="2800" b="1" dirty="0">
                <a:solidFill>
                  <a:srgbClr val="FFFF00"/>
                </a:solidFill>
              </a:rPr>
              <a:t>&lt;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2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452371" y="3298493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</a:t>
            </a:r>
            <a:r>
              <a:rPr lang="en-US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</a:rPr>
              <a:t>.2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642729" y="3297375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.2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402925" y="204009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Oval 87"/>
          <p:cNvSpPr>
            <a:spLocks noChangeArrowheads="1"/>
          </p:cNvSpPr>
          <p:nvPr/>
        </p:nvSpPr>
        <p:spPr bwMode="auto">
          <a:xfrm>
            <a:off x="6852291" y="2520432"/>
            <a:ext cx="137718" cy="120263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3" name="Oval 112"/>
          <p:cNvSpPr>
            <a:spLocks noChangeArrowheads="1"/>
          </p:cNvSpPr>
          <p:nvPr/>
        </p:nvSpPr>
        <p:spPr bwMode="auto">
          <a:xfrm flipH="1" flipV="1">
            <a:off x="3990109" y="4346816"/>
            <a:ext cx="131694" cy="14204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Oval 112"/>
          <p:cNvSpPr>
            <a:spLocks noChangeArrowheads="1"/>
          </p:cNvSpPr>
          <p:nvPr/>
        </p:nvSpPr>
        <p:spPr bwMode="auto">
          <a:xfrm>
            <a:off x="4795118" y="2519632"/>
            <a:ext cx="137100" cy="12658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Oval 87"/>
          <p:cNvSpPr>
            <a:spLocks noChangeArrowheads="1"/>
          </p:cNvSpPr>
          <p:nvPr/>
        </p:nvSpPr>
        <p:spPr bwMode="auto">
          <a:xfrm>
            <a:off x="8061121" y="4364298"/>
            <a:ext cx="145383" cy="15661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948860" y="2626020"/>
            <a:ext cx="1219684" cy="179506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170753" y="5968277"/>
            <a:ext cx="8536564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2160"/>
              </a:spcBef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0109" y="5498320"/>
            <a:ext cx="5366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. </a:t>
            </a:r>
            <a:r>
              <a:rPr lang="en-US" sz="2800" b="1" dirty="0" smtClean="0">
                <a:solidFill>
                  <a:srgbClr val="FFFF00"/>
                </a:solidFill>
              </a:rPr>
              <a:t>100   &lt;  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100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742124" y="5547887"/>
            <a:ext cx="484539" cy="409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425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23" grpId="0"/>
      <p:bldP spid="24" grpId="0" animBg="1"/>
      <p:bldP spid="40" grpId="0"/>
      <p:bldP spid="41" grpId="0"/>
      <p:bldP spid="48" grpId="0"/>
      <p:bldP spid="55" grpId="0"/>
      <p:bldP spid="56" grpId="0"/>
      <p:bldP spid="50" grpId="0"/>
      <p:bldP spid="59" grpId="0" animBg="1"/>
      <p:bldP spid="63" grpId="0" animBg="1"/>
      <p:bldP spid="64" grpId="0" animBg="1"/>
      <p:bldP spid="58" grpId="0" animBg="1"/>
      <p:bldP spid="66" grpId="0"/>
      <p:bldP spid="51" grpId="0"/>
      <p:bldP spid="54" grpId="0" animBg="1"/>
      <p:bldP spid="5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402926" y="689918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dương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0993" y="3946585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419145" y="4142105"/>
            <a:ext cx="7144656" cy="307512"/>
            <a:chOff x="2337" y="2070"/>
            <a:chExt cx="6300" cy="210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43"/>
          <p:cNvSpPr>
            <a:spLocks noChangeArrowheads="1"/>
          </p:cNvSpPr>
          <p:nvPr/>
        </p:nvSpPr>
        <p:spPr bwMode="auto">
          <a:xfrm>
            <a:off x="2696754" y="4387730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30092" y="1894495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9"/>
          <p:cNvGrpSpPr>
            <a:grpSpLocks/>
          </p:cNvGrpSpPr>
          <p:nvPr/>
        </p:nvGrpSpPr>
        <p:grpSpPr bwMode="auto">
          <a:xfrm>
            <a:off x="2419145" y="2312069"/>
            <a:ext cx="7144656" cy="307512"/>
            <a:chOff x="2337" y="2070"/>
            <a:chExt cx="6300" cy="210"/>
          </a:xfrm>
        </p:grpSpPr>
        <p:sp>
          <p:nvSpPr>
            <p:cNvPr id="26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2726910" y="1864270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60404" y="1366732"/>
            <a:ext cx="1197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2 &lt; 3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4074665" y="2435209"/>
            <a:ext cx="774748" cy="18339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574176" y="4832917"/>
            <a:ext cx="2335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. </a:t>
            </a:r>
            <a:r>
              <a:rPr lang="en-US" sz="2800" b="1" dirty="0" smtClean="0">
                <a:solidFill>
                  <a:srgbClr val="FFFF00"/>
                </a:solidFill>
              </a:rPr>
              <a:t>2 </a:t>
            </a:r>
            <a:r>
              <a:rPr lang="en-US" sz="2800" b="1" dirty="0">
                <a:solidFill>
                  <a:srgbClr val="FFFF00"/>
                </a:solidFill>
              </a:rPr>
              <a:t>&lt;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2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452371" y="3132233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</a:t>
            </a:r>
            <a:r>
              <a:rPr lang="en-US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</a:rPr>
              <a:t>.2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699483" y="3117825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.2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402925" y="204009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Oval 87"/>
          <p:cNvSpPr>
            <a:spLocks noChangeArrowheads="1"/>
          </p:cNvSpPr>
          <p:nvPr/>
        </p:nvSpPr>
        <p:spPr bwMode="auto">
          <a:xfrm>
            <a:off x="6852291" y="2354172"/>
            <a:ext cx="137718" cy="120263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3" name="Oval 112"/>
          <p:cNvSpPr>
            <a:spLocks noChangeArrowheads="1"/>
          </p:cNvSpPr>
          <p:nvPr/>
        </p:nvSpPr>
        <p:spPr bwMode="auto">
          <a:xfrm flipH="1" flipV="1">
            <a:off x="3990109" y="4180556"/>
            <a:ext cx="131694" cy="14204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Oval 112"/>
          <p:cNvSpPr>
            <a:spLocks noChangeArrowheads="1"/>
          </p:cNvSpPr>
          <p:nvPr/>
        </p:nvSpPr>
        <p:spPr bwMode="auto">
          <a:xfrm>
            <a:off x="4795118" y="2353372"/>
            <a:ext cx="137100" cy="126586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Oval 87"/>
          <p:cNvSpPr>
            <a:spLocks noChangeArrowheads="1"/>
          </p:cNvSpPr>
          <p:nvPr/>
        </p:nvSpPr>
        <p:spPr bwMode="auto">
          <a:xfrm>
            <a:off x="8061121" y="4198038"/>
            <a:ext cx="145383" cy="15661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948860" y="2459760"/>
            <a:ext cx="1219684" cy="179506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170753" y="5968277"/>
            <a:ext cx="8536564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2160"/>
              </a:spcBef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0109" y="5332060"/>
            <a:ext cx="5366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. </a:t>
            </a:r>
            <a:r>
              <a:rPr lang="en-US" sz="2800" b="1" dirty="0" smtClean="0">
                <a:solidFill>
                  <a:srgbClr val="FFFF00"/>
                </a:solidFill>
              </a:rPr>
              <a:t>100   &lt;  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100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306682" y="5797129"/>
            <a:ext cx="5366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. </a:t>
            </a:r>
            <a:r>
              <a:rPr lang="en-US" sz="2800" b="1" dirty="0" smtClean="0">
                <a:solidFill>
                  <a:srgbClr val="FFFF00"/>
                </a:solidFill>
              </a:rPr>
              <a:t>c   &lt;  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c    ( c  &gt; 0 )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56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23" grpId="0"/>
      <p:bldP spid="24" grpId="0" animBg="1"/>
      <p:bldP spid="40" grpId="0"/>
      <p:bldP spid="41" grpId="0"/>
      <p:bldP spid="48" grpId="0"/>
      <p:bldP spid="55" grpId="0"/>
      <p:bldP spid="56" grpId="0"/>
      <p:bldP spid="50" grpId="0"/>
      <p:bldP spid="59" grpId="0" animBg="1"/>
      <p:bldP spid="63" grpId="0" animBg="1"/>
      <p:bldP spid="64" grpId="0" animBg="1"/>
      <p:bldP spid="58" grpId="0" animBg="1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 Box 120"/>
          <p:cNvSpPr txBox="1">
            <a:spLocks noChangeArrowheads="1"/>
          </p:cNvSpPr>
          <p:nvPr/>
        </p:nvSpPr>
        <p:spPr bwMode="auto">
          <a:xfrm>
            <a:off x="5411878" y="2534371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894803" y="3139002"/>
            <a:ext cx="444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12330" y="645754"/>
            <a:ext cx="7445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Tính chất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                 Với 3 số a; b và c mà c &gt; 0 ta có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2550398" y="1660566"/>
            <a:ext cx="814531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2160"/>
              </a:spcBef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thì ac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bc;              Nếu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≤ b thì ac ≤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44347" y="2293199"/>
            <a:ext cx="8536564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Bef>
                <a:spcPts val="2160"/>
              </a:spcBef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a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thì ac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bc;              Nếu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≥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 ac ≥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129189" y="3122224"/>
          <a:ext cx="9871319" cy="1449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1319">
                  <a:extLst>
                    <a:ext uri="{9D8B030D-6E8A-4147-A177-3AD203B41FA5}">
                      <a16:colId xmlns:a16="http://schemas.microsoft.com/office/drawing/2014/main" val="3725587877"/>
                    </a:ext>
                  </a:extLst>
                </a:gridCol>
              </a:tblGrid>
              <a:tr h="14497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470118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1107080" y="3234645"/>
            <a:ext cx="9973831" cy="1147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marR="0" indent="-90170" algn="ctr">
              <a:lnSpc>
                <a:spcPct val="115000"/>
              </a:lnSpc>
              <a:spcBef>
                <a:spcPts val="455"/>
              </a:spcBef>
              <a:spcAft>
                <a:spcPts val="0"/>
              </a:spcAft>
            </a:pP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 của  bất đẳng thức với cùng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dương </a:t>
            </a:r>
            <a:endParaRPr lang="en-US" sz="2800" b="1" dirty="0" smtClean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marR="0" indent="-90170" algn="ctr">
              <a:lnSpc>
                <a:spcPct val="115000"/>
              </a:lnSpc>
              <a:spcBef>
                <a:spcPts val="455"/>
              </a:spcBef>
              <a:spcAft>
                <a:spcPts val="0"/>
              </a:spcAft>
            </a:pPr>
            <a:r>
              <a:rPr 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 bất đẳng thức mới </a:t>
            </a: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 chiều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 bất đẳng thứ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 cho.</a:t>
            </a: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4664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73926" y="425023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âm: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548371" y="1819102"/>
            <a:ext cx="4916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</a:t>
            </a:r>
            <a:r>
              <a:rPr lang="en-US" sz="2800" b="1" dirty="0" smtClean="0">
                <a:solidFill>
                  <a:srgbClr val="FFFF00"/>
                </a:solidFill>
              </a:rPr>
              <a:t>. c           </a:t>
            </a:r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c   nếu c &lt; 0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79981" y="1819102"/>
            <a:ext cx="673381" cy="527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2481224" y="1122062"/>
            <a:ext cx="4113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Xét bất đẳng thức: </a:t>
            </a:r>
            <a:r>
              <a:rPr lang="en-US" sz="2800" b="1" dirty="0">
                <a:solidFill>
                  <a:schemeClr val="bg1"/>
                </a:solidFill>
              </a:rPr>
              <a:t>– 2 &lt; 3</a:t>
            </a:r>
          </a:p>
        </p:txBody>
      </p:sp>
    </p:spTree>
    <p:extLst>
      <p:ext uri="{BB962C8B-B14F-4D97-AF65-F5344CB8AC3E}">
        <p14:creationId xmlns:p14="http://schemas.microsoft.com/office/powerpoint/2010/main" val="146235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/>
      <p:bldP spid="44" grpId="0" animBg="1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73926" y="425023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âm: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515" y="952374"/>
            <a:ext cx="4113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Xét bất đẳng thức: </a:t>
            </a:r>
            <a:r>
              <a:rPr lang="en-US" sz="2800" b="1" dirty="0">
                <a:solidFill>
                  <a:schemeClr val="bg1"/>
                </a:solidFill>
              </a:rPr>
              <a:t>– 2 &lt; 3</a:t>
            </a:r>
          </a:p>
        </p:txBody>
      </p:sp>
      <p:sp>
        <p:nvSpPr>
          <p:cNvPr id="4" name="Rectangle 3"/>
          <p:cNvSpPr/>
          <p:nvPr/>
        </p:nvSpPr>
        <p:spPr>
          <a:xfrm>
            <a:off x="1681927" y="1510875"/>
            <a:ext cx="9699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chemeClr val="bg1"/>
                </a:solidFill>
              </a:rPr>
              <a:t>Nhân hai vế của bất đẳng thức với </a:t>
            </a:r>
            <a:r>
              <a:rPr lang="en-US" altLang="en-US" sz="2800" dirty="0" smtClean="0">
                <a:solidFill>
                  <a:srgbClr val="FFFF00"/>
                </a:solidFill>
              </a:rPr>
              <a:t>(</a:t>
            </a:r>
            <a:r>
              <a:rPr lang="en-US" sz="2800" dirty="0">
                <a:solidFill>
                  <a:srgbClr val="FFFF00"/>
                </a:solidFill>
              </a:rPr>
              <a:t>– </a:t>
            </a:r>
            <a:r>
              <a:rPr lang="en-US" altLang="en-US" sz="2800" dirty="0" smtClean="0">
                <a:solidFill>
                  <a:srgbClr val="FFFF00"/>
                </a:solidFill>
              </a:rPr>
              <a:t>2) </a:t>
            </a:r>
            <a:r>
              <a:rPr lang="en-US" altLang="en-US" sz="2800" dirty="0" smtClean="0">
                <a:solidFill>
                  <a:schemeClr val="bg1"/>
                </a:solidFill>
              </a:rPr>
              <a:t>ta được bất đẳng thức   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4351938" y="2123908"/>
            <a:ext cx="3239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</a:t>
            </a:r>
            <a:r>
              <a:rPr lang="en-US" sz="2800" b="1" dirty="0" smtClean="0">
                <a:solidFill>
                  <a:srgbClr val="FFFF00"/>
                </a:solidFill>
              </a:rPr>
              <a:t>.(</a:t>
            </a:r>
            <a:r>
              <a:rPr lang="en-US" sz="2800" b="1" dirty="0">
                <a:solidFill>
                  <a:srgbClr val="FFFF00"/>
                </a:solidFill>
              </a:rPr>
              <a:t>–</a:t>
            </a:r>
            <a:r>
              <a:rPr lang="en-US" sz="2800" b="1" dirty="0" smtClean="0">
                <a:solidFill>
                  <a:srgbClr val="FFFF00"/>
                </a:solidFill>
              </a:rPr>
              <a:t>2)        </a:t>
            </a:r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(–2)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05221" y="2123908"/>
            <a:ext cx="673381" cy="527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720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8" grpId="0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73926" y="425023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thứ tự và phép nhân với số âm:</a:t>
            </a:r>
            <a:endParaRPr lang="en-US" altLang="en-US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4533" y="1766336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929700" y="2164146"/>
            <a:ext cx="7144656" cy="307512"/>
            <a:chOff x="2337" y="2070"/>
            <a:chExt cx="6300" cy="210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43"/>
          <p:cNvSpPr>
            <a:spLocks noChangeArrowheads="1"/>
          </p:cNvSpPr>
          <p:nvPr/>
        </p:nvSpPr>
        <p:spPr bwMode="auto">
          <a:xfrm>
            <a:off x="3197614" y="1731534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61548" y="3614199"/>
            <a:ext cx="7680960" cy="856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9"/>
          <p:cNvGrpSpPr>
            <a:grpSpLocks/>
          </p:cNvGrpSpPr>
          <p:nvPr/>
        </p:nvGrpSpPr>
        <p:grpSpPr bwMode="auto">
          <a:xfrm>
            <a:off x="2929700" y="4060858"/>
            <a:ext cx="7144656" cy="307512"/>
            <a:chOff x="2337" y="2070"/>
            <a:chExt cx="6300" cy="210"/>
          </a:xfrm>
        </p:grpSpPr>
        <p:sp>
          <p:nvSpPr>
            <p:cNvPr id="26" name="Line 10"/>
            <p:cNvSpPr>
              <a:spLocks noChangeShapeType="1"/>
            </p:cNvSpPr>
            <p:nvPr/>
          </p:nvSpPr>
          <p:spPr bwMode="auto">
            <a:xfrm flipV="1">
              <a:off x="2337" y="2160"/>
              <a:ext cx="630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521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55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59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62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66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701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>
              <a:off x="737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485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/>
          </p:nvSpPr>
          <p:spPr bwMode="auto">
            <a:xfrm>
              <a:off x="4497" y="207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137" y="2085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77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341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3057" y="2100"/>
              <a:ext cx="0" cy="18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3197614" y="3628246"/>
            <a:ext cx="6763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</a:rPr>
              <a:t>    -6  -5  -4  -3  -</a:t>
            </a:r>
            <a:r>
              <a:rPr lang="en-US" altLang="en-US" sz="2400" b="1" dirty="0">
                <a:solidFill>
                  <a:srgbClr val="000000"/>
                </a:solidFill>
              </a:rPr>
              <a:t>2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- 1   0   1    2   3   4    5   6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597080" y="1215729"/>
            <a:ext cx="1197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– 2 &lt; 3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385148" y="2298579"/>
            <a:ext cx="2458927" cy="187919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016509" y="4450036"/>
            <a:ext cx="29065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</a:t>
            </a:r>
            <a:r>
              <a:rPr lang="en-US" sz="2800" b="1" dirty="0" smtClean="0">
                <a:solidFill>
                  <a:srgbClr val="FFFF00"/>
                </a:solidFill>
              </a:rPr>
              <a:t>.(</a:t>
            </a:r>
            <a:r>
              <a:rPr lang="en-US" sz="2800" b="1" dirty="0">
                <a:solidFill>
                  <a:srgbClr val="FFFF00"/>
                </a:solidFill>
              </a:rPr>
              <a:t>–</a:t>
            </a:r>
            <a:r>
              <a:rPr lang="en-US" sz="2800" b="1" dirty="0" smtClean="0">
                <a:solidFill>
                  <a:srgbClr val="FFFF00"/>
                </a:solidFill>
              </a:rPr>
              <a:t>2) &gt; </a:t>
            </a:r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(–2)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267454" y="2936802"/>
            <a:ext cx="1322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.(– 2) 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703948" y="2893459"/>
            <a:ext cx="1653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</a:t>
            </a:r>
            <a:r>
              <a:rPr lang="en-US" sz="2800" b="1" dirty="0" smtClean="0">
                <a:solidFill>
                  <a:srgbClr val="FFFF00"/>
                </a:solidFill>
              </a:rPr>
              <a:t>.(– 2)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7" name="Oval 112"/>
          <p:cNvSpPr>
            <a:spLocks noChangeArrowheads="1"/>
          </p:cNvSpPr>
          <p:nvPr/>
        </p:nvSpPr>
        <p:spPr bwMode="auto">
          <a:xfrm>
            <a:off x="7767701" y="4107917"/>
            <a:ext cx="125037" cy="159631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Oval 112"/>
          <p:cNvSpPr>
            <a:spLocks noChangeArrowheads="1"/>
          </p:cNvSpPr>
          <p:nvPr/>
        </p:nvSpPr>
        <p:spPr bwMode="auto">
          <a:xfrm>
            <a:off x="5309075" y="2202170"/>
            <a:ext cx="152146" cy="122222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9" name="Oval 87"/>
          <p:cNvSpPr>
            <a:spLocks noChangeArrowheads="1"/>
          </p:cNvSpPr>
          <p:nvPr/>
        </p:nvSpPr>
        <p:spPr bwMode="auto">
          <a:xfrm>
            <a:off x="3681044" y="4132592"/>
            <a:ext cx="142888" cy="134956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Oval 87"/>
          <p:cNvSpPr>
            <a:spLocks noChangeArrowheads="1"/>
          </p:cNvSpPr>
          <p:nvPr/>
        </p:nvSpPr>
        <p:spPr bwMode="auto">
          <a:xfrm>
            <a:off x="7355849" y="2206731"/>
            <a:ext cx="140304" cy="155101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6195828" y="1253350"/>
            <a:ext cx="334515" cy="43581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462624" y="4533544"/>
            <a:ext cx="355446" cy="41208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endCxn id="59" idx="7"/>
          </p:cNvCxnSpPr>
          <p:nvPr/>
        </p:nvCxnSpPr>
        <p:spPr>
          <a:xfrm flipH="1">
            <a:off x="3803007" y="2330011"/>
            <a:ext cx="3640692" cy="182234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375484" y="5076887"/>
            <a:ext cx="4253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</a:t>
            </a:r>
            <a:r>
              <a:rPr lang="en-US" sz="2800" b="1" dirty="0" smtClean="0">
                <a:solidFill>
                  <a:srgbClr val="FFFF00"/>
                </a:solidFill>
              </a:rPr>
              <a:t>.(–1001)  &gt;  </a:t>
            </a:r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(–1001)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298129" y="5703738"/>
            <a:ext cx="4358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(– 2) </a:t>
            </a:r>
            <a:r>
              <a:rPr lang="en-US" sz="2800" b="1" dirty="0" smtClean="0">
                <a:solidFill>
                  <a:srgbClr val="FFFF00"/>
                </a:solidFill>
              </a:rPr>
              <a:t>. c &gt; </a:t>
            </a:r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rgbClr val="FFFF00"/>
                </a:solidFill>
              </a:rPr>
              <a:t>. c   ( c &lt; 0 )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398077" y="5141667"/>
            <a:ext cx="484539" cy="409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193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23" grpId="0"/>
      <p:bldP spid="24" grpId="0" animBg="1"/>
      <p:bldP spid="40" grpId="0"/>
      <p:bldP spid="41" grpId="0"/>
      <p:bldP spid="48" grpId="0"/>
      <p:bldP spid="55" grpId="0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61" grpId="1" animBg="1"/>
      <p:bldP spid="62" grpId="0" animBg="1"/>
      <p:bldP spid="62" grpId="1" animBg="1"/>
      <p:bldP spid="54" grpId="0"/>
      <p:bldP spid="64" grpId="0"/>
      <p:bldP spid="65" grpId="0" animBg="1"/>
      <p:bldP spid="6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6087</TotalTime>
  <Words>2023</Words>
  <Application>Microsoft Office PowerPoint</Application>
  <PresentationFormat>Widescreen</PresentationFormat>
  <Paragraphs>256</Paragraphs>
  <Slides>25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.VnTime</vt:lpstr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930</cp:revision>
  <dcterms:created xsi:type="dcterms:W3CDTF">2020-03-05T15:19:26Z</dcterms:created>
  <dcterms:modified xsi:type="dcterms:W3CDTF">2022-03-17T14:24:22Z</dcterms:modified>
</cp:coreProperties>
</file>