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media/audio2.wav" ContentType="audio/x-wav"/>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77" r:id="rId2"/>
    <p:sldId id="276" r:id="rId3"/>
    <p:sldId id="278" r:id="rId4"/>
    <p:sldId id="283" r:id="rId5"/>
    <p:sldId id="282" r:id="rId6"/>
    <p:sldId id="287" r:id="rId7"/>
    <p:sldId id="286" r:id="rId8"/>
    <p:sldId id="285" r:id="rId9"/>
    <p:sldId id="288" r:id="rId10"/>
    <p:sldId id="284" r:id="rId11"/>
    <p:sldId id="281" r:id="rId12"/>
    <p:sldId id="275" r:id="rId13"/>
    <p:sldId id="280" r:id="rId14"/>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varScale="1">
        <p:scale>
          <a:sx n="86" d="100"/>
          <a:sy n="86" d="100"/>
        </p:scale>
        <p:origin x="1542" y="12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7861E1-2B4A-487C-89D7-EA7D8BD9180D}" type="datetimeFigureOut">
              <a:rPr lang="vi-VN" smtClean="0"/>
              <a:t>24/04/2022</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49E49D-D847-4A11-B678-EE358F155968}" type="slidenum">
              <a:rPr lang="vi-VN" smtClean="0"/>
              <a:t>‹#›</a:t>
            </a:fld>
            <a:endParaRPr lang="vi-VN"/>
          </a:p>
        </p:txBody>
      </p:sp>
    </p:spTree>
    <p:extLst>
      <p:ext uri="{BB962C8B-B14F-4D97-AF65-F5344CB8AC3E}">
        <p14:creationId xmlns:p14="http://schemas.microsoft.com/office/powerpoint/2010/main" val="1174287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75B4075D-96B6-42EA-8314-FDF2C19C498F}" type="datetimeFigureOut">
              <a:rPr lang="vi-VN" smtClean="0"/>
              <a:t>24/04/2022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27197903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B4075D-96B6-42EA-8314-FDF2C19C498F}" type="datetimeFigureOut">
              <a:rPr lang="vi-VN" smtClean="0"/>
              <a:t>24/04/2022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545146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B4075D-96B6-42EA-8314-FDF2C19C498F}" type="datetimeFigureOut">
              <a:rPr lang="vi-VN" smtClean="0"/>
              <a:t>24/04/2022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34138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75B4075D-96B6-42EA-8314-FDF2C19C498F}" type="datetimeFigureOut">
              <a:rPr lang="vi-VN" smtClean="0"/>
              <a:t>24/04/2022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256450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5B4075D-96B6-42EA-8314-FDF2C19C498F}" type="datetimeFigureOut">
              <a:rPr lang="vi-VN" smtClean="0"/>
              <a:t>24/04/2022</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1859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75B4075D-96B6-42EA-8314-FDF2C19C498F}" type="datetimeFigureOut">
              <a:rPr lang="vi-VN" smtClean="0"/>
              <a:t>24/04/2022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81816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75B4075D-96B6-42EA-8314-FDF2C19C498F}" type="datetimeFigureOut">
              <a:rPr lang="vi-VN" smtClean="0"/>
              <a:t>24/04/2022</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0063037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75B4075D-96B6-42EA-8314-FDF2C19C498F}" type="datetimeFigureOut">
              <a:rPr lang="vi-VN" smtClean="0"/>
              <a:t>24/04/2022</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80489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B4075D-96B6-42EA-8314-FDF2C19C498F}" type="datetimeFigureOut">
              <a:rPr lang="vi-VN" smtClean="0"/>
              <a:t>24/04/2022</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882240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4075D-96B6-42EA-8314-FDF2C19C498F}" type="datetimeFigureOut">
              <a:rPr lang="vi-VN" smtClean="0"/>
              <a:t>24/04/2022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405036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B4075D-96B6-42EA-8314-FDF2C19C498F}" type="datetimeFigureOut">
              <a:rPr lang="vi-VN" smtClean="0"/>
              <a:t>24/04/2022</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9B97ABF3-FFDF-4532-8660-25B35F7FC528}" type="slidenum">
              <a:rPr lang="vi-VN" smtClean="0"/>
              <a:t>‹#›</a:t>
            </a:fld>
            <a:endParaRPr lang="vi-VN"/>
          </a:p>
        </p:txBody>
      </p:sp>
    </p:spTree>
    <p:extLst>
      <p:ext uri="{BB962C8B-B14F-4D97-AF65-F5344CB8AC3E}">
        <p14:creationId xmlns:p14="http://schemas.microsoft.com/office/powerpoint/2010/main" val="160894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B4075D-96B6-42EA-8314-FDF2C19C498F}" type="datetimeFigureOut">
              <a:rPr lang="vi-VN" smtClean="0"/>
              <a:t>24/04/2022</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97ABF3-FFDF-4532-8660-25B35F7FC528}" type="slidenum">
              <a:rPr lang="vi-VN" smtClean="0"/>
              <a:t>‹#›</a:t>
            </a:fld>
            <a:endParaRPr lang="vi-VN"/>
          </a:p>
        </p:txBody>
      </p:sp>
    </p:spTree>
    <p:extLst>
      <p:ext uri="{BB962C8B-B14F-4D97-AF65-F5344CB8AC3E}">
        <p14:creationId xmlns:p14="http://schemas.microsoft.com/office/powerpoint/2010/main" val="379724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slideLayout" Target="../slideLayouts/slideLayout7.xml"/><Relationship Id="rId1" Type="http://schemas.openxmlformats.org/officeDocument/2006/relationships/audio" Target="file:///C:\Documents%20and%20Settings\Welcome\Desktop\B16%20Truyen%20Tai%20Dien%20May%20Bien%20Ap_1\Ly12C_May%20Bien%20Ap_Thong\nho%20on%20thay%20co.mp3" TargetMode="External"/><Relationship Id="rId5" Type="http://schemas.openxmlformats.org/officeDocument/2006/relationships/image" Target="../media/image8.jpe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Box 4"/>
          <p:cNvSpPr txBox="1"/>
          <p:nvPr/>
        </p:nvSpPr>
        <p:spPr>
          <a:xfrm>
            <a:off x="107504" y="3136900"/>
            <a:ext cx="3528392" cy="2308324"/>
          </a:xfrm>
          <a:prstGeom prst="rect">
            <a:avLst/>
          </a:prstGeom>
          <a:noFill/>
        </p:spPr>
        <p:txBody>
          <a:bodyPr wrap="square" rtlCol="0">
            <a:spAutoFit/>
          </a:bodyPr>
          <a:lstStyle/>
          <a:p>
            <a:pPr algn="ctr"/>
            <a:r>
              <a:rPr lang="en-US" sz="3600" b="1" dirty="0" smtClean="0">
                <a:solidFill>
                  <a:srgbClr val="FF0000"/>
                </a:solidFill>
              </a:rPr>
              <a:t>WELCOME TO CLASS 7A1</a:t>
            </a:r>
          </a:p>
          <a:p>
            <a:pPr algn="ctr"/>
            <a:r>
              <a:rPr lang="en-US" sz="3600" b="1" dirty="0" smtClean="0">
                <a:solidFill>
                  <a:srgbClr val="FF0000"/>
                </a:solidFill>
              </a:rPr>
              <a:t>Teacher – Vu Thu </a:t>
            </a:r>
            <a:r>
              <a:rPr lang="en-US" sz="3600" b="1" dirty="0" err="1" smtClean="0">
                <a:solidFill>
                  <a:srgbClr val="FF0000"/>
                </a:solidFill>
              </a:rPr>
              <a:t>Thuy</a:t>
            </a:r>
            <a:endParaRPr lang="en-US" sz="3600" b="1" dirty="0">
              <a:solidFill>
                <a:srgbClr val="FF0000"/>
              </a:solidFill>
            </a:endParaRPr>
          </a:p>
        </p:txBody>
      </p:sp>
    </p:spTree>
    <p:extLst>
      <p:ext uri="{BB962C8B-B14F-4D97-AF65-F5344CB8AC3E}">
        <p14:creationId xmlns:p14="http://schemas.microsoft.com/office/powerpoint/2010/main" val="1952615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25750" y="188640"/>
            <a:ext cx="9118250" cy="4862870"/>
          </a:xfrm>
          <a:prstGeom prst="rect">
            <a:avLst/>
          </a:prstGeom>
          <a:noFill/>
        </p:spPr>
        <p:txBody>
          <a:bodyPr wrap="square" rtlCol="0">
            <a:spAutoFit/>
          </a:bodyPr>
          <a:lstStyle/>
          <a:p>
            <a:r>
              <a:rPr lang="en-US" sz="4000" dirty="0" smtClean="0"/>
              <a:t>III.</a:t>
            </a:r>
            <a:r>
              <a:rPr lang="en-US" sz="4000" b="1" dirty="0"/>
              <a:t>  </a:t>
            </a:r>
            <a:r>
              <a:rPr lang="en-US" sz="3200" b="1" dirty="0"/>
              <a:t>Fill with suitable questions tag.</a:t>
            </a:r>
            <a:r>
              <a:rPr lang="en-US" sz="4000" b="1" dirty="0"/>
              <a:t> </a:t>
            </a:r>
            <a:endParaRPr lang="en-US" sz="4000" dirty="0"/>
          </a:p>
          <a:p>
            <a:r>
              <a:rPr lang="en-US" sz="3600" dirty="0"/>
              <a:t>1. She’s from a small town in China, .... </a:t>
            </a:r>
            <a:r>
              <a:rPr lang="en-US" sz="3600" dirty="0" smtClean="0"/>
              <a:t>              ?</a:t>
            </a:r>
            <a:endParaRPr lang="en-US" sz="3600" dirty="0"/>
          </a:p>
          <a:p>
            <a:r>
              <a:rPr lang="en-US" sz="3600" dirty="0"/>
              <a:t>2. He's still sleeping, .... </a:t>
            </a:r>
            <a:r>
              <a:rPr lang="en-US" sz="3600" dirty="0" smtClean="0"/>
              <a:t>                         ?</a:t>
            </a:r>
            <a:endParaRPr lang="en-US" sz="3600" dirty="0"/>
          </a:p>
          <a:p>
            <a:r>
              <a:rPr lang="en-US" sz="3600" dirty="0"/>
              <a:t>3. We’re late again, .... </a:t>
            </a:r>
            <a:r>
              <a:rPr lang="en-US" sz="3600" dirty="0" smtClean="0"/>
              <a:t>                         ?    </a:t>
            </a:r>
            <a:endParaRPr lang="en-US" sz="3600" dirty="0"/>
          </a:p>
          <a:p>
            <a:r>
              <a:rPr lang="en-US" sz="3600" dirty="0"/>
              <a:t>4. I’m not the person with the tickets, .... </a:t>
            </a:r>
            <a:r>
              <a:rPr lang="en-US" sz="3600" dirty="0" smtClean="0"/>
              <a:t>          ?</a:t>
            </a:r>
            <a:endParaRPr lang="en-US" sz="3600" dirty="0"/>
          </a:p>
          <a:p>
            <a:r>
              <a:rPr lang="en-US" sz="3600" dirty="0"/>
              <a:t>5. You do go to school, .... </a:t>
            </a:r>
            <a:r>
              <a:rPr lang="en-US" sz="3600" dirty="0" smtClean="0"/>
              <a:t>                     ?</a:t>
            </a:r>
            <a:endParaRPr lang="en-US" sz="3600" dirty="0"/>
          </a:p>
          <a:p>
            <a:r>
              <a:rPr lang="en-US" sz="3600" dirty="0"/>
              <a:t>6. The weather is really bad today, .... </a:t>
            </a:r>
            <a:r>
              <a:rPr lang="en-US" sz="3600" dirty="0" smtClean="0"/>
              <a:t>                ?</a:t>
            </a:r>
            <a:endParaRPr lang="en-US" sz="3600" dirty="0"/>
          </a:p>
          <a:p>
            <a:r>
              <a:rPr lang="en-US" sz="3600" dirty="0"/>
              <a:t>7. Let's go for a walk, .... </a:t>
            </a:r>
            <a:r>
              <a:rPr lang="en-US" sz="3600" dirty="0" smtClean="0"/>
              <a:t>                  ?</a:t>
            </a:r>
            <a:endParaRPr lang="en-US" sz="3600" dirty="0"/>
          </a:p>
          <a:p>
            <a:endParaRPr lang="en-US" dirty="0"/>
          </a:p>
        </p:txBody>
      </p:sp>
      <p:sp>
        <p:nvSpPr>
          <p:cNvPr id="4" name="TextBox 3"/>
          <p:cNvSpPr txBox="1"/>
          <p:nvPr/>
        </p:nvSpPr>
        <p:spPr>
          <a:xfrm>
            <a:off x="6623720" y="764704"/>
            <a:ext cx="2772816" cy="646331"/>
          </a:xfrm>
          <a:prstGeom prst="rect">
            <a:avLst/>
          </a:prstGeom>
          <a:noFill/>
        </p:spPr>
        <p:txBody>
          <a:bodyPr wrap="square" rtlCol="0">
            <a:spAutoFit/>
          </a:bodyPr>
          <a:lstStyle/>
          <a:p>
            <a:r>
              <a:rPr lang="en-US" sz="3600" b="1" dirty="0" smtClean="0">
                <a:solidFill>
                  <a:srgbClr val="FF0000"/>
                </a:solidFill>
              </a:rPr>
              <a:t>Isn’t she</a:t>
            </a:r>
            <a:endParaRPr lang="en-US" sz="3600" b="1" dirty="0">
              <a:solidFill>
                <a:srgbClr val="FF0000"/>
              </a:solidFill>
            </a:endParaRPr>
          </a:p>
        </p:txBody>
      </p:sp>
      <p:sp>
        <p:nvSpPr>
          <p:cNvPr id="5" name="TextBox 4"/>
          <p:cNvSpPr txBox="1"/>
          <p:nvPr/>
        </p:nvSpPr>
        <p:spPr>
          <a:xfrm>
            <a:off x="4283968" y="1404065"/>
            <a:ext cx="2952328" cy="584775"/>
          </a:xfrm>
          <a:prstGeom prst="rect">
            <a:avLst/>
          </a:prstGeom>
          <a:noFill/>
        </p:spPr>
        <p:txBody>
          <a:bodyPr wrap="square" rtlCol="0">
            <a:spAutoFit/>
          </a:bodyPr>
          <a:lstStyle/>
          <a:p>
            <a:r>
              <a:rPr lang="en-US" sz="3200" b="1" dirty="0" smtClean="0">
                <a:solidFill>
                  <a:srgbClr val="FF0000"/>
                </a:solidFill>
              </a:rPr>
              <a:t>Isn’t he</a:t>
            </a:r>
            <a:endParaRPr lang="en-US" sz="3200" b="1" dirty="0">
              <a:solidFill>
                <a:srgbClr val="FF0000"/>
              </a:solidFill>
            </a:endParaRPr>
          </a:p>
        </p:txBody>
      </p:sp>
      <p:sp>
        <p:nvSpPr>
          <p:cNvPr id="6" name="TextBox 5"/>
          <p:cNvSpPr txBox="1"/>
          <p:nvPr/>
        </p:nvSpPr>
        <p:spPr>
          <a:xfrm>
            <a:off x="3959424" y="1916832"/>
            <a:ext cx="2772816" cy="584775"/>
          </a:xfrm>
          <a:prstGeom prst="rect">
            <a:avLst/>
          </a:prstGeom>
          <a:noFill/>
        </p:spPr>
        <p:txBody>
          <a:bodyPr wrap="square" rtlCol="0">
            <a:spAutoFit/>
          </a:bodyPr>
          <a:lstStyle/>
          <a:p>
            <a:r>
              <a:rPr lang="en-US" sz="3200" b="1" dirty="0" smtClean="0">
                <a:solidFill>
                  <a:srgbClr val="FF0000"/>
                </a:solidFill>
              </a:rPr>
              <a:t>Aren’t we</a:t>
            </a:r>
            <a:endParaRPr lang="en-US" sz="3200" b="1" dirty="0">
              <a:solidFill>
                <a:srgbClr val="FF0000"/>
              </a:solidFill>
            </a:endParaRPr>
          </a:p>
        </p:txBody>
      </p:sp>
      <p:sp>
        <p:nvSpPr>
          <p:cNvPr id="7" name="TextBox 6"/>
          <p:cNvSpPr txBox="1"/>
          <p:nvPr/>
        </p:nvSpPr>
        <p:spPr>
          <a:xfrm>
            <a:off x="7308304" y="2484185"/>
            <a:ext cx="2664296" cy="584775"/>
          </a:xfrm>
          <a:prstGeom prst="rect">
            <a:avLst/>
          </a:prstGeom>
          <a:noFill/>
        </p:spPr>
        <p:txBody>
          <a:bodyPr wrap="square" rtlCol="0">
            <a:spAutoFit/>
          </a:bodyPr>
          <a:lstStyle/>
          <a:p>
            <a:r>
              <a:rPr lang="en-US" sz="3200" b="1" dirty="0" smtClean="0">
                <a:solidFill>
                  <a:srgbClr val="FF0000"/>
                </a:solidFill>
              </a:rPr>
              <a:t>Am I</a:t>
            </a:r>
            <a:endParaRPr lang="en-US" sz="3200" b="1" dirty="0">
              <a:solidFill>
                <a:srgbClr val="FF0000"/>
              </a:solidFill>
            </a:endParaRPr>
          </a:p>
        </p:txBody>
      </p:sp>
      <p:sp>
        <p:nvSpPr>
          <p:cNvPr id="8" name="TextBox 7"/>
          <p:cNvSpPr txBox="1"/>
          <p:nvPr/>
        </p:nvSpPr>
        <p:spPr>
          <a:xfrm>
            <a:off x="4644008" y="2996952"/>
            <a:ext cx="2592288" cy="584775"/>
          </a:xfrm>
          <a:prstGeom prst="rect">
            <a:avLst/>
          </a:prstGeom>
          <a:noFill/>
        </p:spPr>
        <p:txBody>
          <a:bodyPr wrap="square" rtlCol="0">
            <a:spAutoFit/>
          </a:bodyPr>
          <a:lstStyle/>
          <a:p>
            <a:r>
              <a:rPr lang="en-US" sz="3200" b="1" dirty="0" smtClean="0">
                <a:solidFill>
                  <a:srgbClr val="FF0000"/>
                </a:solidFill>
              </a:rPr>
              <a:t>Don’t you</a:t>
            </a:r>
            <a:endParaRPr lang="en-US" sz="3200" b="1" dirty="0">
              <a:solidFill>
                <a:srgbClr val="FF0000"/>
              </a:solidFill>
            </a:endParaRPr>
          </a:p>
        </p:txBody>
      </p:sp>
      <p:sp>
        <p:nvSpPr>
          <p:cNvPr id="9" name="TextBox 8"/>
          <p:cNvSpPr txBox="1"/>
          <p:nvPr/>
        </p:nvSpPr>
        <p:spPr>
          <a:xfrm>
            <a:off x="6813994" y="3501008"/>
            <a:ext cx="2798566" cy="646331"/>
          </a:xfrm>
          <a:prstGeom prst="rect">
            <a:avLst/>
          </a:prstGeom>
          <a:noFill/>
        </p:spPr>
        <p:txBody>
          <a:bodyPr wrap="square" rtlCol="0">
            <a:spAutoFit/>
          </a:bodyPr>
          <a:lstStyle/>
          <a:p>
            <a:r>
              <a:rPr lang="en-US" sz="3600" b="1" dirty="0" smtClean="0">
                <a:solidFill>
                  <a:srgbClr val="FF0000"/>
                </a:solidFill>
              </a:rPr>
              <a:t>Isn’t it</a:t>
            </a:r>
            <a:endParaRPr lang="en-US" sz="3600" b="1" dirty="0">
              <a:solidFill>
                <a:srgbClr val="FF0000"/>
              </a:solidFill>
            </a:endParaRPr>
          </a:p>
        </p:txBody>
      </p:sp>
      <p:sp>
        <p:nvSpPr>
          <p:cNvPr id="10" name="TextBox 9"/>
          <p:cNvSpPr txBox="1"/>
          <p:nvPr/>
        </p:nvSpPr>
        <p:spPr>
          <a:xfrm>
            <a:off x="4283968" y="4078813"/>
            <a:ext cx="3096344" cy="646331"/>
          </a:xfrm>
          <a:prstGeom prst="rect">
            <a:avLst/>
          </a:prstGeom>
          <a:noFill/>
        </p:spPr>
        <p:txBody>
          <a:bodyPr wrap="square" rtlCol="0">
            <a:spAutoFit/>
          </a:bodyPr>
          <a:lstStyle/>
          <a:p>
            <a:r>
              <a:rPr lang="en-US" sz="3600" b="1" dirty="0" smtClean="0">
                <a:solidFill>
                  <a:srgbClr val="FF0000"/>
                </a:solidFill>
              </a:rPr>
              <a:t>Shall we</a:t>
            </a:r>
            <a:endParaRPr lang="en-US" sz="3600" b="1" dirty="0">
              <a:solidFill>
                <a:srgbClr val="FF0000"/>
              </a:solidFill>
            </a:endParaRPr>
          </a:p>
        </p:txBody>
      </p:sp>
    </p:spTree>
    <p:extLst>
      <p:ext uri="{BB962C8B-B14F-4D97-AF65-F5344CB8AC3E}">
        <p14:creationId xmlns:p14="http://schemas.microsoft.com/office/powerpoint/2010/main" val="1301276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95536" y="332656"/>
            <a:ext cx="8064896" cy="206210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smtClean="0">
                <a:solidFill>
                  <a:prstClr val="black"/>
                </a:solidFill>
                <a:latin typeface="Calibri"/>
              </a:rPr>
              <a:t>WRAP UP</a:t>
            </a:r>
            <a:endParaRPr kumimoji="0" lang="en-US" sz="3200" b="0" i="0" u="none" strike="noStrike" kern="1200" cap="none" spc="0" normalizeH="0" baseline="0" noProof="0" dirty="0" smtClean="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Calibri"/>
                <a:ea typeface="+mn-ea"/>
                <a:cs typeface="+mn-cs"/>
              </a:rPr>
              <a:t>-Students are reviewed about comparisons of quantifiers and tag questions correctly.</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smtClean="0">
                <a:ln>
                  <a:noFill/>
                </a:ln>
                <a:solidFill>
                  <a:prstClr val="black"/>
                </a:solidFill>
                <a:effectLst/>
                <a:uLnTx/>
                <a:uFillTx/>
                <a:latin typeface="Calibri"/>
                <a:ea typeface="+mn-ea"/>
                <a:cs typeface="+mn-cs"/>
              </a:rPr>
              <a:t>_Can practice with them well.  </a:t>
            </a:r>
            <a:endParaRPr kumimoji="0" lang="en-US" sz="3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138604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516" name="Rectangle 20"/>
          <p:cNvSpPr>
            <a:spLocks noChangeArrowheads="1"/>
          </p:cNvSpPr>
          <p:nvPr/>
        </p:nvSpPr>
        <p:spPr bwMode="auto">
          <a:xfrm>
            <a:off x="609600" y="457200"/>
            <a:ext cx="7772400" cy="1752600"/>
          </a:xfrm>
          <a:prstGeom prst="rect">
            <a:avLst/>
          </a:prstGeom>
          <a:noFill/>
          <a:ln w="9525">
            <a:noFill/>
            <a:miter lim="800000"/>
            <a:headEnd/>
            <a:tailEnd/>
          </a:ln>
          <a:effectLst/>
        </p:spPr>
        <p:txBody>
          <a:bodyPr anchor="ctr"/>
          <a:lstStyle>
            <a:lvl1pPr>
              <a:defRPr>
                <a:solidFill>
                  <a:schemeClr val="tx1"/>
                </a:solidFill>
                <a:latin typeface="VNI-Times" pitchFamily="2" charset="0"/>
              </a:defRPr>
            </a:lvl1pPr>
            <a:lvl2pPr marL="742950" indent="-285750">
              <a:defRPr>
                <a:solidFill>
                  <a:schemeClr val="tx1"/>
                </a:solidFill>
                <a:latin typeface="VNI-Times" pitchFamily="2" charset="0"/>
              </a:defRPr>
            </a:lvl2pPr>
            <a:lvl3pPr marL="1143000" indent="-228600">
              <a:defRPr>
                <a:solidFill>
                  <a:schemeClr val="tx1"/>
                </a:solidFill>
                <a:latin typeface="VNI-Times" pitchFamily="2" charset="0"/>
              </a:defRPr>
            </a:lvl3pPr>
            <a:lvl4pPr marL="1600200" indent="-228600">
              <a:defRPr>
                <a:solidFill>
                  <a:schemeClr val="tx1"/>
                </a:solidFill>
                <a:latin typeface="VNI-Times" pitchFamily="2" charset="0"/>
              </a:defRPr>
            </a:lvl4pPr>
            <a:lvl5pPr marL="2057400" indent="-228600">
              <a:defRPr>
                <a:solidFill>
                  <a:schemeClr val="tx1"/>
                </a:solidFill>
                <a:latin typeface="VNI-Times" pitchFamily="2" charset="0"/>
              </a:defRPr>
            </a:lvl5pPr>
            <a:lvl6pPr marL="2514600" indent="-228600" eaLnBrk="0" fontAlgn="base" hangingPunct="0">
              <a:spcBef>
                <a:spcPct val="0"/>
              </a:spcBef>
              <a:spcAft>
                <a:spcPct val="0"/>
              </a:spcAft>
              <a:defRPr>
                <a:solidFill>
                  <a:schemeClr val="tx1"/>
                </a:solidFill>
                <a:latin typeface="VNI-Times" pitchFamily="2" charset="0"/>
              </a:defRPr>
            </a:lvl6pPr>
            <a:lvl7pPr marL="2971800" indent="-228600" eaLnBrk="0" fontAlgn="base" hangingPunct="0">
              <a:spcBef>
                <a:spcPct val="0"/>
              </a:spcBef>
              <a:spcAft>
                <a:spcPct val="0"/>
              </a:spcAft>
              <a:defRPr>
                <a:solidFill>
                  <a:schemeClr val="tx1"/>
                </a:solidFill>
                <a:latin typeface="VNI-Times" pitchFamily="2" charset="0"/>
              </a:defRPr>
            </a:lvl7pPr>
            <a:lvl8pPr marL="3429000" indent="-228600" eaLnBrk="0" fontAlgn="base" hangingPunct="0">
              <a:spcBef>
                <a:spcPct val="0"/>
              </a:spcBef>
              <a:spcAft>
                <a:spcPct val="0"/>
              </a:spcAft>
              <a:defRPr>
                <a:solidFill>
                  <a:schemeClr val="tx1"/>
                </a:solidFill>
                <a:latin typeface="VNI-Times" pitchFamily="2" charset="0"/>
              </a:defRPr>
            </a:lvl8pPr>
            <a:lvl9pPr marL="3886200" indent="-228600" eaLnBrk="0" fontAlgn="base" hangingPunct="0">
              <a:spcBef>
                <a:spcPct val="0"/>
              </a:spcBef>
              <a:spcAft>
                <a:spcPct val="0"/>
              </a:spcAft>
              <a:defRPr>
                <a:solidFill>
                  <a:schemeClr val="tx1"/>
                </a:solidFill>
                <a:latin typeface="VNI-Times" pitchFamily="2" charset="0"/>
              </a:defRPr>
            </a:lvl9pPr>
          </a:lstStyle>
          <a:p>
            <a:pPr algn="ctr" eaLnBrk="1" hangingPunct="1">
              <a:defRPr/>
            </a:pPr>
            <a:r>
              <a:rPr lang="en-US" sz="3400" dirty="0" smtClean="0">
                <a:solidFill>
                  <a:schemeClr val="tx2"/>
                </a:solidFill>
                <a:effectLst>
                  <a:outerShdw blurRad="38100" dist="38100" dir="2700000" algn="tl">
                    <a:srgbClr val="000000"/>
                  </a:outerShdw>
                </a:effectLst>
                <a:latin typeface="VNI-Helve" pitchFamily="2" charset="0"/>
              </a:rPr>
              <a:t>     </a:t>
            </a:r>
            <a:r>
              <a:rPr lang="en-US" altLang="en-US" sz="3600" b="1" dirty="0" smtClean="0">
                <a:solidFill>
                  <a:srgbClr val="008000"/>
                </a:solidFill>
                <a:latin typeface="Lucida Handwriting" panose="03010101010101010101" pitchFamily="66" charset="0"/>
                <a:cs typeface="Arial" panose="020B0604020202020204" pitchFamily="34" charset="0"/>
              </a:rPr>
              <a:t>Thanks for your attention</a:t>
            </a:r>
            <a:r>
              <a:rPr lang="en-US" altLang="en-US" sz="1600" b="1" dirty="0" smtClean="0">
                <a:solidFill>
                  <a:srgbClr val="008000"/>
                </a:solidFill>
                <a:latin typeface="Lucida Handwriting" panose="03010101010101010101" pitchFamily="66" charset="0"/>
                <a:cs typeface="Arial" panose="020B0604020202020204" pitchFamily="34" charset="0"/>
              </a:rPr>
              <a:t> </a:t>
            </a:r>
            <a:endParaRPr lang="en-US" altLang="en-US" sz="1600" b="1" dirty="0">
              <a:solidFill>
                <a:srgbClr val="008000"/>
              </a:solidFill>
              <a:latin typeface="Lucida Handwriting" panose="03010101010101010101" pitchFamily="66" charset="0"/>
              <a:cs typeface="Arial" panose="020B0604020202020204" pitchFamily="34" charset="0"/>
            </a:endParaRPr>
          </a:p>
        </p:txBody>
      </p:sp>
      <p:sp>
        <p:nvSpPr>
          <p:cNvPr id="20484" name="Text Box 21"/>
          <p:cNvSpPr txBox="1">
            <a:spLocks noChangeArrowheads="1"/>
          </p:cNvSpPr>
          <p:nvPr/>
        </p:nvSpPr>
        <p:spPr bwMode="auto">
          <a:xfrm>
            <a:off x="1219200" y="1652588"/>
            <a:ext cx="7162800" cy="193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r>
              <a:rPr lang="en-US" altLang="en-US" sz="4000" b="1">
                <a:solidFill>
                  <a:srgbClr val="FF0066"/>
                </a:solidFill>
                <a:latin typeface="Lucida Handwriting" panose="03010101010101010101" pitchFamily="66" charset="0"/>
                <a:cs typeface="Arial" panose="020B0604020202020204" pitchFamily="34" charset="0"/>
              </a:rPr>
              <a:t>GOODBYE</a:t>
            </a:r>
          </a:p>
          <a:p>
            <a:pPr algn="ctr" eaLnBrk="1" hangingPunct="1"/>
            <a:r>
              <a:rPr lang="en-US" altLang="en-US" sz="4000" b="1">
                <a:solidFill>
                  <a:srgbClr val="FF0066"/>
                </a:solidFill>
                <a:latin typeface="Lucida Handwriting" panose="03010101010101010101" pitchFamily="66" charset="0"/>
                <a:cs typeface="Arial" panose="020B0604020202020204" pitchFamily="34" charset="0"/>
              </a:rPr>
              <a:t>And </a:t>
            </a:r>
          </a:p>
          <a:p>
            <a:pPr algn="ctr" eaLnBrk="1" hangingPunct="1"/>
            <a:r>
              <a:rPr lang="en-US" altLang="en-US" sz="4000" b="1">
                <a:solidFill>
                  <a:srgbClr val="FF0066"/>
                </a:solidFill>
                <a:latin typeface="Lucida Handwriting" panose="03010101010101010101" pitchFamily="66" charset="0"/>
                <a:cs typeface="Arial" panose="020B0604020202020204" pitchFamily="34" charset="0"/>
              </a:rPr>
              <a:t>SEE YOU AGAIN</a:t>
            </a:r>
          </a:p>
        </p:txBody>
      </p:sp>
      <p:pic>
        <p:nvPicPr>
          <p:cNvPr id="153622" name="nho on thay co.mp3">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3048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4" descr="EJ145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a:xfrm>
            <a:off x="0" y="1"/>
            <a:ext cx="9169119" cy="6858000"/>
          </a:xfrm>
          <a:prstGeom prst="rect">
            <a:avLst/>
          </a:prstGeom>
          <a:ln>
            <a:solidFill>
              <a:schemeClr val="tx1"/>
            </a:solidFill>
            <a:miter lim="800000"/>
            <a:headEnd/>
            <a:tailEnd/>
          </a:ln>
        </p:spPr>
      </p:pic>
      <p:sp>
        <p:nvSpPr>
          <p:cNvPr id="2" name="TextBox 1"/>
          <p:cNvSpPr txBox="1"/>
          <p:nvPr/>
        </p:nvSpPr>
        <p:spPr>
          <a:xfrm>
            <a:off x="961208" y="2060848"/>
            <a:ext cx="6707136" cy="2939266"/>
          </a:xfrm>
          <a:prstGeom prst="rect">
            <a:avLst/>
          </a:prstGeom>
          <a:noFill/>
        </p:spPr>
        <p:txBody>
          <a:bodyPr wrap="square" rtlCol="0">
            <a:spAutoFit/>
          </a:bodyPr>
          <a:lstStyle/>
          <a:p>
            <a:r>
              <a:rPr lang="en-US" sz="5000" b="1" dirty="0" smtClean="0">
                <a:solidFill>
                  <a:schemeClr val="accent2">
                    <a:lumMod val="50000"/>
                  </a:schemeClr>
                </a:solidFill>
              </a:rPr>
              <a:t>Homework</a:t>
            </a:r>
            <a:r>
              <a:rPr lang="vi-VN" sz="5000" b="1" dirty="0" smtClean="0">
                <a:solidFill>
                  <a:schemeClr val="accent2">
                    <a:lumMod val="50000"/>
                  </a:schemeClr>
                </a:solidFill>
              </a:rPr>
              <a:t> :</a:t>
            </a:r>
            <a:endParaRPr lang="en-US" sz="5000" dirty="0">
              <a:solidFill>
                <a:schemeClr val="accent2">
                  <a:lumMod val="50000"/>
                </a:schemeClr>
              </a:solidFill>
            </a:endParaRPr>
          </a:p>
          <a:p>
            <a:r>
              <a:rPr lang="en-US" sz="4500" dirty="0" smtClean="0">
                <a:solidFill>
                  <a:schemeClr val="accent2">
                    <a:lumMod val="50000"/>
                  </a:schemeClr>
                </a:solidFill>
              </a:rPr>
              <a:t>-</a:t>
            </a:r>
            <a:r>
              <a:rPr lang="vi-VN" sz="4500" dirty="0" smtClean="0">
                <a:solidFill>
                  <a:schemeClr val="accent2">
                    <a:lumMod val="50000"/>
                  </a:schemeClr>
                </a:solidFill>
              </a:rPr>
              <a:t> </a:t>
            </a:r>
            <a:r>
              <a:rPr lang="en-US" sz="4500" dirty="0" smtClean="0">
                <a:solidFill>
                  <a:schemeClr val="accent2">
                    <a:lumMod val="50000"/>
                  </a:schemeClr>
                </a:solidFill>
              </a:rPr>
              <a:t>Learn </a:t>
            </a:r>
            <a:r>
              <a:rPr lang="en-US" sz="4500" dirty="0">
                <a:solidFill>
                  <a:schemeClr val="accent2">
                    <a:lumMod val="50000"/>
                  </a:schemeClr>
                </a:solidFill>
              </a:rPr>
              <a:t>the grammar </a:t>
            </a:r>
            <a:r>
              <a:rPr lang="en-US" sz="4500" dirty="0" smtClean="0">
                <a:solidFill>
                  <a:schemeClr val="accent2">
                    <a:lumMod val="50000"/>
                  </a:schemeClr>
                </a:solidFill>
              </a:rPr>
              <a:t>rules</a:t>
            </a:r>
            <a:r>
              <a:rPr lang="vi-VN" sz="4500" dirty="0" smtClean="0">
                <a:solidFill>
                  <a:schemeClr val="accent2">
                    <a:lumMod val="50000"/>
                  </a:schemeClr>
                </a:solidFill>
              </a:rPr>
              <a:t>.</a:t>
            </a:r>
            <a:endParaRPr lang="en-US" sz="4500" dirty="0">
              <a:solidFill>
                <a:schemeClr val="accent2">
                  <a:lumMod val="50000"/>
                </a:schemeClr>
              </a:solidFill>
            </a:endParaRPr>
          </a:p>
          <a:p>
            <a:pPr marL="685800" indent="-685800">
              <a:buFontTx/>
              <a:buChar char="-"/>
            </a:pPr>
            <a:r>
              <a:rPr lang="en-US" sz="4500" dirty="0" smtClean="0">
                <a:solidFill>
                  <a:schemeClr val="accent2">
                    <a:lumMod val="50000"/>
                  </a:schemeClr>
                </a:solidFill>
              </a:rPr>
              <a:t>Prepare </a:t>
            </a:r>
            <a:r>
              <a:rPr lang="en-US" sz="4500" dirty="0">
                <a:solidFill>
                  <a:schemeClr val="accent2">
                    <a:lumMod val="50000"/>
                  </a:schemeClr>
                </a:solidFill>
              </a:rPr>
              <a:t>for </a:t>
            </a:r>
            <a:r>
              <a:rPr lang="en-US" sz="4500" dirty="0" smtClean="0">
                <a:solidFill>
                  <a:schemeClr val="accent2">
                    <a:lumMod val="50000"/>
                  </a:schemeClr>
                </a:solidFill>
              </a:rPr>
              <a:t>next lesson-</a:t>
            </a:r>
          </a:p>
          <a:p>
            <a:pPr marL="685800" indent="-685800">
              <a:buFontTx/>
              <a:buChar char="-"/>
            </a:pPr>
            <a:r>
              <a:rPr lang="en-US" sz="4500" dirty="0" smtClean="0">
                <a:solidFill>
                  <a:schemeClr val="accent2">
                    <a:lumMod val="50000"/>
                  </a:schemeClr>
                </a:solidFill>
              </a:rPr>
              <a:t>Unit 12-skills 1</a:t>
            </a:r>
            <a:r>
              <a:rPr lang="vi-VN" sz="4500" dirty="0" smtClean="0">
                <a:solidFill>
                  <a:schemeClr val="accent2">
                    <a:lumMod val="50000"/>
                  </a:schemeClr>
                </a:solidFill>
              </a:rPr>
              <a:t>.</a:t>
            </a:r>
            <a:endParaRPr lang="en-US" sz="4500" dirty="0">
              <a:solidFill>
                <a:schemeClr val="accent2">
                  <a:lumMod val="50000"/>
                </a:schemeClr>
              </a:solidFill>
            </a:endParaRPr>
          </a:p>
        </p:txBody>
      </p:sp>
    </p:spTree>
    <p:extLst>
      <p:ext uri="{BB962C8B-B14F-4D97-AF65-F5344CB8AC3E}">
        <p14:creationId xmlns:p14="http://schemas.microsoft.com/office/powerpoint/2010/main" val="535077105"/>
      </p:ext>
    </p:extLst>
  </p:cSld>
  <p:clrMapOvr>
    <a:masterClrMapping/>
  </p:clrMapOvr>
  <p:transition spd="slow" advClick="0">
    <p:split orient="vert" dir="in"/>
    <p:sndAc>
      <p:stSnd>
        <p:snd r:embed="rId3" name="applause.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 presetClass="mediacall" presetSubtype="0" fill="hold" nodeType="afterEffect">
                                  <p:stCondLst>
                                    <p:cond delay="0"/>
                                  </p:stCondLst>
                                  <p:childTnLst>
                                    <p:cmd type="call" cmd="playFrom(0.0)">
                                      <p:cBhvr>
                                        <p:cTn id="6" dur="163239" fill="hold"/>
                                        <p:tgtEl>
                                          <p:spTgt spid="153622"/>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153622"/>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255581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2"/>
          <p:cNvPicPr>
            <a:picLocks noChangeAspect="1" noChangeArrowheads="1"/>
          </p:cNvPicPr>
          <p:nvPr/>
        </p:nvPicPr>
        <p:blipFill>
          <a:blip r:embed="rId3"/>
          <a:srcRect/>
          <a:stretch>
            <a:fillRect/>
          </a:stretch>
        </p:blipFill>
        <p:spPr bwMode="auto">
          <a:xfrm>
            <a:off x="-323850" y="-27384"/>
            <a:ext cx="9467850" cy="6858000"/>
          </a:xfrm>
          <a:prstGeom prst="rect">
            <a:avLst/>
          </a:prstGeom>
          <a:noFill/>
          <a:effectLst>
            <a:outerShdw dist="35921" dir="18900000" algn="ctr" rotWithShape="0">
              <a:srgbClr val="808080"/>
            </a:outerShdw>
          </a:effectLst>
        </p:spPr>
      </p:pic>
      <p:sp>
        <p:nvSpPr>
          <p:cNvPr id="29699" name="Rectangle 3"/>
          <p:cNvSpPr>
            <a:spLocks noChangeArrowheads="1"/>
          </p:cNvSpPr>
          <p:nvPr/>
        </p:nvSpPr>
        <p:spPr bwMode="auto">
          <a:xfrm>
            <a:off x="685800" y="990600"/>
            <a:ext cx="7848600" cy="1143000"/>
          </a:xfrm>
          <a:prstGeom prst="rect">
            <a:avLst/>
          </a:prstGeom>
          <a:noFill/>
          <a:ln w="9525">
            <a:noFill/>
            <a:miter lim="800000"/>
            <a:headEnd/>
            <a:tailEnd/>
          </a:ln>
        </p:spPr>
        <p:txBody>
          <a:bodyPr anchor="ctr"/>
          <a:lstStyle/>
          <a:p>
            <a:pPr algn="ctr"/>
            <a:r>
              <a:rPr lang="en-US" sz="4000" b="1" dirty="0">
                <a:solidFill>
                  <a:schemeClr val="tx2"/>
                </a:solidFill>
                <a:latin typeface=".VnArial" pitchFamily="34" charset="0"/>
              </a:rPr>
              <a:t/>
            </a:r>
            <a:br>
              <a:rPr lang="en-US" sz="4000" b="1" dirty="0">
                <a:solidFill>
                  <a:schemeClr val="tx2"/>
                </a:solidFill>
                <a:latin typeface=".VnArial" pitchFamily="34" charset="0"/>
              </a:rPr>
            </a:br>
            <a:r>
              <a:rPr lang="en-US" sz="4000" b="1" dirty="0">
                <a:solidFill>
                  <a:schemeClr val="tx2"/>
                </a:solidFill>
                <a:latin typeface=".VnArial" pitchFamily="34" charset="0"/>
              </a:rPr>
              <a:t/>
            </a:r>
            <a:br>
              <a:rPr lang="en-US" sz="4000" b="1" dirty="0">
                <a:solidFill>
                  <a:schemeClr val="tx2"/>
                </a:solidFill>
                <a:latin typeface=".VnArial" pitchFamily="34" charset="0"/>
              </a:rPr>
            </a:br>
            <a:r>
              <a:rPr lang="en-US" sz="4000" b="1" dirty="0">
                <a:solidFill>
                  <a:schemeClr val="tx2"/>
                </a:solidFill>
                <a:latin typeface=".VnArial" pitchFamily="34" charset="0"/>
              </a:rPr>
              <a:t/>
            </a:r>
            <a:br>
              <a:rPr lang="en-US" sz="4000" b="1" dirty="0">
                <a:solidFill>
                  <a:schemeClr val="tx2"/>
                </a:solidFill>
                <a:latin typeface=".VnArial" pitchFamily="34" charset="0"/>
              </a:rPr>
            </a:br>
            <a:r>
              <a:rPr lang="en-US" sz="4000" b="1" dirty="0">
                <a:solidFill>
                  <a:schemeClr val="tx2"/>
                </a:solidFill>
                <a:latin typeface=".VnArial" pitchFamily="34" charset="0"/>
              </a:rPr>
              <a:t/>
            </a:r>
            <a:br>
              <a:rPr lang="en-US" sz="4000" b="1" dirty="0">
                <a:solidFill>
                  <a:schemeClr val="tx2"/>
                </a:solidFill>
                <a:latin typeface=".VnArial" pitchFamily="34" charset="0"/>
              </a:rPr>
            </a:br>
            <a:r>
              <a:rPr lang="en-US" sz="4000" b="1" dirty="0">
                <a:solidFill>
                  <a:schemeClr val="tx2"/>
                </a:solidFill>
                <a:latin typeface=".VnArial" pitchFamily="34" charset="0"/>
              </a:rPr>
              <a:t/>
            </a:r>
            <a:br>
              <a:rPr lang="en-US" sz="4000" b="1" dirty="0">
                <a:solidFill>
                  <a:schemeClr val="tx2"/>
                </a:solidFill>
                <a:latin typeface=".VnArial" pitchFamily="34" charset="0"/>
              </a:rPr>
            </a:br>
            <a:endParaRPr lang="en-US" sz="4000" b="1" dirty="0">
              <a:solidFill>
                <a:schemeClr val="tx2"/>
              </a:solidFill>
              <a:latin typeface=".VnArial" pitchFamily="34" charset="0"/>
            </a:endParaRPr>
          </a:p>
        </p:txBody>
      </p:sp>
      <p:sp>
        <p:nvSpPr>
          <p:cNvPr id="4100" name="Text Box 4"/>
          <p:cNvSpPr txBox="1">
            <a:spLocks noChangeArrowheads="1"/>
          </p:cNvSpPr>
          <p:nvPr/>
        </p:nvSpPr>
        <p:spPr bwMode="auto">
          <a:xfrm>
            <a:off x="1323453" y="1919154"/>
            <a:ext cx="3124200" cy="861774"/>
          </a:xfrm>
          <a:prstGeom prst="rect">
            <a:avLst/>
          </a:prstGeom>
          <a:noFill/>
          <a:ln w="9525">
            <a:noFill/>
            <a:miter lim="800000"/>
            <a:headEnd/>
            <a:tailEnd/>
          </a:ln>
        </p:spPr>
        <p:txBody>
          <a:bodyPr>
            <a:spAutoFit/>
          </a:bodyPr>
          <a:lstStyle/>
          <a:p>
            <a:pPr eaLnBrk="0" hangingPunct="0">
              <a:spcBef>
                <a:spcPct val="50000"/>
              </a:spcBef>
            </a:pPr>
            <a:r>
              <a:rPr lang="en-US" sz="5000" b="1" dirty="0">
                <a:solidFill>
                  <a:srgbClr val="800080"/>
                </a:solidFill>
                <a:latin typeface=".VnAristote" pitchFamily="34" charset="0"/>
              </a:rPr>
              <a:t>Unit </a:t>
            </a:r>
            <a:r>
              <a:rPr lang="en-US" sz="5000" b="1" dirty="0" smtClean="0">
                <a:solidFill>
                  <a:srgbClr val="800080"/>
                </a:solidFill>
                <a:latin typeface=".VnAristote" pitchFamily="34" charset="0"/>
              </a:rPr>
              <a:t>12</a:t>
            </a:r>
            <a:r>
              <a:rPr lang="vi-VN" sz="5000" b="1" dirty="0" smtClean="0">
                <a:solidFill>
                  <a:srgbClr val="800080"/>
                </a:solidFill>
                <a:latin typeface=".VnAristote" pitchFamily="34" charset="0"/>
              </a:rPr>
              <a:t>:</a:t>
            </a:r>
            <a:endParaRPr lang="en-US" sz="5000" b="1" dirty="0">
              <a:solidFill>
                <a:srgbClr val="800080"/>
              </a:solidFill>
              <a:latin typeface=".VnAristote" pitchFamily="34" charset="0"/>
            </a:endParaRPr>
          </a:p>
        </p:txBody>
      </p:sp>
      <p:sp>
        <p:nvSpPr>
          <p:cNvPr id="4101" name="Text Box 5"/>
          <p:cNvSpPr txBox="1">
            <a:spLocks noChangeArrowheads="1"/>
          </p:cNvSpPr>
          <p:nvPr/>
        </p:nvSpPr>
        <p:spPr bwMode="auto">
          <a:xfrm>
            <a:off x="539552" y="2652008"/>
            <a:ext cx="9396413" cy="1785104"/>
          </a:xfrm>
          <a:prstGeom prst="rect">
            <a:avLst/>
          </a:prstGeom>
          <a:noFill/>
          <a:ln w="9525">
            <a:noFill/>
            <a:miter lim="800000"/>
            <a:headEnd/>
            <a:tailEnd/>
          </a:ln>
        </p:spPr>
        <p:txBody>
          <a:bodyPr>
            <a:spAutoFit/>
          </a:bodyPr>
          <a:lstStyle/>
          <a:p>
            <a:r>
              <a:rPr lang="en-US" sz="5000" b="1" dirty="0">
                <a:solidFill>
                  <a:schemeClr val="hlink"/>
                </a:solidFill>
                <a:effectLst>
                  <a:outerShdw blurRad="38100" dist="38100" dir="2700000" algn="tl">
                    <a:srgbClr val="C0C0C0"/>
                  </a:outerShdw>
                </a:effectLst>
              </a:rPr>
              <a:t>An overcrowded world</a:t>
            </a:r>
          </a:p>
          <a:p>
            <a:pPr algn="ctr"/>
            <a:r>
              <a:rPr lang="en-US" sz="6000" b="1" dirty="0">
                <a:solidFill>
                  <a:srgbClr val="0000CC"/>
                </a:solidFill>
                <a:latin typeface=".VnRevue" pitchFamily="34" charset="0"/>
              </a:rPr>
              <a:t>  </a:t>
            </a:r>
          </a:p>
        </p:txBody>
      </p:sp>
      <p:pic>
        <p:nvPicPr>
          <p:cNvPr id="29702" name="Picture 6" descr="XMASCA~1"/>
          <p:cNvPicPr>
            <a:picLocks noChangeAspect="1" noChangeArrowheads="1" noCrop="1"/>
          </p:cNvPicPr>
          <p:nvPr/>
        </p:nvPicPr>
        <p:blipFill>
          <a:blip r:embed="rId4"/>
          <a:srcRect/>
          <a:stretch>
            <a:fillRect/>
          </a:stretch>
        </p:blipFill>
        <p:spPr bwMode="auto">
          <a:xfrm>
            <a:off x="3429000" y="5334000"/>
            <a:ext cx="2743200" cy="1219200"/>
          </a:xfrm>
          <a:prstGeom prst="rect">
            <a:avLst/>
          </a:prstGeom>
          <a:noFill/>
          <a:ln w="9525">
            <a:noFill/>
            <a:miter lim="800000"/>
            <a:headEnd/>
            <a:tailEnd/>
          </a:ln>
        </p:spPr>
      </p:pic>
      <p:sp>
        <p:nvSpPr>
          <p:cNvPr id="4104" name="Text Box 8"/>
          <p:cNvSpPr txBox="1">
            <a:spLocks noChangeArrowheads="1"/>
          </p:cNvSpPr>
          <p:nvPr/>
        </p:nvSpPr>
        <p:spPr bwMode="auto">
          <a:xfrm>
            <a:off x="-180528" y="2636912"/>
            <a:ext cx="9324528" cy="2246769"/>
          </a:xfrm>
          <a:prstGeom prst="rect">
            <a:avLst/>
          </a:prstGeom>
          <a:noFill/>
          <a:ln w="9525">
            <a:noFill/>
            <a:miter lim="800000"/>
            <a:headEnd/>
            <a:tailEnd/>
          </a:ln>
          <a:effectLst>
            <a:outerShdw dist="63500" dir="2212194" algn="ctr" rotWithShape="0">
              <a:schemeClr val="bg2">
                <a:alpha val="50000"/>
              </a:schemeClr>
            </a:outerShdw>
          </a:effectLst>
        </p:spPr>
        <p:txBody>
          <a:bodyPr wrap="square">
            <a:spAutoFit/>
          </a:bodyPr>
          <a:lstStyle/>
          <a:p>
            <a:pPr algn="ctr" eaLnBrk="0" hangingPunct="0">
              <a:spcBef>
                <a:spcPct val="50000"/>
              </a:spcBef>
            </a:pPr>
            <a:r>
              <a:rPr lang="en-US" sz="4000" b="1" dirty="0" smtClean="0">
                <a:solidFill>
                  <a:srgbClr val="FF00FF"/>
                </a:solidFill>
              </a:rPr>
              <a:t> </a:t>
            </a:r>
            <a:endParaRPr lang="en-US" sz="4000" b="1" dirty="0">
              <a:solidFill>
                <a:srgbClr val="FF00FF"/>
              </a:solidFill>
            </a:endParaRPr>
          </a:p>
          <a:p>
            <a:pPr algn="ctr" eaLnBrk="0" hangingPunct="0">
              <a:spcBef>
                <a:spcPct val="50000"/>
              </a:spcBef>
            </a:pPr>
            <a:r>
              <a:rPr lang="en-US" sz="4000" b="1" dirty="0" smtClean="0">
                <a:solidFill>
                  <a:srgbClr val="FF00FF"/>
                </a:solidFill>
              </a:rPr>
              <a:t>PRACTICE ON COMPARISONS OF QUANTIFIERS AND TAG QUESTIONS</a:t>
            </a:r>
            <a:endParaRPr lang="en-US" sz="4000" b="1" dirty="0">
              <a:solidFill>
                <a:srgbClr val="FF00FF"/>
              </a:solidFill>
            </a:endParaRPr>
          </a:p>
        </p:txBody>
      </p:sp>
      <p:sp>
        <p:nvSpPr>
          <p:cNvPr id="2" name="TextBox 1"/>
          <p:cNvSpPr txBox="1"/>
          <p:nvPr/>
        </p:nvSpPr>
        <p:spPr>
          <a:xfrm>
            <a:off x="1187624" y="1556792"/>
            <a:ext cx="5832648" cy="646331"/>
          </a:xfrm>
          <a:prstGeom prst="rect">
            <a:avLst/>
          </a:prstGeom>
          <a:noFill/>
        </p:spPr>
        <p:txBody>
          <a:bodyPr wrap="square" rtlCol="0">
            <a:spAutoFit/>
          </a:bodyPr>
          <a:lstStyle/>
          <a:p>
            <a:r>
              <a:rPr lang="en-US" sz="3600" b="1" dirty="0" smtClean="0">
                <a:solidFill>
                  <a:srgbClr val="002060"/>
                </a:solidFill>
              </a:rPr>
              <a:t>PERIOD 97</a:t>
            </a:r>
            <a:endParaRPr lang="en-US" sz="3600" b="1" dirty="0">
              <a:solidFill>
                <a:srgbClr val="002060"/>
              </a:solidFill>
            </a:endParaRPr>
          </a:p>
        </p:txBody>
      </p:sp>
    </p:spTree>
    <p:extLst>
      <p:ext uri="{BB962C8B-B14F-4D97-AF65-F5344CB8AC3E}">
        <p14:creationId xmlns:p14="http://schemas.microsoft.com/office/powerpoint/2010/main" val="2270073861"/>
      </p:ext>
    </p:extLst>
  </p:cSld>
  <p:clrMapOvr>
    <a:masterClrMapping/>
  </p:clrMapOvr>
  <p:transition>
    <p:sndAc>
      <p:stSnd>
        <p:snd r:embed="rId2" name="nhac"/>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extBox 2"/>
          <p:cNvSpPr txBox="1"/>
          <p:nvPr/>
        </p:nvSpPr>
        <p:spPr>
          <a:xfrm>
            <a:off x="395536" y="332656"/>
            <a:ext cx="8064896" cy="2062103"/>
          </a:xfrm>
          <a:prstGeom prst="rect">
            <a:avLst/>
          </a:prstGeom>
          <a:noFill/>
        </p:spPr>
        <p:txBody>
          <a:bodyPr wrap="square" rtlCol="0">
            <a:spAutoFit/>
          </a:bodyPr>
          <a:lstStyle/>
          <a:p>
            <a:r>
              <a:rPr lang="en-US" sz="3200" dirty="0" smtClean="0"/>
              <a:t>OBJECTIVES</a:t>
            </a:r>
          </a:p>
          <a:p>
            <a:r>
              <a:rPr lang="en-US" sz="3200" dirty="0" smtClean="0"/>
              <a:t>-Students are reviewed about comparisons of quantifiers and tag questions</a:t>
            </a:r>
          </a:p>
          <a:p>
            <a:r>
              <a:rPr lang="en-US" sz="3200" dirty="0" smtClean="0"/>
              <a:t>_Can practice with them.  </a:t>
            </a:r>
            <a:endParaRPr lang="en-US" sz="3200" dirty="0"/>
          </a:p>
        </p:txBody>
      </p:sp>
    </p:spTree>
    <p:extLst>
      <p:ext uri="{BB962C8B-B14F-4D97-AF65-F5344CB8AC3E}">
        <p14:creationId xmlns:p14="http://schemas.microsoft.com/office/powerpoint/2010/main" val="33072140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179512" y="116632"/>
            <a:ext cx="8964488" cy="6771084"/>
          </a:xfrm>
          <a:prstGeom prst="rect">
            <a:avLst/>
          </a:prstGeom>
          <a:noFill/>
        </p:spPr>
        <p:txBody>
          <a:bodyPr wrap="square" rtlCol="0">
            <a:spAutoFit/>
          </a:bodyPr>
          <a:lstStyle/>
          <a:p>
            <a:r>
              <a:rPr lang="vi-VN" sz="2600" b="1" dirty="0"/>
              <a:t>1. So sánh dịnh lượng (Comparisons of quantifiers)</a:t>
            </a:r>
          </a:p>
          <a:p>
            <a:r>
              <a:rPr lang="vi-VN" sz="2600" b="1" i="1" dirty="0"/>
              <a:t>Khi so sánh định lượng nhiều hơn, ta có cấu trúc sau:</a:t>
            </a:r>
            <a:endParaRPr lang="vi-VN" sz="2600" dirty="0"/>
          </a:p>
          <a:p>
            <a:r>
              <a:rPr lang="vi-VN" sz="2600" b="1" dirty="0"/>
              <a:t>S + V + more + N + than + N/ pronoun</a:t>
            </a:r>
            <a:endParaRPr lang="vi-VN" sz="2600" dirty="0"/>
          </a:p>
          <a:p>
            <a:r>
              <a:rPr lang="vi-VN" sz="2600" b="1" i="1" dirty="0"/>
              <a:t>*Note:</a:t>
            </a:r>
            <a:r>
              <a:rPr lang="vi-VN" sz="2600" dirty="0"/>
              <a:t> Theo sau more, chúng ta có thể dùng danh từ đếm được (countable nouns) và danh từ không đếm được (uncountable nouns).</a:t>
            </a:r>
          </a:p>
          <a:p>
            <a:r>
              <a:rPr lang="vi-VN" sz="2600" dirty="0"/>
              <a:t>            </a:t>
            </a:r>
            <a:r>
              <a:rPr lang="vi-VN" sz="2600" b="1" dirty="0" smtClean="0"/>
              <a:t>Ex:</a:t>
            </a:r>
            <a:r>
              <a:rPr lang="en-US" sz="2600" dirty="0"/>
              <a:t>-</a:t>
            </a:r>
            <a:r>
              <a:rPr lang="vi-VN" sz="2600" dirty="0" smtClean="0"/>
              <a:t>I </a:t>
            </a:r>
            <a:r>
              <a:rPr lang="vi-VN" sz="2600" dirty="0"/>
              <a:t>have more English books than you. </a:t>
            </a:r>
            <a:r>
              <a:rPr lang="vi-VN" sz="2600" i="1" dirty="0"/>
              <a:t>(Tôi có nhiều sách tiếng Anh hơn bạn)</a:t>
            </a:r>
            <a:endParaRPr lang="vi-VN" sz="2600" dirty="0"/>
          </a:p>
          <a:p>
            <a:r>
              <a:rPr lang="vi-VN" sz="2600" b="1" i="1" dirty="0"/>
              <a:t>Khi so sánh định lượng ít hơn, ta có cấu trúc sau:</a:t>
            </a:r>
            <a:endParaRPr lang="vi-VN" sz="2600" dirty="0"/>
          </a:p>
          <a:p>
            <a:r>
              <a:rPr lang="vi-VN" sz="2600" b="1" dirty="0"/>
              <a:t>S + V + fewer + </a:t>
            </a:r>
            <a:r>
              <a:rPr lang="vi-VN" sz="2600" b="1" dirty="0" smtClean="0"/>
              <a:t>cn.N </a:t>
            </a:r>
            <a:r>
              <a:rPr lang="vi-VN" sz="2600" b="1" dirty="0"/>
              <a:t>+ than + N/ pronoun</a:t>
            </a:r>
            <a:endParaRPr lang="vi-VN" sz="2600" dirty="0"/>
          </a:p>
          <a:p>
            <a:r>
              <a:rPr lang="vi-VN" sz="2600" b="1" dirty="0"/>
              <a:t>S + V + less + unc.N + than + N/ pronoun</a:t>
            </a:r>
            <a:endParaRPr lang="vi-VN" sz="2600" dirty="0"/>
          </a:p>
          <a:p>
            <a:r>
              <a:rPr lang="vi-VN" sz="2600" b="1" dirty="0"/>
              <a:t>            </a:t>
            </a:r>
            <a:r>
              <a:rPr lang="vi-VN" sz="2600" b="1" dirty="0" smtClean="0"/>
              <a:t>Ex:</a:t>
            </a:r>
            <a:r>
              <a:rPr lang="en-US" sz="2600" dirty="0"/>
              <a:t>-</a:t>
            </a:r>
            <a:r>
              <a:rPr lang="vi-VN" sz="2600" dirty="0" smtClean="0"/>
              <a:t>She </a:t>
            </a:r>
            <a:r>
              <a:rPr lang="vi-VN" sz="2600" dirty="0"/>
              <a:t>has less free time than me. </a:t>
            </a:r>
            <a:r>
              <a:rPr lang="vi-VN" sz="2600" i="1" dirty="0"/>
              <a:t>(Cô ấy có ít thời gian rảnh hơn tôi)</a:t>
            </a:r>
            <a:endParaRPr lang="vi-VN" sz="2600" dirty="0"/>
          </a:p>
          <a:p>
            <a:r>
              <a:rPr lang="en-US" sz="2600" dirty="0"/>
              <a:t>-</a:t>
            </a:r>
            <a:r>
              <a:rPr lang="vi-VN" sz="2600" dirty="0" smtClean="0"/>
              <a:t>My </a:t>
            </a:r>
            <a:r>
              <a:rPr lang="vi-VN" sz="2600" dirty="0"/>
              <a:t>brother has fewer friends than me. </a:t>
            </a:r>
            <a:r>
              <a:rPr lang="vi-VN" sz="2600" i="1" dirty="0"/>
              <a:t>(Anh trai tôi có ít bạn hơn tôi)</a:t>
            </a:r>
            <a:endParaRPr lang="vi-VN" sz="2600" dirty="0"/>
          </a:p>
          <a:p>
            <a:r>
              <a:rPr lang="vi-VN" sz="2600" dirty="0"/>
              <a:t> </a:t>
            </a:r>
          </a:p>
          <a:p>
            <a:endParaRPr lang="en-US" dirty="0"/>
          </a:p>
        </p:txBody>
      </p:sp>
    </p:spTree>
    <p:extLst>
      <p:ext uri="{BB962C8B-B14F-4D97-AF65-F5344CB8AC3E}">
        <p14:creationId xmlns:p14="http://schemas.microsoft.com/office/powerpoint/2010/main" val="3439681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25750" y="188640"/>
            <a:ext cx="9118250" cy="5863144"/>
          </a:xfrm>
          <a:prstGeom prst="rect">
            <a:avLst/>
          </a:prstGeom>
          <a:noFill/>
        </p:spPr>
        <p:txBody>
          <a:bodyPr wrap="square" rtlCol="0">
            <a:spAutoFit/>
          </a:bodyPr>
          <a:lstStyle/>
          <a:p>
            <a:r>
              <a:rPr lang="vi-VN" sz="2500" b="1" dirty="0"/>
              <a:t>2. Câu hỏi đuôi (Tag- questions)</a:t>
            </a:r>
          </a:p>
          <a:p>
            <a:r>
              <a:rPr lang="vi-VN" sz="2500" dirty="0"/>
              <a:t>Câu hỏi đuôi là một dạng câu hỏi rất thông dụng trong tiếng Anh. Mặc dù câu trả lời cho câu hỏi đuôi cũng giống như câu trả lời cho câu hỏi Yes/ No, nhưng câu hỏi đuôi có sắc thái ý nghĩa riêng biệt. Câu hỏi đuôi là câu hỏi ngắn dùng thêm vào sau một câu nói để hỏi thông tin hoặc để khẳng định lại ý vừa hỏi trong câu lời nói, loại câu hỏi này luôn đứng sau dấu phẩy (,) và tận cùng là dấu chấm hỏi (?).</a:t>
            </a:r>
          </a:p>
          <a:p>
            <a:r>
              <a:rPr lang="vi-VN" sz="2500" dirty="0"/>
              <a:t> </a:t>
            </a:r>
            <a:r>
              <a:rPr lang="vi-VN" sz="2500" b="1" i="1" dirty="0" smtClean="0"/>
              <a:t>Nguyên </a:t>
            </a:r>
            <a:r>
              <a:rPr lang="vi-VN" sz="2500" b="1" i="1" dirty="0"/>
              <a:t>tắc chung khi lập câu hỏi đuôi:</a:t>
            </a:r>
            <a:endParaRPr lang="vi-VN" sz="2500" dirty="0"/>
          </a:p>
          <a:p>
            <a:r>
              <a:rPr lang="vi-VN" sz="2500" dirty="0"/>
              <a:t>- Nếu câu nói trước dấu phẩy là câu khẳng định, câu hỏi đuôi phải ở thể phủ định.</a:t>
            </a:r>
          </a:p>
          <a:p>
            <a:r>
              <a:rPr lang="vi-VN" sz="2500" dirty="0"/>
              <a:t>            </a:t>
            </a:r>
            <a:r>
              <a:rPr lang="vi-VN" sz="2500" b="1" i="1" dirty="0"/>
              <a:t>Ex:</a:t>
            </a:r>
            <a:r>
              <a:rPr lang="vi-VN" sz="2500" dirty="0"/>
              <a:t>      She is in her bedroom, isn't she?</a:t>
            </a:r>
          </a:p>
          <a:p>
            <a:r>
              <a:rPr lang="vi-VN" sz="2500" dirty="0"/>
              <a:t> </a:t>
            </a:r>
            <a:r>
              <a:rPr lang="vi-VN" sz="2500" dirty="0" smtClean="0"/>
              <a:t>- </a:t>
            </a:r>
            <a:r>
              <a:rPr lang="vi-VN" sz="2500" dirty="0"/>
              <a:t>Nếu câu nói trước dấu phẩy là câu phủ định, câu hỏi đuôi phải ở thể khẳng định.</a:t>
            </a:r>
          </a:p>
          <a:p>
            <a:r>
              <a:rPr lang="vi-VN" sz="2500" dirty="0"/>
              <a:t>            </a:t>
            </a:r>
            <a:r>
              <a:rPr lang="vi-VN" sz="2500" b="1" i="1" dirty="0"/>
              <a:t>Ex:</a:t>
            </a:r>
            <a:r>
              <a:rPr lang="vi-VN" sz="2500" dirty="0"/>
              <a:t>      Nam doesn’t love Lien, does he?</a:t>
            </a:r>
          </a:p>
        </p:txBody>
      </p:sp>
    </p:spTree>
    <p:extLst>
      <p:ext uri="{BB962C8B-B14F-4D97-AF65-F5344CB8AC3E}">
        <p14:creationId xmlns:p14="http://schemas.microsoft.com/office/powerpoint/2010/main" val="13482983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624"/>
            <a:ext cx="9144000" cy="6696744"/>
          </a:xfrm>
          <a:prstGeom prst="rect">
            <a:avLst/>
          </a:prstGeom>
        </p:spPr>
      </p:pic>
      <p:sp>
        <p:nvSpPr>
          <p:cNvPr id="3" name="TextBox 2"/>
          <p:cNvSpPr txBox="1"/>
          <p:nvPr/>
        </p:nvSpPr>
        <p:spPr>
          <a:xfrm>
            <a:off x="4283968" y="2443535"/>
            <a:ext cx="4248472" cy="769441"/>
          </a:xfrm>
          <a:prstGeom prst="rect">
            <a:avLst/>
          </a:prstGeom>
          <a:noFill/>
        </p:spPr>
        <p:txBody>
          <a:bodyPr wrap="square" rtlCol="0">
            <a:spAutoFit/>
          </a:bodyPr>
          <a:lstStyle/>
          <a:p>
            <a:pPr algn="ctr"/>
            <a:r>
              <a:rPr lang="en-US" sz="4400" b="1" dirty="0" smtClean="0">
                <a:solidFill>
                  <a:srgbClr val="00B050"/>
                </a:solidFill>
              </a:rPr>
              <a:t>EXERCISES</a:t>
            </a:r>
            <a:endParaRPr lang="en-US" sz="4400" b="1" dirty="0">
              <a:solidFill>
                <a:srgbClr val="00B050"/>
              </a:solidFill>
            </a:endParaRPr>
          </a:p>
        </p:txBody>
      </p:sp>
    </p:spTree>
    <p:extLst>
      <p:ext uri="{BB962C8B-B14F-4D97-AF65-F5344CB8AC3E}">
        <p14:creationId xmlns:p14="http://schemas.microsoft.com/office/powerpoint/2010/main" val="2754812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179512" y="188640"/>
            <a:ext cx="8856984" cy="5509200"/>
          </a:xfrm>
          <a:prstGeom prst="rect">
            <a:avLst/>
          </a:prstGeom>
          <a:noFill/>
        </p:spPr>
        <p:txBody>
          <a:bodyPr wrap="square" rtlCol="0">
            <a:spAutoFit/>
          </a:bodyPr>
          <a:lstStyle/>
          <a:p>
            <a:r>
              <a:rPr lang="en-US" sz="3200" dirty="0" smtClean="0"/>
              <a:t>Choose the correct answer: </a:t>
            </a:r>
            <a:endParaRPr lang="en-US" sz="3200" dirty="0"/>
          </a:p>
          <a:p>
            <a:r>
              <a:rPr lang="en-US" sz="3200" dirty="0" smtClean="0"/>
              <a:t>1. She </a:t>
            </a:r>
            <a:r>
              <a:rPr lang="en-US" sz="3200" dirty="0"/>
              <a:t>is ……. singer I’ve ever met.</a:t>
            </a:r>
          </a:p>
          <a:p>
            <a:r>
              <a:rPr lang="en-US" sz="3200" dirty="0"/>
              <a:t>A. worse </a:t>
            </a:r>
            <a:r>
              <a:rPr lang="en-US" sz="3200" dirty="0" smtClean="0"/>
              <a:t>   B</a:t>
            </a:r>
            <a:r>
              <a:rPr lang="en-US" sz="3200" dirty="0"/>
              <a:t>. bad </a:t>
            </a:r>
            <a:r>
              <a:rPr lang="en-US" sz="3200" dirty="0" smtClean="0"/>
              <a:t>     C</a:t>
            </a:r>
            <a:r>
              <a:rPr lang="en-US" sz="3200" dirty="0"/>
              <a:t>. the worst </a:t>
            </a:r>
            <a:r>
              <a:rPr lang="en-US" sz="3200" dirty="0" smtClean="0"/>
              <a:t>     D</a:t>
            </a:r>
            <a:r>
              <a:rPr lang="en-US" sz="3200" dirty="0"/>
              <a:t>. badly</a:t>
            </a:r>
          </a:p>
          <a:p>
            <a:r>
              <a:rPr lang="en-US" sz="3200" dirty="0"/>
              <a:t>2. Mary is ……. responsible as Peter.</a:t>
            </a:r>
          </a:p>
          <a:p>
            <a:r>
              <a:rPr lang="en-US" sz="3200" dirty="0"/>
              <a:t>A. more </a:t>
            </a:r>
            <a:r>
              <a:rPr lang="en-US" sz="3200" dirty="0" smtClean="0"/>
              <a:t>     B</a:t>
            </a:r>
            <a:r>
              <a:rPr lang="en-US" sz="3200" dirty="0"/>
              <a:t>. the most </a:t>
            </a:r>
            <a:r>
              <a:rPr lang="en-US" sz="3200" dirty="0" smtClean="0"/>
              <a:t>    C</a:t>
            </a:r>
            <a:r>
              <a:rPr lang="en-US" sz="3200" dirty="0"/>
              <a:t>. much </a:t>
            </a:r>
            <a:r>
              <a:rPr lang="en-US" sz="3200" dirty="0" smtClean="0"/>
              <a:t>    D</a:t>
            </a:r>
            <a:r>
              <a:rPr lang="en-US" sz="3200" dirty="0"/>
              <a:t>. as</a:t>
            </a:r>
          </a:p>
          <a:p>
            <a:r>
              <a:rPr lang="en-US" sz="3200" dirty="0"/>
              <a:t>3.It is ……. in the city than it is in the country.</a:t>
            </a:r>
          </a:p>
          <a:p>
            <a:r>
              <a:rPr lang="en-US" sz="3200" dirty="0"/>
              <a:t>A. noisily </a:t>
            </a:r>
            <a:r>
              <a:rPr lang="en-US" sz="3200" dirty="0" smtClean="0"/>
              <a:t>  B</a:t>
            </a:r>
            <a:r>
              <a:rPr lang="en-US" sz="3200" dirty="0"/>
              <a:t>. more noisier </a:t>
            </a:r>
            <a:r>
              <a:rPr lang="en-US" sz="3200" dirty="0" smtClean="0"/>
              <a:t>    C</a:t>
            </a:r>
            <a:r>
              <a:rPr lang="en-US" sz="3200" dirty="0"/>
              <a:t>. noisier </a:t>
            </a:r>
            <a:r>
              <a:rPr lang="en-US" sz="3200" dirty="0" smtClean="0"/>
              <a:t>     D</a:t>
            </a:r>
            <a:r>
              <a:rPr lang="en-US" sz="3200" dirty="0"/>
              <a:t>. noisy</a:t>
            </a:r>
          </a:p>
          <a:p>
            <a:r>
              <a:rPr lang="en-US" sz="3200" dirty="0"/>
              <a:t>4. She sings ……….. among the singers I have known.</a:t>
            </a:r>
          </a:p>
          <a:p>
            <a:r>
              <a:rPr lang="en-US" sz="3200" dirty="0"/>
              <a:t>A. the most beautiful </a:t>
            </a:r>
            <a:r>
              <a:rPr lang="en-US" sz="3200" dirty="0" smtClean="0"/>
              <a:t>        B</a:t>
            </a:r>
            <a:r>
              <a:rPr lang="en-US" sz="3200" dirty="0"/>
              <a:t>. the more beautiful</a:t>
            </a:r>
          </a:p>
          <a:p>
            <a:r>
              <a:rPr lang="en-US" sz="3200" dirty="0"/>
              <a:t>C. the most beautifully </a:t>
            </a:r>
            <a:r>
              <a:rPr lang="en-US" sz="3200" dirty="0" smtClean="0"/>
              <a:t>D</a:t>
            </a:r>
            <a:r>
              <a:rPr lang="en-US" sz="3200" dirty="0"/>
              <a:t>. the more beautifully</a:t>
            </a:r>
          </a:p>
          <a:p>
            <a:endParaRPr lang="en-US" sz="3200" dirty="0"/>
          </a:p>
        </p:txBody>
      </p:sp>
      <p:sp>
        <p:nvSpPr>
          <p:cNvPr id="4" name="Rectangle 3"/>
          <p:cNvSpPr/>
          <p:nvPr/>
        </p:nvSpPr>
        <p:spPr>
          <a:xfrm>
            <a:off x="3563888" y="1196752"/>
            <a:ext cx="432048"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156176" y="2132856"/>
            <a:ext cx="504056"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32040" y="3212976"/>
            <a:ext cx="360040" cy="4320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79512" y="4653136"/>
            <a:ext cx="432048" cy="43204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3399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 calcmode="lin" valueType="num">
                                      <p:cBhvr additive="base">
                                        <p:cTn id="3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6"/>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179512" y="188640"/>
            <a:ext cx="8964488" cy="6186309"/>
          </a:xfrm>
          <a:prstGeom prst="rect">
            <a:avLst/>
          </a:prstGeom>
          <a:noFill/>
        </p:spPr>
        <p:txBody>
          <a:bodyPr wrap="square" rtlCol="0">
            <a:spAutoFit/>
          </a:bodyPr>
          <a:lstStyle/>
          <a:p>
            <a:r>
              <a:rPr lang="en-US" sz="3600" b="1" dirty="0" smtClean="0"/>
              <a:t>II</a:t>
            </a:r>
            <a:r>
              <a:rPr lang="en-US" sz="3600" b="1" dirty="0"/>
              <a:t>. Choose the correct answer.</a:t>
            </a:r>
            <a:endParaRPr lang="en-US" sz="3600" dirty="0"/>
          </a:p>
          <a:p>
            <a:r>
              <a:rPr lang="en-US" sz="3600" dirty="0"/>
              <a:t>1. Of the four dresses, I like the red one (better/ best).</a:t>
            </a:r>
          </a:p>
          <a:p>
            <a:r>
              <a:rPr lang="en-US" sz="3600" dirty="0"/>
              <a:t>2. Pat's car is </a:t>
            </a:r>
            <a:r>
              <a:rPr lang="en-US" sz="3600" dirty="0" smtClean="0"/>
              <a:t>( faster / fastest ) </a:t>
            </a:r>
            <a:r>
              <a:rPr lang="en-US" sz="3600" dirty="0"/>
              <a:t>than Dan's.</a:t>
            </a:r>
          </a:p>
          <a:p>
            <a:r>
              <a:rPr lang="en-US" sz="3600" dirty="0"/>
              <a:t>3. John is (less/ least) athletic of all the men.</a:t>
            </a:r>
          </a:p>
          <a:p>
            <a:r>
              <a:rPr lang="en-US" sz="3600" dirty="0"/>
              <a:t>4. Does Fred feel (</a:t>
            </a:r>
            <a:r>
              <a:rPr lang="en-US" sz="3600" dirty="0" err="1"/>
              <a:t>weller</a:t>
            </a:r>
            <a:r>
              <a:rPr lang="en-US" sz="3600" dirty="0"/>
              <a:t>/ better) today than he did yesterday?</a:t>
            </a:r>
          </a:p>
          <a:p>
            <a:r>
              <a:rPr lang="en-US" sz="3600" dirty="0"/>
              <a:t>5. My cat is the (prettier/ prettiest) of the </a:t>
            </a:r>
            <a:r>
              <a:rPr lang="en-US" sz="3600" dirty="0" smtClean="0"/>
              <a:t>three.</a:t>
            </a:r>
            <a:endParaRPr lang="en-US" sz="3600" dirty="0"/>
          </a:p>
          <a:p>
            <a:r>
              <a:rPr lang="en-US" sz="3600" dirty="0"/>
              <a:t>6. This vegetable soup tastes very (good/ best).</a:t>
            </a:r>
          </a:p>
          <a:p>
            <a:endParaRPr lang="en-US" sz="3600" dirty="0"/>
          </a:p>
        </p:txBody>
      </p:sp>
      <p:sp>
        <p:nvSpPr>
          <p:cNvPr id="4" name="Rectangle 3"/>
          <p:cNvSpPr/>
          <p:nvPr/>
        </p:nvSpPr>
        <p:spPr>
          <a:xfrm>
            <a:off x="1763688" y="1340768"/>
            <a:ext cx="1152128"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915816" y="1844824"/>
            <a:ext cx="1224136" cy="6480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3131840" y="2492896"/>
            <a:ext cx="1152128" cy="50405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932040" y="2996952"/>
            <a:ext cx="1296144"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5004048" y="4149080"/>
            <a:ext cx="1800200" cy="6480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6588224" y="5157192"/>
            <a:ext cx="1152128"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7963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animBg="1"/>
      <p:bldP spid="5" grpId="0" animBg="1"/>
      <p:bldP spid="6" grpId="0" animBg="1"/>
      <p:bldP spid="7" grpId="0" animBg="1"/>
      <p:bldP spid="11"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50" y="30622"/>
            <a:ext cx="9118250" cy="6827377"/>
          </a:xfrm>
          <a:prstGeom prst="rect">
            <a:avLst/>
          </a:prstGeom>
        </p:spPr>
      </p:pic>
      <p:sp>
        <p:nvSpPr>
          <p:cNvPr id="3" name="TextBox 2"/>
          <p:cNvSpPr txBox="1"/>
          <p:nvPr/>
        </p:nvSpPr>
        <p:spPr>
          <a:xfrm>
            <a:off x="37994" y="396820"/>
            <a:ext cx="9118250" cy="5632311"/>
          </a:xfrm>
          <a:prstGeom prst="rect">
            <a:avLst/>
          </a:prstGeom>
          <a:noFill/>
        </p:spPr>
        <p:txBody>
          <a:bodyPr wrap="square" rtlCol="0">
            <a:spAutoFit/>
          </a:bodyPr>
          <a:lstStyle/>
          <a:p>
            <a:r>
              <a:rPr lang="en-US" sz="4000" dirty="0" smtClean="0"/>
              <a:t>7. David is the (happier/ happiest) person that we know.</a:t>
            </a:r>
          </a:p>
          <a:p>
            <a:r>
              <a:rPr lang="en-US" sz="4000" dirty="0" smtClean="0"/>
              <a:t>8. This summery is (the better/ the best) of the pair.</a:t>
            </a:r>
          </a:p>
          <a:p>
            <a:r>
              <a:rPr lang="en-US" sz="4000" dirty="0" smtClean="0"/>
              <a:t>9. Jim has as (few/ fewer) opportunities to play tennis as I do.</a:t>
            </a:r>
          </a:p>
          <a:p>
            <a:r>
              <a:rPr lang="en-US" sz="4000" dirty="0" smtClean="0"/>
              <a:t>10. The museum is (the further/</a:t>
            </a:r>
          </a:p>
          <a:p>
            <a:r>
              <a:rPr lang="en-US" sz="4000" dirty="0" smtClean="0"/>
              <a:t> the furthest) away of the three buildings.</a:t>
            </a:r>
          </a:p>
          <a:p>
            <a:endParaRPr lang="en-US" sz="4000" dirty="0"/>
          </a:p>
        </p:txBody>
      </p:sp>
      <p:sp>
        <p:nvSpPr>
          <p:cNvPr id="4" name="Rectangle 3"/>
          <p:cNvSpPr/>
          <p:nvPr/>
        </p:nvSpPr>
        <p:spPr>
          <a:xfrm>
            <a:off x="5292080" y="188640"/>
            <a:ext cx="1944216" cy="79208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4355976" y="1484784"/>
            <a:ext cx="2160240" cy="72008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2987824" y="2636912"/>
            <a:ext cx="936104"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1404664" y="1556792"/>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79512" y="4725144"/>
            <a:ext cx="2592288" cy="57606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16615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529</Words>
  <Application>Microsoft Office PowerPoint</Application>
  <PresentationFormat>On-screen Show (4:3)</PresentationFormat>
  <Paragraphs>79</Paragraphs>
  <Slides>13</Slides>
  <Notes>0</Notes>
  <HiddenSlides>0</HiddenSlides>
  <MMClips>1</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.VnArial</vt:lpstr>
      <vt:lpstr>.VnAristote</vt:lpstr>
      <vt:lpstr>.VnRevue</vt:lpstr>
      <vt:lpstr>Arial</vt:lpstr>
      <vt:lpstr>Calibri</vt:lpstr>
      <vt:lpstr>Lucida Handwriting</vt:lpstr>
      <vt:lpstr>Times New Roman</vt:lpstr>
      <vt:lpstr>VNI-Helve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ismail - [2010]</dc:creator>
  <cp:lastModifiedBy>Admin</cp:lastModifiedBy>
  <cp:revision>89</cp:revision>
  <dcterms:created xsi:type="dcterms:W3CDTF">2016-04-11T14:13:59Z</dcterms:created>
  <dcterms:modified xsi:type="dcterms:W3CDTF">2022-04-24T12:41:22Z</dcterms:modified>
</cp:coreProperties>
</file>