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63" r:id="rId5"/>
    <p:sldId id="281" r:id="rId6"/>
    <p:sldId id="282" r:id="rId7"/>
    <p:sldId id="283" r:id="rId8"/>
    <p:sldId id="277" r:id="rId9"/>
    <p:sldId id="285" r:id="rId10"/>
    <p:sldId id="280" r:id="rId11"/>
    <p:sldId id="287" r:id="rId12"/>
    <p:sldId id="265" r:id="rId13"/>
    <p:sldId id="288"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E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080" autoAdjust="0"/>
  </p:normalViewPr>
  <p:slideViewPr>
    <p:cSldViewPr>
      <p:cViewPr varScale="1">
        <p:scale>
          <a:sx n="97" d="100"/>
          <a:sy n="97" d="100"/>
        </p:scale>
        <p:origin x="1064" y="1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36416-3E55-4A06-B4BE-D03809D96286}" type="datetimeFigureOut">
              <a:rPr lang="zh-CN" altLang="en-US" smtClean="0"/>
              <a:t>2021/8/10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E6FAA3-9D4A-41D6-82F5-54288C6A5A22}" type="slidenum">
              <a:rPr lang="zh-CN" altLang="en-US" smtClean="0"/>
              <a:t>‹#›</a:t>
            </a:fld>
            <a:endParaRPr lang="zh-CN" altLang="en-US"/>
          </a:p>
        </p:txBody>
      </p:sp>
    </p:spTree>
    <p:extLst>
      <p:ext uri="{BB962C8B-B14F-4D97-AF65-F5344CB8AC3E}">
        <p14:creationId xmlns:p14="http://schemas.microsoft.com/office/powerpoint/2010/main" val="1329747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E6FAA3-9D4A-41D6-82F5-54288C6A5A22}" type="slidenum">
              <a:rPr lang="zh-CN" altLang="en-US" smtClean="0"/>
              <a:t>1</a:t>
            </a:fld>
            <a:endParaRPr lang="zh-CN" altLang="en-US"/>
          </a:p>
        </p:txBody>
      </p:sp>
    </p:spTree>
    <p:extLst>
      <p:ext uri="{BB962C8B-B14F-4D97-AF65-F5344CB8AC3E}">
        <p14:creationId xmlns:p14="http://schemas.microsoft.com/office/powerpoint/2010/main" val="3797727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6FAA3-9D4A-41D6-82F5-54288C6A5A2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874813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6FAA3-9D4A-41D6-82F5-54288C6A5A2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1505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E6FAA3-9D4A-41D6-82F5-54288C6A5A22}" type="slidenum">
              <a:rPr lang="zh-CN" altLang="en-US" smtClean="0"/>
              <a:t>12</a:t>
            </a:fld>
            <a:endParaRPr lang="zh-CN" altLang="en-US"/>
          </a:p>
        </p:txBody>
      </p:sp>
    </p:spTree>
    <p:extLst>
      <p:ext uri="{BB962C8B-B14F-4D97-AF65-F5344CB8AC3E}">
        <p14:creationId xmlns:p14="http://schemas.microsoft.com/office/powerpoint/2010/main" val="2104471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6FAA3-9D4A-41D6-82F5-54288C6A5A2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620167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E6FAA3-9D4A-41D6-82F5-54288C6A5A22}" type="slidenum">
              <a:rPr lang="zh-CN" altLang="en-US" smtClean="0"/>
              <a:t>2</a:t>
            </a:fld>
            <a:endParaRPr lang="zh-CN" altLang="en-US"/>
          </a:p>
        </p:txBody>
      </p:sp>
    </p:spTree>
    <p:extLst>
      <p:ext uri="{BB962C8B-B14F-4D97-AF65-F5344CB8AC3E}">
        <p14:creationId xmlns:p14="http://schemas.microsoft.com/office/powerpoint/2010/main" val="1144169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E6FAA3-9D4A-41D6-82F5-54288C6A5A22}" type="slidenum">
              <a:rPr lang="zh-CN" altLang="en-US" smtClean="0"/>
              <a:t>3</a:t>
            </a:fld>
            <a:endParaRPr lang="zh-CN" altLang="en-US"/>
          </a:p>
        </p:txBody>
      </p:sp>
    </p:spTree>
    <p:extLst>
      <p:ext uri="{BB962C8B-B14F-4D97-AF65-F5344CB8AC3E}">
        <p14:creationId xmlns:p14="http://schemas.microsoft.com/office/powerpoint/2010/main" val="2688341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E6FAA3-9D4A-41D6-82F5-54288C6A5A22}" type="slidenum">
              <a:rPr lang="zh-CN" altLang="en-US" smtClean="0"/>
              <a:t>4</a:t>
            </a:fld>
            <a:endParaRPr lang="zh-CN" altLang="en-US"/>
          </a:p>
        </p:txBody>
      </p:sp>
    </p:spTree>
    <p:extLst>
      <p:ext uri="{BB962C8B-B14F-4D97-AF65-F5344CB8AC3E}">
        <p14:creationId xmlns:p14="http://schemas.microsoft.com/office/powerpoint/2010/main" val="2106657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6FAA3-9D4A-41D6-82F5-54288C6A5A2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94003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6FAA3-9D4A-41D6-82F5-54288C6A5A2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181202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6FAA3-9D4A-41D6-82F5-54288C6A5A2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24258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E6FAA3-9D4A-41D6-82F5-54288C6A5A22}" type="slidenum">
              <a:rPr lang="zh-CN" altLang="en-US" smtClean="0"/>
              <a:t>8</a:t>
            </a:fld>
            <a:endParaRPr lang="zh-CN" altLang="en-US"/>
          </a:p>
        </p:txBody>
      </p:sp>
    </p:spTree>
    <p:extLst>
      <p:ext uri="{BB962C8B-B14F-4D97-AF65-F5344CB8AC3E}">
        <p14:creationId xmlns:p14="http://schemas.microsoft.com/office/powerpoint/2010/main" val="3294797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6FAA3-9D4A-41D6-82F5-54288C6A5A2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7180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8/10/21</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8/10/21</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8/10/21</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8/10/21</a:t>
            </a:fld>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1861" y="4052733"/>
            <a:ext cx="3276600" cy="1404257"/>
          </a:xfrm>
          <a:prstGeom prst="rect">
            <a:avLst/>
          </a:prstGeom>
        </p:spPr>
      </p:pic>
      <p:pic>
        <p:nvPicPr>
          <p:cNvPr id="10" name="图片 9"/>
          <p:cNvPicPr>
            <a:picLocks noChangeAspect="1"/>
          </p:cNvPicPr>
          <p:nvPr/>
        </p:nvPicPr>
        <p:blipFill rotWithShape="1">
          <a:blip r:embed="rId5" cstate="print">
            <a:extLst>
              <a:ext uri="{28A0092B-C50C-407E-A947-70E740481C1C}">
                <a14:useLocalDpi xmlns:a14="http://schemas.microsoft.com/office/drawing/2010/main" val="0"/>
              </a:ext>
            </a:extLst>
          </a:blip>
          <a:srcRect l="93704" t="40025" b="46221"/>
          <a:stretch/>
        </p:blipFill>
        <p:spPr>
          <a:xfrm>
            <a:off x="17585" y="2284428"/>
            <a:ext cx="1529573" cy="1670314"/>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582991">
            <a:off x="458550" y="3488186"/>
            <a:ext cx="2446316" cy="2466345"/>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25200" y="914400"/>
            <a:ext cx="866052" cy="1549099"/>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704502">
            <a:off x="7530691" y="-267192"/>
            <a:ext cx="2591655" cy="2732506"/>
          </a:xfrm>
          <a:prstGeom prst="rect">
            <a:avLst/>
          </a:prstGeom>
        </p:spPr>
      </p:pic>
      <p:sp>
        <p:nvSpPr>
          <p:cNvPr id="2" name="Rectangle 1"/>
          <p:cNvSpPr/>
          <p:nvPr/>
        </p:nvSpPr>
        <p:spPr>
          <a:xfrm>
            <a:off x="2048875" y="1889086"/>
            <a:ext cx="8077200" cy="2308324"/>
          </a:xfrm>
          <a:prstGeom prst="rect">
            <a:avLst/>
          </a:prstGeom>
        </p:spPr>
        <p:txBody>
          <a:bodyPr wrap="square">
            <a:spAutoFit/>
          </a:bodyPr>
          <a:lstStyle/>
          <a:p>
            <a:pPr algn="ctr"/>
            <a:r>
              <a:rPr lang="en-US" altLang="zh-CN" sz="4800" b="1">
                <a:solidFill>
                  <a:schemeClr val="bg1"/>
                </a:solidFill>
                <a:latin typeface="Algerian" panose="04020705040A02060702" pitchFamily="82" charset="0"/>
                <a:ea typeface="汉仪喵魂体W" panose="00020600040101010101" pitchFamily="18" charset="-122"/>
                <a:cs typeface="Times New Roman" panose="02020603050405020304" pitchFamily="18" charset="0"/>
              </a:rPr>
              <a:t>Vi phạm pháp luật </a:t>
            </a:r>
          </a:p>
          <a:p>
            <a:pPr algn="ctr"/>
            <a:r>
              <a:rPr lang="en-US" altLang="zh-CN" sz="4800" b="1">
                <a:solidFill>
                  <a:schemeClr val="bg1"/>
                </a:solidFill>
                <a:latin typeface="Algerian" panose="04020705040A02060702" pitchFamily="82" charset="0"/>
                <a:ea typeface="汉仪喵魂体W" panose="00020600040101010101" pitchFamily="18" charset="-122"/>
                <a:cs typeface="Times New Roman" panose="02020603050405020304" pitchFamily="18" charset="0"/>
              </a:rPr>
              <a:t>Và trách nhiệm pháp lý </a:t>
            </a:r>
          </a:p>
          <a:p>
            <a:pPr algn="ctr"/>
            <a:r>
              <a:rPr lang="en-US" altLang="zh-CN" sz="4800" b="1">
                <a:solidFill>
                  <a:schemeClr val="bg1"/>
                </a:solidFill>
                <a:latin typeface="Algerian" panose="04020705040A02060702" pitchFamily="82" charset="0"/>
                <a:ea typeface="汉仪喵魂体W" panose="00020600040101010101" pitchFamily="18" charset="-122"/>
                <a:cs typeface="Times New Roman" panose="02020603050405020304" pitchFamily="18" charset="0"/>
              </a:rPr>
              <a:t>Của công dân</a:t>
            </a:r>
            <a:endParaRPr lang="zh-CN" altLang="en-US" sz="4800" b="1" dirty="0">
              <a:solidFill>
                <a:schemeClr val="bg1"/>
              </a:solidFill>
              <a:latin typeface="Algerian" panose="04020705040A02060702" pitchFamily="82" charset="0"/>
              <a:ea typeface="汉仪喵魂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2622442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1000"/>
                                        <p:tgtEl>
                                          <p:spTgt spid="11"/>
                                        </p:tgtEl>
                                      </p:cBhvr>
                                    </p:animEffect>
                                  </p:childTnLst>
                                </p:cTn>
                              </p:par>
                            </p:childTnLst>
                          </p:cTn>
                        </p:par>
                        <p:par>
                          <p:cTn id="16" fill="hold">
                            <p:stCondLst>
                              <p:cond delay="3000"/>
                            </p:stCondLst>
                            <p:childTnLst>
                              <p:par>
                                <p:cTn id="17" presetID="21"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1000"/>
                                        <p:tgtEl>
                                          <p:spTgt spid="8"/>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37683"/>
            <a:ext cx="4336113" cy="4058718"/>
          </a:xfrm>
          <a:prstGeom prst="rect">
            <a:avLst/>
          </a:prstGeom>
        </p:spPr>
      </p:pic>
      <p:sp>
        <p:nvSpPr>
          <p:cNvPr id="2" name="Rectangle 1"/>
          <p:cNvSpPr/>
          <p:nvPr/>
        </p:nvSpPr>
        <p:spPr>
          <a:xfrm>
            <a:off x="4572000" y="838200"/>
            <a:ext cx="6477000" cy="4572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tx1"/>
                </a:solidFill>
              </a:rPr>
              <a:t>Điều 102 </a:t>
            </a:r>
            <a:r>
              <a:rPr lang="en-US" sz="2800" i="1">
                <a:solidFill>
                  <a:schemeClr val="tx1"/>
                </a:solidFill>
              </a:rPr>
              <a:t>Bộ luật Hình sự</a:t>
            </a:r>
            <a:r>
              <a:rPr lang="en-US" sz="2800">
                <a:solidFill>
                  <a:schemeClr val="tx1"/>
                </a:solidFill>
              </a:rPr>
              <a:t> về tội không cứu giúp người đang ở trong tình trạng nguy hiểm đến tính mạng.</a:t>
            </a:r>
            <a:endParaRPr lang="vi-VN" sz="2800">
              <a:solidFill>
                <a:schemeClr val="tx1"/>
              </a:solidFill>
            </a:endParaRPr>
          </a:p>
          <a:p>
            <a:pPr algn="just"/>
            <a:r>
              <a:rPr lang="en-US" sz="2800" i="1">
                <a:solidFill>
                  <a:schemeClr val="tx1"/>
                </a:solidFill>
              </a:rPr>
              <a:t>1. Người nào thấy người khác đang ở trong tình trạng nguy hiểm đến tính mạng mà không cứu giúp dẫn đến hậu quả người đó chết, thì bị phạt cảnh cáo, cải tạo không giam giữ đến hai năm hoặc phạt tù từ 3 tháng đến hai năm.</a:t>
            </a:r>
            <a:endParaRPr lang="vi-VN" sz="2800">
              <a:solidFill>
                <a:schemeClr val="tx1"/>
              </a:solidFill>
            </a:endParaRPr>
          </a:p>
        </p:txBody>
      </p:sp>
    </p:spTree>
    <p:extLst>
      <p:ext uri="{BB962C8B-B14F-4D97-AF65-F5344CB8AC3E}">
        <p14:creationId xmlns:p14="http://schemas.microsoft.com/office/powerpoint/2010/main" val="3851420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90">
                                          <p:stCondLst>
                                            <p:cond delay="0"/>
                                          </p:stCondLst>
                                        </p:cTn>
                                        <p:tgtEl>
                                          <p:spTgt spid="12"/>
                                        </p:tgtEl>
                                      </p:cBhvr>
                                    </p:animEffect>
                                    <p:anim calcmode="lin" valueType="num">
                                      <p:cBhvr>
                                        <p:cTn id="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 dur="13">
                                          <p:stCondLst>
                                            <p:cond delay="325"/>
                                          </p:stCondLst>
                                        </p:cTn>
                                        <p:tgtEl>
                                          <p:spTgt spid="12"/>
                                        </p:tgtEl>
                                      </p:cBhvr>
                                      <p:to x="100000" y="60000"/>
                                    </p:animScale>
                                    <p:animScale>
                                      <p:cBhvr>
                                        <p:cTn id="14" dur="83" decel="50000">
                                          <p:stCondLst>
                                            <p:cond delay="338"/>
                                          </p:stCondLst>
                                        </p:cTn>
                                        <p:tgtEl>
                                          <p:spTgt spid="12"/>
                                        </p:tgtEl>
                                      </p:cBhvr>
                                      <p:to x="100000" y="100000"/>
                                    </p:animScale>
                                    <p:animScale>
                                      <p:cBhvr>
                                        <p:cTn id="15" dur="13">
                                          <p:stCondLst>
                                            <p:cond delay="656"/>
                                          </p:stCondLst>
                                        </p:cTn>
                                        <p:tgtEl>
                                          <p:spTgt spid="12"/>
                                        </p:tgtEl>
                                      </p:cBhvr>
                                      <p:to x="100000" y="80000"/>
                                    </p:animScale>
                                    <p:animScale>
                                      <p:cBhvr>
                                        <p:cTn id="16" dur="83" decel="50000">
                                          <p:stCondLst>
                                            <p:cond delay="669"/>
                                          </p:stCondLst>
                                        </p:cTn>
                                        <p:tgtEl>
                                          <p:spTgt spid="12"/>
                                        </p:tgtEl>
                                      </p:cBhvr>
                                      <p:to x="100000" y="100000"/>
                                    </p:animScale>
                                    <p:animScale>
                                      <p:cBhvr>
                                        <p:cTn id="17" dur="13">
                                          <p:stCondLst>
                                            <p:cond delay="821"/>
                                          </p:stCondLst>
                                        </p:cTn>
                                        <p:tgtEl>
                                          <p:spTgt spid="12"/>
                                        </p:tgtEl>
                                      </p:cBhvr>
                                      <p:to x="100000" y="90000"/>
                                    </p:animScale>
                                    <p:animScale>
                                      <p:cBhvr>
                                        <p:cTn id="18" dur="83" decel="50000">
                                          <p:stCondLst>
                                            <p:cond delay="834"/>
                                          </p:stCondLst>
                                        </p:cTn>
                                        <p:tgtEl>
                                          <p:spTgt spid="12"/>
                                        </p:tgtEl>
                                      </p:cBhvr>
                                      <p:to x="100000" y="100000"/>
                                    </p:animScale>
                                    <p:animScale>
                                      <p:cBhvr>
                                        <p:cTn id="19" dur="13">
                                          <p:stCondLst>
                                            <p:cond delay="904"/>
                                          </p:stCondLst>
                                        </p:cTn>
                                        <p:tgtEl>
                                          <p:spTgt spid="12"/>
                                        </p:tgtEl>
                                      </p:cBhvr>
                                      <p:to x="100000" y="95000"/>
                                    </p:animScale>
                                    <p:animScale>
                                      <p:cBhvr>
                                        <p:cTn id="20" dur="83" decel="50000">
                                          <p:stCondLst>
                                            <p:cond delay="917"/>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3408410" y="1708082"/>
            <a:ext cx="5375189"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400" b="1">
                <a:ln w="12700">
                  <a:solidFill>
                    <a:prstClr val="white"/>
                  </a:solidFill>
                  <a:prstDash val="solid"/>
                </a:ln>
                <a:pattFill prst="ltDnDiag">
                  <a:fgClr>
                    <a:srgbClr val="4BACC6">
                      <a:lumMod val="60000"/>
                      <a:lumOff val="40000"/>
                    </a:srgbClr>
                  </a:fgClr>
                  <a:bgClr>
                    <a:prstClr val="white"/>
                  </a:bgClr>
                </a:pattFill>
                <a:latin typeface="Calibri"/>
                <a:ea typeface="宋体" panose="02010600030101010101" pitchFamily="2" charset="-122"/>
              </a:rPr>
              <a:t>2. Các loại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400" b="1">
                <a:ln w="12700">
                  <a:solidFill>
                    <a:prstClr val="white"/>
                  </a:solidFill>
                  <a:prstDash val="solid"/>
                </a:ln>
                <a:pattFill prst="ltDnDiag">
                  <a:fgClr>
                    <a:srgbClr val="4BACC6">
                      <a:lumMod val="60000"/>
                      <a:lumOff val="40000"/>
                    </a:srgbClr>
                  </a:fgClr>
                  <a:bgClr>
                    <a:prstClr val="white"/>
                  </a:bgClr>
                </a:pattFill>
                <a:latin typeface="Calibri"/>
                <a:ea typeface="宋体" panose="02010600030101010101" pitchFamily="2" charset="-122"/>
              </a:rPr>
              <a:t>vi</a:t>
            </a:r>
            <a:r>
              <a:rPr kumimoji="0" lang="en-US" altLang="zh-CN" sz="5400" b="1" i="0" u="none" strike="noStrike" kern="1200" cap="none" spc="0" normalizeH="0" baseline="0" noProof="0">
                <a:ln w="12700">
                  <a:solidFill>
                    <a:prstClr val="white"/>
                  </a:solidFill>
                  <a:prstDash val="solid"/>
                </a:ln>
                <a:pattFill prst="ltDnDiag">
                  <a:fgClr>
                    <a:srgbClr val="4BACC6">
                      <a:lumMod val="60000"/>
                      <a:lumOff val="40000"/>
                    </a:srgbClr>
                  </a:fgClr>
                  <a:bgClr>
                    <a:prstClr val="white"/>
                  </a:bgClr>
                </a:pattFill>
                <a:effectLst/>
                <a:uLnTx/>
                <a:uFillTx/>
                <a:latin typeface="Calibri"/>
                <a:ea typeface="宋体" panose="02010600030101010101" pitchFamily="2" charset="-122"/>
                <a:cs typeface="+mn-cs"/>
              </a:rPr>
              <a:t> phạm pháp luật</a:t>
            </a:r>
            <a:endParaRPr kumimoji="0" lang="zh-CN" altLang="en-US" sz="5400" b="1" i="0" u="none" strike="noStrike" kern="1200" cap="none" spc="0" normalizeH="0" baseline="0" noProof="0" dirty="0">
              <a:ln w="12700">
                <a:solidFill>
                  <a:prstClr val="white"/>
                </a:solidFill>
                <a:prstDash val="solid"/>
              </a:ln>
              <a:pattFill prst="ltDnDiag">
                <a:fgClr>
                  <a:srgbClr val="4BACC6">
                    <a:lumMod val="60000"/>
                    <a:lumOff val="40000"/>
                  </a:srgbClr>
                </a:fgClr>
                <a:bgClr>
                  <a:prstClr val="white"/>
                </a:bgClr>
              </a:pattFill>
              <a:effectLst/>
              <a:uLnTx/>
              <a:uFillTx/>
              <a:latin typeface="Calibri"/>
              <a:ea typeface="宋体" panose="02010600030101010101" pitchFamily="2" charset="-122"/>
              <a:cs typeface="+mn-cs"/>
            </a:endParaRPr>
          </a:p>
        </p:txBody>
      </p:sp>
      <p:cxnSp>
        <p:nvCxnSpPr>
          <p:cNvPr id="19" name="直接连接符 18"/>
          <p:cNvCxnSpPr/>
          <p:nvPr/>
        </p:nvCxnSpPr>
        <p:spPr>
          <a:xfrm flipV="1">
            <a:off x="1981200" y="603762"/>
            <a:ext cx="8229600" cy="13716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590800" y="4485664"/>
            <a:ext cx="8305800" cy="83487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742733" y="525780"/>
            <a:ext cx="448329" cy="54102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042677" y="288894"/>
            <a:ext cx="177523" cy="53499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610544"/>
            <a:ext cx="3384228" cy="3276004"/>
          </a:xfrm>
          <a:prstGeom prst="rect">
            <a:avLst/>
          </a:prstGeom>
        </p:spPr>
      </p:pic>
    </p:spTree>
    <p:extLst>
      <p:ext uri="{BB962C8B-B14F-4D97-AF65-F5344CB8AC3E}">
        <p14:creationId xmlns:p14="http://schemas.microsoft.com/office/powerpoint/2010/main" val="2558815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1000"/>
                                        <p:tgtEl>
                                          <p:spTgt spid="19"/>
                                        </p:tgtEl>
                                      </p:cBhvr>
                                    </p:animEffect>
                                  </p:childTnLst>
                                </p:cTn>
                              </p:par>
                              <p:par>
                                <p:cTn id="8" presetID="22" presetClass="entr" presetSubtype="4" fill="hold" nodeType="withEffect">
                                  <p:stCondLst>
                                    <p:cond delay="40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1000"/>
                                        <p:tgtEl>
                                          <p:spTgt spid="26"/>
                                        </p:tgtEl>
                                      </p:cBhvr>
                                    </p:animEffect>
                                  </p:childTnLst>
                                </p:cTn>
                              </p:par>
                              <p:par>
                                <p:cTn id="11" presetID="22" presetClass="entr" presetSubtype="4" fill="hold" nodeType="withEffect">
                                  <p:stCondLst>
                                    <p:cond delay="80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1000"/>
                                        <p:tgtEl>
                                          <p:spTgt spid="21"/>
                                        </p:tgtEl>
                                      </p:cBhvr>
                                    </p:animEffect>
                                  </p:childTnLst>
                                </p:cTn>
                              </p:par>
                              <p:par>
                                <p:cTn id="14" presetID="22" presetClass="entr" presetSubtype="4" fill="hold" nodeType="withEffect">
                                  <p:stCondLst>
                                    <p:cond delay="100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1000"/>
                                        <p:tgtEl>
                                          <p:spTgt spid="23"/>
                                        </p:tgtEl>
                                      </p:cBhvr>
                                    </p:animEffect>
                                  </p:childTnLst>
                                </p:cTn>
                              </p:par>
                            </p:childTnLst>
                          </p:cTn>
                        </p:par>
                        <p:par>
                          <p:cTn id="17" fill="hold">
                            <p:stCondLst>
                              <p:cond delay="20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1000"/>
                                        <p:tgtEl>
                                          <p:spTgt spid="3"/>
                                        </p:tgtEl>
                                      </p:cBhvr>
                                    </p:animEffect>
                                  </p:childTnLst>
                                </p:cTn>
                              </p:par>
                            </p:childTnLst>
                          </p:cTn>
                        </p:par>
                        <p:par>
                          <p:cTn id="21" fill="hold">
                            <p:stCondLst>
                              <p:cond delay="3000"/>
                            </p:stCondLst>
                            <p:childTnLst>
                              <p:par>
                                <p:cTn id="22" presetID="14" presetClass="entr" presetSubtype="1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88" y="4419600"/>
            <a:ext cx="3096829" cy="2430423"/>
          </a:xfrm>
          <a:prstGeom prst="rect">
            <a:avLst/>
          </a:prstGeom>
        </p:spPr>
      </p:pic>
      <p:grpSp>
        <p:nvGrpSpPr>
          <p:cNvPr id="7" name="组合 22"/>
          <p:cNvGrpSpPr/>
          <p:nvPr/>
        </p:nvGrpSpPr>
        <p:grpSpPr>
          <a:xfrm>
            <a:off x="1194101" y="1578292"/>
            <a:ext cx="2156280" cy="2866708"/>
            <a:chOff x="1203446" y="2413000"/>
            <a:chExt cx="2156280" cy="2866708"/>
          </a:xfrm>
        </p:grpSpPr>
        <p:sp>
          <p:nvSpPr>
            <p:cNvPr id="8" name="椭圆 31"/>
            <p:cNvSpPr/>
            <p:nvPr/>
          </p:nvSpPr>
          <p:spPr>
            <a:xfrm flipV="1">
              <a:off x="1203446" y="2413000"/>
              <a:ext cx="2156280" cy="286670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a:latin typeface="+mj-lt"/>
              </a:endParaRPr>
            </a:p>
          </p:txBody>
        </p:sp>
        <p:sp>
          <p:nvSpPr>
            <p:cNvPr id="12" name="矩形 11"/>
            <p:cNvSpPr/>
            <p:nvPr/>
          </p:nvSpPr>
          <p:spPr>
            <a:xfrm>
              <a:off x="1365415" y="3141157"/>
              <a:ext cx="1832342" cy="1384995"/>
            </a:xfrm>
            <a:prstGeom prst="rect">
              <a:avLst/>
            </a:prstGeom>
          </p:spPr>
          <p:txBody>
            <a:bodyPr wrap="square">
              <a:spAutoFit/>
              <a:scene3d>
                <a:camera prst="orthographicFront"/>
                <a:lightRig rig="threePt" dir="t"/>
              </a:scene3d>
              <a:sp3d contourW="12700"/>
            </a:bodyPr>
            <a:lstStyle/>
            <a:p>
              <a:r>
                <a:rPr lang="en-US" sz="2800">
                  <a:latin typeface="+mj-lt"/>
                </a:rPr>
                <a:t>Vi phạm pháp luật hình sự.</a:t>
              </a:r>
              <a:endParaRPr lang="vi-VN" sz="2800">
                <a:latin typeface="+mj-lt"/>
              </a:endParaRPr>
            </a:p>
          </p:txBody>
        </p:sp>
      </p:grpSp>
      <p:grpSp>
        <p:nvGrpSpPr>
          <p:cNvPr id="16" name="组合 23"/>
          <p:cNvGrpSpPr/>
          <p:nvPr/>
        </p:nvGrpSpPr>
        <p:grpSpPr>
          <a:xfrm>
            <a:off x="3733800" y="1578292"/>
            <a:ext cx="2156280" cy="2866708"/>
            <a:chOff x="3743145" y="2413000"/>
            <a:chExt cx="2156280" cy="2866708"/>
          </a:xfrm>
        </p:grpSpPr>
        <p:sp>
          <p:nvSpPr>
            <p:cNvPr id="17" name="椭圆 31"/>
            <p:cNvSpPr/>
            <p:nvPr/>
          </p:nvSpPr>
          <p:spPr>
            <a:xfrm flipV="1">
              <a:off x="3743145" y="2413000"/>
              <a:ext cx="2156280" cy="286670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a:latin typeface="+mj-lt"/>
              </a:endParaRPr>
            </a:p>
          </p:txBody>
        </p:sp>
        <p:sp>
          <p:nvSpPr>
            <p:cNvPr id="19" name="矩形 14"/>
            <p:cNvSpPr/>
            <p:nvPr/>
          </p:nvSpPr>
          <p:spPr>
            <a:xfrm>
              <a:off x="3905114" y="3142449"/>
              <a:ext cx="1832342" cy="1609030"/>
            </a:xfrm>
            <a:prstGeom prst="rect">
              <a:avLst/>
            </a:prstGeom>
          </p:spPr>
          <p:txBody>
            <a:bodyPr wrap="square">
              <a:spAutoFit/>
              <a:scene3d>
                <a:camera prst="orthographicFront"/>
                <a:lightRig rig="threePt" dir="t"/>
              </a:scene3d>
              <a:sp3d contourW="12700"/>
            </a:bodyPr>
            <a:lstStyle/>
            <a:p>
              <a:pPr algn="just">
                <a:lnSpc>
                  <a:spcPct val="120000"/>
                </a:lnSpc>
              </a:pPr>
              <a:r>
                <a:rPr lang="en-US" sz="2800">
                  <a:latin typeface="+mj-lt"/>
                </a:rPr>
                <a:t>Vi phạm pháp luật hành chính</a:t>
              </a:r>
              <a:endParaRPr lang="zh-CN" altLang="en-US" sz="2800" dirty="0">
                <a:solidFill>
                  <a:schemeClr val="bg1"/>
                </a:solidFill>
                <a:latin typeface="+mj-lt"/>
                <a:ea typeface="汉仪喵魂体W" panose="00020600040101010101" pitchFamily="18" charset="-122"/>
              </a:endParaRPr>
            </a:p>
          </p:txBody>
        </p:sp>
      </p:grpSp>
      <p:grpSp>
        <p:nvGrpSpPr>
          <p:cNvPr id="21" name="组合 24"/>
          <p:cNvGrpSpPr/>
          <p:nvPr/>
        </p:nvGrpSpPr>
        <p:grpSpPr>
          <a:xfrm>
            <a:off x="6273499" y="1578292"/>
            <a:ext cx="2156280" cy="2866708"/>
            <a:chOff x="6282844" y="2413000"/>
            <a:chExt cx="2156280" cy="2866708"/>
          </a:xfrm>
        </p:grpSpPr>
        <p:sp>
          <p:nvSpPr>
            <p:cNvPr id="22" name="椭圆 31"/>
            <p:cNvSpPr/>
            <p:nvPr/>
          </p:nvSpPr>
          <p:spPr>
            <a:xfrm flipV="1">
              <a:off x="6282844" y="2413000"/>
              <a:ext cx="2156280" cy="286670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3"/>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a:latin typeface="+mj-lt"/>
              </a:endParaRPr>
            </a:p>
          </p:txBody>
        </p:sp>
        <p:sp>
          <p:nvSpPr>
            <p:cNvPr id="24" name="矩形 17"/>
            <p:cNvSpPr/>
            <p:nvPr/>
          </p:nvSpPr>
          <p:spPr>
            <a:xfrm>
              <a:off x="6444813" y="3142449"/>
              <a:ext cx="1832342" cy="1609030"/>
            </a:xfrm>
            <a:prstGeom prst="rect">
              <a:avLst/>
            </a:prstGeom>
          </p:spPr>
          <p:txBody>
            <a:bodyPr wrap="square">
              <a:spAutoFit/>
              <a:scene3d>
                <a:camera prst="orthographicFront"/>
                <a:lightRig rig="threePt" dir="t"/>
              </a:scene3d>
              <a:sp3d contourW="12700"/>
            </a:bodyPr>
            <a:lstStyle/>
            <a:p>
              <a:pPr algn="just">
                <a:lnSpc>
                  <a:spcPct val="120000"/>
                </a:lnSpc>
              </a:pPr>
              <a:r>
                <a:rPr lang="en-US" sz="2800">
                  <a:latin typeface="+mj-lt"/>
                </a:rPr>
                <a:t>Vi phạm pháp luật dân sự.</a:t>
              </a:r>
              <a:endParaRPr lang="zh-CN" altLang="en-US" sz="2800" dirty="0">
                <a:solidFill>
                  <a:schemeClr val="bg1"/>
                </a:solidFill>
                <a:latin typeface="+mj-lt"/>
                <a:ea typeface="汉仪喵魂体W" panose="00020600040101010101" pitchFamily="18" charset="-122"/>
              </a:endParaRPr>
            </a:p>
          </p:txBody>
        </p:sp>
      </p:grpSp>
      <p:grpSp>
        <p:nvGrpSpPr>
          <p:cNvPr id="27" name="组合 25"/>
          <p:cNvGrpSpPr/>
          <p:nvPr/>
        </p:nvGrpSpPr>
        <p:grpSpPr>
          <a:xfrm>
            <a:off x="8813198" y="1578292"/>
            <a:ext cx="2156280" cy="2866708"/>
            <a:chOff x="8822543" y="2413000"/>
            <a:chExt cx="2156280" cy="2866708"/>
          </a:xfrm>
        </p:grpSpPr>
        <p:sp>
          <p:nvSpPr>
            <p:cNvPr id="28" name="椭圆 31"/>
            <p:cNvSpPr/>
            <p:nvPr/>
          </p:nvSpPr>
          <p:spPr>
            <a:xfrm flipV="1">
              <a:off x="8822543" y="2413000"/>
              <a:ext cx="2156280" cy="286670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a:latin typeface="+mj-lt"/>
              </a:endParaRPr>
            </a:p>
          </p:txBody>
        </p:sp>
        <p:sp>
          <p:nvSpPr>
            <p:cNvPr id="30" name="矩形 20"/>
            <p:cNvSpPr/>
            <p:nvPr/>
          </p:nvSpPr>
          <p:spPr>
            <a:xfrm>
              <a:off x="8984512" y="3153857"/>
              <a:ext cx="1832342" cy="1091966"/>
            </a:xfrm>
            <a:prstGeom prst="rect">
              <a:avLst/>
            </a:prstGeom>
          </p:spPr>
          <p:txBody>
            <a:bodyPr wrap="square">
              <a:spAutoFit/>
              <a:scene3d>
                <a:camera prst="orthographicFront"/>
                <a:lightRig rig="threePt" dir="t"/>
              </a:scene3d>
              <a:sp3d contourW="12700"/>
            </a:bodyPr>
            <a:lstStyle/>
            <a:p>
              <a:pPr algn="just">
                <a:lnSpc>
                  <a:spcPct val="120000"/>
                </a:lnSpc>
              </a:pPr>
              <a:r>
                <a:rPr lang="en-US" sz="2800">
                  <a:latin typeface="+mj-lt"/>
                </a:rPr>
                <a:t>Vi phạm kỉ luật.</a:t>
              </a:r>
              <a:endParaRPr lang="zh-CN" altLang="en-US" sz="2800" dirty="0">
                <a:solidFill>
                  <a:schemeClr val="bg1"/>
                </a:solidFill>
                <a:latin typeface="+mj-lt"/>
                <a:ea typeface="汉仪喵魂体W" panose="00020600040101010101" pitchFamily="18" charset="-122"/>
              </a:endParaRPr>
            </a:p>
          </p:txBody>
        </p:sp>
      </p:grpSp>
    </p:spTree>
    <p:extLst>
      <p:ext uri="{BB962C8B-B14F-4D97-AF65-F5344CB8AC3E}">
        <p14:creationId xmlns:p14="http://schemas.microsoft.com/office/powerpoint/2010/main" val="3746248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000"/>
                                        <p:tgtEl>
                                          <p:spTgt spid="11"/>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childTnLst>
                          </p:cTn>
                        </p:par>
                        <p:par>
                          <p:cTn id="13" fill="hold">
                            <p:stCondLst>
                              <p:cond delay="1500"/>
                            </p:stCondLst>
                            <p:childTnLst>
                              <p:par>
                                <p:cTn id="14" presetID="12" presetClass="entr" presetSubtype="4"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p:tgtEl>
                                          <p:spTgt spid="16"/>
                                        </p:tgtEl>
                                        <p:attrNameLst>
                                          <p:attrName>ppt_y</p:attrName>
                                        </p:attrNameLst>
                                      </p:cBhvr>
                                      <p:tavLst>
                                        <p:tav tm="0">
                                          <p:val>
                                            <p:strVal val="#ppt_y+#ppt_h*1.125000"/>
                                          </p:val>
                                        </p:tav>
                                        <p:tav tm="100000">
                                          <p:val>
                                            <p:strVal val="#ppt_y"/>
                                          </p:val>
                                        </p:tav>
                                      </p:tavLst>
                                    </p:anim>
                                    <p:animEffect transition="in" filter="wipe(up)">
                                      <p:cBhvr>
                                        <p:cTn id="17" dur="500"/>
                                        <p:tgtEl>
                                          <p:spTgt spid="16"/>
                                        </p:tgtEl>
                                      </p:cBhvr>
                                    </p:animEffect>
                                  </p:childTnLst>
                                </p:cTn>
                              </p:par>
                            </p:childTnLst>
                          </p:cTn>
                        </p:par>
                        <p:par>
                          <p:cTn id="18" fill="hold">
                            <p:stCondLst>
                              <p:cond delay="2000"/>
                            </p:stCondLst>
                            <p:childTnLst>
                              <p:par>
                                <p:cTn id="19" presetID="12" presetClass="entr" presetSubtype="4"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p:tgtEl>
                                          <p:spTgt spid="21"/>
                                        </p:tgtEl>
                                        <p:attrNameLst>
                                          <p:attrName>ppt_y</p:attrName>
                                        </p:attrNameLst>
                                      </p:cBhvr>
                                      <p:tavLst>
                                        <p:tav tm="0">
                                          <p:val>
                                            <p:strVal val="#ppt_y+#ppt_h*1.125000"/>
                                          </p:val>
                                        </p:tav>
                                        <p:tav tm="100000">
                                          <p:val>
                                            <p:strVal val="#ppt_y"/>
                                          </p:val>
                                        </p:tav>
                                      </p:tavLst>
                                    </p:anim>
                                    <p:animEffect transition="in" filter="wipe(up)">
                                      <p:cBhvr>
                                        <p:cTn id="22" dur="500"/>
                                        <p:tgtEl>
                                          <p:spTgt spid="21"/>
                                        </p:tgtEl>
                                      </p:cBhvr>
                                    </p:animEffect>
                                  </p:childTnLst>
                                </p:cTn>
                              </p:par>
                            </p:childTnLst>
                          </p:cTn>
                        </p:par>
                        <p:par>
                          <p:cTn id="23" fill="hold">
                            <p:stCondLst>
                              <p:cond delay="2500"/>
                            </p:stCondLst>
                            <p:childTnLst>
                              <p:par>
                                <p:cTn id="24" presetID="12" presetClass="entr" presetSubtype="4"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p:tgtEl>
                                          <p:spTgt spid="27"/>
                                        </p:tgtEl>
                                        <p:attrNameLst>
                                          <p:attrName>ppt_y</p:attrName>
                                        </p:attrNameLst>
                                      </p:cBhvr>
                                      <p:tavLst>
                                        <p:tav tm="0">
                                          <p:val>
                                            <p:strVal val="#ppt_y+#ppt_h*1.125000"/>
                                          </p:val>
                                        </p:tav>
                                        <p:tav tm="100000">
                                          <p:val>
                                            <p:strVal val="#ppt_y"/>
                                          </p:val>
                                        </p:tav>
                                      </p:tavLst>
                                    </p:anim>
                                    <p:animEffect transition="in" filter="wipe(up)">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3837752" y="2290230"/>
            <a:ext cx="4558235"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400" b="1">
                <a:ln w="12700">
                  <a:solidFill>
                    <a:prstClr val="white"/>
                  </a:solidFill>
                  <a:prstDash val="solid"/>
                </a:ln>
                <a:pattFill prst="ltDnDiag">
                  <a:fgClr>
                    <a:srgbClr val="4BACC6">
                      <a:lumMod val="60000"/>
                      <a:lumOff val="40000"/>
                    </a:srgbClr>
                  </a:fgClr>
                  <a:bgClr>
                    <a:prstClr val="white"/>
                  </a:bgClr>
                </a:pattFill>
                <a:latin typeface="Calibri"/>
                <a:ea typeface="宋体" panose="02010600030101010101" pitchFamily="2" charset="-122"/>
              </a:rPr>
              <a:t>3</a:t>
            </a:r>
            <a:r>
              <a:rPr kumimoji="0" lang="en-US" altLang="zh-CN" sz="5400" b="1" i="0" u="none" strike="noStrike" kern="1200" cap="none" spc="0" normalizeH="0" baseline="0" noProof="0">
                <a:ln w="12700">
                  <a:solidFill>
                    <a:prstClr val="white"/>
                  </a:solidFill>
                  <a:prstDash val="solid"/>
                </a:ln>
                <a:pattFill prst="ltDnDiag">
                  <a:fgClr>
                    <a:srgbClr val="4BACC6">
                      <a:lumMod val="60000"/>
                      <a:lumOff val="40000"/>
                    </a:srgbClr>
                  </a:fgClr>
                  <a:bgClr>
                    <a:prstClr val="white"/>
                  </a:bgClr>
                </a:pattFill>
                <a:effectLst/>
                <a:uLnTx/>
                <a:uFillTx/>
                <a:latin typeface="Calibri"/>
                <a:ea typeface="宋体" panose="02010600030101010101" pitchFamily="2" charset="-122"/>
                <a:cs typeface="+mn-cs"/>
              </a:rPr>
              <a:t>. Trách</a:t>
            </a:r>
            <a:r>
              <a:rPr kumimoji="0" lang="en-US" altLang="zh-CN" sz="5400" b="1" i="0" u="none" strike="noStrike" kern="1200" cap="none" spc="0" normalizeH="0" noProof="0">
                <a:ln w="12700">
                  <a:solidFill>
                    <a:prstClr val="white"/>
                  </a:solidFill>
                  <a:prstDash val="solid"/>
                </a:ln>
                <a:pattFill prst="ltDnDiag">
                  <a:fgClr>
                    <a:srgbClr val="4BACC6">
                      <a:lumMod val="60000"/>
                      <a:lumOff val="40000"/>
                    </a:srgbClr>
                  </a:fgClr>
                  <a:bgClr>
                    <a:prstClr val="white"/>
                  </a:bgClr>
                </a:pattFill>
                <a:effectLst/>
                <a:uLnTx/>
                <a:uFillTx/>
                <a:latin typeface="Calibri"/>
                <a:ea typeface="宋体" panose="02010600030101010101" pitchFamily="2" charset="-122"/>
                <a:cs typeface="+mn-cs"/>
              </a:rPr>
              <a:t> nhiệm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noProof="0">
                <a:ln w="12700">
                  <a:solidFill>
                    <a:prstClr val="white"/>
                  </a:solidFill>
                  <a:prstDash val="solid"/>
                </a:ln>
                <a:pattFill prst="ltDnDiag">
                  <a:fgClr>
                    <a:srgbClr val="4BACC6">
                      <a:lumMod val="60000"/>
                      <a:lumOff val="40000"/>
                    </a:srgbClr>
                  </a:fgClr>
                  <a:bgClr>
                    <a:prstClr val="white"/>
                  </a:bgClr>
                </a:pattFill>
                <a:effectLst/>
                <a:uLnTx/>
                <a:uFillTx/>
                <a:latin typeface="Calibri"/>
                <a:ea typeface="宋体" panose="02010600030101010101" pitchFamily="2" charset="-122"/>
                <a:cs typeface="+mn-cs"/>
              </a:rPr>
              <a:t>pháp lý</a:t>
            </a:r>
            <a:endParaRPr kumimoji="0" lang="zh-CN" altLang="en-US" sz="5400" b="1" i="0" u="none" strike="noStrike" kern="1200" cap="none" spc="0" normalizeH="0" baseline="0" noProof="0" dirty="0">
              <a:ln w="12700">
                <a:solidFill>
                  <a:prstClr val="white"/>
                </a:solidFill>
                <a:prstDash val="solid"/>
              </a:ln>
              <a:pattFill prst="ltDnDiag">
                <a:fgClr>
                  <a:srgbClr val="4BACC6">
                    <a:lumMod val="60000"/>
                    <a:lumOff val="40000"/>
                  </a:srgbClr>
                </a:fgClr>
                <a:bgClr>
                  <a:prstClr val="white"/>
                </a:bgClr>
              </a:pattFill>
              <a:effectLst/>
              <a:uLnTx/>
              <a:uFillTx/>
              <a:latin typeface="Calibri"/>
              <a:ea typeface="宋体" panose="02010600030101010101" pitchFamily="2" charset="-122"/>
              <a:cs typeface="+mn-cs"/>
            </a:endParaRPr>
          </a:p>
        </p:txBody>
      </p:sp>
      <p:cxnSp>
        <p:nvCxnSpPr>
          <p:cNvPr id="19" name="直接连接符 18"/>
          <p:cNvCxnSpPr/>
          <p:nvPr/>
        </p:nvCxnSpPr>
        <p:spPr>
          <a:xfrm flipV="1">
            <a:off x="1981200" y="603762"/>
            <a:ext cx="8229600" cy="13716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590800" y="4485664"/>
            <a:ext cx="8305800" cy="83487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742733" y="525780"/>
            <a:ext cx="448329" cy="54102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042677" y="288894"/>
            <a:ext cx="177523" cy="53499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610544"/>
            <a:ext cx="3384228" cy="3276004"/>
          </a:xfrm>
          <a:prstGeom prst="rect">
            <a:avLst/>
          </a:prstGeom>
        </p:spPr>
      </p:pic>
    </p:spTree>
    <p:extLst>
      <p:ext uri="{BB962C8B-B14F-4D97-AF65-F5344CB8AC3E}">
        <p14:creationId xmlns:p14="http://schemas.microsoft.com/office/powerpoint/2010/main" val="2351282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1000"/>
                                        <p:tgtEl>
                                          <p:spTgt spid="19"/>
                                        </p:tgtEl>
                                      </p:cBhvr>
                                    </p:animEffect>
                                  </p:childTnLst>
                                </p:cTn>
                              </p:par>
                              <p:par>
                                <p:cTn id="8" presetID="22" presetClass="entr" presetSubtype="4" fill="hold" nodeType="withEffect">
                                  <p:stCondLst>
                                    <p:cond delay="40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1000"/>
                                        <p:tgtEl>
                                          <p:spTgt spid="26"/>
                                        </p:tgtEl>
                                      </p:cBhvr>
                                    </p:animEffect>
                                  </p:childTnLst>
                                </p:cTn>
                              </p:par>
                              <p:par>
                                <p:cTn id="11" presetID="22" presetClass="entr" presetSubtype="4" fill="hold" nodeType="withEffect">
                                  <p:stCondLst>
                                    <p:cond delay="80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1000"/>
                                        <p:tgtEl>
                                          <p:spTgt spid="21"/>
                                        </p:tgtEl>
                                      </p:cBhvr>
                                    </p:animEffect>
                                  </p:childTnLst>
                                </p:cTn>
                              </p:par>
                              <p:par>
                                <p:cTn id="14" presetID="22" presetClass="entr" presetSubtype="4" fill="hold" nodeType="withEffect">
                                  <p:stCondLst>
                                    <p:cond delay="100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1000"/>
                                        <p:tgtEl>
                                          <p:spTgt spid="23"/>
                                        </p:tgtEl>
                                      </p:cBhvr>
                                    </p:animEffect>
                                  </p:childTnLst>
                                </p:cTn>
                              </p:par>
                            </p:childTnLst>
                          </p:cTn>
                        </p:par>
                        <p:par>
                          <p:cTn id="17" fill="hold">
                            <p:stCondLst>
                              <p:cond delay="20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1000"/>
                                        <p:tgtEl>
                                          <p:spTgt spid="3"/>
                                        </p:tgtEl>
                                      </p:cBhvr>
                                    </p:animEffect>
                                  </p:childTnLst>
                                </p:cTn>
                              </p:par>
                            </p:childTnLst>
                          </p:cTn>
                        </p:par>
                        <p:par>
                          <p:cTn id="21" fill="hold">
                            <p:stCondLst>
                              <p:cond delay="3000"/>
                            </p:stCondLst>
                            <p:childTnLst>
                              <p:par>
                                <p:cTn id="22" presetID="14" presetClass="entr" presetSubtype="1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8" name="组合 27"/>
          <p:cNvGrpSpPr/>
          <p:nvPr/>
        </p:nvGrpSpPr>
        <p:grpSpPr>
          <a:xfrm>
            <a:off x="3344903" y="590028"/>
            <a:ext cx="2348898" cy="1569660"/>
            <a:chOff x="2828499" y="357807"/>
            <a:chExt cx="2348898" cy="1721525"/>
          </a:xfrm>
        </p:grpSpPr>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8499" y="482421"/>
              <a:ext cx="2348898" cy="1426801"/>
            </a:xfrm>
            <a:prstGeom prst="rect">
              <a:avLst/>
            </a:prstGeom>
          </p:spPr>
        </p:pic>
        <p:sp>
          <p:nvSpPr>
            <p:cNvPr id="25" name="矩形 24"/>
            <p:cNvSpPr/>
            <p:nvPr/>
          </p:nvSpPr>
          <p:spPr>
            <a:xfrm>
              <a:off x="2890729" y="357807"/>
              <a:ext cx="2106667" cy="1721525"/>
            </a:xfrm>
            <a:prstGeom prst="rect">
              <a:avLst/>
            </a:prstGeom>
            <a:noFill/>
          </p:spPr>
          <p:txBody>
            <a:bodyPr wrap="none" lIns="91440" tIns="45720" rIns="91440" bIns="45720">
              <a:spAutoFit/>
            </a:bodyPr>
            <a:lstStyle/>
            <a:p>
              <a:pPr algn="ctr"/>
              <a:r>
                <a:rPr lang="en-US" altLang="zh-CN" sz="9600">
                  <a:ln w="0"/>
                  <a:solidFill>
                    <a:schemeClr val="bg1"/>
                  </a:solidFill>
                  <a:effectLst>
                    <a:outerShdw blurRad="38100" dist="19050" dir="2700000" algn="tl" rotWithShape="0">
                      <a:schemeClr val="dk1">
                        <a:alpha val="40000"/>
                      </a:schemeClr>
                    </a:outerShdw>
                  </a:effectLst>
                  <a:latin typeface="+mj-lt"/>
                  <a:ea typeface="华文新魏" panose="02010800040101010101" pitchFamily="2" charset="-122"/>
                </a:rPr>
                <a:t>NỘI</a:t>
              </a:r>
              <a:endParaRPr lang="zh-CN" altLang="en-US" sz="9600" b="0" cap="none" spc="0" dirty="0">
                <a:ln w="0"/>
                <a:solidFill>
                  <a:schemeClr val="bg1"/>
                </a:solidFill>
                <a:effectLst>
                  <a:outerShdw blurRad="38100" dist="19050" dir="2700000" algn="tl" rotWithShape="0">
                    <a:schemeClr val="dk1">
                      <a:alpha val="40000"/>
                    </a:schemeClr>
                  </a:outerShdw>
                </a:effectLst>
                <a:latin typeface="+mj-lt"/>
                <a:ea typeface="华文新魏" panose="02010800040101010101" pitchFamily="2" charset="-122"/>
              </a:endParaRPr>
            </a:p>
          </p:txBody>
        </p:sp>
      </p:grpSp>
      <p:grpSp>
        <p:nvGrpSpPr>
          <p:cNvPr id="27" name="组合 26"/>
          <p:cNvGrpSpPr/>
          <p:nvPr/>
        </p:nvGrpSpPr>
        <p:grpSpPr>
          <a:xfrm>
            <a:off x="5693801" y="608568"/>
            <a:ext cx="3885518" cy="1569660"/>
            <a:chOff x="6288882" y="-40651"/>
            <a:chExt cx="3275856" cy="1569660"/>
          </a:xfrm>
        </p:grpSpPr>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4539" y="40483"/>
              <a:ext cx="2884543" cy="1304683"/>
            </a:xfrm>
            <a:prstGeom prst="rect">
              <a:avLst/>
            </a:prstGeom>
          </p:spPr>
        </p:pic>
        <p:sp>
          <p:nvSpPr>
            <p:cNvPr id="26" name="矩形 25"/>
            <p:cNvSpPr/>
            <p:nvPr/>
          </p:nvSpPr>
          <p:spPr>
            <a:xfrm>
              <a:off x="6288882" y="-40651"/>
              <a:ext cx="3275856" cy="1569660"/>
            </a:xfrm>
            <a:prstGeom prst="rect">
              <a:avLst/>
            </a:prstGeom>
            <a:noFill/>
          </p:spPr>
          <p:txBody>
            <a:bodyPr wrap="square" lIns="91440" tIns="45720" rIns="91440" bIns="45720">
              <a:spAutoFit/>
            </a:bodyPr>
            <a:lstStyle/>
            <a:p>
              <a:pPr algn="ctr"/>
              <a:r>
                <a:rPr lang="en-US" altLang="zh-CN" sz="9600">
                  <a:ln w="0"/>
                  <a:solidFill>
                    <a:schemeClr val="bg1"/>
                  </a:solidFill>
                  <a:effectLst>
                    <a:outerShdw blurRad="38100" dist="19050" dir="2700000" algn="tl" rotWithShape="0">
                      <a:schemeClr val="dk1">
                        <a:alpha val="40000"/>
                      </a:schemeClr>
                    </a:outerShdw>
                  </a:effectLst>
                  <a:latin typeface="+mj-lt"/>
                  <a:ea typeface="华文新魏" panose="02010800040101010101" pitchFamily="2" charset="-122"/>
                </a:rPr>
                <a:t>DUNG</a:t>
              </a:r>
              <a:endParaRPr lang="zh-CN" altLang="en-US" sz="9600" b="0" cap="none" spc="0" dirty="0">
                <a:ln w="0"/>
                <a:solidFill>
                  <a:schemeClr val="bg1"/>
                </a:solidFill>
                <a:effectLst>
                  <a:outerShdw blurRad="38100" dist="19050" dir="2700000" algn="tl" rotWithShape="0">
                    <a:schemeClr val="dk1">
                      <a:alpha val="40000"/>
                    </a:schemeClr>
                  </a:outerShdw>
                </a:effectLst>
                <a:latin typeface="+mj-lt"/>
                <a:ea typeface="华文新魏" panose="02010800040101010101" pitchFamily="2" charset="-122"/>
              </a:endParaRPr>
            </a:p>
          </p:txBody>
        </p:sp>
      </p:grpSp>
      <p:sp>
        <p:nvSpPr>
          <p:cNvPr id="67" name="文本框 66"/>
          <p:cNvSpPr txBox="1"/>
          <p:nvPr/>
        </p:nvSpPr>
        <p:spPr>
          <a:xfrm>
            <a:off x="2514600" y="2279969"/>
            <a:ext cx="7608028" cy="1077218"/>
          </a:xfrm>
          <a:prstGeom prst="rect">
            <a:avLst/>
          </a:prstGeom>
          <a:noFill/>
          <a:ln>
            <a:solidFill>
              <a:schemeClr val="bg1"/>
            </a:solidFill>
          </a:ln>
        </p:spPr>
        <p:txBody>
          <a:bodyPr wrap="square" rtlCol="0">
            <a:spAutoFit/>
          </a:bodyPr>
          <a:lstStyle/>
          <a:p>
            <a:pPr algn="ctr"/>
            <a:r>
              <a:rPr lang="en-US" altLang="zh-CN" sz="3200">
                <a:solidFill>
                  <a:schemeClr val="bg1"/>
                </a:solidFill>
                <a:latin typeface="+mj-lt"/>
                <a:ea typeface="华文新魏" panose="02010800040101010101" pitchFamily="2" charset="-122"/>
                <a:cs typeface="Times New Roman" panose="02020603050405020304" pitchFamily="18" charset="0"/>
              </a:rPr>
              <a:t>Vi phạm pháp luật và </a:t>
            </a:r>
          </a:p>
          <a:p>
            <a:pPr algn="ctr"/>
            <a:r>
              <a:rPr lang="en-US" altLang="zh-CN" sz="3200">
                <a:solidFill>
                  <a:schemeClr val="bg1"/>
                </a:solidFill>
                <a:latin typeface="+mj-lt"/>
                <a:ea typeface="华文新魏" panose="02010800040101010101" pitchFamily="2" charset="-122"/>
                <a:cs typeface="Times New Roman" panose="02020603050405020304" pitchFamily="18" charset="0"/>
              </a:rPr>
              <a:t>các loại vi phạm pháp luật.</a:t>
            </a:r>
            <a:endParaRPr lang="zh-CN" altLang="en-US" sz="3200" dirty="0">
              <a:solidFill>
                <a:schemeClr val="bg1"/>
              </a:solidFill>
              <a:latin typeface="+mj-lt"/>
              <a:ea typeface="华文新魏" panose="02010800040101010101" pitchFamily="2" charset="-122"/>
              <a:cs typeface="Times New Roman" panose="02020603050405020304" pitchFamily="18" charset="0"/>
            </a:endParaRPr>
          </a:p>
        </p:txBody>
      </p:sp>
      <p:pic>
        <p:nvPicPr>
          <p:cNvPr id="105" name="图片 104"/>
          <p:cNvPicPr>
            <a:picLocks noChangeAspect="1"/>
          </p:cNvPicPr>
          <p:nvPr/>
        </p:nvPicPr>
        <p:blipFill rotWithShape="1">
          <a:blip r:embed="rId5" cstate="print">
            <a:extLst>
              <a:ext uri="{28A0092B-C50C-407E-A947-70E740481C1C}">
                <a14:useLocalDpi xmlns:a14="http://schemas.microsoft.com/office/drawing/2010/main" val="0"/>
              </a:ext>
            </a:extLst>
          </a:blip>
          <a:srcRect l="93704" t="40025" b="46221"/>
          <a:stretch/>
        </p:blipFill>
        <p:spPr>
          <a:xfrm>
            <a:off x="996739" y="168691"/>
            <a:ext cx="1529573" cy="1670314"/>
          </a:xfrm>
          <a:prstGeom prst="rect">
            <a:avLst/>
          </a:prstGeom>
        </p:spPr>
      </p:pic>
      <p:pic>
        <p:nvPicPr>
          <p:cNvPr id="106" name="图片 10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582991">
            <a:off x="-303450" y="3834248"/>
            <a:ext cx="2446316" cy="2466345"/>
          </a:xfrm>
          <a:prstGeom prst="rect">
            <a:avLst/>
          </a:prstGeom>
        </p:spPr>
      </p:pic>
      <p:pic>
        <p:nvPicPr>
          <p:cNvPr id="107" name="图片 10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4820" y="1658344"/>
            <a:ext cx="866052" cy="1549099"/>
          </a:xfrm>
          <a:prstGeom prst="rect">
            <a:avLst/>
          </a:prstGeom>
        </p:spPr>
      </p:pic>
      <p:pic>
        <p:nvPicPr>
          <p:cNvPr id="108" name="图片 10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39334" y="852802"/>
            <a:ext cx="2552666" cy="1094000"/>
          </a:xfrm>
          <a:prstGeom prst="rect">
            <a:avLst/>
          </a:prstGeom>
        </p:spPr>
      </p:pic>
      <p:sp>
        <p:nvSpPr>
          <p:cNvPr id="54" name="椭圆 86"/>
          <p:cNvSpPr/>
          <p:nvPr/>
        </p:nvSpPr>
        <p:spPr>
          <a:xfrm flipV="1">
            <a:off x="3516405" y="2695239"/>
            <a:ext cx="200361" cy="2003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5" name="直接连接符 87"/>
          <p:cNvCxnSpPr/>
          <p:nvPr/>
        </p:nvCxnSpPr>
        <p:spPr>
          <a:xfrm flipV="1">
            <a:off x="2514600" y="2795420"/>
            <a:ext cx="1001805" cy="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椭圆 84"/>
          <p:cNvSpPr/>
          <p:nvPr/>
        </p:nvSpPr>
        <p:spPr>
          <a:xfrm rot="10800000" flipV="1">
            <a:off x="8932434" y="2771439"/>
            <a:ext cx="200361" cy="2003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7" name="直接连接符 85"/>
          <p:cNvCxnSpPr/>
          <p:nvPr/>
        </p:nvCxnSpPr>
        <p:spPr>
          <a:xfrm rot="10800000" flipV="1">
            <a:off x="9132795" y="2871620"/>
            <a:ext cx="1001805" cy="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文本框 66"/>
          <p:cNvSpPr txBox="1"/>
          <p:nvPr/>
        </p:nvSpPr>
        <p:spPr>
          <a:xfrm>
            <a:off x="2514600" y="3576877"/>
            <a:ext cx="7596316" cy="1077218"/>
          </a:xfrm>
          <a:prstGeom prst="rect">
            <a:avLst/>
          </a:prstGeom>
          <a:noFill/>
          <a:ln>
            <a:solidFill>
              <a:schemeClr val="bg1"/>
            </a:solidFill>
          </a:ln>
        </p:spPr>
        <p:txBody>
          <a:bodyPr wrap="square" rtlCol="0">
            <a:spAutoFit/>
          </a:bodyPr>
          <a:lstStyle/>
          <a:p>
            <a:pPr algn="ctr"/>
            <a:r>
              <a:rPr lang="en-US" altLang="zh-CN" sz="3200">
                <a:solidFill>
                  <a:schemeClr val="bg1"/>
                </a:solidFill>
                <a:latin typeface="+mj-lt"/>
                <a:ea typeface="华文新魏" panose="02010800040101010101" pitchFamily="2" charset="-122"/>
                <a:cs typeface="Times New Roman" panose="02020603050405020304" pitchFamily="18" charset="0"/>
              </a:rPr>
              <a:t>Trách nhiệm pháp lý và </a:t>
            </a:r>
          </a:p>
          <a:p>
            <a:pPr algn="ctr"/>
            <a:r>
              <a:rPr lang="en-US" altLang="zh-CN" sz="3200">
                <a:solidFill>
                  <a:schemeClr val="bg1"/>
                </a:solidFill>
                <a:latin typeface="+mj-lt"/>
                <a:ea typeface="华文新魏" panose="02010800040101010101" pitchFamily="2" charset="-122"/>
                <a:cs typeface="Times New Roman" panose="02020603050405020304" pitchFamily="18" charset="0"/>
              </a:rPr>
              <a:t>các loại trách nhiệm pháp lý.</a:t>
            </a:r>
            <a:endParaRPr lang="zh-CN" altLang="en-US" sz="3200" dirty="0">
              <a:solidFill>
                <a:schemeClr val="bg1"/>
              </a:solidFill>
              <a:latin typeface="+mj-lt"/>
              <a:ea typeface="华文新魏" panose="02010800040101010101" pitchFamily="2" charset="-122"/>
              <a:cs typeface="Times New Roman" panose="02020603050405020304" pitchFamily="18" charset="0"/>
            </a:endParaRPr>
          </a:p>
        </p:txBody>
      </p:sp>
      <p:sp>
        <p:nvSpPr>
          <p:cNvPr id="59" name="文本框 66"/>
          <p:cNvSpPr txBox="1"/>
          <p:nvPr/>
        </p:nvSpPr>
        <p:spPr>
          <a:xfrm>
            <a:off x="2514600" y="4899743"/>
            <a:ext cx="7596316" cy="584775"/>
          </a:xfrm>
          <a:prstGeom prst="rect">
            <a:avLst/>
          </a:prstGeom>
          <a:noFill/>
          <a:ln>
            <a:solidFill>
              <a:schemeClr val="bg1"/>
            </a:solidFill>
          </a:ln>
        </p:spPr>
        <p:txBody>
          <a:bodyPr wrap="square" rtlCol="0">
            <a:spAutoFit/>
          </a:bodyPr>
          <a:lstStyle/>
          <a:p>
            <a:pPr algn="ctr"/>
            <a:r>
              <a:rPr lang="en-US" altLang="zh-CN" sz="3200">
                <a:solidFill>
                  <a:schemeClr val="bg1"/>
                </a:solidFill>
                <a:latin typeface="+mj-lt"/>
                <a:ea typeface="华文新魏" panose="02010800040101010101" pitchFamily="2" charset="-122"/>
                <a:cs typeface="Times New Roman" panose="02020603050405020304" pitchFamily="18" charset="0"/>
              </a:rPr>
              <a:t>Trách nhiệm của công dân.</a:t>
            </a:r>
            <a:endParaRPr lang="zh-CN" altLang="en-US" sz="3200" dirty="0">
              <a:solidFill>
                <a:schemeClr val="bg1"/>
              </a:solidFill>
              <a:latin typeface="+mj-lt"/>
              <a:ea typeface="华文新魏" panose="02010800040101010101" pitchFamily="2" charset="-122"/>
              <a:cs typeface="Times New Roman" panose="02020603050405020304" pitchFamily="18" charset="0"/>
            </a:endParaRPr>
          </a:p>
        </p:txBody>
      </p:sp>
      <p:sp>
        <p:nvSpPr>
          <p:cNvPr id="60" name="椭圆 86"/>
          <p:cNvSpPr/>
          <p:nvPr/>
        </p:nvSpPr>
        <p:spPr>
          <a:xfrm flipV="1">
            <a:off x="3516405" y="5055557"/>
            <a:ext cx="200361" cy="2003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1" name="直接连接符 87"/>
          <p:cNvCxnSpPr/>
          <p:nvPr/>
        </p:nvCxnSpPr>
        <p:spPr>
          <a:xfrm flipV="1">
            <a:off x="2514600" y="5155738"/>
            <a:ext cx="1001805" cy="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椭圆 86"/>
          <p:cNvSpPr/>
          <p:nvPr/>
        </p:nvSpPr>
        <p:spPr>
          <a:xfrm flipV="1">
            <a:off x="3516405" y="3990639"/>
            <a:ext cx="200361" cy="2003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 name="直接连接符 87"/>
          <p:cNvCxnSpPr/>
          <p:nvPr/>
        </p:nvCxnSpPr>
        <p:spPr>
          <a:xfrm flipV="1">
            <a:off x="2514600" y="4090820"/>
            <a:ext cx="1001805" cy="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椭圆 84"/>
          <p:cNvSpPr/>
          <p:nvPr/>
        </p:nvSpPr>
        <p:spPr>
          <a:xfrm rot="10800000" flipV="1">
            <a:off x="8915400" y="5133638"/>
            <a:ext cx="200361" cy="2003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5" name="直接连接符 85"/>
          <p:cNvCxnSpPr/>
          <p:nvPr/>
        </p:nvCxnSpPr>
        <p:spPr>
          <a:xfrm rot="10800000" flipV="1">
            <a:off x="9115761" y="5233819"/>
            <a:ext cx="1001805" cy="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椭圆 84"/>
          <p:cNvSpPr/>
          <p:nvPr/>
        </p:nvSpPr>
        <p:spPr>
          <a:xfrm rot="10800000" flipV="1">
            <a:off x="8932434" y="3990639"/>
            <a:ext cx="200361" cy="2003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8" name="直接连接符 85"/>
          <p:cNvCxnSpPr/>
          <p:nvPr/>
        </p:nvCxnSpPr>
        <p:spPr>
          <a:xfrm rot="10800000" flipV="1">
            <a:off x="9132795" y="4090820"/>
            <a:ext cx="1001805" cy="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164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randombar(horizontal)">
                                      <p:cBhvr>
                                        <p:cTn id="19" dur="500"/>
                                        <p:tgtEl>
                                          <p:spTgt spid="5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randombar(horizontal)">
                                      <p:cBhvr>
                                        <p:cTn id="22" dur="500"/>
                                        <p:tgtEl>
                                          <p:spTgt spid="54"/>
                                        </p:tgtEl>
                                      </p:cBhvr>
                                    </p:animEffect>
                                  </p:childTnLst>
                                </p:cTn>
                              </p:par>
                              <p:par>
                                <p:cTn id="23" presetID="14" presetClass="entr" presetSubtype="1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randombar(horizontal)">
                                      <p:cBhvr>
                                        <p:cTn id="25" dur="500"/>
                                        <p:tgtEl>
                                          <p:spTgt spid="5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randombar(horizontal)">
                                      <p:cBhvr>
                                        <p:cTn id="28" dur="500"/>
                                        <p:tgtEl>
                                          <p:spTgt spid="56"/>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randombar(horizontal)">
                                      <p:cBhvr>
                                        <p:cTn id="31" dur="500"/>
                                        <p:tgtEl>
                                          <p:spTgt spid="67"/>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randombar(horizontal)">
                                      <p:cBhvr>
                                        <p:cTn id="36" dur="500"/>
                                        <p:tgtEl>
                                          <p:spTgt spid="63"/>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randombar(horizontal)">
                                      <p:cBhvr>
                                        <p:cTn id="39" dur="500"/>
                                        <p:tgtEl>
                                          <p:spTgt spid="62"/>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randombar(horizontal)">
                                      <p:cBhvr>
                                        <p:cTn id="42" dur="500"/>
                                        <p:tgtEl>
                                          <p:spTgt spid="66"/>
                                        </p:tgtEl>
                                      </p:cBhvr>
                                    </p:animEffect>
                                  </p:childTnLst>
                                </p:cTn>
                              </p:par>
                              <p:par>
                                <p:cTn id="43" presetID="14" presetClass="entr" presetSubtype="10" fill="hold"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randombar(horizontal)">
                                      <p:cBhvr>
                                        <p:cTn id="45" dur="500"/>
                                        <p:tgtEl>
                                          <p:spTgt spid="68"/>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randombar(horizontal)">
                                      <p:cBhvr>
                                        <p:cTn id="48" dur="500"/>
                                        <p:tgtEl>
                                          <p:spTgt spid="58"/>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randombar(horizontal)">
                                      <p:cBhvr>
                                        <p:cTn id="53" dur="500"/>
                                        <p:tgtEl>
                                          <p:spTgt spid="60"/>
                                        </p:tgtEl>
                                      </p:cBhvr>
                                    </p:animEffect>
                                  </p:childTnLst>
                                </p:cTn>
                              </p:par>
                              <p:par>
                                <p:cTn id="54" presetID="14" presetClass="entr" presetSubtype="10" fill="hold"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randombar(horizontal)">
                                      <p:cBhvr>
                                        <p:cTn id="56" dur="500"/>
                                        <p:tgtEl>
                                          <p:spTgt spid="61"/>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randombar(horizontal)">
                                      <p:cBhvr>
                                        <p:cTn id="59" dur="500"/>
                                        <p:tgtEl>
                                          <p:spTgt spid="64"/>
                                        </p:tgtEl>
                                      </p:cBhvr>
                                    </p:animEffect>
                                  </p:childTnLst>
                                </p:cTn>
                              </p:par>
                              <p:par>
                                <p:cTn id="60" presetID="14" presetClass="entr" presetSubtype="10" fill="hold" nodeType="with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randombar(horizontal)">
                                      <p:cBhvr>
                                        <p:cTn id="62" dur="500"/>
                                        <p:tgtEl>
                                          <p:spTgt spid="65"/>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randombar(horizontal)">
                                      <p:cBhvr>
                                        <p:cTn id="6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54" grpId="0" animBg="1"/>
      <p:bldP spid="56" grpId="0" animBg="1"/>
      <p:bldP spid="58" grpId="0" animBg="1"/>
      <p:bldP spid="59" grpId="0" animBg="1"/>
      <p:bldP spid="60" grpId="0" animBg="1"/>
      <p:bldP spid="62" grpId="0" animBg="1"/>
      <p:bldP spid="64" grpId="0" animBg="1"/>
      <p:bldP spid="6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76200"/>
            <a:ext cx="4020025" cy="472440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5400" y="2336534"/>
            <a:ext cx="3163973" cy="4521466"/>
          </a:xfrm>
          <a:prstGeom prst="rect">
            <a:avLst/>
          </a:prstGeom>
        </p:spPr>
      </p:pic>
      <p:pic>
        <p:nvPicPr>
          <p:cNvPr id="11" name="Picture 10" descr="cloud_ballon.png"/>
          <p:cNvPicPr>
            <a:picLocks noChangeAspect="1"/>
          </p:cNvPicPr>
          <p:nvPr/>
        </p:nvPicPr>
        <p:blipFill>
          <a:blip r:embed="rId6" cstate="print"/>
          <a:stretch>
            <a:fillRect/>
          </a:stretch>
        </p:blipFill>
        <p:spPr>
          <a:xfrm>
            <a:off x="9448800" y="533400"/>
            <a:ext cx="1186679" cy="971550"/>
          </a:xfrm>
          <a:prstGeom prst="rect">
            <a:avLst/>
          </a:prstGeom>
          <a:noFill/>
        </p:spPr>
      </p:pic>
      <p:grpSp>
        <p:nvGrpSpPr>
          <p:cNvPr id="14" name="Group 13"/>
          <p:cNvGrpSpPr/>
          <p:nvPr/>
        </p:nvGrpSpPr>
        <p:grpSpPr>
          <a:xfrm>
            <a:off x="2804730" y="2819400"/>
            <a:ext cx="6334125" cy="609600"/>
            <a:chOff x="1558017" y="2992762"/>
            <a:chExt cx="6334125" cy="609600"/>
          </a:xfrm>
          <a:noFill/>
        </p:grpSpPr>
        <p:cxnSp>
          <p:nvCxnSpPr>
            <p:cNvPr id="15" name="Straight Connector 14"/>
            <p:cNvCxnSpPr/>
            <p:nvPr/>
          </p:nvCxnSpPr>
          <p:spPr>
            <a:xfrm>
              <a:off x="1558017" y="3213198"/>
              <a:ext cx="2743200" cy="158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58017" y="3256742"/>
              <a:ext cx="2743200" cy="158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48942" y="3213198"/>
              <a:ext cx="2743200" cy="158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148942" y="3256742"/>
              <a:ext cx="2743200" cy="158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Picture 18" descr="yellow.png"/>
            <p:cNvPicPr>
              <a:picLocks noChangeAspect="1"/>
            </p:cNvPicPr>
            <p:nvPr/>
          </p:nvPicPr>
          <p:blipFill>
            <a:blip r:embed="rId7" cstate="print"/>
            <a:stretch>
              <a:fillRect/>
            </a:stretch>
          </p:blipFill>
          <p:spPr>
            <a:xfrm>
              <a:off x="4441776" y="2992762"/>
              <a:ext cx="586740" cy="609600"/>
            </a:xfrm>
            <a:prstGeom prst="rect">
              <a:avLst/>
            </a:prstGeom>
            <a:grpFill/>
          </p:spPr>
        </p:pic>
      </p:grpSp>
      <p:sp>
        <p:nvSpPr>
          <p:cNvPr id="20" name="TextBox 19"/>
          <p:cNvSpPr txBox="1"/>
          <p:nvPr/>
        </p:nvSpPr>
        <p:spPr>
          <a:xfrm>
            <a:off x="2209800" y="2363682"/>
            <a:ext cx="7772400" cy="400110"/>
          </a:xfrm>
          <a:prstGeom prst="rect">
            <a:avLst/>
          </a:prstGeom>
          <a:noFill/>
        </p:spPr>
        <p:txBody>
          <a:bodyPr wrap="square" rtlCol="0">
            <a:spAutoFit/>
          </a:bodyPr>
          <a:lstStyle/>
          <a:p>
            <a:r>
              <a:rPr lang="en-US" altLang="zh-CN" sz="2000">
                <a:solidFill>
                  <a:schemeClr val="bg1"/>
                </a:solidFill>
                <a:latin typeface="微软雅黑" pitchFamily="34" charset="-122"/>
                <a:ea typeface="微软雅黑" pitchFamily="34" charset="-122"/>
              </a:rPr>
              <a:t>I. VI PHẠM PHÁP LUẬT  </a:t>
            </a:r>
            <a:r>
              <a:rPr lang="en-US" altLang="zh-CN" sz="2000" b="1">
                <a:solidFill>
                  <a:srgbClr val="E5AC3C"/>
                </a:solidFill>
                <a:latin typeface="微软雅黑" pitchFamily="34" charset="-122"/>
                <a:ea typeface="微软雅黑" pitchFamily="34" charset="-122"/>
              </a:rPr>
              <a:t>VÀ CÁC LOẠI VI PHẠM PHÁP LUẬT</a:t>
            </a:r>
            <a:endParaRPr lang="en-US" sz="2000" b="1" dirty="0">
              <a:solidFill>
                <a:srgbClr val="E5AC3C"/>
              </a:solidFill>
              <a:latin typeface="微软雅黑" pitchFamily="34" charset="-122"/>
              <a:ea typeface="微软雅黑" pitchFamily="34" charset="-122"/>
            </a:endParaRPr>
          </a:p>
        </p:txBody>
      </p:sp>
      <p:sp>
        <p:nvSpPr>
          <p:cNvPr id="21" name="TextBox 20"/>
          <p:cNvSpPr txBox="1"/>
          <p:nvPr/>
        </p:nvSpPr>
        <p:spPr>
          <a:xfrm>
            <a:off x="2933700" y="3462073"/>
            <a:ext cx="6324600" cy="966547"/>
          </a:xfrm>
          <a:prstGeom prst="rect">
            <a:avLst/>
          </a:prstGeom>
          <a:noFill/>
        </p:spPr>
        <p:txBody>
          <a:bodyPr wrap="square" rtlCol="0">
            <a:spAutoFit/>
          </a:bodyPr>
          <a:lstStyle/>
          <a:p>
            <a:pPr algn="ctr">
              <a:lnSpc>
                <a:spcPct val="150000"/>
              </a:lnSpc>
            </a:pPr>
            <a:r>
              <a:rPr lang="en-US" altLang="zh-CN" sz="2000">
                <a:solidFill>
                  <a:schemeClr val="bg1"/>
                </a:solidFill>
                <a:latin typeface="微软雅黑" pitchFamily="34" charset="-122"/>
                <a:ea typeface="微软雅黑" pitchFamily="34" charset="-122"/>
              </a:rPr>
              <a:t>Giúp HS hiểu được thế nào là vi phạm pháp luật và các loại hình vi phạm pháp luật</a:t>
            </a:r>
            <a:endParaRPr lang="zh-CN" altLang="en-US" sz="20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286937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000"/>
                                        <p:tgtEl>
                                          <p:spTgt spid="6"/>
                                        </p:tgtEl>
                                      </p:cBhvr>
                                    </p:animEffect>
                                  </p:childTnLst>
                                </p:cTn>
                              </p:par>
                              <p:par>
                                <p:cTn id="12" presetID="42" presetClass="entr" presetSubtype="0" fill="hold" nodeType="with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anim calcmode="lin" valueType="num">
                                      <p:cBhvr>
                                        <p:cTn id="15" dur="500" fill="hold"/>
                                        <p:tgtEl>
                                          <p:spTgt spid="11"/>
                                        </p:tgtEl>
                                        <p:attrNameLst>
                                          <p:attrName>ppt_x</p:attrName>
                                        </p:attrNameLst>
                                      </p:cBhvr>
                                      <p:tavLst>
                                        <p:tav tm="0">
                                          <p:val>
                                            <p:strVal val="#ppt_x"/>
                                          </p:val>
                                        </p:tav>
                                        <p:tav tm="100000">
                                          <p:val>
                                            <p:strVal val="#ppt_x"/>
                                          </p:val>
                                        </p:tav>
                                      </p:tavLst>
                                    </p:anim>
                                    <p:anim calcmode="lin" valueType="num">
                                      <p:cBhvr>
                                        <p:cTn id="16" dur="500" fill="hold"/>
                                        <p:tgtEl>
                                          <p:spTgt spid="11"/>
                                        </p:tgtEl>
                                        <p:attrNameLst>
                                          <p:attrName>ppt_y</p:attrName>
                                        </p:attrNameLst>
                                      </p:cBhvr>
                                      <p:tavLst>
                                        <p:tav tm="0">
                                          <p:val>
                                            <p:strVal val="#ppt_y+.1"/>
                                          </p:val>
                                        </p:tav>
                                        <p:tav tm="100000">
                                          <p:val>
                                            <p:strVal val="#ppt_y"/>
                                          </p:val>
                                        </p:tav>
                                      </p:tavLst>
                                    </p:anim>
                                  </p:childTnLst>
                                </p:cTn>
                              </p:par>
                              <p:par>
                                <p:cTn id="17" presetID="22" presetClass="entr" presetSubtype="8" fill="hold" grpId="0" nodeType="withEffect">
                                  <p:stCondLst>
                                    <p:cond delay="1000"/>
                                  </p:stCondLst>
                                  <p:iterate type="wd">
                                    <p:tmPct val="10000"/>
                                  </p:iterate>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par>
                                <p:cTn id="20" presetID="22" presetClass="entr" presetSubtype="8" fill="hold" grpId="0" nodeType="withEffect">
                                  <p:stCondLst>
                                    <p:cond delay="1750"/>
                                  </p:stCondLst>
                                  <p:iterate type="wd">
                                    <p:tmPct val="10000"/>
                                  </p:iterate>
                                  <p:childTnLst>
                                    <p:set>
                                      <p:cBhvr>
                                        <p:cTn id="21" dur="1" fill="hold">
                                          <p:stCondLst>
                                            <p:cond delay="0"/>
                                          </p:stCondLst>
                                        </p:cTn>
                                        <p:tgtEl>
                                          <p:spTgt spid="21"/>
                                        </p:tgtEl>
                                        <p:attrNameLst>
                                          <p:attrName>style.visibility</p:attrName>
                                        </p:attrNameLst>
                                      </p:cBhvr>
                                      <p:to>
                                        <p:strVal val="visible"/>
                                      </p:to>
                                    </p:set>
                                    <p:animEffect transition="in" filter="wipe(left)">
                                      <p:cBhvr>
                                        <p:cTn id="22"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3021284" y="1708082"/>
            <a:ext cx="6149439" cy="923330"/>
          </a:xfrm>
          <a:prstGeom prst="rect">
            <a:avLst/>
          </a:prstGeom>
          <a:noFill/>
        </p:spPr>
        <p:txBody>
          <a:bodyPr wrap="none" lIns="91440" tIns="45720" rIns="91440" bIns="45720">
            <a:spAutoFit/>
          </a:bodyPr>
          <a:lstStyle/>
          <a:p>
            <a:pPr algn="ctr"/>
            <a:r>
              <a:rPr lang="en-US" altLang="zh-CN" sz="5400" b="1">
                <a:ln w="12700">
                  <a:solidFill>
                    <a:schemeClr val="bg1"/>
                  </a:solidFill>
                  <a:prstDash val="solid"/>
                </a:ln>
                <a:pattFill prst="ltDnDiag">
                  <a:fgClr>
                    <a:schemeClr val="accent5">
                      <a:lumMod val="60000"/>
                      <a:lumOff val="40000"/>
                    </a:schemeClr>
                  </a:fgClr>
                  <a:bgClr>
                    <a:schemeClr val="bg1"/>
                  </a:bgClr>
                </a:pattFill>
              </a:rPr>
              <a:t>1. Vi phạm pháp luật</a:t>
            </a:r>
            <a:endParaRPr lang="zh-CN" altLang="en-US" sz="5400" b="1" dirty="0">
              <a:ln w="12700">
                <a:solidFill>
                  <a:schemeClr val="bg1"/>
                </a:solidFill>
                <a:prstDash val="solid"/>
              </a:ln>
              <a:pattFill prst="ltDnDiag">
                <a:fgClr>
                  <a:schemeClr val="accent5">
                    <a:lumMod val="60000"/>
                    <a:lumOff val="40000"/>
                  </a:schemeClr>
                </a:fgClr>
                <a:bgClr>
                  <a:schemeClr val="bg1"/>
                </a:bgClr>
              </a:pattFill>
            </a:endParaRPr>
          </a:p>
        </p:txBody>
      </p:sp>
      <p:sp>
        <p:nvSpPr>
          <p:cNvPr id="15" name="矩形 14"/>
          <p:cNvSpPr/>
          <p:nvPr/>
        </p:nvSpPr>
        <p:spPr>
          <a:xfrm>
            <a:off x="4298270" y="2993994"/>
            <a:ext cx="3738524" cy="923330"/>
          </a:xfrm>
          <a:prstGeom prst="rect">
            <a:avLst/>
          </a:prstGeom>
          <a:noFill/>
        </p:spPr>
        <p:txBody>
          <a:bodyPr wrap="none" lIns="91440" tIns="45720" rIns="91440" bIns="45720">
            <a:spAutoFit/>
          </a:bodyPr>
          <a:lstStyle/>
          <a:p>
            <a:pPr algn="ctr"/>
            <a:r>
              <a:rPr lang="en-US" altLang="zh-CN" sz="5400" b="1">
                <a:ln w="12700">
                  <a:solidFill>
                    <a:schemeClr val="bg1"/>
                  </a:solidFill>
                  <a:prstDash val="solid"/>
                </a:ln>
                <a:pattFill prst="ltDnDiag">
                  <a:fgClr>
                    <a:schemeClr val="accent5">
                      <a:lumMod val="60000"/>
                      <a:lumOff val="40000"/>
                    </a:schemeClr>
                  </a:fgClr>
                  <a:bgClr>
                    <a:schemeClr val="bg1"/>
                  </a:bgClr>
                </a:pattFill>
              </a:rPr>
              <a:t>a. Khái niệm</a:t>
            </a:r>
            <a:endParaRPr lang="zh-CN" altLang="en-US" sz="5400" b="1" dirty="0">
              <a:ln w="12700">
                <a:solidFill>
                  <a:schemeClr val="bg1"/>
                </a:solidFill>
                <a:prstDash val="solid"/>
              </a:ln>
              <a:pattFill prst="ltDnDiag">
                <a:fgClr>
                  <a:schemeClr val="accent5">
                    <a:lumMod val="60000"/>
                    <a:lumOff val="40000"/>
                  </a:schemeClr>
                </a:fgClr>
                <a:bgClr>
                  <a:schemeClr val="bg1"/>
                </a:bgClr>
              </a:pattFill>
            </a:endParaRPr>
          </a:p>
        </p:txBody>
      </p:sp>
      <p:cxnSp>
        <p:nvCxnSpPr>
          <p:cNvPr id="19" name="直接连接符 18"/>
          <p:cNvCxnSpPr/>
          <p:nvPr/>
        </p:nvCxnSpPr>
        <p:spPr>
          <a:xfrm flipV="1">
            <a:off x="1981200" y="603762"/>
            <a:ext cx="8229600" cy="13716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590800" y="4485664"/>
            <a:ext cx="8305800" cy="83487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742733" y="525780"/>
            <a:ext cx="448329" cy="54102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042677" y="288894"/>
            <a:ext cx="177523" cy="53499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610544"/>
            <a:ext cx="3384228" cy="3276004"/>
          </a:xfrm>
          <a:prstGeom prst="rect">
            <a:avLst/>
          </a:prstGeom>
        </p:spPr>
      </p:pic>
    </p:spTree>
    <p:extLst>
      <p:ext uri="{BB962C8B-B14F-4D97-AF65-F5344CB8AC3E}">
        <p14:creationId xmlns:p14="http://schemas.microsoft.com/office/powerpoint/2010/main" val="4216416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1000"/>
                                        <p:tgtEl>
                                          <p:spTgt spid="19"/>
                                        </p:tgtEl>
                                      </p:cBhvr>
                                    </p:animEffect>
                                  </p:childTnLst>
                                </p:cTn>
                              </p:par>
                              <p:par>
                                <p:cTn id="8" presetID="22" presetClass="entr" presetSubtype="4" fill="hold" nodeType="withEffect">
                                  <p:stCondLst>
                                    <p:cond delay="40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1000"/>
                                        <p:tgtEl>
                                          <p:spTgt spid="26"/>
                                        </p:tgtEl>
                                      </p:cBhvr>
                                    </p:animEffect>
                                  </p:childTnLst>
                                </p:cTn>
                              </p:par>
                              <p:par>
                                <p:cTn id="11" presetID="22" presetClass="entr" presetSubtype="4" fill="hold" nodeType="withEffect">
                                  <p:stCondLst>
                                    <p:cond delay="80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1000"/>
                                        <p:tgtEl>
                                          <p:spTgt spid="21"/>
                                        </p:tgtEl>
                                      </p:cBhvr>
                                    </p:animEffect>
                                  </p:childTnLst>
                                </p:cTn>
                              </p:par>
                              <p:par>
                                <p:cTn id="14" presetID="22" presetClass="entr" presetSubtype="4" fill="hold" nodeType="withEffect">
                                  <p:stCondLst>
                                    <p:cond delay="100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1000"/>
                                        <p:tgtEl>
                                          <p:spTgt spid="23"/>
                                        </p:tgtEl>
                                      </p:cBhvr>
                                    </p:animEffect>
                                  </p:childTnLst>
                                </p:cTn>
                              </p:par>
                            </p:childTnLst>
                          </p:cTn>
                        </p:par>
                        <p:par>
                          <p:cTn id="17" fill="hold">
                            <p:stCondLst>
                              <p:cond delay="20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1000"/>
                                        <p:tgtEl>
                                          <p:spTgt spid="3"/>
                                        </p:tgtEl>
                                      </p:cBhvr>
                                    </p:animEffect>
                                  </p:childTnLst>
                                </p:cTn>
                              </p:par>
                            </p:childTnLst>
                          </p:cTn>
                        </p:par>
                        <p:par>
                          <p:cTn id="21" fill="hold">
                            <p:stCondLst>
                              <p:cond delay="3000"/>
                            </p:stCondLst>
                            <p:childTnLst>
                              <p:par>
                                <p:cTn id="22" presetID="14" presetClass="entr" presetSubtype="1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1000"/>
                                        <p:tgtEl>
                                          <p:spTgt spid="8"/>
                                        </p:tgtEl>
                                      </p:cBhvr>
                                    </p:animEffect>
                                  </p:childTnLst>
                                </p:cTn>
                              </p:par>
                            </p:childTnLst>
                          </p:cTn>
                        </p:par>
                        <p:par>
                          <p:cTn id="25" fill="hold">
                            <p:stCondLst>
                              <p:cond delay="4000"/>
                            </p:stCondLst>
                            <p:childTnLst>
                              <p:par>
                                <p:cTn id="26" presetID="14" presetClass="entr" presetSubtype="1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randombar(horizontal)">
                                      <p:cBhvr>
                                        <p:cTn id="2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06336"/>
            <a:ext cx="1219200" cy="1180211"/>
          </a:xfrm>
          <a:prstGeom prst="rect">
            <a:avLst/>
          </a:prstGeom>
        </p:spPr>
      </p:pic>
      <p:sp>
        <p:nvSpPr>
          <p:cNvPr id="2" name="Rectangle 1"/>
          <p:cNvSpPr/>
          <p:nvPr/>
        </p:nvSpPr>
        <p:spPr>
          <a:xfrm>
            <a:off x="2362200" y="304800"/>
            <a:ext cx="4572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a:t>
            </a:r>
            <a:endParaRPr lang="vi-VN" sz="2000" b="1"/>
          </a:p>
        </p:txBody>
      </p:sp>
      <p:sp>
        <p:nvSpPr>
          <p:cNvPr id="4" name="Rectangle 3"/>
          <p:cNvSpPr/>
          <p:nvPr/>
        </p:nvSpPr>
        <p:spPr>
          <a:xfrm>
            <a:off x="3048000" y="304800"/>
            <a:ext cx="60198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Em hãy nhận xét các hành vi sau và cho biết?</a:t>
            </a:r>
            <a:endParaRPr lang="vi-VN" sz="2400"/>
          </a:p>
        </p:txBody>
      </p:sp>
      <p:graphicFrame>
        <p:nvGraphicFramePr>
          <p:cNvPr id="5" name="Table 4"/>
          <p:cNvGraphicFramePr>
            <a:graphicFrameLocks noGrp="1"/>
          </p:cNvGraphicFramePr>
          <p:nvPr>
            <p:extLst>
              <p:ext uri="{D42A27DB-BD31-4B8C-83A1-F6EECF244321}">
                <p14:modId xmlns:p14="http://schemas.microsoft.com/office/powerpoint/2010/main" val="4203026601"/>
              </p:ext>
            </p:extLst>
          </p:nvPr>
        </p:nvGraphicFramePr>
        <p:xfrm>
          <a:off x="647700" y="1066800"/>
          <a:ext cx="10820399" cy="4947920"/>
        </p:xfrm>
        <a:graphic>
          <a:graphicData uri="http://schemas.openxmlformats.org/drawingml/2006/table">
            <a:tbl>
              <a:tblPr firstRow="1" bandRow="1">
                <a:tableStyleId>{22838BEF-8BB2-4498-84A7-C5851F593DF1}</a:tableStyleId>
              </a:tblPr>
              <a:tblGrid>
                <a:gridCol w="685801">
                  <a:extLst>
                    <a:ext uri="{9D8B030D-6E8A-4147-A177-3AD203B41FA5}">
                      <a16:colId xmlns:a16="http://schemas.microsoft.com/office/drawing/2014/main" val="1823682617"/>
                    </a:ext>
                  </a:extLst>
                </a:gridCol>
                <a:gridCol w="3733800">
                  <a:extLst>
                    <a:ext uri="{9D8B030D-6E8A-4147-A177-3AD203B41FA5}">
                      <a16:colId xmlns:a16="http://schemas.microsoft.com/office/drawing/2014/main" val="3165473003"/>
                    </a:ext>
                  </a:extLst>
                </a:gridCol>
                <a:gridCol w="3276600">
                  <a:extLst>
                    <a:ext uri="{9D8B030D-6E8A-4147-A177-3AD203B41FA5}">
                      <a16:colId xmlns:a16="http://schemas.microsoft.com/office/drawing/2014/main" val="3094198980"/>
                    </a:ext>
                  </a:extLst>
                </a:gridCol>
                <a:gridCol w="762000">
                  <a:extLst>
                    <a:ext uri="{9D8B030D-6E8A-4147-A177-3AD203B41FA5}">
                      <a16:colId xmlns:a16="http://schemas.microsoft.com/office/drawing/2014/main" val="3078504891"/>
                    </a:ext>
                  </a:extLst>
                </a:gridCol>
                <a:gridCol w="762000">
                  <a:extLst>
                    <a:ext uri="{9D8B030D-6E8A-4147-A177-3AD203B41FA5}">
                      <a16:colId xmlns:a16="http://schemas.microsoft.com/office/drawing/2014/main" val="1200657969"/>
                    </a:ext>
                  </a:extLst>
                </a:gridCol>
                <a:gridCol w="838200">
                  <a:extLst>
                    <a:ext uri="{9D8B030D-6E8A-4147-A177-3AD203B41FA5}">
                      <a16:colId xmlns:a16="http://schemas.microsoft.com/office/drawing/2014/main" val="2549798777"/>
                    </a:ext>
                  </a:extLst>
                </a:gridCol>
                <a:gridCol w="761998">
                  <a:extLst>
                    <a:ext uri="{9D8B030D-6E8A-4147-A177-3AD203B41FA5}">
                      <a16:colId xmlns:a16="http://schemas.microsoft.com/office/drawing/2014/main" val="224174534"/>
                    </a:ext>
                  </a:extLst>
                </a:gridCol>
              </a:tblGrid>
              <a:tr h="370840">
                <a:tc rowSpan="2">
                  <a:txBody>
                    <a:bodyPr/>
                    <a:lstStyle/>
                    <a:p>
                      <a:pPr algn="ctr"/>
                      <a:r>
                        <a:rPr lang="en-US"/>
                        <a:t>STT</a:t>
                      </a:r>
                      <a:endParaRPr lang="vi-VN"/>
                    </a:p>
                  </a:txBody>
                  <a:tcPr anchor="ctr"/>
                </a:tc>
                <a:tc rowSpan="2">
                  <a:txBody>
                    <a:bodyPr/>
                    <a:lstStyle/>
                    <a:p>
                      <a:pPr algn="ctr"/>
                      <a:r>
                        <a:rPr lang="en-US"/>
                        <a:t>Hành</a:t>
                      </a:r>
                      <a:r>
                        <a:rPr lang="en-US" baseline="0"/>
                        <a:t> vi</a:t>
                      </a:r>
                      <a:endParaRPr lang="vi-VN"/>
                    </a:p>
                  </a:txBody>
                  <a:tcPr anchor="ctr"/>
                </a:tc>
                <a:tc rowSpan="2">
                  <a:txBody>
                    <a:bodyPr/>
                    <a:lstStyle/>
                    <a:p>
                      <a:pPr algn="ctr"/>
                      <a:r>
                        <a:rPr lang="en-US"/>
                        <a:t>Hậu</a:t>
                      </a:r>
                      <a:r>
                        <a:rPr lang="en-US" baseline="0"/>
                        <a:t> quả</a:t>
                      </a:r>
                      <a:endParaRPr lang="vi-VN"/>
                    </a:p>
                  </a:txBody>
                  <a:tcPr anchor="ctr"/>
                </a:tc>
                <a:tc gridSpan="2">
                  <a:txBody>
                    <a:bodyPr/>
                    <a:lstStyle/>
                    <a:p>
                      <a:pPr algn="ctr"/>
                      <a:r>
                        <a:rPr lang="en-US"/>
                        <a:t>Lỗi</a:t>
                      </a:r>
                      <a:endParaRPr lang="vi-VN"/>
                    </a:p>
                  </a:txBody>
                  <a:tcPr/>
                </a:tc>
                <a:tc hMerge="1">
                  <a:txBody>
                    <a:bodyPr/>
                    <a:lstStyle/>
                    <a:p>
                      <a:endParaRPr lang="vi-VN"/>
                    </a:p>
                  </a:txBody>
                  <a:tcPr/>
                </a:tc>
                <a:tc gridSpan="2">
                  <a:txBody>
                    <a:bodyPr/>
                    <a:lstStyle/>
                    <a:p>
                      <a:pPr algn="ctr"/>
                      <a:r>
                        <a:rPr lang="en-US"/>
                        <a:t>Trái</a:t>
                      </a:r>
                      <a:r>
                        <a:rPr lang="en-US" baseline="0"/>
                        <a:t> PL</a:t>
                      </a:r>
                      <a:endParaRPr lang="vi-VN"/>
                    </a:p>
                  </a:txBody>
                  <a:tcPr/>
                </a:tc>
                <a:tc hMerge="1">
                  <a:txBody>
                    <a:bodyPr/>
                    <a:lstStyle/>
                    <a:p>
                      <a:endParaRPr lang="vi-VN"/>
                    </a:p>
                  </a:txBody>
                  <a:tcPr/>
                </a:tc>
                <a:extLst>
                  <a:ext uri="{0D108BD9-81ED-4DB2-BD59-A6C34878D82A}">
                    <a16:rowId xmlns:a16="http://schemas.microsoft.com/office/drawing/2014/main" val="610608519"/>
                  </a:ext>
                </a:extLst>
              </a:tr>
              <a:tr h="370840">
                <a:tc vMerge="1">
                  <a:txBody>
                    <a:bodyPr/>
                    <a:lstStyle/>
                    <a:p>
                      <a:pPr algn="ctr"/>
                      <a:endParaRPr lang="vi-VN" sz="2000"/>
                    </a:p>
                  </a:txBody>
                  <a:tcPr/>
                </a:tc>
                <a:tc vMerge="1">
                  <a:txBody>
                    <a:bodyPr/>
                    <a:lstStyle/>
                    <a:p>
                      <a:endParaRPr lang="vi-VN" sz="2000"/>
                    </a:p>
                  </a:txBody>
                  <a:tcPr/>
                </a:tc>
                <a:tc vMerge="1">
                  <a:txBody>
                    <a:bodyPr/>
                    <a:lstStyle/>
                    <a:p>
                      <a:endParaRPr lang="vi-VN"/>
                    </a:p>
                  </a:txBody>
                  <a:tcPr/>
                </a:tc>
                <a:tc>
                  <a:txBody>
                    <a:bodyPr/>
                    <a:lstStyle/>
                    <a:p>
                      <a:pPr algn="ctr"/>
                      <a:r>
                        <a:rPr lang="en-US" sz="1700"/>
                        <a:t>Có</a:t>
                      </a:r>
                      <a:endParaRPr lang="vi-VN" sz="1700"/>
                    </a:p>
                  </a:txBody>
                  <a:tcPr/>
                </a:tc>
                <a:tc>
                  <a:txBody>
                    <a:bodyPr/>
                    <a:lstStyle/>
                    <a:p>
                      <a:pPr algn="ctr"/>
                      <a:r>
                        <a:rPr lang="en-US" sz="1700"/>
                        <a:t>Không</a:t>
                      </a:r>
                      <a:endParaRPr lang="vi-VN" sz="1700"/>
                    </a:p>
                  </a:txBody>
                  <a:tcPr/>
                </a:tc>
                <a:tc>
                  <a:txBody>
                    <a:bodyPr/>
                    <a:lstStyle/>
                    <a:p>
                      <a:pPr algn="ctr"/>
                      <a:r>
                        <a:rPr lang="en-US" sz="1700"/>
                        <a:t>Có</a:t>
                      </a:r>
                      <a:r>
                        <a:rPr lang="en-US" sz="1700" baseline="0"/>
                        <a:t> </a:t>
                      </a:r>
                      <a:endParaRPr lang="vi-VN" sz="1700"/>
                    </a:p>
                  </a:txBody>
                  <a:tcPr/>
                </a:tc>
                <a:tc>
                  <a:txBody>
                    <a:bodyPr/>
                    <a:lstStyle/>
                    <a:p>
                      <a:pPr algn="ctr"/>
                      <a:r>
                        <a:rPr lang="en-US" sz="1700"/>
                        <a:t>Không</a:t>
                      </a:r>
                      <a:endParaRPr lang="vi-VN" sz="1700"/>
                    </a:p>
                  </a:txBody>
                  <a:tcPr/>
                </a:tc>
                <a:extLst>
                  <a:ext uri="{0D108BD9-81ED-4DB2-BD59-A6C34878D82A}">
                    <a16:rowId xmlns:a16="http://schemas.microsoft.com/office/drawing/2014/main" val="3442288491"/>
                  </a:ext>
                </a:extLst>
              </a:tr>
              <a:tr h="370840">
                <a:tc>
                  <a:txBody>
                    <a:bodyPr/>
                    <a:lstStyle/>
                    <a:p>
                      <a:pPr algn="ctr"/>
                      <a:r>
                        <a:rPr lang="en-US" sz="2000"/>
                        <a:t>1</a:t>
                      </a:r>
                      <a:endParaRPr lang="vi-VN" sz="2000"/>
                    </a:p>
                  </a:txBody>
                  <a:tcPr anchor="ctr"/>
                </a:tc>
                <a:tc>
                  <a:txBody>
                    <a:bodyPr/>
                    <a:lstStyle/>
                    <a:p>
                      <a:r>
                        <a:rPr lang="en-US" sz="2000"/>
                        <a:t>Xây</a:t>
                      </a:r>
                      <a:r>
                        <a:rPr lang="en-US" sz="2000" baseline="0"/>
                        <a:t> nhà không có giấy phép và đổ phế thải xuống cống thoát nước.</a:t>
                      </a:r>
                      <a:endParaRPr lang="vi-VN" sz="2000"/>
                    </a:p>
                  </a:txBody>
                  <a:tcPr anchor="ctr"/>
                </a:tc>
                <a:tc>
                  <a:txBody>
                    <a:bodyPr/>
                    <a:lstStyle/>
                    <a:p>
                      <a:endParaRPr lang="vi-VN"/>
                    </a:p>
                  </a:txBody>
                  <a:tcPr anchor="ctr"/>
                </a:tc>
                <a:tc>
                  <a:txBody>
                    <a:bodyPr/>
                    <a:lstStyle/>
                    <a:p>
                      <a:pPr algn="ctr"/>
                      <a:endParaRPr lang="vi-VN" sz="2400" b="1"/>
                    </a:p>
                  </a:txBody>
                  <a:tcPr anchor="ctr"/>
                </a:tc>
                <a:tc>
                  <a:txBody>
                    <a:bodyPr/>
                    <a:lstStyle/>
                    <a:p>
                      <a:pPr algn="ctr"/>
                      <a:endParaRPr lang="vi-VN" sz="2400" b="1"/>
                    </a:p>
                  </a:txBody>
                  <a:tcPr anchor="ctr"/>
                </a:tc>
                <a:tc>
                  <a:txBody>
                    <a:bodyPr/>
                    <a:lstStyle/>
                    <a:p>
                      <a:pPr algn="ctr"/>
                      <a:endParaRPr lang="vi-VN" sz="2400" b="1"/>
                    </a:p>
                  </a:txBody>
                  <a:tcPr anchor="ctr"/>
                </a:tc>
                <a:tc>
                  <a:txBody>
                    <a:bodyPr/>
                    <a:lstStyle/>
                    <a:p>
                      <a:pPr algn="ctr"/>
                      <a:endParaRPr lang="vi-VN" sz="2400" b="1"/>
                    </a:p>
                  </a:txBody>
                  <a:tcPr anchor="ctr"/>
                </a:tc>
                <a:extLst>
                  <a:ext uri="{0D108BD9-81ED-4DB2-BD59-A6C34878D82A}">
                    <a16:rowId xmlns:a16="http://schemas.microsoft.com/office/drawing/2014/main" val="2501235890"/>
                  </a:ext>
                </a:extLst>
              </a:tr>
              <a:tr h="370840">
                <a:tc>
                  <a:txBody>
                    <a:bodyPr/>
                    <a:lstStyle/>
                    <a:p>
                      <a:pPr algn="ctr"/>
                      <a:r>
                        <a:rPr lang="en-US" sz="2000"/>
                        <a:t>2</a:t>
                      </a:r>
                      <a:endParaRPr lang="vi-VN" sz="2000"/>
                    </a:p>
                  </a:txBody>
                  <a:tcPr anchor="ctr"/>
                </a:tc>
                <a:tc>
                  <a:txBody>
                    <a:bodyPr/>
                    <a:lstStyle/>
                    <a:p>
                      <a:r>
                        <a:rPr lang="en-US" sz="2000"/>
                        <a:t>Đua</a:t>
                      </a:r>
                      <a:r>
                        <a:rPr lang="en-US" sz="2000" baseline="0"/>
                        <a:t> xe máy, vượt đèn đỏ, gây tai nạn giao thông.</a:t>
                      </a:r>
                      <a:endParaRPr lang="vi-VN" sz="2000"/>
                    </a:p>
                  </a:txBody>
                  <a:tcPr anchor="ctr"/>
                </a:tc>
                <a:tc>
                  <a:txBody>
                    <a:bodyPr/>
                    <a:lstStyle/>
                    <a:p>
                      <a:endParaRPr lang="vi-VN"/>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vi-VN" sz="2400" b="1"/>
                    </a:p>
                  </a:txBody>
                  <a:tcPr anchor="ctr"/>
                </a:tc>
                <a:tc>
                  <a:txBody>
                    <a:bodyPr/>
                    <a:lstStyle/>
                    <a:p>
                      <a:pPr algn="ctr"/>
                      <a:endParaRPr lang="vi-VN" sz="2400" b="1"/>
                    </a:p>
                  </a:txBody>
                  <a:tcPr anchor="ctr"/>
                </a:tc>
                <a:tc>
                  <a:txBody>
                    <a:bodyPr/>
                    <a:lstStyle/>
                    <a:p>
                      <a:pPr algn="ctr"/>
                      <a:endParaRPr lang="vi-VN" sz="2400" b="1"/>
                    </a:p>
                  </a:txBody>
                  <a:tcPr anchor="ctr"/>
                </a:tc>
                <a:tc>
                  <a:txBody>
                    <a:bodyPr/>
                    <a:lstStyle/>
                    <a:p>
                      <a:pPr algn="ctr"/>
                      <a:endParaRPr lang="vi-VN" sz="2400" b="1"/>
                    </a:p>
                  </a:txBody>
                  <a:tcPr anchor="ctr"/>
                </a:tc>
                <a:extLst>
                  <a:ext uri="{0D108BD9-81ED-4DB2-BD59-A6C34878D82A}">
                    <a16:rowId xmlns:a16="http://schemas.microsoft.com/office/drawing/2014/main" val="456357618"/>
                  </a:ext>
                </a:extLst>
              </a:tr>
              <a:tr h="370840">
                <a:tc>
                  <a:txBody>
                    <a:bodyPr/>
                    <a:lstStyle/>
                    <a:p>
                      <a:pPr algn="ctr"/>
                      <a:r>
                        <a:rPr lang="en-US" sz="2000"/>
                        <a:t>3</a:t>
                      </a:r>
                      <a:endParaRPr lang="vi-VN" sz="2000"/>
                    </a:p>
                  </a:txBody>
                  <a:tcPr anchor="ctr"/>
                </a:tc>
                <a:tc>
                  <a:txBody>
                    <a:bodyPr/>
                    <a:lstStyle/>
                    <a:p>
                      <a:r>
                        <a:rPr lang="en-US" sz="2000"/>
                        <a:t>Tâm</a:t>
                      </a:r>
                      <a:r>
                        <a:rPr lang="en-US" sz="2000" baseline="0"/>
                        <a:t> thần, đập phá tài sản của bệnh viện.</a:t>
                      </a:r>
                      <a:endParaRPr lang="vi-VN" sz="2000"/>
                    </a:p>
                  </a:txBody>
                  <a:tcPr anchor="ctr"/>
                </a:tc>
                <a:tc>
                  <a:txBody>
                    <a:bodyPr/>
                    <a:lstStyle/>
                    <a:p>
                      <a:endParaRPr lang="vi-VN"/>
                    </a:p>
                  </a:txBody>
                  <a:tcPr anchor="ctr"/>
                </a:tc>
                <a:tc>
                  <a:txBody>
                    <a:bodyPr/>
                    <a:lstStyle/>
                    <a:p>
                      <a:pPr algn="ctr"/>
                      <a:endParaRPr lang="vi-VN" sz="2400" b="1"/>
                    </a:p>
                  </a:txBody>
                  <a:tcPr anchor="ctr"/>
                </a:tc>
                <a:tc>
                  <a:txBody>
                    <a:bodyPr/>
                    <a:lstStyle/>
                    <a:p>
                      <a:pPr algn="ctr"/>
                      <a:endParaRPr lang="vi-VN" sz="2400" b="1"/>
                    </a:p>
                  </a:txBody>
                  <a:tcPr anchor="ctr"/>
                </a:tc>
                <a:tc>
                  <a:txBody>
                    <a:bodyPr/>
                    <a:lstStyle/>
                    <a:p>
                      <a:pPr algn="ctr"/>
                      <a:endParaRPr lang="vi-VN" sz="2400" b="1"/>
                    </a:p>
                  </a:txBody>
                  <a:tcPr anchor="ctr"/>
                </a:tc>
                <a:tc>
                  <a:txBody>
                    <a:bodyPr/>
                    <a:lstStyle/>
                    <a:p>
                      <a:pPr algn="ctr"/>
                      <a:endParaRPr lang="vi-VN" sz="2400" b="1"/>
                    </a:p>
                  </a:txBody>
                  <a:tcPr anchor="ctr"/>
                </a:tc>
                <a:extLst>
                  <a:ext uri="{0D108BD9-81ED-4DB2-BD59-A6C34878D82A}">
                    <a16:rowId xmlns:a16="http://schemas.microsoft.com/office/drawing/2014/main" val="3633412498"/>
                  </a:ext>
                </a:extLst>
              </a:tr>
              <a:tr h="370840">
                <a:tc>
                  <a:txBody>
                    <a:bodyPr/>
                    <a:lstStyle/>
                    <a:p>
                      <a:pPr algn="ctr"/>
                      <a:r>
                        <a:rPr lang="en-US" sz="2000"/>
                        <a:t>4</a:t>
                      </a:r>
                      <a:endParaRPr lang="vi-VN" sz="2000"/>
                    </a:p>
                  </a:txBody>
                  <a:tcPr anchor="ctr"/>
                </a:tc>
                <a:tc>
                  <a:txBody>
                    <a:bodyPr/>
                    <a:lstStyle/>
                    <a:p>
                      <a:r>
                        <a:rPr lang="en-US" sz="2000"/>
                        <a:t>Cướp</a:t>
                      </a:r>
                      <a:r>
                        <a:rPr lang="en-US" sz="2000" baseline="0"/>
                        <a:t> giật dây chuyền, túi xách của người đi đường.</a:t>
                      </a:r>
                      <a:endParaRPr lang="vi-VN" sz="2000"/>
                    </a:p>
                  </a:txBody>
                  <a:tcPr anchor="ctr"/>
                </a:tc>
                <a:tc>
                  <a:txBody>
                    <a:bodyPr/>
                    <a:lstStyle/>
                    <a:p>
                      <a:endParaRPr lang="vi-VN"/>
                    </a:p>
                  </a:txBody>
                  <a:tcPr anchor="ctr"/>
                </a:tc>
                <a:tc>
                  <a:txBody>
                    <a:bodyPr/>
                    <a:lstStyle/>
                    <a:p>
                      <a:pPr algn="ctr"/>
                      <a:endParaRPr lang="vi-VN" sz="2400" b="1"/>
                    </a:p>
                  </a:txBody>
                  <a:tcPr anchor="ctr"/>
                </a:tc>
                <a:tc>
                  <a:txBody>
                    <a:bodyPr/>
                    <a:lstStyle/>
                    <a:p>
                      <a:pPr algn="ctr"/>
                      <a:endParaRPr lang="vi-VN" sz="2400" b="1"/>
                    </a:p>
                  </a:txBody>
                  <a:tcPr anchor="ctr"/>
                </a:tc>
                <a:tc>
                  <a:txBody>
                    <a:bodyPr/>
                    <a:lstStyle/>
                    <a:p>
                      <a:pPr algn="ctr"/>
                      <a:endParaRPr lang="vi-VN" sz="2400" b="1"/>
                    </a:p>
                  </a:txBody>
                  <a:tcPr anchor="ctr"/>
                </a:tc>
                <a:tc>
                  <a:txBody>
                    <a:bodyPr/>
                    <a:lstStyle/>
                    <a:p>
                      <a:pPr algn="ctr"/>
                      <a:endParaRPr lang="vi-VN" sz="2400" b="1"/>
                    </a:p>
                  </a:txBody>
                  <a:tcPr anchor="ctr"/>
                </a:tc>
                <a:extLst>
                  <a:ext uri="{0D108BD9-81ED-4DB2-BD59-A6C34878D82A}">
                    <a16:rowId xmlns:a16="http://schemas.microsoft.com/office/drawing/2014/main" val="2320377597"/>
                  </a:ext>
                </a:extLst>
              </a:tr>
              <a:tr h="370840">
                <a:tc>
                  <a:txBody>
                    <a:bodyPr/>
                    <a:lstStyle/>
                    <a:p>
                      <a:pPr algn="ctr"/>
                      <a:r>
                        <a:rPr lang="en-US" sz="2000"/>
                        <a:t>5</a:t>
                      </a:r>
                      <a:endParaRPr lang="vi-VN" sz="2000"/>
                    </a:p>
                  </a:txBody>
                  <a:tcPr anchor="ctr"/>
                </a:tc>
                <a:tc>
                  <a:txBody>
                    <a:bodyPr/>
                    <a:lstStyle/>
                    <a:p>
                      <a:r>
                        <a:rPr lang="en-US" sz="2000"/>
                        <a:t>Vay tiền</a:t>
                      </a:r>
                      <a:r>
                        <a:rPr lang="en-US" sz="2000" baseline="0"/>
                        <a:t> quá hạn, dây dưa không chịu trả nợ.</a:t>
                      </a:r>
                      <a:endParaRPr lang="vi-VN" sz="2000"/>
                    </a:p>
                  </a:txBody>
                  <a:tcPr anchor="ctr"/>
                </a:tc>
                <a:tc>
                  <a:txBody>
                    <a:bodyPr/>
                    <a:lstStyle/>
                    <a:p>
                      <a:endParaRPr lang="vi-VN"/>
                    </a:p>
                  </a:txBody>
                  <a:tcPr anchor="ctr"/>
                </a:tc>
                <a:tc>
                  <a:txBody>
                    <a:bodyPr/>
                    <a:lstStyle/>
                    <a:p>
                      <a:pPr algn="ctr"/>
                      <a:endParaRPr lang="vi-VN" sz="2400" b="1"/>
                    </a:p>
                  </a:txBody>
                  <a:tcPr anchor="ctr"/>
                </a:tc>
                <a:tc>
                  <a:txBody>
                    <a:bodyPr/>
                    <a:lstStyle/>
                    <a:p>
                      <a:pPr algn="ctr"/>
                      <a:endParaRPr lang="vi-VN" sz="2400" b="1"/>
                    </a:p>
                  </a:txBody>
                  <a:tcPr anchor="ctr"/>
                </a:tc>
                <a:tc>
                  <a:txBody>
                    <a:bodyPr/>
                    <a:lstStyle/>
                    <a:p>
                      <a:pPr algn="ctr"/>
                      <a:endParaRPr lang="vi-VN" sz="2400" b="1"/>
                    </a:p>
                  </a:txBody>
                  <a:tcPr anchor="ctr"/>
                </a:tc>
                <a:tc>
                  <a:txBody>
                    <a:bodyPr/>
                    <a:lstStyle/>
                    <a:p>
                      <a:pPr algn="ctr"/>
                      <a:endParaRPr lang="vi-VN" sz="2400" b="1"/>
                    </a:p>
                  </a:txBody>
                  <a:tcPr anchor="ctr"/>
                </a:tc>
                <a:extLst>
                  <a:ext uri="{0D108BD9-81ED-4DB2-BD59-A6C34878D82A}">
                    <a16:rowId xmlns:a16="http://schemas.microsoft.com/office/drawing/2014/main" val="1044137297"/>
                  </a:ext>
                </a:extLst>
              </a:tr>
              <a:tr h="370840">
                <a:tc>
                  <a:txBody>
                    <a:bodyPr/>
                    <a:lstStyle/>
                    <a:p>
                      <a:pPr algn="ctr"/>
                      <a:r>
                        <a:rPr lang="en-US" sz="2000"/>
                        <a:t>6</a:t>
                      </a:r>
                      <a:endParaRPr lang="vi-VN" sz="2000"/>
                    </a:p>
                  </a:txBody>
                  <a:tcPr anchor="ctr"/>
                </a:tc>
                <a:tc>
                  <a:txBody>
                    <a:bodyPr/>
                    <a:lstStyle/>
                    <a:p>
                      <a:r>
                        <a:rPr lang="en-US" sz="2000"/>
                        <a:t>Chặt</a:t>
                      </a:r>
                      <a:r>
                        <a:rPr lang="en-US" sz="2000" baseline="0"/>
                        <a:t> cành tải cây mà không đặt biển báo nguy hiểm.</a:t>
                      </a:r>
                      <a:endParaRPr lang="vi-VN" sz="2000"/>
                    </a:p>
                  </a:txBody>
                  <a:tcPr anchor="ctr"/>
                </a:tc>
                <a:tc>
                  <a:txBody>
                    <a:bodyPr/>
                    <a:lstStyle/>
                    <a:p>
                      <a:endParaRPr lang="vi-VN"/>
                    </a:p>
                  </a:txBody>
                  <a:tcPr anchor="ctr"/>
                </a:tc>
                <a:tc>
                  <a:txBody>
                    <a:bodyPr/>
                    <a:lstStyle/>
                    <a:p>
                      <a:pPr algn="ctr"/>
                      <a:endParaRPr lang="vi-VN" sz="2400" b="1"/>
                    </a:p>
                  </a:txBody>
                  <a:tcPr anchor="ctr"/>
                </a:tc>
                <a:tc>
                  <a:txBody>
                    <a:bodyPr/>
                    <a:lstStyle/>
                    <a:p>
                      <a:pPr algn="ctr"/>
                      <a:endParaRPr lang="vi-VN" sz="2400" b="1"/>
                    </a:p>
                  </a:txBody>
                  <a:tcPr anchor="ctr"/>
                </a:tc>
                <a:tc>
                  <a:txBody>
                    <a:bodyPr/>
                    <a:lstStyle/>
                    <a:p>
                      <a:pPr algn="ctr"/>
                      <a:endParaRPr lang="vi-VN" sz="2400" b="1"/>
                    </a:p>
                  </a:txBody>
                  <a:tcPr anchor="ctr"/>
                </a:tc>
                <a:tc>
                  <a:txBody>
                    <a:bodyPr/>
                    <a:lstStyle/>
                    <a:p>
                      <a:pPr algn="ctr"/>
                      <a:endParaRPr lang="vi-VN" sz="2400" b="1"/>
                    </a:p>
                  </a:txBody>
                  <a:tcPr anchor="ctr"/>
                </a:tc>
                <a:extLst>
                  <a:ext uri="{0D108BD9-81ED-4DB2-BD59-A6C34878D82A}">
                    <a16:rowId xmlns:a16="http://schemas.microsoft.com/office/drawing/2014/main" val="3661239321"/>
                  </a:ext>
                </a:extLst>
              </a:tr>
            </a:tbl>
          </a:graphicData>
        </a:graphic>
      </p:graphicFrame>
      <p:sp>
        <p:nvSpPr>
          <p:cNvPr id="6" name="TextBox 5"/>
          <p:cNvSpPr txBox="1"/>
          <p:nvPr/>
        </p:nvSpPr>
        <p:spPr>
          <a:xfrm>
            <a:off x="5105400" y="1828800"/>
            <a:ext cx="3200400" cy="646331"/>
          </a:xfrm>
          <a:prstGeom prst="rect">
            <a:avLst/>
          </a:prstGeom>
          <a:noFill/>
        </p:spPr>
        <p:txBody>
          <a:bodyPr wrap="square" rtlCol="0">
            <a:spAutoFit/>
          </a:bodyPr>
          <a:lstStyle/>
          <a:p>
            <a:r>
              <a:rPr lang="en-US"/>
              <a:t>Tắt cống thoát nước, ảnh hưởng môi trường.</a:t>
            </a:r>
            <a:endParaRPr lang="vi-VN"/>
          </a:p>
        </p:txBody>
      </p:sp>
      <p:sp>
        <p:nvSpPr>
          <p:cNvPr id="7" name="TextBox 6"/>
          <p:cNvSpPr txBox="1"/>
          <p:nvPr/>
        </p:nvSpPr>
        <p:spPr>
          <a:xfrm>
            <a:off x="8458200" y="1866899"/>
            <a:ext cx="609600" cy="461665"/>
          </a:xfrm>
          <a:prstGeom prst="rect">
            <a:avLst/>
          </a:prstGeom>
          <a:noFill/>
        </p:spPr>
        <p:txBody>
          <a:bodyPr wrap="square" rtlCol="0">
            <a:spAutoFit/>
          </a:bodyPr>
          <a:lstStyle/>
          <a:p>
            <a:pPr algn="ctr"/>
            <a:r>
              <a:rPr lang="en-US" sz="2400" b="1"/>
              <a:t>X</a:t>
            </a:r>
            <a:endParaRPr lang="vi-VN" sz="2400" b="1"/>
          </a:p>
        </p:txBody>
      </p:sp>
      <p:sp>
        <p:nvSpPr>
          <p:cNvPr id="14" name="TextBox 13"/>
          <p:cNvSpPr txBox="1"/>
          <p:nvPr/>
        </p:nvSpPr>
        <p:spPr>
          <a:xfrm>
            <a:off x="9963149" y="1911864"/>
            <a:ext cx="609600" cy="461665"/>
          </a:xfrm>
          <a:prstGeom prst="rect">
            <a:avLst/>
          </a:prstGeom>
          <a:noFill/>
        </p:spPr>
        <p:txBody>
          <a:bodyPr wrap="square" rtlCol="0">
            <a:spAutoFit/>
          </a:bodyPr>
          <a:lstStyle/>
          <a:p>
            <a:pPr algn="ctr"/>
            <a:r>
              <a:rPr lang="en-US" sz="2400" b="1"/>
              <a:t>X</a:t>
            </a:r>
            <a:endParaRPr lang="vi-VN" sz="2400" b="1"/>
          </a:p>
        </p:txBody>
      </p:sp>
      <p:sp>
        <p:nvSpPr>
          <p:cNvPr id="9" name="TextBox 8"/>
          <p:cNvSpPr txBox="1"/>
          <p:nvPr/>
        </p:nvSpPr>
        <p:spPr>
          <a:xfrm>
            <a:off x="5105400" y="2665631"/>
            <a:ext cx="3124200" cy="369332"/>
          </a:xfrm>
          <a:prstGeom prst="rect">
            <a:avLst/>
          </a:prstGeom>
          <a:noFill/>
        </p:spPr>
        <p:txBody>
          <a:bodyPr wrap="square" rtlCol="0">
            <a:spAutoFit/>
          </a:bodyPr>
          <a:lstStyle/>
          <a:p>
            <a:r>
              <a:rPr lang="en-US"/>
              <a:t>Thiệt hại về người và của</a:t>
            </a:r>
            <a:endParaRPr lang="vi-VN"/>
          </a:p>
        </p:txBody>
      </p:sp>
      <p:sp>
        <p:nvSpPr>
          <p:cNvPr id="16" name="TextBox 15"/>
          <p:cNvSpPr txBox="1"/>
          <p:nvPr/>
        </p:nvSpPr>
        <p:spPr>
          <a:xfrm>
            <a:off x="8432800" y="2625298"/>
            <a:ext cx="609600" cy="461665"/>
          </a:xfrm>
          <a:prstGeom prst="rect">
            <a:avLst/>
          </a:prstGeom>
          <a:noFill/>
        </p:spPr>
        <p:txBody>
          <a:bodyPr wrap="square" rtlCol="0">
            <a:spAutoFit/>
          </a:bodyPr>
          <a:lstStyle/>
          <a:p>
            <a:pPr algn="ctr"/>
            <a:r>
              <a:rPr lang="en-US" sz="2400" b="1"/>
              <a:t>X</a:t>
            </a:r>
            <a:endParaRPr lang="vi-VN" sz="2400" b="1"/>
          </a:p>
        </p:txBody>
      </p:sp>
      <p:sp>
        <p:nvSpPr>
          <p:cNvPr id="17" name="TextBox 16"/>
          <p:cNvSpPr txBox="1"/>
          <p:nvPr/>
        </p:nvSpPr>
        <p:spPr>
          <a:xfrm>
            <a:off x="9963149" y="2625297"/>
            <a:ext cx="609600" cy="461665"/>
          </a:xfrm>
          <a:prstGeom prst="rect">
            <a:avLst/>
          </a:prstGeom>
          <a:noFill/>
        </p:spPr>
        <p:txBody>
          <a:bodyPr wrap="square" rtlCol="0">
            <a:spAutoFit/>
          </a:bodyPr>
          <a:lstStyle/>
          <a:p>
            <a:pPr algn="ctr"/>
            <a:r>
              <a:rPr lang="en-US" sz="2400" b="1"/>
              <a:t>X</a:t>
            </a:r>
            <a:endParaRPr lang="vi-VN" sz="2400" b="1"/>
          </a:p>
        </p:txBody>
      </p:sp>
      <p:sp>
        <p:nvSpPr>
          <p:cNvPr id="18" name="TextBox 17"/>
          <p:cNvSpPr txBox="1"/>
          <p:nvPr/>
        </p:nvSpPr>
        <p:spPr>
          <a:xfrm>
            <a:off x="9220200" y="3309927"/>
            <a:ext cx="609600" cy="461665"/>
          </a:xfrm>
          <a:prstGeom prst="rect">
            <a:avLst/>
          </a:prstGeom>
          <a:noFill/>
        </p:spPr>
        <p:txBody>
          <a:bodyPr wrap="square" rtlCol="0">
            <a:spAutoFit/>
          </a:bodyPr>
          <a:lstStyle/>
          <a:p>
            <a:pPr algn="ctr"/>
            <a:r>
              <a:rPr lang="en-US" sz="2400" b="1"/>
              <a:t>X</a:t>
            </a:r>
            <a:endParaRPr lang="vi-VN" sz="2400" b="1"/>
          </a:p>
        </p:txBody>
      </p:sp>
      <p:sp>
        <p:nvSpPr>
          <p:cNvPr id="20" name="TextBox 19"/>
          <p:cNvSpPr txBox="1"/>
          <p:nvPr/>
        </p:nvSpPr>
        <p:spPr>
          <a:xfrm>
            <a:off x="10744200" y="3309927"/>
            <a:ext cx="609600" cy="461665"/>
          </a:xfrm>
          <a:prstGeom prst="rect">
            <a:avLst/>
          </a:prstGeom>
          <a:noFill/>
        </p:spPr>
        <p:txBody>
          <a:bodyPr wrap="square" rtlCol="0">
            <a:spAutoFit/>
          </a:bodyPr>
          <a:lstStyle/>
          <a:p>
            <a:pPr algn="ctr"/>
            <a:r>
              <a:rPr lang="en-US" sz="2400" b="1"/>
              <a:t>X</a:t>
            </a:r>
            <a:endParaRPr lang="vi-VN" sz="2400" b="1"/>
          </a:p>
        </p:txBody>
      </p:sp>
      <p:sp>
        <p:nvSpPr>
          <p:cNvPr id="22" name="TextBox 21"/>
          <p:cNvSpPr txBox="1"/>
          <p:nvPr/>
        </p:nvSpPr>
        <p:spPr>
          <a:xfrm>
            <a:off x="8432800" y="4089176"/>
            <a:ext cx="609600" cy="461665"/>
          </a:xfrm>
          <a:prstGeom prst="rect">
            <a:avLst/>
          </a:prstGeom>
          <a:noFill/>
        </p:spPr>
        <p:txBody>
          <a:bodyPr wrap="square" rtlCol="0">
            <a:spAutoFit/>
          </a:bodyPr>
          <a:lstStyle/>
          <a:p>
            <a:pPr algn="ctr"/>
            <a:r>
              <a:rPr lang="en-US" sz="2400" b="1"/>
              <a:t>X</a:t>
            </a:r>
            <a:endParaRPr lang="vi-VN" sz="2400" b="1"/>
          </a:p>
        </p:txBody>
      </p:sp>
      <p:sp>
        <p:nvSpPr>
          <p:cNvPr id="24" name="TextBox 23"/>
          <p:cNvSpPr txBox="1"/>
          <p:nvPr/>
        </p:nvSpPr>
        <p:spPr>
          <a:xfrm>
            <a:off x="9963149" y="4089175"/>
            <a:ext cx="609600" cy="461665"/>
          </a:xfrm>
          <a:prstGeom prst="rect">
            <a:avLst/>
          </a:prstGeom>
          <a:noFill/>
        </p:spPr>
        <p:txBody>
          <a:bodyPr wrap="square" rtlCol="0">
            <a:spAutoFit/>
          </a:bodyPr>
          <a:lstStyle/>
          <a:p>
            <a:pPr algn="ctr"/>
            <a:r>
              <a:rPr lang="en-US" sz="2400" b="1"/>
              <a:t>X</a:t>
            </a:r>
            <a:endParaRPr lang="vi-VN" sz="2400" b="1"/>
          </a:p>
        </p:txBody>
      </p:sp>
      <p:sp>
        <p:nvSpPr>
          <p:cNvPr id="25" name="TextBox 24"/>
          <p:cNvSpPr txBox="1"/>
          <p:nvPr/>
        </p:nvSpPr>
        <p:spPr>
          <a:xfrm>
            <a:off x="8432800" y="4755922"/>
            <a:ext cx="609600" cy="461665"/>
          </a:xfrm>
          <a:prstGeom prst="rect">
            <a:avLst/>
          </a:prstGeom>
          <a:noFill/>
        </p:spPr>
        <p:txBody>
          <a:bodyPr wrap="square" rtlCol="0">
            <a:spAutoFit/>
          </a:bodyPr>
          <a:lstStyle/>
          <a:p>
            <a:pPr algn="ctr"/>
            <a:r>
              <a:rPr lang="en-US" sz="2400" b="1"/>
              <a:t>X</a:t>
            </a:r>
            <a:endParaRPr lang="vi-VN" sz="2400" b="1"/>
          </a:p>
        </p:txBody>
      </p:sp>
      <p:sp>
        <p:nvSpPr>
          <p:cNvPr id="27" name="TextBox 26"/>
          <p:cNvSpPr txBox="1"/>
          <p:nvPr/>
        </p:nvSpPr>
        <p:spPr>
          <a:xfrm>
            <a:off x="9963149" y="4755921"/>
            <a:ext cx="609600" cy="461665"/>
          </a:xfrm>
          <a:prstGeom prst="rect">
            <a:avLst/>
          </a:prstGeom>
          <a:noFill/>
        </p:spPr>
        <p:txBody>
          <a:bodyPr wrap="square" rtlCol="0">
            <a:spAutoFit/>
          </a:bodyPr>
          <a:lstStyle/>
          <a:p>
            <a:pPr algn="ctr"/>
            <a:r>
              <a:rPr lang="en-US" sz="2400" b="1"/>
              <a:t>X</a:t>
            </a:r>
            <a:endParaRPr lang="vi-VN" sz="2400" b="1"/>
          </a:p>
        </p:txBody>
      </p:sp>
      <p:sp>
        <p:nvSpPr>
          <p:cNvPr id="28" name="TextBox 27"/>
          <p:cNvSpPr txBox="1"/>
          <p:nvPr/>
        </p:nvSpPr>
        <p:spPr>
          <a:xfrm>
            <a:off x="8458200" y="5438352"/>
            <a:ext cx="609600" cy="461665"/>
          </a:xfrm>
          <a:prstGeom prst="rect">
            <a:avLst/>
          </a:prstGeom>
          <a:noFill/>
        </p:spPr>
        <p:txBody>
          <a:bodyPr wrap="square" rtlCol="0">
            <a:spAutoFit/>
          </a:bodyPr>
          <a:lstStyle/>
          <a:p>
            <a:pPr algn="ctr"/>
            <a:r>
              <a:rPr lang="en-US" sz="2400" b="1"/>
              <a:t>X</a:t>
            </a:r>
            <a:endParaRPr lang="vi-VN" sz="2400" b="1"/>
          </a:p>
        </p:txBody>
      </p:sp>
      <p:sp>
        <p:nvSpPr>
          <p:cNvPr id="29" name="TextBox 28"/>
          <p:cNvSpPr txBox="1"/>
          <p:nvPr/>
        </p:nvSpPr>
        <p:spPr>
          <a:xfrm>
            <a:off x="9963149" y="5448107"/>
            <a:ext cx="609600" cy="461665"/>
          </a:xfrm>
          <a:prstGeom prst="rect">
            <a:avLst/>
          </a:prstGeom>
          <a:noFill/>
        </p:spPr>
        <p:txBody>
          <a:bodyPr wrap="square" rtlCol="0">
            <a:spAutoFit/>
          </a:bodyPr>
          <a:lstStyle/>
          <a:p>
            <a:pPr algn="ctr"/>
            <a:r>
              <a:rPr lang="en-US" sz="2400" b="1"/>
              <a:t>X</a:t>
            </a:r>
            <a:endParaRPr lang="vi-VN" sz="2400" b="1"/>
          </a:p>
        </p:txBody>
      </p:sp>
      <p:sp>
        <p:nvSpPr>
          <p:cNvPr id="11" name="TextBox 10"/>
          <p:cNvSpPr txBox="1"/>
          <p:nvPr/>
        </p:nvSpPr>
        <p:spPr>
          <a:xfrm>
            <a:off x="5114926" y="3344677"/>
            <a:ext cx="3124200" cy="369332"/>
          </a:xfrm>
          <a:prstGeom prst="rect">
            <a:avLst/>
          </a:prstGeom>
          <a:noFill/>
        </p:spPr>
        <p:txBody>
          <a:bodyPr wrap="square" rtlCol="0">
            <a:spAutoFit/>
          </a:bodyPr>
          <a:lstStyle/>
          <a:p>
            <a:r>
              <a:rPr lang="en-US"/>
              <a:t>Làm hỏng tài sản (mất tài sản)</a:t>
            </a:r>
            <a:endParaRPr lang="vi-VN"/>
          </a:p>
        </p:txBody>
      </p:sp>
      <p:sp>
        <p:nvSpPr>
          <p:cNvPr id="12" name="TextBox 11"/>
          <p:cNvSpPr txBox="1"/>
          <p:nvPr/>
        </p:nvSpPr>
        <p:spPr>
          <a:xfrm>
            <a:off x="5105400" y="4089175"/>
            <a:ext cx="3124200" cy="369332"/>
          </a:xfrm>
          <a:prstGeom prst="rect">
            <a:avLst/>
          </a:prstGeom>
          <a:noFill/>
        </p:spPr>
        <p:txBody>
          <a:bodyPr wrap="square" rtlCol="0">
            <a:spAutoFit/>
          </a:bodyPr>
          <a:lstStyle/>
          <a:p>
            <a:r>
              <a:rPr lang="en-US"/>
              <a:t>Thiệt hại tài sản và tính mạng</a:t>
            </a:r>
            <a:endParaRPr lang="vi-VN"/>
          </a:p>
        </p:txBody>
      </p:sp>
      <p:sp>
        <p:nvSpPr>
          <p:cNvPr id="13" name="TextBox 12"/>
          <p:cNvSpPr txBox="1"/>
          <p:nvPr/>
        </p:nvSpPr>
        <p:spPr>
          <a:xfrm>
            <a:off x="5114926" y="4779426"/>
            <a:ext cx="3124200" cy="369332"/>
          </a:xfrm>
          <a:prstGeom prst="rect">
            <a:avLst/>
          </a:prstGeom>
          <a:noFill/>
        </p:spPr>
        <p:txBody>
          <a:bodyPr wrap="square" rtlCol="0">
            <a:spAutoFit/>
          </a:bodyPr>
          <a:lstStyle/>
          <a:p>
            <a:r>
              <a:rPr lang="en-US"/>
              <a:t>Tổn thất tài sản của người khác</a:t>
            </a:r>
            <a:endParaRPr lang="vi-VN"/>
          </a:p>
        </p:txBody>
      </p:sp>
      <p:sp>
        <p:nvSpPr>
          <p:cNvPr id="30" name="TextBox 29"/>
          <p:cNvSpPr txBox="1"/>
          <p:nvPr/>
        </p:nvSpPr>
        <p:spPr>
          <a:xfrm>
            <a:off x="5114926" y="5360327"/>
            <a:ext cx="2971800" cy="646331"/>
          </a:xfrm>
          <a:prstGeom prst="rect">
            <a:avLst/>
          </a:prstGeom>
          <a:noFill/>
        </p:spPr>
        <p:txBody>
          <a:bodyPr wrap="square" rtlCol="0">
            <a:spAutoFit/>
          </a:bodyPr>
          <a:lstStyle/>
          <a:p>
            <a:r>
              <a:rPr lang="en-US"/>
              <a:t>Gây nguy hiểm cho người đi đường</a:t>
            </a:r>
            <a:endParaRPr lang="vi-VN"/>
          </a:p>
        </p:txBody>
      </p:sp>
    </p:spTree>
    <p:extLst>
      <p:ext uri="{BB962C8B-B14F-4D97-AF65-F5344CB8AC3E}">
        <p14:creationId xmlns:p14="http://schemas.microsoft.com/office/powerpoint/2010/main" val="1672197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randombar(horizontal)">
                                      <p:cBhvr>
                                        <p:cTn id="48" dur="500"/>
                                        <p:tgtEl>
                                          <p:spTgt spid="18"/>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randombar(horizontal)">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randombar(horizontal)">
                                      <p:cBhvr>
                                        <p:cTn id="56" dur="500"/>
                                        <p:tgtEl>
                                          <p:spTgt spid="22"/>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randombar(horizontal)">
                                      <p:cBhvr>
                                        <p:cTn id="59" dur="500"/>
                                        <p:tgtEl>
                                          <p:spTgt spid="12"/>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randombar(horizontal)">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randombar(horizontal)">
                                      <p:cBhvr>
                                        <p:cTn id="67" dur="500"/>
                                        <p:tgtEl>
                                          <p:spTgt spid="13"/>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randombar(horizontal)">
                                      <p:cBhvr>
                                        <p:cTn id="73" dur="500"/>
                                        <p:tgtEl>
                                          <p:spTgt spid="27"/>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randombar(horizontal)">
                                      <p:cBhvr>
                                        <p:cTn id="78" dur="500"/>
                                        <p:tgtEl>
                                          <p:spTgt spid="30"/>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randombar(horizontal)">
                                      <p:cBhvr>
                                        <p:cTn id="81" dur="500"/>
                                        <p:tgtEl>
                                          <p:spTgt spid="28"/>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randombar(horizontal)">
                                      <p:cBhvr>
                                        <p:cTn id="8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4" grpId="0"/>
      <p:bldP spid="9" grpId="0"/>
      <p:bldP spid="16" grpId="0"/>
      <p:bldP spid="17" grpId="0"/>
      <p:bldP spid="18" grpId="0"/>
      <p:bldP spid="20" grpId="0"/>
      <p:bldP spid="22" grpId="0"/>
      <p:bldP spid="24" grpId="0"/>
      <p:bldP spid="25" grpId="0"/>
      <p:bldP spid="27" grpId="0"/>
      <p:bldP spid="28" grpId="0"/>
      <p:bldP spid="29" grpId="0"/>
      <p:bldP spid="11" grpId="0"/>
      <p:bldP spid="12" grpId="0"/>
      <p:bldP spid="13"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610544"/>
            <a:ext cx="3384228" cy="3276004"/>
          </a:xfrm>
          <a:prstGeom prst="rect">
            <a:avLst/>
          </a:prstGeom>
        </p:spPr>
      </p:pic>
      <p:sp>
        <p:nvSpPr>
          <p:cNvPr id="4" name="矩形 7"/>
          <p:cNvSpPr/>
          <p:nvPr/>
        </p:nvSpPr>
        <p:spPr>
          <a:xfrm>
            <a:off x="1600200" y="188657"/>
            <a:ext cx="4163832" cy="646331"/>
          </a:xfrm>
          <a:prstGeom prst="rect">
            <a:avLst/>
          </a:prstGeom>
          <a:noFill/>
        </p:spPr>
        <p:txBody>
          <a:bodyPr wrap="none" lIns="91440" tIns="45720" rIns="91440" bIns="45720">
            <a:spAutoFit/>
          </a:bodyPr>
          <a:lstStyle/>
          <a:p>
            <a:pPr algn="ctr"/>
            <a:r>
              <a:rPr lang="en-US" altLang="zh-CN" sz="3600" b="1">
                <a:ln w="12700">
                  <a:solidFill>
                    <a:schemeClr val="bg1"/>
                  </a:solidFill>
                  <a:prstDash val="solid"/>
                </a:ln>
                <a:pattFill prst="ltDnDiag">
                  <a:fgClr>
                    <a:schemeClr val="accent5">
                      <a:lumMod val="60000"/>
                      <a:lumOff val="40000"/>
                    </a:schemeClr>
                  </a:fgClr>
                  <a:bgClr>
                    <a:schemeClr val="bg1"/>
                  </a:bgClr>
                </a:pattFill>
              </a:rPr>
              <a:t>1. Vi phạm pháp luật</a:t>
            </a:r>
            <a:endParaRPr lang="zh-CN" altLang="en-US" sz="3600" b="1" dirty="0">
              <a:ln w="12700">
                <a:solidFill>
                  <a:schemeClr val="bg1"/>
                </a:solidFill>
                <a:prstDash val="solid"/>
              </a:ln>
              <a:pattFill prst="ltDnDiag">
                <a:fgClr>
                  <a:schemeClr val="accent5">
                    <a:lumMod val="60000"/>
                    <a:lumOff val="40000"/>
                  </a:schemeClr>
                </a:fgClr>
                <a:bgClr>
                  <a:schemeClr val="bg1"/>
                </a:bgClr>
              </a:pattFill>
            </a:endParaRPr>
          </a:p>
        </p:txBody>
      </p:sp>
      <p:sp>
        <p:nvSpPr>
          <p:cNvPr id="5" name="矩形 14"/>
          <p:cNvSpPr/>
          <p:nvPr/>
        </p:nvSpPr>
        <p:spPr>
          <a:xfrm>
            <a:off x="2105673" y="837962"/>
            <a:ext cx="2557110" cy="646331"/>
          </a:xfrm>
          <a:prstGeom prst="rect">
            <a:avLst/>
          </a:prstGeom>
          <a:noFill/>
        </p:spPr>
        <p:txBody>
          <a:bodyPr wrap="none" lIns="91440" tIns="45720" rIns="91440" bIns="45720">
            <a:spAutoFit/>
          </a:bodyPr>
          <a:lstStyle/>
          <a:p>
            <a:pPr algn="ctr"/>
            <a:r>
              <a:rPr lang="en-US" altLang="zh-CN" sz="3600" b="1">
                <a:ln w="12700">
                  <a:solidFill>
                    <a:schemeClr val="bg1"/>
                  </a:solidFill>
                  <a:prstDash val="solid"/>
                </a:ln>
                <a:pattFill prst="ltDnDiag">
                  <a:fgClr>
                    <a:schemeClr val="accent5">
                      <a:lumMod val="60000"/>
                      <a:lumOff val="40000"/>
                    </a:schemeClr>
                  </a:fgClr>
                  <a:bgClr>
                    <a:schemeClr val="bg1"/>
                  </a:bgClr>
                </a:pattFill>
              </a:rPr>
              <a:t>a. Khái niệm</a:t>
            </a:r>
            <a:endParaRPr lang="zh-CN" altLang="en-US" sz="3600" b="1" dirty="0">
              <a:ln w="12700">
                <a:solidFill>
                  <a:schemeClr val="bg1"/>
                </a:solidFill>
                <a:prstDash val="solid"/>
              </a:ln>
              <a:pattFill prst="ltDnDiag">
                <a:fgClr>
                  <a:schemeClr val="accent5">
                    <a:lumMod val="60000"/>
                    <a:lumOff val="40000"/>
                  </a:schemeClr>
                </a:fgClr>
                <a:bgClr>
                  <a:schemeClr val="bg1"/>
                </a:bgClr>
              </a:pattFill>
            </a:endParaRPr>
          </a:p>
        </p:txBody>
      </p:sp>
      <p:sp>
        <p:nvSpPr>
          <p:cNvPr id="2" name="Cloud 1"/>
          <p:cNvSpPr/>
          <p:nvPr/>
        </p:nvSpPr>
        <p:spPr>
          <a:xfrm>
            <a:off x="3682116" y="1484293"/>
            <a:ext cx="5943600" cy="3581400"/>
          </a:xfrm>
          <a:prstGeom prst="cloud">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a:latin typeface="Calibri" panose="020F0502020204030204" pitchFamily="34" charset="0"/>
              </a:rPr>
              <a:t>Vi phạm pháp luật là hành vi trái pháp luật, có lỗi, do người có năng lực trách nhiệm pháp lí thực hiện, xâm hại đến các quan hệ xã hội được pháp luật bảo vệ.</a:t>
            </a:r>
          </a:p>
        </p:txBody>
      </p:sp>
    </p:spTree>
    <p:extLst>
      <p:ext uri="{BB962C8B-B14F-4D97-AF65-F5344CB8AC3E}">
        <p14:creationId xmlns:p14="http://schemas.microsoft.com/office/powerpoint/2010/main" val="1467999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000"/>
                                        <p:tgtEl>
                                          <p:spTgt spid="4"/>
                                        </p:tgtEl>
                                      </p:cBhvr>
                                    </p:animEffect>
                                  </p:childTnLst>
                                </p:cTn>
                              </p:par>
                            </p:childTnLst>
                          </p:cTn>
                        </p:par>
                        <p:par>
                          <p:cTn id="12" fill="hold">
                            <p:stCondLst>
                              <p:cond delay="200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189994"/>
            <a:ext cx="1752600" cy="1696554"/>
          </a:xfrm>
          <a:prstGeom prst="rect">
            <a:avLst/>
          </a:prstGeom>
          <a:noFill/>
        </p:spPr>
      </p:pic>
      <p:sp>
        <p:nvSpPr>
          <p:cNvPr id="4" name="矩形 14"/>
          <p:cNvSpPr/>
          <p:nvPr/>
        </p:nvSpPr>
        <p:spPr>
          <a:xfrm>
            <a:off x="1066800" y="152400"/>
            <a:ext cx="6717416" cy="646331"/>
          </a:xfrm>
          <a:prstGeom prst="rect">
            <a:avLst/>
          </a:prstGeom>
          <a:noFill/>
        </p:spPr>
        <p:txBody>
          <a:bodyPr wrap="none" lIns="91440" tIns="45720" rIns="91440" bIns="45720">
            <a:spAutoFit/>
          </a:bodyPr>
          <a:lstStyle/>
          <a:p>
            <a:pPr algn="ctr"/>
            <a:r>
              <a:rPr lang="en-US" altLang="zh-CN" sz="3600" b="1">
                <a:ln w="12700">
                  <a:solidFill>
                    <a:schemeClr val="bg1"/>
                  </a:solidFill>
                  <a:prstDash val="solid"/>
                </a:ln>
                <a:pattFill prst="ltDnDiag">
                  <a:fgClr>
                    <a:schemeClr val="accent5">
                      <a:lumMod val="60000"/>
                      <a:lumOff val="40000"/>
                    </a:schemeClr>
                  </a:fgClr>
                  <a:bgClr>
                    <a:schemeClr val="bg1"/>
                  </a:bgClr>
                </a:pattFill>
              </a:rPr>
              <a:t>b. Dấu hiệu của vi phạm pháp luật</a:t>
            </a:r>
            <a:endParaRPr lang="zh-CN" altLang="en-US" sz="3600" b="1" dirty="0">
              <a:ln w="12700">
                <a:solidFill>
                  <a:schemeClr val="bg1"/>
                </a:solidFill>
                <a:prstDash val="solid"/>
              </a:ln>
              <a:pattFill prst="ltDnDiag">
                <a:fgClr>
                  <a:schemeClr val="accent5">
                    <a:lumMod val="60000"/>
                    <a:lumOff val="40000"/>
                  </a:schemeClr>
                </a:fgClr>
                <a:bgClr>
                  <a:schemeClr val="bg1"/>
                </a:bgClr>
              </a:pattFill>
            </a:endParaRPr>
          </a:p>
        </p:txBody>
      </p:sp>
      <p:sp>
        <p:nvSpPr>
          <p:cNvPr id="2" name="Rounded Rectangle 1"/>
          <p:cNvSpPr/>
          <p:nvPr/>
        </p:nvSpPr>
        <p:spPr>
          <a:xfrm>
            <a:off x="3886200" y="914400"/>
            <a:ext cx="4495800" cy="838200"/>
          </a:xfrm>
          <a:prstGeom prst="round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n w="12700">
                  <a:solidFill>
                    <a:schemeClr val="bg1"/>
                  </a:solidFill>
                  <a:prstDash val="solid"/>
                </a:ln>
                <a:pattFill prst="ltDnDiag">
                  <a:fgClr>
                    <a:schemeClr val="accent5">
                      <a:lumMod val="60000"/>
                      <a:lumOff val="40000"/>
                    </a:schemeClr>
                  </a:fgClr>
                  <a:bgClr>
                    <a:schemeClr val="bg1"/>
                  </a:bgClr>
                </a:pattFill>
              </a:rPr>
              <a:t>Dấu hiệu của vi phạm pháp luật</a:t>
            </a:r>
            <a:endParaRPr lang="vi-VN" sz="2400"/>
          </a:p>
        </p:txBody>
      </p:sp>
      <p:sp>
        <p:nvSpPr>
          <p:cNvPr id="12" name="Rectangle 11"/>
          <p:cNvSpPr/>
          <p:nvPr/>
        </p:nvSpPr>
        <p:spPr>
          <a:xfrm>
            <a:off x="1300348" y="2362200"/>
            <a:ext cx="2057400" cy="1828800"/>
          </a:xfrm>
          <a:prstGeom prst="rect">
            <a:avLst/>
          </a:prstGeom>
          <a:solidFill>
            <a:schemeClr val="accent1">
              <a:lumMod val="20000"/>
              <a:lumOff val="80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lumMod val="95000"/>
                    <a:lumOff val="5000"/>
                  </a:schemeClr>
                </a:solidFill>
              </a:rPr>
              <a:t>LÀ HÀNH VI</a:t>
            </a:r>
            <a:endParaRPr lang="vi-VN" sz="2400">
              <a:solidFill>
                <a:schemeClr val="tx1">
                  <a:lumMod val="95000"/>
                  <a:lumOff val="5000"/>
                </a:schemeClr>
              </a:solidFill>
            </a:endParaRPr>
          </a:p>
        </p:txBody>
      </p:sp>
      <p:sp>
        <p:nvSpPr>
          <p:cNvPr id="13" name="Rectangle 12"/>
          <p:cNvSpPr/>
          <p:nvPr/>
        </p:nvSpPr>
        <p:spPr>
          <a:xfrm>
            <a:off x="4029889" y="2362200"/>
            <a:ext cx="2057400" cy="1828800"/>
          </a:xfrm>
          <a:prstGeom prst="rect">
            <a:avLst/>
          </a:prstGeom>
          <a:solidFill>
            <a:schemeClr val="accent3">
              <a:lumMod val="20000"/>
              <a:lumOff val="80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lumMod val="95000"/>
                    <a:lumOff val="5000"/>
                  </a:schemeClr>
                </a:solidFill>
              </a:rPr>
              <a:t>TRÁI PHÁP LUẬT</a:t>
            </a:r>
            <a:endParaRPr lang="vi-VN" sz="2400">
              <a:solidFill>
                <a:schemeClr val="tx1">
                  <a:lumMod val="95000"/>
                  <a:lumOff val="5000"/>
                </a:schemeClr>
              </a:solidFill>
            </a:endParaRPr>
          </a:p>
        </p:txBody>
      </p:sp>
      <p:sp>
        <p:nvSpPr>
          <p:cNvPr id="14" name="Rectangle 13"/>
          <p:cNvSpPr/>
          <p:nvPr/>
        </p:nvSpPr>
        <p:spPr>
          <a:xfrm>
            <a:off x="6795459" y="2374900"/>
            <a:ext cx="2057400" cy="1828800"/>
          </a:xfrm>
          <a:prstGeom prst="rect">
            <a:avLst/>
          </a:prstGeom>
          <a:solidFill>
            <a:schemeClr val="accent5">
              <a:lumMod val="20000"/>
              <a:lumOff val="80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lumMod val="95000"/>
                    <a:lumOff val="5000"/>
                  </a:schemeClr>
                </a:solidFill>
              </a:rPr>
              <a:t>CÓ LỖI</a:t>
            </a:r>
            <a:endParaRPr lang="vi-VN" sz="2400">
              <a:solidFill>
                <a:schemeClr val="tx1">
                  <a:lumMod val="95000"/>
                  <a:lumOff val="5000"/>
                </a:schemeClr>
              </a:solidFill>
            </a:endParaRPr>
          </a:p>
        </p:txBody>
      </p:sp>
      <p:sp>
        <p:nvSpPr>
          <p:cNvPr id="15" name="Rectangle 14"/>
          <p:cNvSpPr/>
          <p:nvPr/>
        </p:nvSpPr>
        <p:spPr>
          <a:xfrm>
            <a:off x="9525000" y="2374900"/>
            <a:ext cx="2057400" cy="1828800"/>
          </a:xfrm>
          <a:prstGeom prst="rect">
            <a:avLst/>
          </a:prstGeom>
          <a:solidFill>
            <a:schemeClr val="accent6">
              <a:lumMod val="20000"/>
              <a:lumOff val="80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95000"/>
                    <a:lumOff val="5000"/>
                  </a:schemeClr>
                </a:solidFill>
                <a:latin typeface="Arial" panose="020B0604020202020204" pitchFamily="34" charset="0"/>
                <a:cs typeface="Arial" panose="020B0604020202020204" pitchFamily="34" charset="0"/>
              </a:rPr>
              <a:t>DO NGƯỜI CÓ NĂNG LỰC TRÁCH NHIỆM PHÁP LÝ THỰC HIỆN</a:t>
            </a:r>
            <a:endParaRPr lang="vi-VN">
              <a:solidFill>
                <a:schemeClr val="tx1">
                  <a:lumMod val="95000"/>
                  <a:lumOff val="5000"/>
                </a:schemeClr>
              </a:solidFill>
              <a:latin typeface="Arial" panose="020B0604020202020204" pitchFamily="34" charset="0"/>
              <a:cs typeface="Arial" panose="020B0604020202020204" pitchFamily="34" charset="0"/>
            </a:endParaRPr>
          </a:p>
        </p:txBody>
      </p:sp>
      <p:sp>
        <p:nvSpPr>
          <p:cNvPr id="17" name="Bent-Up Arrow 16"/>
          <p:cNvSpPr/>
          <p:nvPr/>
        </p:nvSpPr>
        <p:spPr>
          <a:xfrm rot="10800000">
            <a:off x="2133600" y="1238250"/>
            <a:ext cx="1752600" cy="1028700"/>
          </a:xfrm>
          <a:prstGeom prst="bentUpArrow">
            <a:avLst>
              <a:gd name="adj1" fmla="val 25000"/>
              <a:gd name="adj2" fmla="val 24206"/>
              <a:gd name="adj3" fmla="val 18056"/>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Bent-Up Arrow 17"/>
          <p:cNvSpPr/>
          <p:nvPr/>
        </p:nvSpPr>
        <p:spPr>
          <a:xfrm rot="10800000" flipH="1">
            <a:off x="8394700" y="1238250"/>
            <a:ext cx="1898141" cy="1028700"/>
          </a:xfrm>
          <a:prstGeom prst="bentUpArrow">
            <a:avLst>
              <a:gd name="adj1" fmla="val 25000"/>
              <a:gd name="adj2" fmla="val 24206"/>
              <a:gd name="adj3" fmla="val 18056"/>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ular Callout 19"/>
          <p:cNvSpPr/>
          <p:nvPr/>
        </p:nvSpPr>
        <p:spPr>
          <a:xfrm rot="10800000">
            <a:off x="1300348" y="4539246"/>
            <a:ext cx="2057400" cy="1556754"/>
          </a:xfrm>
          <a:prstGeom prst="wedgeRectCallout">
            <a:avLst/>
          </a:prstGeom>
          <a:solidFill>
            <a:schemeClr val="accent6">
              <a:lumMod val="20000"/>
              <a:lumOff val="80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p:cNvSpPr txBox="1"/>
          <p:nvPr/>
        </p:nvSpPr>
        <p:spPr>
          <a:xfrm>
            <a:off x="1300348" y="4831139"/>
            <a:ext cx="2057400" cy="1015663"/>
          </a:xfrm>
          <a:prstGeom prst="rect">
            <a:avLst/>
          </a:prstGeom>
          <a:noFill/>
        </p:spPr>
        <p:txBody>
          <a:bodyPr wrap="square" rtlCol="0">
            <a:spAutoFit/>
          </a:bodyPr>
          <a:lstStyle/>
          <a:p>
            <a:pPr algn="just"/>
            <a:r>
              <a:rPr lang="en-US" sz="2000">
                <a:solidFill>
                  <a:schemeClr val="tx1">
                    <a:lumMod val="95000"/>
                    <a:lumOff val="5000"/>
                  </a:schemeClr>
                </a:solidFill>
              </a:rPr>
              <a:t>Bằng hành động cụ thể hoặc không hành động.</a:t>
            </a:r>
            <a:endParaRPr lang="vi-VN" sz="2000">
              <a:solidFill>
                <a:schemeClr val="tx1">
                  <a:lumMod val="95000"/>
                  <a:lumOff val="5000"/>
                </a:schemeClr>
              </a:solidFill>
            </a:endParaRPr>
          </a:p>
        </p:txBody>
      </p:sp>
      <p:sp>
        <p:nvSpPr>
          <p:cNvPr id="22" name="Rectangular Callout 21"/>
          <p:cNvSpPr/>
          <p:nvPr/>
        </p:nvSpPr>
        <p:spPr>
          <a:xfrm rot="10800000">
            <a:off x="4017189" y="4586950"/>
            <a:ext cx="2057400" cy="1556754"/>
          </a:xfrm>
          <a:prstGeom prst="wedgeRectCallout">
            <a:avLst/>
          </a:prstGeom>
          <a:solidFill>
            <a:schemeClr val="accent4">
              <a:lumMod val="40000"/>
              <a:lumOff val="60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p:cNvSpPr txBox="1"/>
          <p:nvPr/>
        </p:nvSpPr>
        <p:spPr>
          <a:xfrm>
            <a:off x="3962400" y="4800600"/>
            <a:ext cx="2057400" cy="1323439"/>
          </a:xfrm>
          <a:prstGeom prst="rect">
            <a:avLst/>
          </a:prstGeom>
          <a:noFill/>
        </p:spPr>
        <p:txBody>
          <a:bodyPr wrap="square" rtlCol="0">
            <a:spAutoFit/>
          </a:bodyPr>
          <a:lstStyle/>
          <a:p>
            <a:pPr algn="just"/>
            <a:r>
              <a:rPr lang="en-US" sz="2000">
                <a:solidFill>
                  <a:schemeClr val="tx1">
                    <a:lumMod val="95000"/>
                    <a:lumOff val="5000"/>
                  </a:schemeClr>
                </a:solidFill>
              </a:rPr>
              <a:t>- Thực hiện không đúng quy định PL;</a:t>
            </a:r>
          </a:p>
          <a:p>
            <a:pPr algn="just"/>
            <a:r>
              <a:rPr lang="en-US" sz="2000">
                <a:solidFill>
                  <a:schemeClr val="tx1">
                    <a:lumMod val="95000"/>
                    <a:lumOff val="5000"/>
                  </a:schemeClr>
                </a:solidFill>
              </a:rPr>
              <a:t>- Làm những việc PL cấm.</a:t>
            </a:r>
            <a:endParaRPr lang="vi-VN" sz="2000">
              <a:solidFill>
                <a:schemeClr val="tx1">
                  <a:lumMod val="95000"/>
                  <a:lumOff val="5000"/>
                </a:schemeClr>
              </a:solidFill>
            </a:endParaRPr>
          </a:p>
        </p:txBody>
      </p:sp>
      <p:sp>
        <p:nvSpPr>
          <p:cNvPr id="24" name="Rectangular Callout 23"/>
          <p:cNvSpPr/>
          <p:nvPr/>
        </p:nvSpPr>
        <p:spPr>
          <a:xfrm rot="10800000">
            <a:off x="6781800" y="4615445"/>
            <a:ext cx="2057400" cy="1556754"/>
          </a:xfrm>
          <a:prstGeom prst="wedgeRectCallout">
            <a:avLst/>
          </a:prstGeom>
          <a:solidFill>
            <a:schemeClr val="accent3">
              <a:lumMod val="60000"/>
              <a:lumOff val="40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TextBox 24"/>
          <p:cNvSpPr txBox="1"/>
          <p:nvPr/>
        </p:nvSpPr>
        <p:spPr>
          <a:xfrm>
            <a:off x="6727011" y="4829095"/>
            <a:ext cx="2057400" cy="707886"/>
          </a:xfrm>
          <a:prstGeom prst="rect">
            <a:avLst/>
          </a:prstGeom>
          <a:noFill/>
        </p:spPr>
        <p:txBody>
          <a:bodyPr wrap="square" rtlCol="0">
            <a:spAutoFit/>
          </a:bodyPr>
          <a:lstStyle/>
          <a:p>
            <a:pPr algn="just"/>
            <a:r>
              <a:rPr lang="en-US" sz="2000">
                <a:solidFill>
                  <a:schemeClr val="tx1">
                    <a:lumMod val="95000"/>
                    <a:lumOff val="5000"/>
                  </a:schemeClr>
                </a:solidFill>
              </a:rPr>
              <a:t>- Lỗi cố ý hoặc vô ý</a:t>
            </a:r>
            <a:endParaRPr lang="vi-VN" sz="2000">
              <a:solidFill>
                <a:schemeClr val="tx1">
                  <a:lumMod val="95000"/>
                  <a:lumOff val="5000"/>
                </a:schemeClr>
              </a:solidFill>
            </a:endParaRPr>
          </a:p>
        </p:txBody>
      </p:sp>
      <p:sp>
        <p:nvSpPr>
          <p:cNvPr id="26" name="Right Arrow 25"/>
          <p:cNvSpPr/>
          <p:nvPr/>
        </p:nvSpPr>
        <p:spPr>
          <a:xfrm>
            <a:off x="3505200" y="3200400"/>
            <a:ext cx="381000" cy="228600"/>
          </a:xfrm>
          <a:prstGeom prst="rightArrow">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Right Arrow 26"/>
          <p:cNvSpPr/>
          <p:nvPr/>
        </p:nvSpPr>
        <p:spPr>
          <a:xfrm>
            <a:off x="6248400" y="3200400"/>
            <a:ext cx="381000" cy="228600"/>
          </a:xfrm>
          <a:prstGeom prst="rightArrow">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ight Arrow 27"/>
          <p:cNvSpPr/>
          <p:nvPr/>
        </p:nvSpPr>
        <p:spPr>
          <a:xfrm>
            <a:off x="9067800" y="3200400"/>
            <a:ext cx="381000" cy="228600"/>
          </a:xfrm>
          <a:prstGeom prst="rightArrow">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Right Arrow 28"/>
          <p:cNvSpPr/>
          <p:nvPr/>
        </p:nvSpPr>
        <p:spPr>
          <a:xfrm rot="5400000">
            <a:off x="4710826" y="1871761"/>
            <a:ext cx="589933" cy="351611"/>
          </a:xfrm>
          <a:prstGeom prst="rightArrow">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Right Arrow 29"/>
          <p:cNvSpPr/>
          <p:nvPr/>
        </p:nvSpPr>
        <p:spPr>
          <a:xfrm rot="5400000">
            <a:off x="7454028" y="1871761"/>
            <a:ext cx="589933" cy="351611"/>
          </a:xfrm>
          <a:prstGeom prst="rightArrow">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ular Callout 30"/>
          <p:cNvSpPr/>
          <p:nvPr/>
        </p:nvSpPr>
        <p:spPr>
          <a:xfrm rot="10800000">
            <a:off x="9067799" y="4436400"/>
            <a:ext cx="2971801" cy="2116800"/>
          </a:xfrm>
          <a:prstGeom prst="wedgeRectCallout">
            <a:avLst/>
          </a:prstGeom>
          <a:solidFill>
            <a:schemeClr val="tx2">
              <a:lumMod val="20000"/>
              <a:lumOff val="80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TextBox 31"/>
          <p:cNvSpPr txBox="1"/>
          <p:nvPr/>
        </p:nvSpPr>
        <p:spPr>
          <a:xfrm>
            <a:off x="9144001" y="4539246"/>
            <a:ext cx="2895600" cy="1631216"/>
          </a:xfrm>
          <a:prstGeom prst="rect">
            <a:avLst/>
          </a:prstGeom>
          <a:noFill/>
        </p:spPr>
        <p:txBody>
          <a:bodyPr wrap="square" rtlCol="0">
            <a:spAutoFit/>
          </a:bodyPr>
          <a:lstStyle/>
          <a:p>
            <a:pPr algn="just"/>
            <a:r>
              <a:rPr lang="en-US" sz="2000">
                <a:solidFill>
                  <a:schemeClr val="tx1">
                    <a:lumMod val="95000"/>
                    <a:lumOff val="5000"/>
                  </a:schemeClr>
                </a:solidFill>
              </a:rPr>
              <a:t>- Có khả năng nhận thức và điều khiển được việc làm của mình;</a:t>
            </a:r>
          </a:p>
          <a:p>
            <a:pPr algn="just"/>
            <a:r>
              <a:rPr lang="en-US" sz="2000">
                <a:solidFill>
                  <a:schemeClr val="tx1">
                    <a:lumMod val="95000"/>
                    <a:lumOff val="5000"/>
                  </a:schemeClr>
                </a:solidFill>
              </a:rPr>
              <a:t>Chịu mọi trách nhiệm về hành vi của mình.</a:t>
            </a:r>
            <a:endParaRPr lang="vi-VN" sz="2000">
              <a:solidFill>
                <a:schemeClr val="tx1">
                  <a:lumMod val="95000"/>
                  <a:lumOff val="5000"/>
                </a:schemeClr>
              </a:solidFill>
            </a:endParaRPr>
          </a:p>
        </p:txBody>
      </p:sp>
    </p:spTree>
    <p:extLst>
      <p:ext uri="{BB962C8B-B14F-4D97-AF65-F5344CB8AC3E}">
        <p14:creationId xmlns:p14="http://schemas.microsoft.com/office/powerpoint/2010/main" val="1848608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randombar(horizontal)">
                                      <p:cBhvr>
                                        <p:cTn id="13" dur="500"/>
                                        <p:tgtEl>
                                          <p:spTgt spid="2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randombar(horizontal)">
                                      <p:cBhvr>
                                        <p:cTn id="16" dur="500"/>
                                        <p:tgtEl>
                                          <p:spTgt spid="3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arn(inVertical)">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randombar(horizontal)">
                                      <p:cBhvr>
                                        <p:cTn id="35" dur="500"/>
                                        <p:tgtEl>
                                          <p:spTgt spid="26"/>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500"/>
                                        <p:tgtEl>
                                          <p:spTgt spid="1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randombar(horizontal)">
                                      <p:cBhvr>
                                        <p:cTn id="41" dur="500"/>
                                        <p:tgtEl>
                                          <p:spTgt spid="22"/>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randombar(horizontal)">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1000" fill="hold"/>
                                        <p:tgtEl>
                                          <p:spTgt spid="27"/>
                                        </p:tgtEl>
                                        <p:attrNameLst>
                                          <p:attrName>ppt_w</p:attrName>
                                        </p:attrNameLst>
                                      </p:cBhvr>
                                      <p:tavLst>
                                        <p:tav tm="0">
                                          <p:val>
                                            <p:fltVal val="0"/>
                                          </p:val>
                                        </p:tav>
                                        <p:tav tm="100000">
                                          <p:val>
                                            <p:strVal val="#ppt_w"/>
                                          </p:val>
                                        </p:tav>
                                      </p:tavLst>
                                    </p:anim>
                                    <p:anim calcmode="lin" valueType="num">
                                      <p:cBhvr>
                                        <p:cTn id="50" dur="1000" fill="hold"/>
                                        <p:tgtEl>
                                          <p:spTgt spid="27"/>
                                        </p:tgtEl>
                                        <p:attrNameLst>
                                          <p:attrName>ppt_h</p:attrName>
                                        </p:attrNameLst>
                                      </p:cBhvr>
                                      <p:tavLst>
                                        <p:tav tm="0">
                                          <p:val>
                                            <p:fltVal val="0"/>
                                          </p:val>
                                        </p:tav>
                                        <p:tav tm="100000">
                                          <p:val>
                                            <p:strVal val="#ppt_h"/>
                                          </p:val>
                                        </p:tav>
                                      </p:tavLst>
                                    </p:anim>
                                    <p:anim calcmode="lin" valueType="num">
                                      <p:cBhvr>
                                        <p:cTn id="51" dur="1000" fill="hold"/>
                                        <p:tgtEl>
                                          <p:spTgt spid="27"/>
                                        </p:tgtEl>
                                        <p:attrNameLst>
                                          <p:attrName>style.rotation</p:attrName>
                                        </p:attrNameLst>
                                      </p:cBhvr>
                                      <p:tavLst>
                                        <p:tav tm="0">
                                          <p:val>
                                            <p:fltVal val="90"/>
                                          </p:val>
                                        </p:tav>
                                        <p:tav tm="100000">
                                          <p:val>
                                            <p:fltVal val="0"/>
                                          </p:val>
                                        </p:tav>
                                      </p:tavLst>
                                    </p:anim>
                                    <p:animEffect transition="in" filter="fade">
                                      <p:cBhvr>
                                        <p:cTn id="52" dur="1000"/>
                                        <p:tgtEl>
                                          <p:spTgt spid="27"/>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ppt_w</p:attrName>
                                        </p:attrNameLst>
                                      </p:cBhvr>
                                      <p:tavLst>
                                        <p:tav tm="0">
                                          <p:val>
                                            <p:fltVal val="0"/>
                                          </p:val>
                                        </p:tav>
                                        <p:tav tm="100000">
                                          <p:val>
                                            <p:strVal val="#ppt_w"/>
                                          </p:val>
                                        </p:tav>
                                      </p:tavLst>
                                    </p:anim>
                                    <p:anim calcmode="lin" valueType="num">
                                      <p:cBhvr>
                                        <p:cTn id="56" dur="1000" fill="hold"/>
                                        <p:tgtEl>
                                          <p:spTgt spid="14"/>
                                        </p:tgtEl>
                                        <p:attrNameLst>
                                          <p:attrName>ppt_h</p:attrName>
                                        </p:attrNameLst>
                                      </p:cBhvr>
                                      <p:tavLst>
                                        <p:tav tm="0">
                                          <p:val>
                                            <p:fltVal val="0"/>
                                          </p:val>
                                        </p:tav>
                                        <p:tav tm="100000">
                                          <p:val>
                                            <p:strVal val="#ppt_h"/>
                                          </p:val>
                                        </p:tav>
                                      </p:tavLst>
                                    </p:anim>
                                    <p:anim calcmode="lin" valueType="num">
                                      <p:cBhvr>
                                        <p:cTn id="57" dur="1000" fill="hold"/>
                                        <p:tgtEl>
                                          <p:spTgt spid="14"/>
                                        </p:tgtEl>
                                        <p:attrNameLst>
                                          <p:attrName>style.rotation</p:attrName>
                                        </p:attrNameLst>
                                      </p:cBhvr>
                                      <p:tavLst>
                                        <p:tav tm="0">
                                          <p:val>
                                            <p:fltVal val="90"/>
                                          </p:val>
                                        </p:tav>
                                        <p:tav tm="100000">
                                          <p:val>
                                            <p:fltVal val="0"/>
                                          </p:val>
                                        </p:tav>
                                      </p:tavLst>
                                    </p:anim>
                                    <p:animEffect transition="in" filter="fade">
                                      <p:cBhvr>
                                        <p:cTn id="58" dur="1000"/>
                                        <p:tgtEl>
                                          <p:spTgt spid="14"/>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1000" fill="hold"/>
                                        <p:tgtEl>
                                          <p:spTgt spid="24"/>
                                        </p:tgtEl>
                                        <p:attrNameLst>
                                          <p:attrName>ppt_w</p:attrName>
                                        </p:attrNameLst>
                                      </p:cBhvr>
                                      <p:tavLst>
                                        <p:tav tm="0">
                                          <p:val>
                                            <p:fltVal val="0"/>
                                          </p:val>
                                        </p:tav>
                                        <p:tav tm="100000">
                                          <p:val>
                                            <p:strVal val="#ppt_w"/>
                                          </p:val>
                                        </p:tav>
                                      </p:tavLst>
                                    </p:anim>
                                    <p:anim calcmode="lin" valueType="num">
                                      <p:cBhvr>
                                        <p:cTn id="62" dur="1000" fill="hold"/>
                                        <p:tgtEl>
                                          <p:spTgt spid="24"/>
                                        </p:tgtEl>
                                        <p:attrNameLst>
                                          <p:attrName>ppt_h</p:attrName>
                                        </p:attrNameLst>
                                      </p:cBhvr>
                                      <p:tavLst>
                                        <p:tav tm="0">
                                          <p:val>
                                            <p:fltVal val="0"/>
                                          </p:val>
                                        </p:tav>
                                        <p:tav tm="100000">
                                          <p:val>
                                            <p:strVal val="#ppt_h"/>
                                          </p:val>
                                        </p:tav>
                                      </p:tavLst>
                                    </p:anim>
                                    <p:anim calcmode="lin" valueType="num">
                                      <p:cBhvr>
                                        <p:cTn id="63" dur="1000" fill="hold"/>
                                        <p:tgtEl>
                                          <p:spTgt spid="24"/>
                                        </p:tgtEl>
                                        <p:attrNameLst>
                                          <p:attrName>style.rotation</p:attrName>
                                        </p:attrNameLst>
                                      </p:cBhvr>
                                      <p:tavLst>
                                        <p:tav tm="0">
                                          <p:val>
                                            <p:fltVal val="90"/>
                                          </p:val>
                                        </p:tav>
                                        <p:tav tm="100000">
                                          <p:val>
                                            <p:fltVal val="0"/>
                                          </p:val>
                                        </p:tav>
                                      </p:tavLst>
                                    </p:anim>
                                    <p:animEffect transition="in" filter="fade">
                                      <p:cBhvr>
                                        <p:cTn id="64" dur="1000"/>
                                        <p:tgtEl>
                                          <p:spTgt spid="24"/>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randombar(horizontal)">
                                      <p:cBhvr>
                                        <p:cTn id="75" dur="500"/>
                                        <p:tgtEl>
                                          <p:spTgt spid="28"/>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randombar(horizontal)">
                                      <p:cBhvr>
                                        <p:cTn id="78" dur="500"/>
                                        <p:tgtEl>
                                          <p:spTgt spid="15"/>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p:cTn id="81" dur="1000" fill="hold"/>
                                        <p:tgtEl>
                                          <p:spTgt spid="31"/>
                                        </p:tgtEl>
                                        <p:attrNameLst>
                                          <p:attrName>ppt_w</p:attrName>
                                        </p:attrNameLst>
                                      </p:cBhvr>
                                      <p:tavLst>
                                        <p:tav tm="0">
                                          <p:val>
                                            <p:fltVal val="0"/>
                                          </p:val>
                                        </p:tav>
                                        <p:tav tm="100000">
                                          <p:val>
                                            <p:strVal val="#ppt_w"/>
                                          </p:val>
                                        </p:tav>
                                      </p:tavLst>
                                    </p:anim>
                                    <p:anim calcmode="lin" valueType="num">
                                      <p:cBhvr>
                                        <p:cTn id="82" dur="1000" fill="hold"/>
                                        <p:tgtEl>
                                          <p:spTgt spid="31"/>
                                        </p:tgtEl>
                                        <p:attrNameLst>
                                          <p:attrName>ppt_h</p:attrName>
                                        </p:attrNameLst>
                                      </p:cBhvr>
                                      <p:tavLst>
                                        <p:tav tm="0">
                                          <p:val>
                                            <p:fltVal val="0"/>
                                          </p:val>
                                        </p:tav>
                                        <p:tav tm="100000">
                                          <p:val>
                                            <p:strVal val="#ppt_h"/>
                                          </p:val>
                                        </p:tav>
                                      </p:tavLst>
                                    </p:anim>
                                    <p:anim calcmode="lin" valueType="num">
                                      <p:cBhvr>
                                        <p:cTn id="83" dur="1000" fill="hold"/>
                                        <p:tgtEl>
                                          <p:spTgt spid="31"/>
                                        </p:tgtEl>
                                        <p:attrNameLst>
                                          <p:attrName>style.rotation</p:attrName>
                                        </p:attrNameLst>
                                      </p:cBhvr>
                                      <p:tavLst>
                                        <p:tav tm="0">
                                          <p:val>
                                            <p:fltVal val="90"/>
                                          </p:val>
                                        </p:tav>
                                        <p:tav tm="100000">
                                          <p:val>
                                            <p:fltVal val="0"/>
                                          </p:val>
                                        </p:tav>
                                      </p:tavLst>
                                    </p:anim>
                                    <p:animEffect transition="in" filter="fade">
                                      <p:cBhvr>
                                        <p:cTn id="84" dur="1000"/>
                                        <p:tgtEl>
                                          <p:spTgt spid="31"/>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1000" fill="hold"/>
                                        <p:tgtEl>
                                          <p:spTgt spid="32"/>
                                        </p:tgtEl>
                                        <p:attrNameLst>
                                          <p:attrName>ppt_w</p:attrName>
                                        </p:attrNameLst>
                                      </p:cBhvr>
                                      <p:tavLst>
                                        <p:tav tm="0">
                                          <p:val>
                                            <p:fltVal val="0"/>
                                          </p:val>
                                        </p:tav>
                                        <p:tav tm="100000">
                                          <p:val>
                                            <p:strVal val="#ppt_w"/>
                                          </p:val>
                                        </p:tav>
                                      </p:tavLst>
                                    </p:anim>
                                    <p:anim calcmode="lin" valueType="num">
                                      <p:cBhvr>
                                        <p:cTn id="88" dur="1000" fill="hold"/>
                                        <p:tgtEl>
                                          <p:spTgt spid="32"/>
                                        </p:tgtEl>
                                        <p:attrNameLst>
                                          <p:attrName>ppt_h</p:attrName>
                                        </p:attrNameLst>
                                      </p:cBhvr>
                                      <p:tavLst>
                                        <p:tav tm="0">
                                          <p:val>
                                            <p:fltVal val="0"/>
                                          </p:val>
                                        </p:tav>
                                        <p:tav tm="100000">
                                          <p:val>
                                            <p:strVal val="#ppt_h"/>
                                          </p:val>
                                        </p:tav>
                                      </p:tavLst>
                                    </p:anim>
                                    <p:anim calcmode="lin" valueType="num">
                                      <p:cBhvr>
                                        <p:cTn id="89" dur="1000" fill="hold"/>
                                        <p:tgtEl>
                                          <p:spTgt spid="32"/>
                                        </p:tgtEl>
                                        <p:attrNameLst>
                                          <p:attrName>style.rotation</p:attrName>
                                        </p:attrNameLst>
                                      </p:cBhvr>
                                      <p:tavLst>
                                        <p:tav tm="0">
                                          <p:val>
                                            <p:fltVal val="90"/>
                                          </p:val>
                                        </p:tav>
                                        <p:tav tm="100000">
                                          <p:val>
                                            <p:fltVal val="0"/>
                                          </p:val>
                                        </p:tav>
                                      </p:tavLst>
                                    </p:anim>
                                    <p:animEffect transition="in" filter="fade">
                                      <p:cBhvr>
                                        <p:cTn id="90"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animBg="1"/>
      <p:bldP spid="15" grpId="0" animBg="1"/>
      <p:bldP spid="17" grpId="0" animBg="1"/>
      <p:bldP spid="18" grpId="0" animBg="1"/>
      <p:bldP spid="20" grpId="0" animBg="1"/>
      <p:bldP spid="21" grpId="0"/>
      <p:bldP spid="22" grpId="0" animBg="1"/>
      <p:bldP spid="23" grpId="0"/>
      <p:bldP spid="24" grpId="0" animBg="1"/>
      <p:bldP spid="25" grpId="0"/>
      <p:bldP spid="26" grpId="0" animBg="1"/>
      <p:bldP spid="27" grpId="0" animBg="1"/>
      <p:bldP spid="28" grpId="0" animBg="1"/>
      <p:bldP spid="29" grpId="0" animBg="1"/>
      <p:bldP spid="30" grpId="0" animBg="1"/>
      <p:bldP spid="31" grpId="0" animBg="1"/>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矩形 13"/>
          <p:cNvSpPr/>
          <p:nvPr/>
        </p:nvSpPr>
        <p:spPr>
          <a:xfrm>
            <a:off x="1003482" y="304800"/>
            <a:ext cx="8358057" cy="646331"/>
          </a:xfrm>
          <a:prstGeom prst="rect">
            <a:avLst/>
          </a:prstGeom>
          <a:noFill/>
        </p:spPr>
        <p:txBody>
          <a:bodyPr wrap="none" lIns="91440" tIns="45720" rIns="91440" bIns="45720">
            <a:spAutoFit/>
          </a:bodyPr>
          <a:lstStyle/>
          <a:p>
            <a:pPr algn="ctr"/>
            <a:r>
              <a:rPr lang="en-US" altLang="zh-CN" sz="3600" b="1">
                <a:ln w="12700">
                  <a:solidFill>
                    <a:schemeClr val="bg1"/>
                  </a:solidFill>
                  <a:prstDash val="solid"/>
                </a:ln>
                <a:pattFill prst="ltDnDiag">
                  <a:fgClr>
                    <a:schemeClr val="accent5">
                      <a:lumMod val="60000"/>
                      <a:lumOff val="40000"/>
                    </a:schemeClr>
                  </a:fgClr>
                  <a:bgClr>
                    <a:schemeClr val="bg1"/>
                  </a:bgClr>
                </a:pattFill>
              </a:rPr>
              <a:t>C. Cách xác định hành vi vi phạm pháp luật</a:t>
            </a:r>
            <a:endParaRPr lang="zh-CN" altLang="en-US" sz="3600" b="1" dirty="0">
              <a:ln w="12700">
                <a:solidFill>
                  <a:schemeClr val="bg1"/>
                </a:solidFill>
                <a:prstDash val="solid"/>
              </a:ln>
              <a:pattFill prst="ltDnDiag">
                <a:fgClr>
                  <a:schemeClr val="accent5">
                    <a:lumMod val="60000"/>
                    <a:lumOff val="40000"/>
                  </a:schemeClr>
                </a:fgClr>
                <a:bgClr>
                  <a:schemeClr val="bg1"/>
                </a:bgClr>
              </a:pattFill>
            </a:endParaRPr>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1" y="4953000"/>
            <a:ext cx="1994494" cy="1866900"/>
          </a:xfrm>
          <a:prstGeom prst="rect">
            <a:avLst/>
          </a:prstGeom>
        </p:spPr>
      </p:pic>
      <p:sp>
        <p:nvSpPr>
          <p:cNvPr id="2" name="Cloud 1"/>
          <p:cNvSpPr/>
          <p:nvPr/>
        </p:nvSpPr>
        <p:spPr>
          <a:xfrm>
            <a:off x="1981200" y="951131"/>
            <a:ext cx="9448800" cy="4001869"/>
          </a:xfrm>
          <a:prstGeom prst="clou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bg1"/>
                </a:solidFill>
              </a:rPr>
              <a:t>TH: Vì tức giận ông H nhà bên thường xuyên vứt rác sang nhà mình, Thân luôn nghĩ phải nện cho ông H một trận thật đau để trả thù việc ông H vứt rác sang nhà mình. Có ý kiến cho rằng:</a:t>
            </a:r>
            <a:endParaRPr lang="vi-VN" sz="2400">
              <a:solidFill>
                <a:schemeClr val="bg1"/>
              </a:solidFill>
            </a:endParaRPr>
          </a:p>
          <a:p>
            <a:pPr algn="just"/>
            <a:r>
              <a:rPr lang="en-US" sz="2400">
                <a:solidFill>
                  <a:schemeClr val="bg1"/>
                </a:solidFill>
              </a:rPr>
              <a:t>a. Thân vi phạm pháp luật.</a:t>
            </a:r>
            <a:endParaRPr lang="vi-VN" sz="2400">
              <a:solidFill>
                <a:schemeClr val="bg1"/>
              </a:solidFill>
            </a:endParaRPr>
          </a:p>
          <a:p>
            <a:pPr algn="just"/>
            <a:r>
              <a:rPr lang="en-US" sz="2400">
                <a:solidFill>
                  <a:schemeClr val="bg1"/>
                </a:solidFill>
              </a:rPr>
              <a:t>b. Thân không vi phạm pháp luật.</a:t>
            </a:r>
            <a:endParaRPr lang="vi-VN" sz="2400">
              <a:solidFill>
                <a:schemeClr val="bg1"/>
              </a:solidFill>
            </a:endParaRPr>
          </a:p>
          <a:p>
            <a:pPr algn="just"/>
            <a:r>
              <a:rPr lang="en-US" sz="2400">
                <a:solidFill>
                  <a:schemeClr val="bg1"/>
                </a:solidFill>
              </a:rPr>
              <a:t>Theo em, ý kiến nào đúng ?</a:t>
            </a:r>
            <a:endParaRPr lang="vi-VN" sz="2400">
              <a:solidFill>
                <a:schemeClr val="bg1"/>
              </a:solidFill>
            </a:endParaRPr>
          </a:p>
        </p:txBody>
      </p:sp>
      <p:sp>
        <p:nvSpPr>
          <p:cNvPr id="4" name="Rectangle 3"/>
          <p:cNvSpPr/>
          <p:nvPr/>
        </p:nvSpPr>
        <p:spPr>
          <a:xfrm>
            <a:off x="5791200" y="4267200"/>
            <a:ext cx="5041900" cy="16954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rPr>
              <a:t>Ý kiến b là đúng vì Thân chỉ mới có ý định, ý tưởng phạm tội trong suy nghĩ nên đó không phải là hành vi vi phạm pháp luật. </a:t>
            </a:r>
            <a:endParaRPr lang="vi-VN" sz="2400">
              <a:solidFill>
                <a:schemeClr val="tx1"/>
              </a:solidFill>
            </a:endParaRPr>
          </a:p>
        </p:txBody>
      </p:sp>
    </p:spTree>
    <p:extLst>
      <p:ext uri="{BB962C8B-B14F-4D97-AF65-F5344CB8AC3E}">
        <p14:creationId xmlns:p14="http://schemas.microsoft.com/office/powerpoint/2010/main" val="397376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90">
                                          <p:stCondLst>
                                            <p:cond delay="0"/>
                                          </p:stCondLst>
                                        </p:cTn>
                                        <p:tgtEl>
                                          <p:spTgt spid="12"/>
                                        </p:tgtEl>
                                      </p:cBhvr>
                                    </p:animEffect>
                                    <p:anim calcmode="lin" valueType="num">
                                      <p:cBhvr>
                                        <p:cTn id="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 dur="13">
                                          <p:stCondLst>
                                            <p:cond delay="325"/>
                                          </p:stCondLst>
                                        </p:cTn>
                                        <p:tgtEl>
                                          <p:spTgt spid="12"/>
                                        </p:tgtEl>
                                      </p:cBhvr>
                                      <p:to x="100000" y="60000"/>
                                    </p:animScale>
                                    <p:animScale>
                                      <p:cBhvr>
                                        <p:cTn id="14" dur="83" decel="50000">
                                          <p:stCondLst>
                                            <p:cond delay="338"/>
                                          </p:stCondLst>
                                        </p:cTn>
                                        <p:tgtEl>
                                          <p:spTgt spid="12"/>
                                        </p:tgtEl>
                                      </p:cBhvr>
                                      <p:to x="100000" y="100000"/>
                                    </p:animScale>
                                    <p:animScale>
                                      <p:cBhvr>
                                        <p:cTn id="15" dur="13">
                                          <p:stCondLst>
                                            <p:cond delay="656"/>
                                          </p:stCondLst>
                                        </p:cTn>
                                        <p:tgtEl>
                                          <p:spTgt spid="12"/>
                                        </p:tgtEl>
                                      </p:cBhvr>
                                      <p:to x="100000" y="80000"/>
                                    </p:animScale>
                                    <p:animScale>
                                      <p:cBhvr>
                                        <p:cTn id="16" dur="83" decel="50000">
                                          <p:stCondLst>
                                            <p:cond delay="669"/>
                                          </p:stCondLst>
                                        </p:cTn>
                                        <p:tgtEl>
                                          <p:spTgt spid="12"/>
                                        </p:tgtEl>
                                      </p:cBhvr>
                                      <p:to x="100000" y="100000"/>
                                    </p:animScale>
                                    <p:animScale>
                                      <p:cBhvr>
                                        <p:cTn id="17" dur="13">
                                          <p:stCondLst>
                                            <p:cond delay="821"/>
                                          </p:stCondLst>
                                        </p:cTn>
                                        <p:tgtEl>
                                          <p:spTgt spid="12"/>
                                        </p:tgtEl>
                                      </p:cBhvr>
                                      <p:to x="100000" y="90000"/>
                                    </p:animScale>
                                    <p:animScale>
                                      <p:cBhvr>
                                        <p:cTn id="18" dur="83" decel="50000">
                                          <p:stCondLst>
                                            <p:cond delay="834"/>
                                          </p:stCondLst>
                                        </p:cTn>
                                        <p:tgtEl>
                                          <p:spTgt spid="12"/>
                                        </p:tgtEl>
                                      </p:cBhvr>
                                      <p:to x="100000" y="100000"/>
                                    </p:animScale>
                                    <p:animScale>
                                      <p:cBhvr>
                                        <p:cTn id="19" dur="13">
                                          <p:stCondLst>
                                            <p:cond delay="904"/>
                                          </p:stCondLst>
                                        </p:cTn>
                                        <p:tgtEl>
                                          <p:spTgt spid="12"/>
                                        </p:tgtEl>
                                      </p:cBhvr>
                                      <p:to x="100000" y="95000"/>
                                    </p:animScale>
                                    <p:animScale>
                                      <p:cBhvr>
                                        <p:cTn id="20" dur="83" decel="50000">
                                          <p:stCondLst>
                                            <p:cond delay="917"/>
                                          </p:stCondLst>
                                        </p:cTn>
                                        <p:tgtEl>
                                          <p:spTgt spid="12"/>
                                        </p:tgtEl>
                                      </p:cBhvr>
                                      <p:to x="100000" y="100000"/>
                                    </p:animScale>
                                  </p:childTnLst>
                                </p:cTn>
                              </p:par>
                            </p:childTnLst>
                          </p:cTn>
                        </p:par>
                        <p:par>
                          <p:cTn id="21" fill="hold">
                            <p:stCondLst>
                              <p:cond delay="1000"/>
                            </p:stCondLst>
                            <p:childTnLst>
                              <p:par>
                                <p:cTn id="22" presetID="26"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290">
                                          <p:stCondLst>
                                            <p:cond delay="0"/>
                                          </p:stCondLst>
                                        </p:cTn>
                                        <p:tgtEl>
                                          <p:spTgt spid="14"/>
                                        </p:tgtEl>
                                      </p:cBhvr>
                                    </p:animEffect>
                                    <p:anim calcmode="lin" valueType="num">
                                      <p:cBhvr>
                                        <p:cTn id="25"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30" dur="13">
                                          <p:stCondLst>
                                            <p:cond delay="325"/>
                                          </p:stCondLst>
                                        </p:cTn>
                                        <p:tgtEl>
                                          <p:spTgt spid="14"/>
                                        </p:tgtEl>
                                      </p:cBhvr>
                                      <p:to x="100000" y="60000"/>
                                    </p:animScale>
                                    <p:animScale>
                                      <p:cBhvr>
                                        <p:cTn id="31" dur="83" decel="50000">
                                          <p:stCondLst>
                                            <p:cond delay="338"/>
                                          </p:stCondLst>
                                        </p:cTn>
                                        <p:tgtEl>
                                          <p:spTgt spid="14"/>
                                        </p:tgtEl>
                                      </p:cBhvr>
                                      <p:to x="100000" y="100000"/>
                                    </p:animScale>
                                    <p:animScale>
                                      <p:cBhvr>
                                        <p:cTn id="32" dur="13">
                                          <p:stCondLst>
                                            <p:cond delay="656"/>
                                          </p:stCondLst>
                                        </p:cTn>
                                        <p:tgtEl>
                                          <p:spTgt spid="14"/>
                                        </p:tgtEl>
                                      </p:cBhvr>
                                      <p:to x="100000" y="80000"/>
                                    </p:animScale>
                                    <p:animScale>
                                      <p:cBhvr>
                                        <p:cTn id="33" dur="83" decel="50000">
                                          <p:stCondLst>
                                            <p:cond delay="669"/>
                                          </p:stCondLst>
                                        </p:cTn>
                                        <p:tgtEl>
                                          <p:spTgt spid="14"/>
                                        </p:tgtEl>
                                      </p:cBhvr>
                                      <p:to x="100000" y="100000"/>
                                    </p:animScale>
                                    <p:animScale>
                                      <p:cBhvr>
                                        <p:cTn id="34" dur="13">
                                          <p:stCondLst>
                                            <p:cond delay="821"/>
                                          </p:stCondLst>
                                        </p:cTn>
                                        <p:tgtEl>
                                          <p:spTgt spid="14"/>
                                        </p:tgtEl>
                                      </p:cBhvr>
                                      <p:to x="100000" y="90000"/>
                                    </p:animScale>
                                    <p:animScale>
                                      <p:cBhvr>
                                        <p:cTn id="35" dur="83" decel="50000">
                                          <p:stCondLst>
                                            <p:cond delay="834"/>
                                          </p:stCondLst>
                                        </p:cTn>
                                        <p:tgtEl>
                                          <p:spTgt spid="14"/>
                                        </p:tgtEl>
                                      </p:cBhvr>
                                      <p:to x="100000" y="100000"/>
                                    </p:animScale>
                                    <p:animScale>
                                      <p:cBhvr>
                                        <p:cTn id="36" dur="13">
                                          <p:stCondLst>
                                            <p:cond delay="904"/>
                                          </p:stCondLst>
                                        </p:cTn>
                                        <p:tgtEl>
                                          <p:spTgt spid="14"/>
                                        </p:tgtEl>
                                      </p:cBhvr>
                                      <p:to x="100000" y="95000"/>
                                    </p:animScale>
                                    <p:animScale>
                                      <p:cBhvr>
                                        <p:cTn id="37" dur="83" decel="50000">
                                          <p:stCondLst>
                                            <p:cond delay="917"/>
                                          </p:stCondLst>
                                        </p:cTn>
                                        <p:tgtEl>
                                          <p:spTgt spid="14"/>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矩形 13"/>
          <p:cNvSpPr/>
          <p:nvPr/>
        </p:nvSpPr>
        <p:spPr>
          <a:xfrm>
            <a:off x="1066800" y="304800"/>
            <a:ext cx="8231421"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w="12700">
                  <a:solidFill>
                    <a:prstClr val="white"/>
                  </a:solidFill>
                  <a:prstDash val="solid"/>
                </a:ln>
                <a:pattFill prst="ltDnDiag">
                  <a:fgClr>
                    <a:srgbClr val="4BACC6">
                      <a:lumMod val="60000"/>
                      <a:lumOff val="40000"/>
                    </a:srgbClr>
                  </a:fgClr>
                  <a:bgClr>
                    <a:prstClr val="white"/>
                  </a:bgClr>
                </a:pattFill>
                <a:effectLst/>
                <a:uLnTx/>
                <a:uFillTx/>
                <a:latin typeface="Calibri"/>
                <a:ea typeface="宋体" panose="02010600030101010101" pitchFamily="2" charset="-122"/>
                <a:cs typeface="+mn-cs"/>
              </a:rPr>
              <a:t>C. Cách xác định hành vi vi phạp pháp luật</a:t>
            </a:r>
            <a:endParaRPr kumimoji="0" lang="zh-CN" altLang="en-US" sz="3600" b="1" i="0" u="none" strike="noStrike" kern="1200" cap="none" spc="0" normalizeH="0" baseline="0" noProof="0" dirty="0">
              <a:ln w="12700">
                <a:solidFill>
                  <a:prstClr val="white"/>
                </a:solidFill>
                <a:prstDash val="solid"/>
              </a:ln>
              <a:pattFill prst="ltDnDiag">
                <a:fgClr>
                  <a:srgbClr val="4BACC6">
                    <a:lumMod val="60000"/>
                    <a:lumOff val="40000"/>
                  </a:srgbClr>
                </a:fgClr>
                <a:bgClr>
                  <a:prstClr val="white"/>
                </a:bgClr>
              </a:pattFill>
              <a:effectLst/>
              <a:uLnTx/>
              <a:uFillTx/>
              <a:latin typeface="Calibri"/>
              <a:ea typeface="宋体" panose="02010600030101010101" pitchFamily="2" charset="-122"/>
              <a:cs typeface="+mn-cs"/>
            </a:endParaRPr>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1" y="4953000"/>
            <a:ext cx="1994494" cy="1866900"/>
          </a:xfrm>
          <a:prstGeom prst="rect">
            <a:avLst/>
          </a:prstGeom>
        </p:spPr>
      </p:pic>
      <p:sp>
        <p:nvSpPr>
          <p:cNvPr id="3" name="Rectangle 2"/>
          <p:cNvSpPr/>
          <p:nvPr/>
        </p:nvSpPr>
        <p:spPr>
          <a:xfrm>
            <a:off x="990600" y="1143000"/>
            <a:ext cx="8382000" cy="4038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p:cNvSpPr/>
          <p:nvPr/>
        </p:nvSpPr>
        <p:spPr>
          <a:xfrm>
            <a:off x="1104900" y="1331416"/>
            <a:ext cx="8153400" cy="4154984"/>
          </a:xfrm>
          <a:prstGeom prst="rect">
            <a:avLst/>
          </a:prstGeom>
          <a:noFill/>
        </p:spPr>
        <p:txBody>
          <a:bodyPr wrap="square">
            <a:spAutoFit/>
          </a:bodyPr>
          <a:lstStyle/>
          <a:p>
            <a:pPr algn="just"/>
            <a:r>
              <a:rPr lang="en-US" sz="2400">
                <a:solidFill>
                  <a:schemeClr val="bg1"/>
                </a:solidFill>
              </a:rPr>
              <a:t>TH: Trên đường đi công tác, ông Bá gặp một vụ tai nạn. Mọi người đề nghị ông chở người bị thương nặng đến bệnh viện cấp cứu nhưng ông Bá từ chối vì đang vội đi gấp, không có thời gian rẽ vào bệnh viện. Người bị thương nặng này sau đó đã tử vong trên đường đưa vào bệnh viện. Theo em, trong các ý kiến sau, ý kiến nào đúng:</a:t>
            </a:r>
          </a:p>
          <a:p>
            <a:pPr algn="just"/>
            <a:r>
              <a:rPr lang="en-US" sz="2400">
                <a:solidFill>
                  <a:schemeClr val="bg1"/>
                </a:solidFill>
              </a:rPr>
              <a:t>a. Ông Bá đã vi phạm pháp luật vì không chịu cấp cứu người bị thương.</a:t>
            </a:r>
            <a:endParaRPr lang="vi-VN" sz="2400">
              <a:solidFill>
                <a:schemeClr val="bg1"/>
              </a:solidFill>
            </a:endParaRPr>
          </a:p>
          <a:p>
            <a:pPr algn="just"/>
            <a:r>
              <a:rPr lang="en-US" sz="2400">
                <a:solidFill>
                  <a:schemeClr val="bg1"/>
                </a:solidFill>
              </a:rPr>
              <a:t>b. Ông Bá không vi phạm pháp luật vì ông chỉ là người qua đường.</a:t>
            </a:r>
            <a:endParaRPr lang="vi-VN" sz="2400">
              <a:solidFill>
                <a:schemeClr val="bg1"/>
              </a:solidFill>
            </a:endParaRPr>
          </a:p>
          <a:p>
            <a:pPr algn="just"/>
            <a:endParaRPr lang="vi-VN" sz="2400">
              <a:solidFill>
                <a:schemeClr val="bg1"/>
              </a:solidFill>
            </a:endParaRPr>
          </a:p>
        </p:txBody>
      </p:sp>
      <p:sp>
        <p:nvSpPr>
          <p:cNvPr id="8" name="Rectangle 7"/>
          <p:cNvSpPr/>
          <p:nvPr/>
        </p:nvSpPr>
        <p:spPr>
          <a:xfrm>
            <a:off x="6553200" y="4262437"/>
            <a:ext cx="5041900" cy="183832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rPr>
              <a:t>Phương án a đúng. Vì pháp luật đã có quy định về trách nhiệm cứu người trong tình trạng nguy hiểm đến tính mạng. Vì thế việc làm của ông Bá là đã vi phạm pháp luật.</a:t>
            </a:r>
            <a:endParaRPr lang="vi-VN" sz="2400">
              <a:solidFill>
                <a:schemeClr val="tx1"/>
              </a:solidFill>
            </a:endParaRPr>
          </a:p>
        </p:txBody>
      </p:sp>
    </p:spTree>
    <p:extLst>
      <p:ext uri="{BB962C8B-B14F-4D97-AF65-F5344CB8AC3E}">
        <p14:creationId xmlns:p14="http://schemas.microsoft.com/office/powerpoint/2010/main" val="128507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90">
                                          <p:stCondLst>
                                            <p:cond delay="0"/>
                                          </p:stCondLst>
                                        </p:cTn>
                                        <p:tgtEl>
                                          <p:spTgt spid="12"/>
                                        </p:tgtEl>
                                      </p:cBhvr>
                                    </p:animEffect>
                                    <p:anim calcmode="lin" valueType="num">
                                      <p:cBhvr>
                                        <p:cTn id="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 dur="13">
                                          <p:stCondLst>
                                            <p:cond delay="325"/>
                                          </p:stCondLst>
                                        </p:cTn>
                                        <p:tgtEl>
                                          <p:spTgt spid="12"/>
                                        </p:tgtEl>
                                      </p:cBhvr>
                                      <p:to x="100000" y="60000"/>
                                    </p:animScale>
                                    <p:animScale>
                                      <p:cBhvr>
                                        <p:cTn id="14" dur="83" decel="50000">
                                          <p:stCondLst>
                                            <p:cond delay="338"/>
                                          </p:stCondLst>
                                        </p:cTn>
                                        <p:tgtEl>
                                          <p:spTgt spid="12"/>
                                        </p:tgtEl>
                                      </p:cBhvr>
                                      <p:to x="100000" y="100000"/>
                                    </p:animScale>
                                    <p:animScale>
                                      <p:cBhvr>
                                        <p:cTn id="15" dur="13">
                                          <p:stCondLst>
                                            <p:cond delay="656"/>
                                          </p:stCondLst>
                                        </p:cTn>
                                        <p:tgtEl>
                                          <p:spTgt spid="12"/>
                                        </p:tgtEl>
                                      </p:cBhvr>
                                      <p:to x="100000" y="80000"/>
                                    </p:animScale>
                                    <p:animScale>
                                      <p:cBhvr>
                                        <p:cTn id="16" dur="83" decel="50000">
                                          <p:stCondLst>
                                            <p:cond delay="669"/>
                                          </p:stCondLst>
                                        </p:cTn>
                                        <p:tgtEl>
                                          <p:spTgt spid="12"/>
                                        </p:tgtEl>
                                      </p:cBhvr>
                                      <p:to x="100000" y="100000"/>
                                    </p:animScale>
                                    <p:animScale>
                                      <p:cBhvr>
                                        <p:cTn id="17" dur="13">
                                          <p:stCondLst>
                                            <p:cond delay="821"/>
                                          </p:stCondLst>
                                        </p:cTn>
                                        <p:tgtEl>
                                          <p:spTgt spid="12"/>
                                        </p:tgtEl>
                                      </p:cBhvr>
                                      <p:to x="100000" y="90000"/>
                                    </p:animScale>
                                    <p:animScale>
                                      <p:cBhvr>
                                        <p:cTn id="18" dur="83" decel="50000">
                                          <p:stCondLst>
                                            <p:cond delay="834"/>
                                          </p:stCondLst>
                                        </p:cTn>
                                        <p:tgtEl>
                                          <p:spTgt spid="12"/>
                                        </p:tgtEl>
                                      </p:cBhvr>
                                      <p:to x="100000" y="100000"/>
                                    </p:animScale>
                                    <p:animScale>
                                      <p:cBhvr>
                                        <p:cTn id="19" dur="13">
                                          <p:stCondLst>
                                            <p:cond delay="904"/>
                                          </p:stCondLst>
                                        </p:cTn>
                                        <p:tgtEl>
                                          <p:spTgt spid="12"/>
                                        </p:tgtEl>
                                      </p:cBhvr>
                                      <p:to x="100000" y="95000"/>
                                    </p:animScale>
                                    <p:animScale>
                                      <p:cBhvr>
                                        <p:cTn id="20" dur="83" decel="50000">
                                          <p:stCondLst>
                                            <p:cond delay="917"/>
                                          </p:stCondLst>
                                        </p:cTn>
                                        <p:tgtEl>
                                          <p:spTgt spid="12"/>
                                        </p:tgtEl>
                                      </p:cBhvr>
                                      <p:to x="100000" y="100000"/>
                                    </p:animScale>
                                  </p:childTnLst>
                                </p:cTn>
                              </p:par>
                            </p:childTnLst>
                          </p:cTn>
                        </p:par>
                        <p:par>
                          <p:cTn id="21" fill="hold">
                            <p:stCondLst>
                              <p:cond delay="1000"/>
                            </p:stCondLst>
                            <p:childTnLst>
                              <p:par>
                                <p:cTn id="22" presetID="26"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290">
                                          <p:stCondLst>
                                            <p:cond delay="0"/>
                                          </p:stCondLst>
                                        </p:cTn>
                                        <p:tgtEl>
                                          <p:spTgt spid="14"/>
                                        </p:tgtEl>
                                      </p:cBhvr>
                                    </p:animEffect>
                                    <p:anim calcmode="lin" valueType="num">
                                      <p:cBhvr>
                                        <p:cTn id="25"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30" dur="13">
                                          <p:stCondLst>
                                            <p:cond delay="325"/>
                                          </p:stCondLst>
                                        </p:cTn>
                                        <p:tgtEl>
                                          <p:spTgt spid="14"/>
                                        </p:tgtEl>
                                      </p:cBhvr>
                                      <p:to x="100000" y="60000"/>
                                    </p:animScale>
                                    <p:animScale>
                                      <p:cBhvr>
                                        <p:cTn id="31" dur="83" decel="50000">
                                          <p:stCondLst>
                                            <p:cond delay="338"/>
                                          </p:stCondLst>
                                        </p:cTn>
                                        <p:tgtEl>
                                          <p:spTgt spid="14"/>
                                        </p:tgtEl>
                                      </p:cBhvr>
                                      <p:to x="100000" y="100000"/>
                                    </p:animScale>
                                    <p:animScale>
                                      <p:cBhvr>
                                        <p:cTn id="32" dur="13">
                                          <p:stCondLst>
                                            <p:cond delay="656"/>
                                          </p:stCondLst>
                                        </p:cTn>
                                        <p:tgtEl>
                                          <p:spTgt spid="14"/>
                                        </p:tgtEl>
                                      </p:cBhvr>
                                      <p:to x="100000" y="80000"/>
                                    </p:animScale>
                                    <p:animScale>
                                      <p:cBhvr>
                                        <p:cTn id="33" dur="83" decel="50000">
                                          <p:stCondLst>
                                            <p:cond delay="669"/>
                                          </p:stCondLst>
                                        </p:cTn>
                                        <p:tgtEl>
                                          <p:spTgt spid="14"/>
                                        </p:tgtEl>
                                      </p:cBhvr>
                                      <p:to x="100000" y="100000"/>
                                    </p:animScale>
                                    <p:animScale>
                                      <p:cBhvr>
                                        <p:cTn id="34" dur="13">
                                          <p:stCondLst>
                                            <p:cond delay="821"/>
                                          </p:stCondLst>
                                        </p:cTn>
                                        <p:tgtEl>
                                          <p:spTgt spid="14"/>
                                        </p:tgtEl>
                                      </p:cBhvr>
                                      <p:to x="100000" y="90000"/>
                                    </p:animScale>
                                    <p:animScale>
                                      <p:cBhvr>
                                        <p:cTn id="35" dur="83" decel="50000">
                                          <p:stCondLst>
                                            <p:cond delay="834"/>
                                          </p:stCondLst>
                                        </p:cTn>
                                        <p:tgtEl>
                                          <p:spTgt spid="14"/>
                                        </p:tgtEl>
                                      </p:cBhvr>
                                      <p:to x="100000" y="100000"/>
                                    </p:animScale>
                                    <p:animScale>
                                      <p:cBhvr>
                                        <p:cTn id="36" dur="13">
                                          <p:stCondLst>
                                            <p:cond delay="904"/>
                                          </p:stCondLst>
                                        </p:cTn>
                                        <p:tgtEl>
                                          <p:spTgt spid="14"/>
                                        </p:tgtEl>
                                      </p:cBhvr>
                                      <p:to x="100000" y="95000"/>
                                    </p:animScale>
                                    <p:animScale>
                                      <p:cBhvr>
                                        <p:cTn id="37" dur="83" decel="50000">
                                          <p:stCondLst>
                                            <p:cond delay="917"/>
                                          </p:stCondLst>
                                        </p:cTn>
                                        <p:tgtEl>
                                          <p:spTgt spid="14"/>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2FA6FEB1-BF01-4BF0-8709-501A99AF5A83"/>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新建 Microsoft PowerPoint 演示文稿"/>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1159</TotalTime>
  <Words>805</Words>
  <Application>Microsoft Macintosh PowerPoint</Application>
  <PresentationFormat>Widescreen</PresentationFormat>
  <Paragraphs>104</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等线</vt:lpstr>
      <vt:lpstr>微软雅黑</vt:lpstr>
      <vt:lpstr>Algerian</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Le Tran Thi My (IEC-QNI-iSC)</cp:lastModifiedBy>
  <cp:revision>100</cp:revision>
  <dcterms:created xsi:type="dcterms:W3CDTF">2006-08-16T00:00:00Z</dcterms:created>
  <dcterms:modified xsi:type="dcterms:W3CDTF">2021-08-10T11:12:15Z</dcterms:modified>
</cp:coreProperties>
</file>