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71" r:id="rId2"/>
    <p:sldId id="348" r:id="rId3"/>
    <p:sldId id="353" r:id="rId4"/>
    <p:sldId id="365" r:id="rId5"/>
    <p:sldId id="364" r:id="rId6"/>
    <p:sldId id="366" r:id="rId7"/>
    <p:sldId id="363" r:id="rId8"/>
    <p:sldId id="362" r:id="rId9"/>
    <p:sldId id="367" r:id="rId10"/>
    <p:sldId id="361" r:id="rId11"/>
    <p:sldId id="368" r:id="rId12"/>
    <p:sldId id="354" r:id="rId13"/>
    <p:sldId id="256" r:id="rId14"/>
    <p:sldId id="370" r:id="rId15"/>
    <p:sldId id="356" r:id="rId16"/>
    <p:sldId id="357" r:id="rId17"/>
    <p:sldId id="358" r:id="rId18"/>
    <p:sldId id="352" r:id="rId19"/>
    <p:sldId id="274" r:id="rId20"/>
    <p:sldId id="350" r:id="rId21"/>
    <p:sldId id="372" r:id="rId22"/>
  </p:sldIdLst>
  <p:sldSz cx="12192000" cy="6858000"/>
  <p:notesSz cx="6858000" cy="9144000"/>
  <p:embeddedFontLs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DejaVu Serif" panose="020B0604020202020204" charset="0"/>
      <p:regular r:id="rId27"/>
      <p:bold r:id="rId28"/>
      <p:italic r:id="rId29"/>
      <p:boldItalic r:id="rId30"/>
    </p:embeddedFont>
    <p:embeddedFont>
      <p:font typeface="Aachen" panose="02020500000000000000" charset="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4BC9"/>
    <a:srgbClr val="95DAC1"/>
    <a:srgbClr val="FFFFCC"/>
    <a:srgbClr val="CFAFE7"/>
    <a:srgbClr val="E6E6E6"/>
    <a:srgbClr val="52C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5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9710" y="1292772"/>
            <a:ext cx="8660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ENGLISH 6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Teacher – Vu Thu </a:t>
            </a:r>
            <a:r>
              <a:rPr lang="en-US" sz="4400" b="1" dirty="0" err="1" smtClean="0">
                <a:solidFill>
                  <a:srgbClr val="FF0000"/>
                </a:solidFill>
              </a:rPr>
              <a:t>Thuy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32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11" descr="A snail on a wood surface&#10;&#10;Description automatically generated with low confidence">
            <a:extLst>
              <a:ext uri="{FF2B5EF4-FFF2-40B4-BE49-F238E27FC236}">
                <a16:creationId xmlns:a16="http://schemas.microsoft.com/office/drawing/2014/main" id="{3B07B02D-A0E0-477C-8270-7137FE420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78" r="20469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0" descr="A turtle in the grass&#10;&#10;Description automatically generated with low confidence">
            <a:extLst>
              <a:ext uri="{FF2B5EF4-FFF2-40B4-BE49-F238E27FC236}">
                <a16:creationId xmlns:a16="http://schemas.microsoft.com/office/drawing/2014/main" id="{91754AE9-95B5-420E-AFE5-BE36D1476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" r="30853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10BD8F-9714-4C76-870F-9798715D90E9}"/>
              </a:ext>
            </a:extLst>
          </p:cNvPr>
          <p:cNvSpPr/>
          <p:nvPr/>
        </p:nvSpPr>
        <p:spPr>
          <a:xfrm>
            <a:off x="1134681" y="5443708"/>
            <a:ext cx="4435367" cy="777766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snail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8D7BB5-FEE8-4B9C-8B89-0EBCCD8339D0}"/>
              </a:ext>
            </a:extLst>
          </p:cNvPr>
          <p:cNvSpPr/>
          <p:nvPr/>
        </p:nvSpPr>
        <p:spPr>
          <a:xfrm>
            <a:off x="6850963" y="5443708"/>
            <a:ext cx="4435367" cy="777766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tortoise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DA1EC-AAEB-47C4-80AF-0CE2FD105FB6}"/>
              </a:ext>
            </a:extLst>
          </p:cNvPr>
          <p:cNvSpPr txBox="1"/>
          <p:nvPr/>
        </p:nvSpPr>
        <p:spPr>
          <a:xfrm>
            <a:off x="1481959" y="346840"/>
            <a:ext cx="8618482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/>
              <a:t>       6. What is slower?</a:t>
            </a:r>
          </a:p>
        </p:txBody>
      </p:sp>
    </p:spTree>
    <p:extLst>
      <p:ext uri="{BB962C8B-B14F-4D97-AF65-F5344CB8AC3E}">
        <p14:creationId xmlns:p14="http://schemas.microsoft.com/office/powerpoint/2010/main" val="191103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F9A02824-932B-416F-B3EB-453838A38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6568" y="2118663"/>
            <a:ext cx="3209544" cy="231800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7">
            <a:extLst>
              <a:ext uri="{FF2B5EF4-FFF2-40B4-BE49-F238E27FC236}">
                <a16:creationId xmlns:a16="http://schemas.microsoft.com/office/drawing/2014/main" id="{F5D21C1D-8B71-464F-8CD1-FCC183C9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87333" y="2118663"/>
            <a:ext cx="3209544" cy="231800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6AE949B3-2AFD-44FF-B3CF-A609324B220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75887" y="2289727"/>
            <a:ext cx="3209544" cy="197587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53BE91-53B7-4156-BE4A-BAF45ACF6BF3}"/>
              </a:ext>
            </a:extLst>
          </p:cNvPr>
          <p:cNvSpPr/>
          <p:nvPr/>
        </p:nvSpPr>
        <p:spPr>
          <a:xfrm>
            <a:off x="839206" y="5023945"/>
            <a:ext cx="2944268" cy="672661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Canada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A7E1F89-340B-4469-B7D5-BB2DB3C682A1}"/>
              </a:ext>
            </a:extLst>
          </p:cNvPr>
          <p:cNvSpPr/>
          <p:nvPr/>
        </p:nvSpPr>
        <p:spPr>
          <a:xfrm>
            <a:off x="4487333" y="5023944"/>
            <a:ext cx="2944268" cy="672661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Russia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CA2552-CF9A-4C8B-ABFE-59276574F01E}"/>
              </a:ext>
            </a:extLst>
          </p:cNvPr>
          <p:cNvSpPr/>
          <p:nvPr/>
        </p:nvSpPr>
        <p:spPr>
          <a:xfrm>
            <a:off x="8408525" y="4984697"/>
            <a:ext cx="2944268" cy="672661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America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9C964-9A5F-4C98-A655-499401B7B5A9}"/>
              </a:ext>
            </a:extLst>
          </p:cNvPr>
          <p:cNvSpPr txBox="1"/>
          <p:nvPr/>
        </p:nvSpPr>
        <p:spPr>
          <a:xfrm>
            <a:off x="1177528" y="314844"/>
            <a:ext cx="1017526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/>
              <a:t>    7. What country is the biggest?</a:t>
            </a:r>
          </a:p>
        </p:txBody>
      </p:sp>
    </p:spTree>
    <p:extLst>
      <p:ext uri="{BB962C8B-B14F-4D97-AF65-F5344CB8AC3E}">
        <p14:creationId xmlns:p14="http://schemas.microsoft.com/office/powerpoint/2010/main" val="407077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6F64314-1637-4432-85F5-71F3F50EA029}"/>
              </a:ext>
            </a:extLst>
          </p:cNvPr>
          <p:cNvGrpSpPr/>
          <p:nvPr/>
        </p:nvGrpSpPr>
        <p:grpSpPr>
          <a:xfrm>
            <a:off x="-1" y="104775"/>
            <a:ext cx="2536734" cy="584775"/>
            <a:chOff x="4924424" y="454998"/>
            <a:chExt cx="2071041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B453D87-C7D4-4400-A7F5-46BBADF18D6A}"/>
                </a:ext>
              </a:extLst>
            </p:cNvPr>
            <p:cNvSpPr/>
            <p:nvPr/>
          </p:nvSpPr>
          <p:spPr>
            <a:xfrm>
              <a:off x="4924424" y="454998"/>
              <a:ext cx="2071041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AF16B2-6AEA-4697-8D36-F6D6989E8309}"/>
                </a:ext>
              </a:extLst>
            </p:cNvPr>
            <p:cNvSpPr txBox="1"/>
            <p:nvPr/>
          </p:nvSpPr>
          <p:spPr>
            <a:xfrm>
              <a:off x="5073931" y="454998"/>
              <a:ext cx="17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Grammar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2DE5DD-1B81-4852-A4D9-D2662A018095}"/>
              </a:ext>
            </a:extLst>
          </p:cNvPr>
          <p:cNvGrpSpPr/>
          <p:nvPr/>
        </p:nvGrpSpPr>
        <p:grpSpPr>
          <a:xfrm>
            <a:off x="183124" y="1202689"/>
            <a:ext cx="8005276" cy="4188461"/>
            <a:chOff x="257175" y="1412239"/>
            <a:chExt cx="8005276" cy="41884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B25520-F3E6-4F10-9988-471154D34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690" t="20593" r="48331" b="45942"/>
            <a:stretch/>
          </p:blipFill>
          <p:spPr>
            <a:xfrm>
              <a:off x="257175" y="1412239"/>
              <a:ext cx="8005276" cy="4188461"/>
            </a:xfrm>
            <a:prstGeom prst="rect">
              <a:avLst/>
            </a:prstGeom>
          </p:spPr>
        </p:pic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3B47AC7-899A-4B9F-9906-6688EEDFB14B}"/>
                </a:ext>
              </a:extLst>
            </p:cNvPr>
            <p:cNvSpPr/>
            <p:nvPr/>
          </p:nvSpPr>
          <p:spPr>
            <a:xfrm>
              <a:off x="474101" y="1426007"/>
              <a:ext cx="1879505" cy="907618"/>
            </a:xfrm>
            <a:prstGeom prst="wedgeRoundRectCallout">
              <a:avLst>
                <a:gd name="adj1" fmla="val 57674"/>
                <a:gd name="adj2" fmla="val 11691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Which city is hotter?</a:t>
              </a:r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A96676D0-FA6E-4B71-9B4C-45609E18E267}"/>
                </a:ext>
              </a:extLst>
            </p:cNvPr>
            <p:cNvSpPr/>
            <p:nvPr/>
          </p:nvSpPr>
          <p:spPr>
            <a:xfrm>
              <a:off x="257175" y="3910012"/>
              <a:ext cx="2388627" cy="907618"/>
            </a:xfrm>
            <a:prstGeom prst="wedgeRoundRectCallout">
              <a:avLst>
                <a:gd name="adj1" fmla="val 57674"/>
                <a:gd name="adj2" fmla="val 11691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Which city is the most interesting?</a:t>
              </a:r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98BC075-64B1-4DF8-8107-ADDCCD443ED3}"/>
                </a:ext>
              </a:extLst>
            </p:cNvPr>
            <p:cNvSpPr/>
            <p:nvPr/>
          </p:nvSpPr>
          <p:spPr>
            <a:xfrm>
              <a:off x="5025019" y="3102925"/>
              <a:ext cx="3165988" cy="807087"/>
            </a:xfrm>
            <a:prstGeom prst="wedgeRoundRectCallout">
              <a:avLst>
                <a:gd name="adj1" fmla="val 57674"/>
                <a:gd name="adj2" fmla="val 11691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Bangkok’s hotter than London and New York.</a:t>
              </a:r>
            </a:p>
          </p:txBody>
        </p:sp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409987E5-7825-4948-BDB6-637307580A97}"/>
                </a:ext>
              </a:extLst>
            </p:cNvPr>
            <p:cNvSpPr/>
            <p:nvPr/>
          </p:nvSpPr>
          <p:spPr>
            <a:xfrm>
              <a:off x="3968235" y="4425630"/>
              <a:ext cx="3165989" cy="879795"/>
            </a:xfrm>
            <a:prstGeom prst="wedgeRoundRectCallout">
              <a:avLst>
                <a:gd name="adj1" fmla="val 57674"/>
                <a:gd name="adj2" fmla="val 11691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I think Bangkok is the most exciting city.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850D985-445D-45F5-B6BF-CCC32B7A37E7}"/>
              </a:ext>
            </a:extLst>
          </p:cNvPr>
          <p:cNvSpPr txBox="1"/>
          <p:nvPr/>
        </p:nvSpPr>
        <p:spPr>
          <a:xfrm>
            <a:off x="2536732" y="195263"/>
            <a:ext cx="387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a. Listen and repeat.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E753E7-F2E7-4FD3-A495-38B983E48D49}"/>
              </a:ext>
            </a:extLst>
          </p:cNvPr>
          <p:cNvSpPr/>
          <p:nvPr/>
        </p:nvSpPr>
        <p:spPr>
          <a:xfrm>
            <a:off x="8092678" y="1466850"/>
            <a:ext cx="4018363" cy="2999623"/>
          </a:xfrm>
          <a:prstGeom prst="roundRect">
            <a:avLst/>
          </a:prstGeom>
          <a:ln w="38100">
            <a:solidFill>
              <a:srgbClr val="934BC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We use comparative adjectives to compare two things.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We use superlative adjectives to say that the subject has more of something or better than any other.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CDC68C-458E-474C-84A2-72A263AC49C4}"/>
              </a:ext>
            </a:extLst>
          </p:cNvPr>
          <p:cNvSpPr txBox="1"/>
          <p:nvPr/>
        </p:nvSpPr>
        <p:spPr>
          <a:xfrm>
            <a:off x="6590831" y="385435"/>
            <a:ext cx="542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achen" panose="02020500000000000000" pitchFamily="18" charset="-93"/>
                <a:ea typeface="Aachen" panose="02020500000000000000" pitchFamily="18" charset="-93"/>
                <a:cs typeface="Aachen" panose="02020500000000000000" pitchFamily="18" charset="-93"/>
              </a:rPr>
              <a:t>Comparative and superlative </a:t>
            </a:r>
          </a:p>
          <a:p>
            <a:r>
              <a:rPr lang="en-US" sz="2800" b="1">
                <a:solidFill>
                  <a:srgbClr val="7030A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achen" panose="02020500000000000000" pitchFamily="18" charset="-93"/>
                <a:ea typeface="Aachen" panose="02020500000000000000" pitchFamily="18" charset="-93"/>
                <a:cs typeface="Aachen" panose="02020500000000000000" pitchFamily="18" charset="-93"/>
              </a:rPr>
              <a:t>adjectives</a:t>
            </a:r>
          </a:p>
        </p:txBody>
      </p:sp>
      <p:pic>
        <p:nvPicPr>
          <p:cNvPr id="2" name="CD2-TRACK 57">
            <a:hlinkClick r:id="" action="ppaction://media"/>
            <a:extLst>
              <a:ext uri="{FF2B5EF4-FFF2-40B4-BE49-F238E27FC236}">
                <a16:creationId xmlns:a16="http://schemas.microsoft.com/office/drawing/2014/main" id="{5574C3B3-8918-4609-9B23-82CBBD15B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4431" y="1249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36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2000"/>
          </a:blip>
          <a:srcRect/>
          <a:stretch>
            <a:fillRect/>
          </a:stretch>
        </p:blipFill>
        <p:spPr>
          <a:xfrm>
            <a:off x="8032769" y="5334367"/>
            <a:ext cx="3184559" cy="5135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52000"/>
          </a:blip>
          <a:srcRect/>
          <a:stretch>
            <a:fillRect/>
          </a:stretch>
        </p:blipFill>
        <p:spPr>
          <a:xfrm>
            <a:off x="4364083" y="5334367"/>
            <a:ext cx="3184559" cy="51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52000"/>
          </a:blip>
          <a:srcRect/>
          <a:stretch>
            <a:fillRect/>
          </a:stretch>
        </p:blipFill>
        <p:spPr>
          <a:xfrm>
            <a:off x="695397" y="5334367"/>
            <a:ext cx="3184559" cy="5135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47ED5C5-A82C-4385-8196-BEBBBF94DCC8}"/>
              </a:ext>
            </a:extLst>
          </p:cNvPr>
          <p:cNvGrpSpPr/>
          <p:nvPr/>
        </p:nvGrpSpPr>
        <p:grpSpPr>
          <a:xfrm>
            <a:off x="179382" y="146772"/>
            <a:ext cx="5916487" cy="6464235"/>
            <a:chOff x="179382" y="146772"/>
            <a:chExt cx="5916487" cy="6464235"/>
          </a:xfrm>
        </p:grpSpPr>
        <p:grpSp>
          <p:nvGrpSpPr>
            <p:cNvPr id="8" name="Group 8"/>
            <p:cNvGrpSpPr/>
            <p:nvPr/>
          </p:nvGrpSpPr>
          <p:grpSpPr>
            <a:xfrm>
              <a:off x="179382" y="511796"/>
              <a:ext cx="5916487" cy="6099211"/>
              <a:chOff x="0" y="0"/>
              <a:chExt cx="1887505" cy="2207041"/>
            </a:xfrm>
            <a:solidFill>
              <a:srgbClr val="95DAC1"/>
            </a:solidFill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87505" cy="2207041"/>
              </a:xfrm>
              <a:custGeom>
                <a:avLst/>
                <a:gdLst/>
                <a:ahLst/>
                <a:cxnLst/>
                <a:rect l="l" t="t" r="r" b="b"/>
                <a:pathLst>
                  <a:path w="1887505" h="2207041">
                    <a:moveTo>
                      <a:pt x="0" y="0"/>
                    </a:moveTo>
                    <a:lnTo>
                      <a:pt x="1887505" y="0"/>
                    </a:lnTo>
                    <a:lnTo>
                      <a:pt x="1887505" y="2207041"/>
                    </a:lnTo>
                    <a:lnTo>
                      <a:pt x="0" y="2207041"/>
                    </a:lnTo>
                    <a:close/>
                  </a:path>
                </a:pathLst>
              </a:custGeom>
              <a:grpFill/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98179" y="146772"/>
              <a:ext cx="4035973" cy="98881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6DCA6-B256-4113-B966-87B05F6B1A37}"/>
              </a:ext>
            </a:extLst>
          </p:cNvPr>
          <p:cNvGrpSpPr/>
          <p:nvPr/>
        </p:nvGrpSpPr>
        <p:grpSpPr>
          <a:xfrm>
            <a:off x="6400746" y="153686"/>
            <a:ext cx="5611872" cy="6457321"/>
            <a:chOff x="6400746" y="153686"/>
            <a:chExt cx="5611872" cy="6457321"/>
          </a:xfrm>
        </p:grpSpPr>
        <p:grpSp>
          <p:nvGrpSpPr>
            <p:cNvPr id="5" name="Group 5"/>
            <p:cNvGrpSpPr/>
            <p:nvPr/>
          </p:nvGrpSpPr>
          <p:grpSpPr>
            <a:xfrm>
              <a:off x="6400746" y="530425"/>
              <a:ext cx="5611872" cy="6080582"/>
              <a:chOff x="0" y="0"/>
              <a:chExt cx="2150768" cy="2311620"/>
            </a:xfrm>
            <a:solidFill>
              <a:srgbClr val="95DAC1"/>
            </a:solidFill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50768" cy="2311620"/>
              </a:xfrm>
              <a:custGeom>
                <a:avLst/>
                <a:gdLst/>
                <a:ahLst/>
                <a:cxnLst/>
                <a:rect l="l" t="t" r="r" b="b"/>
                <a:pathLst>
                  <a:path w="2150768" h="2311620">
                    <a:moveTo>
                      <a:pt x="0" y="0"/>
                    </a:moveTo>
                    <a:lnTo>
                      <a:pt x="2150768" y="0"/>
                    </a:lnTo>
                    <a:lnTo>
                      <a:pt x="2150768" y="2311620"/>
                    </a:lnTo>
                    <a:lnTo>
                      <a:pt x="0" y="2311620"/>
                    </a:lnTo>
                    <a:close/>
                  </a:path>
                </a:pathLst>
              </a:custGeom>
              <a:grpFill/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548642" y="153686"/>
              <a:ext cx="3837113" cy="94009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66F2FA3-D6E5-4AB7-AF77-876A98D5660F}"/>
              </a:ext>
            </a:extLst>
          </p:cNvPr>
          <p:cNvSpPr txBox="1"/>
          <p:nvPr/>
        </p:nvSpPr>
        <p:spPr>
          <a:xfrm>
            <a:off x="1471469" y="300675"/>
            <a:ext cx="3184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COMPARATIVE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CA872D-6F5F-4FE8-BC95-EA0D6284F4E1}"/>
              </a:ext>
            </a:extLst>
          </p:cNvPr>
          <p:cNvSpPr txBox="1"/>
          <p:nvPr/>
        </p:nvSpPr>
        <p:spPr>
          <a:xfrm>
            <a:off x="7874918" y="348790"/>
            <a:ext cx="3184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SUPERLATIVE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2BC912-7331-4B01-9B64-8BA73CB127C2}"/>
              </a:ext>
            </a:extLst>
          </p:cNvPr>
          <p:cNvCxnSpPr>
            <a:cxnSpLocks/>
          </p:cNvCxnSpPr>
          <p:nvPr/>
        </p:nvCxnSpPr>
        <p:spPr>
          <a:xfrm>
            <a:off x="179251" y="2312276"/>
            <a:ext cx="11833236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C3D699-923F-4434-B669-5982D5ECC62E}"/>
              </a:ext>
            </a:extLst>
          </p:cNvPr>
          <p:cNvCxnSpPr>
            <a:cxnSpLocks/>
          </p:cNvCxnSpPr>
          <p:nvPr/>
        </p:nvCxnSpPr>
        <p:spPr>
          <a:xfrm>
            <a:off x="179251" y="3429000"/>
            <a:ext cx="11833236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1AC7CB-299D-488E-BD95-AE378AE66390}"/>
              </a:ext>
            </a:extLst>
          </p:cNvPr>
          <p:cNvCxnSpPr>
            <a:cxnSpLocks/>
          </p:cNvCxnSpPr>
          <p:nvPr/>
        </p:nvCxnSpPr>
        <p:spPr>
          <a:xfrm>
            <a:off x="179251" y="4519448"/>
            <a:ext cx="11833236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B803A-C51C-4CFB-907B-5E63EDBFD3A7}"/>
              </a:ext>
            </a:extLst>
          </p:cNvPr>
          <p:cNvCxnSpPr>
            <a:cxnSpLocks/>
          </p:cNvCxnSpPr>
          <p:nvPr/>
        </p:nvCxnSpPr>
        <p:spPr>
          <a:xfrm>
            <a:off x="179251" y="5591122"/>
            <a:ext cx="11833236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0384F1-C55E-4AD3-9FB5-E38D16E46665}"/>
              </a:ext>
            </a:extLst>
          </p:cNvPr>
          <p:cNvSpPr/>
          <p:nvPr/>
        </p:nvSpPr>
        <p:spPr>
          <a:xfrm>
            <a:off x="5344150" y="1966958"/>
            <a:ext cx="2076152" cy="554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1 âm tiết kết thúc bằng “e”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723DAC-28B1-4102-B2AD-D32FEBD58D50}"/>
              </a:ext>
            </a:extLst>
          </p:cNvPr>
          <p:cNvSpPr/>
          <p:nvPr/>
        </p:nvSpPr>
        <p:spPr>
          <a:xfrm>
            <a:off x="5344151" y="857998"/>
            <a:ext cx="2076151" cy="554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1 âm tiết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2637E8-236E-4D1C-AC8A-AC0788FD4277}"/>
              </a:ext>
            </a:extLst>
          </p:cNvPr>
          <p:cNvSpPr/>
          <p:nvPr/>
        </p:nvSpPr>
        <p:spPr>
          <a:xfrm>
            <a:off x="5344150" y="3075918"/>
            <a:ext cx="2076152" cy="554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2 âm tiết kết thúc ( er,et,ow,y)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F076EC4-5C7A-4D2B-B0C6-12F8C947BE43}"/>
              </a:ext>
            </a:extLst>
          </p:cNvPr>
          <p:cNvSpPr/>
          <p:nvPr/>
        </p:nvSpPr>
        <p:spPr>
          <a:xfrm>
            <a:off x="5251779" y="5132234"/>
            <a:ext cx="2222432" cy="9177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1 âm tiết có 1 nguyên âm kẹp giữa hai phụ âm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C2963D4-D68B-4088-86F9-B1E690FCE237}"/>
              </a:ext>
            </a:extLst>
          </p:cNvPr>
          <p:cNvSpPr/>
          <p:nvPr/>
        </p:nvSpPr>
        <p:spPr>
          <a:xfrm>
            <a:off x="5591767" y="47206"/>
            <a:ext cx="1413342" cy="55403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Tính từ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1E133C3-5F10-4247-9777-2C06A2D39367}"/>
              </a:ext>
            </a:extLst>
          </p:cNvPr>
          <p:cNvSpPr/>
          <p:nvPr/>
        </p:nvSpPr>
        <p:spPr>
          <a:xfrm>
            <a:off x="5344150" y="4184878"/>
            <a:ext cx="2076152" cy="554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3 âm tiết trở lên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4301AE-1CB1-4AE8-97F2-E4B404633D5E}"/>
              </a:ext>
            </a:extLst>
          </p:cNvPr>
          <p:cNvSpPr txBox="1"/>
          <p:nvPr/>
        </p:nvSpPr>
        <p:spPr>
          <a:xfrm>
            <a:off x="868779" y="1488876"/>
            <a:ext cx="2837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tall - tall</a:t>
            </a:r>
            <a:r>
              <a:rPr lang="en-US" sz="2400" b="1">
                <a:solidFill>
                  <a:srgbClr val="C00000"/>
                </a:solidFill>
              </a:rPr>
              <a:t>er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C3DEBE-F30A-4F85-B960-B1A4EBD9ADAE}"/>
              </a:ext>
            </a:extLst>
          </p:cNvPr>
          <p:cNvSpPr txBox="1"/>
          <p:nvPr/>
        </p:nvSpPr>
        <p:spPr>
          <a:xfrm>
            <a:off x="7874918" y="1484052"/>
            <a:ext cx="3510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tall – the tall</a:t>
            </a:r>
            <a:r>
              <a:rPr lang="en-US" sz="2400" b="1">
                <a:solidFill>
                  <a:srgbClr val="C00000"/>
                </a:solidFill>
              </a:rPr>
              <a:t>est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4ADA77-7CD1-4EB5-B488-6E83788F6845}"/>
              </a:ext>
            </a:extLst>
          </p:cNvPr>
          <p:cNvSpPr txBox="1"/>
          <p:nvPr/>
        </p:nvSpPr>
        <p:spPr>
          <a:xfrm>
            <a:off x="263202" y="3389449"/>
            <a:ext cx="34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clever – clever</a:t>
            </a:r>
            <a:r>
              <a:rPr lang="en-US" sz="2400" b="1">
                <a:solidFill>
                  <a:srgbClr val="C00000"/>
                </a:solidFill>
              </a:rPr>
              <a:t>er</a:t>
            </a:r>
            <a:r>
              <a:rPr lang="en-US" sz="2400" b="1"/>
              <a:t> 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46755D-6D7E-48D3-B684-BC595B11E83A}"/>
              </a:ext>
            </a:extLst>
          </p:cNvPr>
          <p:cNvSpPr txBox="1"/>
          <p:nvPr/>
        </p:nvSpPr>
        <p:spPr>
          <a:xfrm>
            <a:off x="263333" y="3862967"/>
            <a:ext cx="3793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happ</a:t>
            </a:r>
            <a:r>
              <a:rPr lang="en-US" sz="2400" b="1">
                <a:solidFill>
                  <a:srgbClr val="C00000"/>
                </a:solidFill>
              </a:rPr>
              <a:t>y</a:t>
            </a:r>
            <a:r>
              <a:rPr lang="en-US" sz="2400" b="1"/>
              <a:t> - happ</a:t>
            </a:r>
            <a:r>
              <a:rPr lang="en-US" sz="2400" b="1">
                <a:solidFill>
                  <a:srgbClr val="C00000"/>
                </a:solidFill>
              </a:rPr>
              <a:t>ier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8BDC96-C20F-47FC-A7CB-58FB4560E760}"/>
              </a:ext>
            </a:extLst>
          </p:cNvPr>
          <p:cNvSpPr txBox="1"/>
          <p:nvPr/>
        </p:nvSpPr>
        <p:spPr>
          <a:xfrm>
            <a:off x="7588729" y="3770590"/>
            <a:ext cx="379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happ</a:t>
            </a:r>
            <a:r>
              <a:rPr lang="en-US" sz="2400" b="1">
                <a:solidFill>
                  <a:srgbClr val="C00000"/>
                </a:solidFill>
              </a:rPr>
              <a:t>y</a:t>
            </a:r>
            <a:r>
              <a:rPr lang="en-US" sz="2400" b="1"/>
              <a:t> – the happ</a:t>
            </a:r>
            <a:r>
              <a:rPr lang="en-US" sz="2400" b="1">
                <a:solidFill>
                  <a:srgbClr val="C00000"/>
                </a:solidFill>
              </a:rPr>
              <a:t>iest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0B7984-60B9-41E6-8719-313805B8141B}"/>
              </a:ext>
            </a:extLst>
          </p:cNvPr>
          <p:cNvSpPr txBox="1"/>
          <p:nvPr/>
        </p:nvSpPr>
        <p:spPr>
          <a:xfrm>
            <a:off x="7532992" y="3335092"/>
            <a:ext cx="449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clever – the clever</a:t>
            </a:r>
            <a:r>
              <a:rPr lang="en-US" sz="2400" b="1">
                <a:solidFill>
                  <a:srgbClr val="C00000"/>
                </a:solidFill>
              </a:rPr>
              <a:t>est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BD6E62-2512-4B11-AFE9-6531EF1F41E4}"/>
              </a:ext>
            </a:extLst>
          </p:cNvPr>
          <p:cNvSpPr txBox="1"/>
          <p:nvPr/>
        </p:nvSpPr>
        <p:spPr>
          <a:xfrm>
            <a:off x="38993" y="4712388"/>
            <a:ext cx="5445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intelligent – </a:t>
            </a:r>
            <a:r>
              <a:rPr lang="en-US" sz="2400" b="1">
                <a:solidFill>
                  <a:srgbClr val="C00000"/>
                </a:solidFill>
              </a:rPr>
              <a:t>more</a:t>
            </a:r>
            <a:r>
              <a:rPr lang="en-US" sz="2400" b="1"/>
              <a:t> intelligent 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B7BFD5-CF17-46DB-AC1A-CE13A6600ADF}"/>
              </a:ext>
            </a:extLst>
          </p:cNvPr>
          <p:cNvSpPr txBox="1"/>
          <p:nvPr/>
        </p:nvSpPr>
        <p:spPr>
          <a:xfrm>
            <a:off x="6781399" y="4597493"/>
            <a:ext cx="5251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intelligent – </a:t>
            </a:r>
            <a:r>
              <a:rPr lang="en-US" sz="2400" b="1">
                <a:solidFill>
                  <a:srgbClr val="C00000"/>
                </a:solidFill>
              </a:rPr>
              <a:t>the most </a:t>
            </a:r>
            <a:r>
              <a:rPr lang="en-US" sz="2400" b="1"/>
              <a:t>intelligent </a:t>
            </a:r>
            <a:endParaRPr lang="en-US" sz="3200" b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576111-8687-4B2A-9CC2-BCA52CA4ED2D}"/>
              </a:ext>
            </a:extLst>
          </p:cNvPr>
          <p:cNvSpPr txBox="1"/>
          <p:nvPr/>
        </p:nvSpPr>
        <p:spPr>
          <a:xfrm>
            <a:off x="553327" y="2528900"/>
            <a:ext cx="2837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nic</a:t>
            </a:r>
            <a:r>
              <a:rPr lang="en-US" sz="2400" b="1">
                <a:solidFill>
                  <a:srgbClr val="C00000"/>
                </a:solidFill>
              </a:rPr>
              <a:t>e</a:t>
            </a:r>
            <a:r>
              <a:rPr lang="en-US" sz="2400" b="1"/>
              <a:t> - nice</a:t>
            </a:r>
            <a:r>
              <a:rPr lang="en-US" sz="2400" b="1">
                <a:solidFill>
                  <a:srgbClr val="C00000"/>
                </a:solidFill>
              </a:rPr>
              <a:t>r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573085-CE39-4225-A21E-7B21EE10C031}"/>
              </a:ext>
            </a:extLst>
          </p:cNvPr>
          <p:cNvSpPr txBox="1"/>
          <p:nvPr/>
        </p:nvSpPr>
        <p:spPr>
          <a:xfrm>
            <a:off x="7744395" y="2477705"/>
            <a:ext cx="37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nic</a:t>
            </a:r>
            <a:r>
              <a:rPr lang="en-US" sz="2400" b="1">
                <a:solidFill>
                  <a:srgbClr val="C00000"/>
                </a:solidFill>
              </a:rPr>
              <a:t>e</a:t>
            </a:r>
            <a:r>
              <a:rPr lang="en-US" sz="2400" b="1"/>
              <a:t> – the nic</a:t>
            </a:r>
            <a:r>
              <a:rPr lang="en-US" sz="2400" b="1">
                <a:solidFill>
                  <a:srgbClr val="C00000"/>
                </a:solidFill>
              </a:rPr>
              <a:t>est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4D3269-D925-44AF-8B1A-C6A4F7AEF373}"/>
              </a:ext>
            </a:extLst>
          </p:cNvPr>
          <p:cNvSpPr txBox="1"/>
          <p:nvPr/>
        </p:nvSpPr>
        <p:spPr>
          <a:xfrm>
            <a:off x="731000" y="5752447"/>
            <a:ext cx="2837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big - big</a:t>
            </a:r>
            <a:r>
              <a:rPr lang="en-US" sz="2400" b="1">
                <a:solidFill>
                  <a:srgbClr val="C00000"/>
                </a:solidFill>
              </a:rPr>
              <a:t>g</a:t>
            </a:r>
            <a:r>
              <a:rPr lang="en-US" sz="2400" b="1">
                <a:solidFill>
                  <a:srgbClr val="934BC9"/>
                </a:solidFill>
              </a:rPr>
              <a:t>er</a:t>
            </a:r>
            <a:endParaRPr lang="en-US" sz="3200" b="1">
              <a:solidFill>
                <a:srgbClr val="934BC9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0CD3D8-2080-4F4F-BB2B-5A6CD68935F2}"/>
              </a:ext>
            </a:extLst>
          </p:cNvPr>
          <p:cNvSpPr txBox="1"/>
          <p:nvPr/>
        </p:nvSpPr>
        <p:spPr>
          <a:xfrm>
            <a:off x="7664537" y="5772758"/>
            <a:ext cx="3443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</a:t>
            </a:r>
            <a:r>
              <a:rPr lang="en-US" sz="2400" b="1"/>
              <a:t>big – the bigg</a:t>
            </a:r>
            <a:r>
              <a:rPr lang="en-US" sz="2400" b="1">
                <a:solidFill>
                  <a:srgbClr val="C00000"/>
                </a:solidFill>
              </a:rPr>
              <a:t>est</a:t>
            </a:r>
            <a:endParaRPr lang="en-US" sz="3200" b="1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2000"/>
          </a:blip>
          <a:srcRect/>
          <a:stretch>
            <a:fillRect/>
          </a:stretch>
        </p:blipFill>
        <p:spPr>
          <a:xfrm>
            <a:off x="8032769" y="5334367"/>
            <a:ext cx="3184559" cy="5135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52000"/>
          </a:blip>
          <a:srcRect/>
          <a:stretch>
            <a:fillRect/>
          </a:stretch>
        </p:blipFill>
        <p:spPr>
          <a:xfrm>
            <a:off x="4364083" y="5334367"/>
            <a:ext cx="3184559" cy="51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52000"/>
          </a:blip>
          <a:srcRect/>
          <a:stretch>
            <a:fillRect/>
          </a:stretch>
        </p:blipFill>
        <p:spPr>
          <a:xfrm>
            <a:off x="695397" y="5334367"/>
            <a:ext cx="3184559" cy="51351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79121" y="577873"/>
            <a:ext cx="6263722" cy="6099211"/>
            <a:chOff x="0" y="0"/>
            <a:chExt cx="1887505" cy="2207041"/>
          </a:xfrm>
          <a:solidFill>
            <a:srgbClr val="95DAC1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887505" cy="2207041"/>
            </a:xfrm>
            <a:custGeom>
              <a:avLst/>
              <a:gdLst/>
              <a:ahLst/>
              <a:cxnLst/>
              <a:rect l="l" t="t" r="r" b="b"/>
              <a:pathLst>
                <a:path w="1887505" h="2207041">
                  <a:moveTo>
                    <a:pt x="0" y="0"/>
                  </a:moveTo>
                  <a:lnTo>
                    <a:pt x="1887505" y="0"/>
                  </a:lnTo>
                  <a:lnTo>
                    <a:pt x="1887505" y="2207041"/>
                  </a:lnTo>
                  <a:lnTo>
                    <a:pt x="0" y="2207041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6DCA6-B256-4113-B966-87B05F6B1A37}"/>
              </a:ext>
            </a:extLst>
          </p:cNvPr>
          <p:cNvGrpSpPr/>
          <p:nvPr/>
        </p:nvGrpSpPr>
        <p:grpSpPr>
          <a:xfrm>
            <a:off x="6400746" y="153686"/>
            <a:ext cx="5611872" cy="6457321"/>
            <a:chOff x="6400746" y="153686"/>
            <a:chExt cx="5611872" cy="6457321"/>
          </a:xfrm>
        </p:grpSpPr>
        <p:grpSp>
          <p:nvGrpSpPr>
            <p:cNvPr id="5" name="Group 5"/>
            <p:cNvGrpSpPr/>
            <p:nvPr/>
          </p:nvGrpSpPr>
          <p:grpSpPr>
            <a:xfrm>
              <a:off x="6400746" y="530425"/>
              <a:ext cx="5611872" cy="6080582"/>
              <a:chOff x="0" y="0"/>
              <a:chExt cx="2150768" cy="2311620"/>
            </a:xfrm>
            <a:solidFill>
              <a:srgbClr val="95DAC1"/>
            </a:solidFill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50768" cy="2311620"/>
              </a:xfrm>
              <a:custGeom>
                <a:avLst/>
                <a:gdLst/>
                <a:ahLst/>
                <a:cxnLst/>
                <a:rect l="l" t="t" r="r" b="b"/>
                <a:pathLst>
                  <a:path w="2150768" h="2311620">
                    <a:moveTo>
                      <a:pt x="0" y="0"/>
                    </a:moveTo>
                    <a:lnTo>
                      <a:pt x="2150768" y="0"/>
                    </a:lnTo>
                    <a:lnTo>
                      <a:pt x="2150768" y="2311620"/>
                    </a:lnTo>
                    <a:lnTo>
                      <a:pt x="0" y="2311620"/>
                    </a:lnTo>
                    <a:close/>
                  </a:path>
                </a:pathLst>
              </a:custGeom>
              <a:grpFill/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548642" y="153686"/>
              <a:ext cx="3837113" cy="94009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CA872D-6F5F-4FE8-BC95-EA0D6284F4E1}"/>
              </a:ext>
            </a:extLst>
          </p:cNvPr>
          <p:cNvSpPr txBox="1"/>
          <p:nvPr/>
        </p:nvSpPr>
        <p:spPr>
          <a:xfrm>
            <a:off x="7874918" y="348790"/>
            <a:ext cx="3184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SUPERLATIVE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2BC912-7331-4B01-9B64-8BA73CB127C2}"/>
              </a:ext>
            </a:extLst>
          </p:cNvPr>
          <p:cNvCxnSpPr>
            <a:cxnSpLocks/>
          </p:cNvCxnSpPr>
          <p:nvPr/>
        </p:nvCxnSpPr>
        <p:spPr>
          <a:xfrm>
            <a:off x="179251" y="2312276"/>
            <a:ext cx="11833236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C3D699-923F-4434-B669-5982D5ECC62E}"/>
              </a:ext>
            </a:extLst>
          </p:cNvPr>
          <p:cNvCxnSpPr>
            <a:cxnSpLocks/>
          </p:cNvCxnSpPr>
          <p:nvPr/>
        </p:nvCxnSpPr>
        <p:spPr>
          <a:xfrm>
            <a:off x="179251" y="3429000"/>
            <a:ext cx="11833236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1AC7CB-299D-488E-BD95-AE378AE66390}"/>
              </a:ext>
            </a:extLst>
          </p:cNvPr>
          <p:cNvCxnSpPr>
            <a:cxnSpLocks/>
          </p:cNvCxnSpPr>
          <p:nvPr/>
        </p:nvCxnSpPr>
        <p:spPr>
          <a:xfrm>
            <a:off x="179251" y="4519448"/>
            <a:ext cx="11833236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B803A-C51C-4CFB-907B-5E63EDBFD3A7}"/>
              </a:ext>
            </a:extLst>
          </p:cNvPr>
          <p:cNvCxnSpPr>
            <a:cxnSpLocks/>
          </p:cNvCxnSpPr>
          <p:nvPr/>
        </p:nvCxnSpPr>
        <p:spPr>
          <a:xfrm>
            <a:off x="179251" y="5591122"/>
            <a:ext cx="11833236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C2963D4-D68B-4088-86F9-B1E690FCE237}"/>
              </a:ext>
            </a:extLst>
          </p:cNvPr>
          <p:cNvSpPr/>
          <p:nvPr/>
        </p:nvSpPr>
        <p:spPr>
          <a:xfrm>
            <a:off x="179251" y="246992"/>
            <a:ext cx="2401678" cy="84678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Tính từ đặc biệt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4301AE-1CB1-4AE8-97F2-E4B404633D5E}"/>
              </a:ext>
            </a:extLst>
          </p:cNvPr>
          <p:cNvSpPr txBox="1"/>
          <p:nvPr/>
        </p:nvSpPr>
        <p:spPr>
          <a:xfrm>
            <a:off x="263203" y="1438453"/>
            <a:ext cx="191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good</a:t>
            </a:r>
            <a:endParaRPr lang="en-US" sz="3200" b="1">
              <a:solidFill>
                <a:srgbClr val="C00000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07792" y="206819"/>
            <a:ext cx="4035973" cy="9888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6F2FA3-D6E5-4AB7-AF77-876A98D5660F}"/>
              </a:ext>
            </a:extLst>
          </p:cNvPr>
          <p:cNvSpPr txBox="1"/>
          <p:nvPr/>
        </p:nvSpPr>
        <p:spPr>
          <a:xfrm>
            <a:off x="3657064" y="394731"/>
            <a:ext cx="3184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COMPARATIVE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6A709DF-4591-4539-97BC-E0DB7CEA7B4A}"/>
              </a:ext>
            </a:extLst>
          </p:cNvPr>
          <p:cNvCxnSpPr>
            <a:cxnSpLocks/>
          </p:cNvCxnSpPr>
          <p:nvPr/>
        </p:nvCxnSpPr>
        <p:spPr>
          <a:xfrm flipV="1">
            <a:off x="2974428" y="577873"/>
            <a:ext cx="0" cy="6099211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33F8A5D-8B24-466D-85DD-E3C9ABD36BB7}"/>
              </a:ext>
            </a:extLst>
          </p:cNvPr>
          <p:cNvCxnSpPr>
            <a:cxnSpLocks/>
          </p:cNvCxnSpPr>
          <p:nvPr/>
        </p:nvCxnSpPr>
        <p:spPr>
          <a:xfrm flipV="1">
            <a:off x="7378262" y="530425"/>
            <a:ext cx="0" cy="6099211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64B9672-3DAF-47C0-8926-CC344296E979}"/>
              </a:ext>
            </a:extLst>
          </p:cNvPr>
          <p:cNvSpPr txBox="1"/>
          <p:nvPr/>
        </p:nvSpPr>
        <p:spPr>
          <a:xfrm>
            <a:off x="3832412" y="1516617"/>
            <a:ext cx="191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better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9E1403-9C36-4EF2-AA35-7100F46A6D16}"/>
              </a:ext>
            </a:extLst>
          </p:cNvPr>
          <p:cNvSpPr txBox="1"/>
          <p:nvPr/>
        </p:nvSpPr>
        <p:spPr>
          <a:xfrm>
            <a:off x="8231372" y="1464849"/>
            <a:ext cx="2751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the best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F1A570-28BA-423A-AD94-AB35FA2B3BD1}"/>
              </a:ext>
            </a:extLst>
          </p:cNvPr>
          <p:cNvSpPr txBox="1"/>
          <p:nvPr/>
        </p:nvSpPr>
        <p:spPr>
          <a:xfrm>
            <a:off x="263203" y="2550958"/>
            <a:ext cx="191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bad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027A73-C1ED-4723-B796-4775A01A7CF6}"/>
              </a:ext>
            </a:extLst>
          </p:cNvPr>
          <p:cNvSpPr txBox="1"/>
          <p:nvPr/>
        </p:nvSpPr>
        <p:spPr>
          <a:xfrm>
            <a:off x="3855542" y="2618673"/>
            <a:ext cx="191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worse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A5A491-8FF9-4D71-A8CE-CE8F5A83C119}"/>
              </a:ext>
            </a:extLst>
          </p:cNvPr>
          <p:cNvSpPr txBox="1"/>
          <p:nvPr/>
        </p:nvSpPr>
        <p:spPr>
          <a:xfrm>
            <a:off x="8459774" y="2562870"/>
            <a:ext cx="191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worst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4359047-F8E3-4038-ADCA-C9898FD0CB59}"/>
              </a:ext>
            </a:extLst>
          </p:cNvPr>
          <p:cNvSpPr txBox="1"/>
          <p:nvPr/>
        </p:nvSpPr>
        <p:spPr>
          <a:xfrm>
            <a:off x="168482" y="3222621"/>
            <a:ext cx="2748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many/much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413FE0-D0FF-41DD-8A35-386B9AC47C3C}"/>
              </a:ext>
            </a:extLst>
          </p:cNvPr>
          <p:cNvSpPr txBox="1"/>
          <p:nvPr/>
        </p:nvSpPr>
        <p:spPr>
          <a:xfrm>
            <a:off x="3751505" y="3654553"/>
            <a:ext cx="274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more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5139E63-286D-47B6-B915-11624CD6F910}"/>
              </a:ext>
            </a:extLst>
          </p:cNvPr>
          <p:cNvSpPr txBox="1"/>
          <p:nvPr/>
        </p:nvSpPr>
        <p:spPr>
          <a:xfrm>
            <a:off x="8092876" y="3749919"/>
            <a:ext cx="274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the most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EBB518-D14C-47F9-9C1F-E63350843341}"/>
              </a:ext>
            </a:extLst>
          </p:cNvPr>
          <p:cNvSpPr txBox="1"/>
          <p:nvPr/>
        </p:nvSpPr>
        <p:spPr>
          <a:xfrm>
            <a:off x="355046" y="4780709"/>
            <a:ext cx="274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little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DCB8B1F-CD34-4435-AC87-74E64422C46D}"/>
              </a:ext>
            </a:extLst>
          </p:cNvPr>
          <p:cNvSpPr txBox="1"/>
          <p:nvPr/>
        </p:nvSpPr>
        <p:spPr>
          <a:xfrm>
            <a:off x="3854202" y="4745000"/>
            <a:ext cx="274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less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0E94B2-5492-47E6-8308-58F3F7F31978}"/>
              </a:ext>
            </a:extLst>
          </p:cNvPr>
          <p:cNvSpPr txBox="1"/>
          <p:nvPr/>
        </p:nvSpPr>
        <p:spPr>
          <a:xfrm>
            <a:off x="7832361" y="4731993"/>
            <a:ext cx="274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the least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D7319BC-C934-4338-95EB-DB4C5F447414}"/>
              </a:ext>
            </a:extLst>
          </p:cNvPr>
          <p:cNvSpPr txBox="1"/>
          <p:nvPr/>
        </p:nvSpPr>
        <p:spPr>
          <a:xfrm>
            <a:off x="329434" y="5737568"/>
            <a:ext cx="274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far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8535242-5823-42DA-AE72-227F2974206D}"/>
              </a:ext>
            </a:extLst>
          </p:cNvPr>
          <p:cNvSpPr txBox="1"/>
          <p:nvPr/>
        </p:nvSpPr>
        <p:spPr>
          <a:xfrm>
            <a:off x="3285526" y="5806082"/>
            <a:ext cx="334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further/farther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7CD95D-A3C0-4CDC-B998-420C50E4B033}"/>
              </a:ext>
            </a:extLst>
          </p:cNvPr>
          <p:cNvSpPr txBox="1"/>
          <p:nvPr/>
        </p:nvSpPr>
        <p:spPr>
          <a:xfrm>
            <a:off x="7874918" y="5566828"/>
            <a:ext cx="4054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the furthest /</a:t>
            </a:r>
          </a:p>
          <a:p>
            <a:r>
              <a:rPr lang="en-US" sz="3200" b="1"/>
              <a:t> the farthest </a:t>
            </a:r>
            <a:endParaRPr lang="en-US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6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AD1F31-1559-4F9B-A8CF-2D814E0373C6}"/>
              </a:ext>
            </a:extLst>
          </p:cNvPr>
          <p:cNvSpPr txBox="1"/>
          <p:nvPr/>
        </p:nvSpPr>
        <p:spPr>
          <a:xfrm>
            <a:off x="1079407" y="109538"/>
            <a:ext cx="387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Fill in the blanks.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BBD90C3-2C77-4E25-BF23-A85859E7B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655436"/>
              </p:ext>
            </p:extLst>
          </p:nvPr>
        </p:nvGraphicFramePr>
        <p:xfrm>
          <a:off x="830216" y="1026580"/>
          <a:ext cx="10226769" cy="538301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08923">
                  <a:extLst>
                    <a:ext uri="{9D8B030D-6E8A-4147-A177-3AD203B41FA5}">
                      <a16:colId xmlns:a16="http://schemas.microsoft.com/office/drawing/2014/main" val="1466254856"/>
                    </a:ext>
                  </a:extLst>
                </a:gridCol>
                <a:gridCol w="3408923">
                  <a:extLst>
                    <a:ext uri="{9D8B030D-6E8A-4147-A177-3AD203B41FA5}">
                      <a16:colId xmlns:a16="http://schemas.microsoft.com/office/drawing/2014/main" val="1383583499"/>
                    </a:ext>
                  </a:extLst>
                </a:gridCol>
                <a:gridCol w="3408923">
                  <a:extLst>
                    <a:ext uri="{9D8B030D-6E8A-4147-A177-3AD203B41FA5}">
                      <a16:colId xmlns:a16="http://schemas.microsoft.com/office/drawing/2014/main" val="4676138"/>
                    </a:ext>
                  </a:extLst>
                </a:gridCol>
              </a:tblGrid>
              <a:tr h="533871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Comparatives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Superlatives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638152"/>
                  </a:ext>
                </a:extLst>
              </a:tr>
              <a:tr h="533871">
                <a:tc>
                  <a:txBody>
                    <a:bodyPr/>
                    <a:lstStyle/>
                    <a:p>
                      <a:r>
                        <a:rPr lang="en-US" sz="2400"/>
                        <a:t>exciting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The most exciting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915251"/>
                  </a:ext>
                </a:extLst>
              </a:tr>
              <a:tr h="533871">
                <a:tc>
                  <a:txBody>
                    <a:bodyPr/>
                    <a:lstStyle/>
                    <a:p>
                      <a:r>
                        <a:rPr lang="en-US" sz="2400"/>
                        <a:t>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5707"/>
                  </a:ext>
                </a:extLst>
              </a:tr>
              <a:tr h="533871">
                <a:tc>
                  <a:txBody>
                    <a:bodyPr/>
                    <a:lstStyle/>
                    <a:p>
                      <a:r>
                        <a:rPr lang="en-US" sz="2400"/>
                        <a:t>cheap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273094"/>
                  </a:ext>
                </a:extLst>
              </a:tr>
              <a:tr h="533871">
                <a:tc>
                  <a:txBody>
                    <a:bodyPr/>
                    <a:lstStyle/>
                    <a:p>
                      <a:r>
                        <a:rPr lang="en-US" sz="2400"/>
                        <a:t>expensive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more expensive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141012"/>
                  </a:ext>
                </a:extLst>
              </a:tr>
              <a:tr h="533871">
                <a:tc>
                  <a:txBody>
                    <a:bodyPr/>
                    <a:lstStyle/>
                    <a:p>
                      <a:r>
                        <a:rPr lang="en-US" sz="2400"/>
                        <a:t>boring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more boring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069698"/>
                  </a:ext>
                </a:extLst>
              </a:tr>
              <a:tr h="533871">
                <a:tc>
                  <a:txBody>
                    <a:bodyPr/>
                    <a:lstStyle/>
                    <a:p>
                      <a:r>
                        <a:rPr lang="en-US" sz="2400"/>
                        <a:t>peaceful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         </a:t>
                      </a:r>
                    </a:p>
                    <a:p>
                      <a:r>
                        <a:rPr lang="en-US" sz="2400"/>
                        <a:t>the most peaceful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667079"/>
                  </a:ext>
                </a:extLst>
              </a:tr>
              <a:tr h="533871">
                <a:tc>
                  <a:txBody>
                    <a:bodyPr/>
                    <a:lstStyle/>
                    <a:p>
                      <a:r>
                        <a:rPr lang="en-US" sz="2400"/>
                        <a:t>crowded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        </a:t>
                      </a:r>
                    </a:p>
                    <a:p>
                      <a:r>
                        <a:rPr lang="en-US" sz="2400"/>
                        <a:t>The most crowded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437037"/>
                  </a:ext>
                </a:extLst>
              </a:tr>
              <a:tr h="533871">
                <a:tc>
                  <a:txBody>
                    <a:bodyPr/>
                    <a:lstStyle/>
                    <a:p>
                      <a:r>
                        <a:rPr lang="en-US" sz="2400"/>
                        <a:t>noisy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81465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4BD8C2F-BBB3-4BE2-BC50-4826ED97903A}"/>
              </a:ext>
            </a:extLst>
          </p:cNvPr>
          <p:cNvSpPr txBox="1"/>
          <p:nvPr/>
        </p:nvSpPr>
        <p:spPr>
          <a:xfrm>
            <a:off x="4200525" y="1748134"/>
            <a:ext cx="337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1._________________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B782A-24A9-4A7C-94FE-2344C846FFB4}"/>
              </a:ext>
            </a:extLst>
          </p:cNvPr>
          <p:cNvSpPr txBox="1"/>
          <p:nvPr/>
        </p:nvSpPr>
        <p:spPr>
          <a:xfrm>
            <a:off x="7570835" y="2209799"/>
            <a:ext cx="34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2._________________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7BFFF-1C61-4644-9330-F72F17E5C556}"/>
              </a:ext>
            </a:extLst>
          </p:cNvPr>
          <p:cNvSpPr txBox="1"/>
          <p:nvPr/>
        </p:nvSpPr>
        <p:spPr>
          <a:xfrm>
            <a:off x="4200525" y="2776594"/>
            <a:ext cx="34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3._________________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090F01-ADE1-4A56-8045-0F457E03D556}"/>
              </a:ext>
            </a:extLst>
          </p:cNvPr>
          <p:cNvSpPr txBox="1"/>
          <p:nvPr/>
        </p:nvSpPr>
        <p:spPr>
          <a:xfrm>
            <a:off x="7570835" y="2824194"/>
            <a:ext cx="34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4._________________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7F51E-E92E-4A5D-A55E-02D468991477}"/>
              </a:ext>
            </a:extLst>
          </p:cNvPr>
          <p:cNvSpPr txBox="1"/>
          <p:nvPr/>
        </p:nvSpPr>
        <p:spPr>
          <a:xfrm>
            <a:off x="7570835" y="3334258"/>
            <a:ext cx="34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5._________________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3E3F5-7441-4B44-94AF-9A27436E919D}"/>
              </a:ext>
            </a:extLst>
          </p:cNvPr>
          <p:cNvSpPr txBox="1"/>
          <p:nvPr/>
        </p:nvSpPr>
        <p:spPr>
          <a:xfrm>
            <a:off x="7570835" y="3925656"/>
            <a:ext cx="34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6._________________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602CE7-D473-430D-BE6E-F128F7F21A57}"/>
              </a:ext>
            </a:extLst>
          </p:cNvPr>
          <p:cNvSpPr txBox="1"/>
          <p:nvPr/>
        </p:nvSpPr>
        <p:spPr>
          <a:xfrm>
            <a:off x="4200525" y="4579142"/>
            <a:ext cx="34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7._________________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1B1D62-797C-4422-9CCF-BA10DE1109E0}"/>
              </a:ext>
            </a:extLst>
          </p:cNvPr>
          <p:cNvSpPr txBox="1"/>
          <p:nvPr/>
        </p:nvSpPr>
        <p:spPr>
          <a:xfrm>
            <a:off x="4200525" y="5171921"/>
            <a:ext cx="34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8._________________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D1C8F-E871-433D-B18B-FD8A6B9E50C3}"/>
              </a:ext>
            </a:extLst>
          </p:cNvPr>
          <p:cNvSpPr txBox="1"/>
          <p:nvPr/>
        </p:nvSpPr>
        <p:spPr>
          <a:xfrm>
            <a:off x="4200525" y="5995532"/>
            <a:ext cx="34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9._________________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EB704F-2C92-4717-841E-ED0F276E292B}"/>
              </a:ext>
            </a:extLst>
          </p:cNvPr>
          <p:cNvSpPr txBox="1"/>
          <p:nvPr/>
        </p:nvSpPr>
        <p:spPr>
          <a:xfrm>
            <a:off x="4648200" y="1748134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more exciting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02B211-4851-4E1C-B66E-0CE62800FB28}"/>
              </a:ext>
            </a:extLst>
          </p:cNvPr>
          <p:cNvSpPr txBox="1"/>
          <p:nvPr/>
        </p:nvSpPr>
        <p:spPr>
          <a:xfrm>
            <a:off x="8018510" y="2232841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the oldest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EA4D98-D1E2-4B2D-A89C-9C4544F75B5F}"/>
              </a:ext>
            </a:extLst>
          </p:cNvPr>
          <p:cNvSpPr txBox="1"/>
          <p:nvPr/>
        </p:nvSpPr>
        <p:spPr>
          <a:xfrm>
            <a:off x="4648200" y="2776594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cheaper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18865A-8BE0-4E7A-92BC-71926E3EA9A0}"/>
              </a:ext>
            </a:extLst>
          </p:cNvPr>
          <p:cNvSpPr txBox="1"/>
          <p:nvPr/>
        </p:nvSpPr>
        <p:spPr>
          <a:xfrm>
            <a:off x="8134350" y="2823928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the cheapest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B1EFED-7EF3-4A0F-A05E-3867F5CA77E9}"/>
              </a:ext>
            </a:extLst>
          </p:cNvPr>
          <p:cNvSpPr txBox="1"/>
          <p:nvPr/>
        </p:nvSpPr>
        <p:spPr>
          <a:xfrm>
            <a:off x="8018510" y="3415015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the most expensive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831E52-2AE8-4CF6-ACBC-8714F61EA2AE}"/>
              </a:ext>
            </a:extLst>
          </p:cNvPr>
          <p:cNvSpPr txBox="1"/>
          <p:nvPr/>
        </p:nvSpPr>
        <p:spPr>
          <a:xfrm>
            <a:off x="8018510" y="3987211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the most boring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D67889-4393-40A6-8F81-A7FA7509392E}"/>
              </a:ext>
            </a:extLst>
          </p:cNvPr>
          <p:cNvSpPr txBox="1"/>
          <p:nvPr/>
        </p:nvSpPr>
        <p:spPr>
          <a:xfrm>
            <a:off x="4800600" y="4579142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more peaceful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F75CA1-6E58-49D8-A4CD-9A5731BB9F44}"/>
              </a:ext>
            </a:extLst>
          </p:cNvPr>
          <p:cNvSpPr txBox="1"/>
          <p:nvPr/>
        </p:nvSpPr>
        <p:spPr>
          <a:xfrm>
            <a:off x="4800600" y="5171921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more crowded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419961-260D-4D90-BFDD-10271F4F7B5A}"/>
              </a:ext>
            </a:extLst>
          </p:cNvPr>
          <p:cNvSpPr txBox="1"/>
          <p:nvPr/>
        </p:nvSpPr>
        <p:spPr>
          <a:xfrm>
            <a:off x="4810125" y="5995532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noisier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CDBAC2-65E7-4CAA-8955-19B63E47447A}"/>
              </a:ext>
            </a:extLst>
          </p:cNvPr>
          <p:cNvSpPr txBox="1"/>
          <p:nvPr/>
        </p:nvSpPr>
        <p:spPr>
          <a:xfrm>
            <a:off x="8286750" y="6009759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the noisiest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515B36-6D8C-454D-A125-51EA0BEB9794}"/>
              </a:ext>
            </a:extLst>
          </p:cNvPr>
          <p:cNvSpPr txBox="1"/>
          <p:nvPr/>
        </p:nvSpPr>
        <p:spPr>
          <a:xfrm>
            <a:off x="7570835" y="6000497"/>
            <a:ext cx="34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10.________________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49312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C99250-1ABE-4AE2-A28E-04AB548CA537}"/>
              </a:ext>
            </a:extLst>
          </p:cNvPr>
          <p:cNvSpPr txBox="1"/>
          <p:nvPr/>
        </p:nvSpPr>
        <p:spPr>
          <a:xfrm>
            <a:off x="1309042" y="397186"/>
            <a:ext cx="387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c. Fill in the blanks.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FC835D-1C5E-42A4-A072-2D33774DB55F}"/>
              </a:ext>
            </a:extLst>
          </p:cNvPr>
          <p:cNvGrpSpPr/>
          <p:nvPr/>
        </p:nvGrpSpPr>
        <p:grpSpPr>
          <a:xfrm>
            <a:off x="634365" y="1621156"/>
            <a:ext cx="10923269" cy="4065269"/>
            <a:chOff x="634365" y="1621156"/>
            <a:chExt cx="10923269" cy="40652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9485F7-BC41-4516-9E80-6CC01F79C016}"/>
                </a:ext>
              </a:extLst>
            </p:cNvPr>
            <p:cNvSpPr/>
            <p:nvPr/>
          </p:nvSpPr>
          <p:spPr>
            <a:xfrm>
              <a:off x="634365" y="1621156"/>
              <a:ext cx="10923269" cy="4065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en-US">
                  <a:solidFill>
                    <a:schemeClr val="tx1"/>
                  </a:solidFill>
                </a:rPr>
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D4DF619-3B2D-460D-8744-BB23C0887324}"/>
                </a:ext>
              </a:extLst>
            </p:cNvPr>
            <p:cNvCxnSpPr>
              <a:cxnSpLocks/>
            </p:cNvCxnSpPr>
            <p:nvPr/>
          </p:nvCxnSpPr>
          <p:spPr>
            <a:xfrm>
              <a:off x="900406" y="1621156"/>
              <a:ext cx="0" cy="4029075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40AA42A-DC26-4981-B50C-9AC7AB4FA8A2}"/>
              </a:ext>
            </a:extLst>
          </p:cNvPr>
          <p:cNvSpPr txBox="1"/>
          <p:nvPr/>
        </p:nvSpPr>
        <p:spPr>
          <a:xfrm>
            <a:off x="844504" y="1831295"/>
            <a:ext cx="912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1. Tokyo is _______________ (big) than London.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35606-DD87-42AB-BF54-F67FD2691D05}"/>
              </a:ext>
            </a:extLst>
          </p:cNvPr>
          <p:cNvSpPr txBox="1"/>
          <p:nvPr/>
        </p:nvSpPr>
        <p:spPr>
          <a:xfrm>
            <a:off x="956308" y="2387713"/>
            <a:ext cx="1069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2. Ho Chi Minh city is ______________________( crowded) city in Vietnam.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FAA0CD-6D3F-48BA-8FE5-ED44EEBF5FE0}"/>
              </a:ext>
            </a:extLst>
          </p:cNvPr>
          <p:cNvSpPr txBox="1"/>
          <p:nvPr/>
        </p:nvSpPr>
        <p:spPr>
          <a:xfrm>
            <a:off x="923265" y="2915956"/>
            <a:ext cx="1069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3. Janet thinks that Vienna is_________________(peaceful) than Barcelona.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28491-20AA-45F6-BEC0-6E4E58A91734}"/>
              </a:ext>
            </a:extLst>
          </p:cNvPr>
          <p:cNvSpPr txBox="1"/>
          <p:nvPr/>
        </p:nvSpPr>
        <p:spPr>
          <a:xfrm>
            <a:off x="956309" y="3485460"/>
            <a:ext cx="1069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4.The _________________ ( cold) city in the world is in Russia.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C8C1C1-9999-4ACA-8ECF-9D586A78BDF5}"/>
              </a:ext>
            </a:extLst>
          </p:cNvPr>
          <p:cNvSpPr txBox="1"/>
          <p:nvPr/>
        </p:nvSpPr>
        <p:spPr>
          <a:xfrm>
            <a:off x="900406" y="4052261"/>
            <a:ext cx="1069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5. Luke thinks Rio de Janeiro is ________________( modern) than Caracs.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BC096-56E6-417A-A8D6-2191C6D049E6}"/>
              </a:ext>
            </a:extLst>
          </p:cNvPr>
          <p:cNvSpPr txBox="1"/>
          <p:nvPr/>
        </p:nvSpPr>
        <p:spPr>
          <a:xfrm>
            <a:off x="2924176" y="1822415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bigger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C1A085-E564-44C2-AD56-63664C55CEFD}"/>
              </a:ext>
            </a:extLst>
          </p:cNvPr>
          <p:cNvSpPr txBox="1"/>
          <p:nvPr/>
        </p:nvSpPr>
        <p:spPr>
          <a:xfrm>
            <a:off x="4717191" y="2392736"/>
            <a:ext cx="4924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the most crowded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3A0F7-419A-40E1-B962-2690D39E47A1}"/>
              </a:ext>
            </a:extLst>
          </p:cNvPr>
          <p:cNvSpPr txBox="1"/>
          <p:nvPr/>
        </p:nvSpPr>
        <p:spPr>
          <a:xfrm>
            <a:off x="5182635" y="2929551"/>
            <a:ext cx="4924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more peaceful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6007C3-2CB3-43DC-85B8-1015F9D2B7A3}"/>
              </a:ext>
            </a:extLst>
          </p:cNvPr>
          <p:cNvSpPr txBox="1"/>
          <p:nvPr/>
        </p:nvSpPr>
        <p:spPr>
          <a:xfrm>
            <a:off x="2254896" y="3492282"/>
            <a:ext cx="4924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coldest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FC09C4-2629-4471-9BD9-4E7D9267D89A}"/>
              </a:ext>
            </a:extLst>
          </p:cNvPr>
          <p:cNvSpPr txBox="1"/>
          <p:nvPr/>
        </p:nvSpPr>
        <p:spPr>
          <a:xfrm>
            <a:off x="5541021" y="4052261"/>
            <a:ext cx="4924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more modern</a:t>
            </a:r>
          </a:p>
        </p:txBody>
      </p:sp>
    </p:spTree>
    <p:extLst>
      <p:ext uri="{BB962C8B-B14F-4D97-AF65-F5344CB8AC3E}">
        <p14:creationId xmlns:p14="http://schemas.microsoft.com/office/powerpoint/2010/main" val="1324502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20FFEB-D52A-4AA7-A249-15F2516F4925}"/>
              </a:ext>
            </a:extLst>
          </p:cNvPr>
          <p:cNvSpPr txBox="1"/>
          <p:nvPr/>
        </p:nvSpPr>
        <p:spPr>
          <a:xfrm>
            <a:off x="1309042" y="397186"/>
            <a:ext cx="8625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d. Now, compare your city with another city. Share with your partner.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9CBC9-4C82-467F-A227-D77022BA9886}"/>
              </a:ext>
            </a:extLst>
          </p:cNvPr>
          <p:cNvSpPr/>
          <p:nvPr/>
        </p:nvSpPr>
        <p:spPr>
          <a:xfrm>
            <a:off x="971550" y="1744680"/>
            <a:ext cx="9296400" cy="14652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My city is ___________than 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69401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2E6DD6-1C45-4C86-921A-ECC183C7D610}"/>
              </a:ext>
            </a:extLst>
          </p:cNvPr>
          <p:cNvSpPr txBox="1"/>
          <p:nvPr/>
        </p:nvSpPr>
        <p:spPr>
          <a:xfrm>
            <a:off x="1952624" y="2096749"/>
            <a:ext cx="8477251" cy="189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 </a:t>
            </a:r>
            <a:r>
              <a:rPr lang="en-US" sz="115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WRAP </a:t>
            </a:r>
            <a:r>
              <a:rPr lang="en-US" sz="11500" b="1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UP</a:t>
            </a:r>
            <a:endParaRPr lang="en-US" sz="8800" b="1" dirty="0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6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4742" y="27384"/>
            <a:ext cx="12070080" cy="6749978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71085" y="27384"/>
            <a:ext cx="10747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10</a:t>
            </a:r>
          </a:p>
          <a:p>
            <a:pPr lvl="0" algn="ctr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CITIES AROUND THE WORLD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5: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 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1B3F8-1032-4AEA-B897-4E550245C146}"/>
              </a:ext>
            </a:extLst>
          </p:cNvPr>
          <p:cNvSpPr txBox="1"/>
          <p:nvPr/>
        </p:nvSpPr>
        <p:spPr>
          <a:xfrm>
            <a:off x="1328649" y="1595855"/>
            <a:ext cx="1081223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>
                <a:solidFill>
                  <a:srgbClr val="C00000"/>
                </a:solidFill>
              </a:rPr>
              <a:t>Comparative and Superlative </a:t>
            </a:r>
            <a:r>
              <a:rPr lang="en-US" sz="2400" b="1" i="1">
                <a:solidFill>
                  <a:srgbClr val="934BC9"/>
                </a:solidFill>
              </a:rPr>
              <a:t>(</a:t>
            </a:r>
            <a:r>
              <a:rPr lang="en-US" sz="2400" b="1" i="1">
                <a:solidFill>
                  <a:srgbClr val="7030A0"/>
                </a:solidFill>
              </a:rPr>
              <a:t>Câu so sánh hơn và câu so sánh nhất)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EFFC85-1216-497D-8BC0-F8E0DE743532}"/>
              </a:ext>
            </a:extLst>
          </p:cNvPr>
          <p:cNvCxnSpPr>
            <a:cxnSpLocks/>
          </p:cNvCxnSpPr>
          <p:nvPr/>
        </p:nvCxnSpPr>
        <p:spPr>
          <a:xfrm flipH="1">
            <a:off x="3550321" y="2266796"/>
            <a:ext cx="1" cy="435511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08EAC6-DC31-4DA4-9283-50359700930D}"/>
              </a:ext>
            </a:extLst>
          </p:cNvPr>
          <p:cNvCxnSpPr>
            <a:cxnSpLocks/>
          </p:cNvCxnSpPr>
          <p:nvPr/>
        </p:nvCxnSpPr>
        <p:spPr>
          <a:xfrm flipH="1" flipV="1">
            <a:off x="1371087" y="2778628"/>
            <a:ext cx="10769801" cy="730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A8CCC73-8017-49E7-A151-E6DD2F977246}"/>
              </a:ext>
            </a:extLst>
          </p:cNvPr>
          <p:cNvCxnSpPr>
            <a:cxnSpLocks/>
          </p:cNvCxnSpPr>
          <p:nvPr/>
        </p:nvCxnSpPr>
        <p:spPr>
          <a:xfrm>
            <a:off x="8114089" y="2254845"/>
            <a:ext cx="25041" cy="3028289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F205A4-1EB1-4F19-9F13-5F614F123478}"/>
              </a:ext>
            </a:extLst>
          </p:cNvPr>
          <p:cNvSpPr txBox="1"/>
          <p:nvPr/>
        </p:nvSpPr>
        <p:spPr>
          <a:xfrm>
            <a:off x="1386878" y="2254845"/>
            <a:ext cx="146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34BC9"/>
                </a:solidFill>
              </a:rPr>
              <a:t>Tính từ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757CC3-F008-4D96-881F-035AFB4ADC60}"/>
              </a:ext>
            </a:extLst>
          </p:cNvPr>
          <p:cNvSpPr txBox="1"/>
          <p:nvPr/>
        </p:nvSpPr>
        <p:spPr>
          <a:xfrm>
            <a:off x="4010021" y="2277125"/>
            <a:ext cx="289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34BC9"/>
                </a:solidFill>
              </a:rPr>
              <a:t>So sánh hơn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71B0AD-D43E-4468-8800-390B6A8868DB}"/>
              </a:ext>
            </a:extLst>
          </p:cNvPr>
          <p:cNvSpPr txBox="1"/>
          <p:nvPr/>
        </p:nvSpPr>
        <p:spPr>
          <a:xfrm>
            <a:off x="8464891" y="2277125"/>
            <a:ext cx="2791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34BC9"/>
                </a:solidFill>
              </a:rPr>
              <a:t>So sánh nhất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C948108-801E-4B58-A7D6-5A2C66D78F2C}"/>
              </a:ext>
            </a:extLst>
          </p:cNvPr>
          <p:cNvCxnSpPr>
            <a:cxnSpLocks/>
          </p:cNvCxnSpPr>
          <p:nvPr/>
        </p:nvCxnSpPr>
        <p:spPr>
          <a:xfrm flipV="1">
            <a:off x="1241941" y="4125955"/>
            <a:ext cx="10755309" cy="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48C5978-1DA3-4301-8AEF-BFF3AD6271C0}"/>
              </a:ext>
            </a:extLst>
          </p:cNvPr>
          <p:cNvSpPr txBox="1"/>
          <p:nvPr/>
        </p:nvSpPr>
        <p:spPr>
          <a:xfrm>
            <a:off x="1291248" y="2957842"/>
            <a:ext cx="2207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 âm tiết hoặc 2 âm tiết kết thúc bằng et, er, ow,y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E3773F-93BF-4C47-8A18-7A706402A0FC}"/>
              </a:ext>
            </a:extLst>
          </p:cNvPr>
          <p:cNvSpPr txBox="1"/>
          <p:nvPr/>
        </p:nvSpPr>
        <p:spPr>
          <a:xfrm>
            <a:off x="3854760" y="2954870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S1+ tobe ( am/is/are) + Tính từ+er+ than + S2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8CAF02-0008-44AC-B9A2-A1FC63E545F6}"/>
              </a:ext>
            </a:extLst>
          </p:cNvPr>
          <p:cNvSpPr txBox="1"/>
          <p:nvPr/>
        </p:nvSpPr>
        <p:spPr>
          <a:xfrm>
            <a:off x="8214430" y="2987726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S+ tobe ( am/is/are) + the tính từ+est....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33D5E0-A7C7-468C-83D2-8C06E3851799}"/>
              </a:ext>
            </a:extLst>
          </p:cNvPr>
          <p:cNvSpPr txBox="1"/>
          <p:nvPr/>
        </p:nvSpPr>
        <p:spPr>
          <a:xfrm>
            <a:off x="3897193" y="4278406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S1+ tobe ( am/is/are) + more + tính từ + than + S2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DB7881-2A6B-4A06-8187-6EB4B47EC538}"/>
              </a:ext>
            </a:extLst>
          </p:cNvPr>
          <p:cNvSpPr txBox="1"/>
          <p:nvPr/>
        </p:nvSpPr>
        <p:spPr>
          <a:xfrm>
            <a:off x="8228475" y="4259171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S+ tobe ( am/is/are) + the most + tính từ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8D7D5CA-D23B-4A31-8B9B-0DE10E221BDC}"/>
              </a:ext>
            </a:extLst>
          </p:cNvPr>
          <p:cNvSpPr txBox="1"/>
          <p:nvPr/>
        </p:nvSpPr>
        <p:spPr>
          <a:xfrm>
            <a:off x="1342827" y="4278827"/>
            <a:ext cx="2207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Có 2 âm tiết trở lên ( tính từ dài)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9E483A1-47EE-410B-B1A4-1AE7D08005C3}"/>
              </a:ext>
            </a:extLst>
          </p:cNvPr>
          <p:cNvCxnSpPr>
            <a:cxnSpLocks/>
          </p:cNvCxnSpPr>
          <p:nvPr/>
        </p:nvCxnSpPr>
        <p:spPr>
          <a:xfrm flipV="1">
            <a:off x="1261122" y="5283134"/>
            <a:ext cx="10755309" cy="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8416A86-B869-4C3A-85DD-8B51D58BBDA2}"/>
              </a:ext>
            </a:extLst>
          </p:cNvPr>
          <p:cNvSpPr txBox="1"/>
          <p:nvPr/>
        </p:nvSpPr>
        <p:spPr>
          <a:xfrm>
            <a:off x="1300029" y="5574517"/>
            <a:ext cx="220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Tính từ đặc biệt.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CDDBF7-408E-4AE3-A2E5-D2992B66DCAA}"/>
              </a:ext>
            </a:extLst>
          </p:cNvPr>
          <p:cNvSpPr txBox="1"/>
          <p:nvPr/>
        </p:nvSpPr>
        <p:spPr>
          <a:xfrm>
            <a:off x="3541118" y="5351957"/>
            <a:ext cx="837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good – better – the best                little – less – the least              </a:t>
            </a:r>
          </a:p>
          <a:p>
            <a:r>
              <a:rPr lang="en-US" sz="2400"/>
              <a:t>bad – worse – the worst               </a:t>
            </a:r>
          </a:p>
          <a:p>
            <a:r>
              <a:rPr lang="en-US" sz="2400"/>
              <a:t>many/much – more – the most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4FF2F1-83EC-4A9D-B341-02180A8E245A}"/>
              </a:ext>
            </a:extLst>
          </p:cNvPr>
          <p:cNvSpPr txBox="1"/>
          <p:nvPr/>
        </p:nvSpPr>
        <p:spPr>
          <a:xfrm>
            <a:off x="8169192" y="5680808"/>
            <a:ext cx="3703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far – farther/further – the farthest/the furthest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7269" y="388883"/>
            <a:ext cx="8828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PERIOD 98-LESSON 2-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GRAMMAR</a:t>
            </a:r>
            <a:r>
              <a:rPr lang="en-US" sz="4000" b="1" dirty="0">
                <a:solidFill>
                  <a:srgbClr val="FF0000"/>
                </a:solidFill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</a:rPr>
              <a:t>PAGE 82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1248EE-67D1-4BDE-AB0E-01D7CD8DD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99A36-A9BF-4C69-A444-CB044C0AD95A}"/>
              </a:ext>
            </a:extLst>
          </p:cNvPr>
          <p:cNvSpPr txBox="1"/>
          <p:nvPr/>
        </p:nvSpPr>
        <p:spPr>
          <a:xfrm>
            <a:off x="914402" y="4996329"/>
            <a:ext cx="10943421" cy="10359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 </a:t>
            </a:r>
            <a:r>
              <a:rPr lang="en-US" sz="4000" b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101F1E-FD04-42FE-B1D0-A949813713D8}"/>
              </a:ext>
            </a:extLst>
          </p:cNvPr>
          <p:cNvSpPr txBox="1"/>
          <p:nvPr/>
        </p:nvSpPr>
        <p:spPr>
          <a:xfrm>
            <a:off x="141890" y="228384"/>
            <a:ext cx="3754820" cy="41706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Learn how to use the comparative and superlative adjectives to compare things.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Do exercises on page 59 (WB).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Prepare for the new lessons – Pronunciation and Speaking on page 83 (SB). 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 </a:t>
            </a:r>
          </a:p>
        </p:txBody>
      </p:sp>
      <p:pic>
        <p:nvPicPr>
          <p:cNvPr id="6" name="Picture 5" descr="A hand holding a pen and shading circles on a sheet">
            <a:extLst>
              <a:ext uri="{FF2B5EF4-FFF2-40B4-BE49-F238E27FC236}">
                <a16:creationId xmlns:a16="http://schemas.microsoft.com/office/drawing/2014/main" id="{A3F1D2FA-FB16-4A1A-89D5-C0F2D3258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" r="1" b="1"/>
          <a:stretch/>
        </p:blipFill>
        <p:spPr>
          <a:xfrm>
            <a:off x="4161622" y="16335"/>
            <a:ext cx="7696201" cy="46282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4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96752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A0004B-1547-4754-96C8-8645C9F63D15}"/>
              </a:ext>
            </a:extLst>
          </p:cNvPr>
          <p:cNvSpPr txBox="1"/>
          <p:nvPr/>
        </p:nvSpPr>
        <p:spPr>
          <a:xfrm>
            <a:off x="1824037" y="674898"/>
            <a:ext cx="8543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/>
              <a:t> </a:t>
            </a:r>
            <a:r>
              <a:rPr lang="en-US" sz="11500" b="1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WARM UP</a:t>
            </a:r>
            <a:endParaRPr lang="en-US" sz="8800" b="1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ABA31-42C4-47F5-B34C-C26546948673}"/>
              </a:ext>
            </a:extLst>
          </p:cNvPr>
          <p:cNvSpPr txBox="1"/>
          <p:nvPr/>
        </p:nvSpPr>
        <p:spPr>
          <a:xfrm>
            <a:off x="1502981" y="2981831"/>
            <a:ext cx="9017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   </a:t>
            </a:r>
            <a:r>
              <a:rPr lang="en-US" sz="6600" b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LET’S DO THE QUIZ!</a:t>
            </a:r>
            <a:endParaRPr lang="en-US" sz="3600" b="1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2263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5E8E3862-DC89-45A8-BACD-26C4C61C5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470" y="1518121"/>
            <a:ext cx="5291666" cy="382175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82CBF14-D4BC-4CB0-A21D-CEEC25FC7B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56865" y="1800159"/>
            <a:ext cx="5291667" cy="32576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C2586-B483-400D-A7F1-E2A52275287A}"/>
              </a:ext>
            </a:extLst>
          </p:cNvPr>
          <p:cNvSpPr/>
          <p:nvPr/>
        </p:nvSpPr>
        <p:spPr>
          <a:xfrm>
            <a:off x="1145191" y="5580994"/>
            <a:ext cx="4435367" cy="777766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Russia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B3E2B6-7C25-4F06-A93F-31482DE757B5}"/>
              </a:ext>
            </a:extLst>
          </p:cNvPr>
          <p:cNvSpPr/>
          <p:nvPr/>
        </p:nvSpPr>
        <p:spPr>
          <a:xfrm>
            <a:off x="6768226" y="5580994"/>
            <a:ext cx="4435367" cy="777766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America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EA8D0-D390-4720-9085-2BDD2B523A6B}"/>
              </a:ext>
            </a:extLst>
          </p:cNvPr>
          <p:cNvSpPr txBox="1"/>
          <p:nvPr/>
        </p:nvSpPr>
        <p:spPr>
          <a:xfrm>
            <a:off x="1481959" y="346840"/>
            <a:ext cx="8618482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/>
              <a:t>        1. What country is bigger?</a:t>
            </a:r>
          </a:p>
        </p:txBody>
      </p:sp>
    </p:spTree>
    <p:extLst>
      <p:ext uri="{BB962C8B-B14F-4D97-AF65-F5344CB8AC3E}">
        <p14:creationId xmlns:p14="http://schemas.microsoft.com/office/powerpoint/2010/main" val="2539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A cheetah running in a field&#10;&#10;Description automatically generated with medium confidence">
            <a:extLst>
              <a:ext uri="{FF2B5EF4-FFF2-40B4-BE49-F238E27FC236}">
                <a16:creationId xmlns:a16="http://schemas.microsoft.com/office/drawing/2014/main" id="{5164ED74-8090-4B86-AD56-A1749871D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6" r="30366" b="1"/>
          <a:stretch/>
        </p:blipFill>
        <p:spPr>
          <a:xfrm>
            <a:off x="327942" y="199837"/>
            <a:ext cx="5668684" cy="574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A red motorcycle parked on a dirt road&#10;&#10;Description automatically generated with low confidence">
            <a:extLst>
              <a:ext uri="{FF2B5EF4-FFF2-40B4-BE49-F238E27FC236}">
                <a16:creationId xmlns:a16="http://schemas.microsoft.com/office/drawing/2014/main" id="{012E65C8-F49A-4DD2-9D5F-A7F0F57F5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45" r="28989" b="-1"/>
          <a:stretch/>
        </p:blipFill>
        <p:spPr>
          <a:xfrm>
            <a:off x="6256104" y="199837"/>
            <a:ext cx="5674893" cy="574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E7CF72-72A3-44B1-9511-BF96DEDAB993}"/>
              </a:ext>
            </a:extLst>
          </p:cNvPr>
          <p:cNvSpPr/>
          <p:nvPr/>
        </p:nvSpPr>
        <p:spPr>
          <a:xfrm>
            <a:off x="944600" y="6043373"/>
            <a:ext cx="4435367" cy="714708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cheetah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19F2F6-93E7-4B82-B47D-60315DBE54C1}"/>
              </a:ext>
            </a:extLst>
          </p:cNvPr>
          <p:cNvSpPr/>
          <p:nvPr/>
        </p:nvSpPr>
        <p:spPr>
          <a:xfrm>
            <a:off x="6693758" y="6043373"/>
            <a:ext cx="4435367" cy="714708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motorbike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5D93C5-ED8A-4517-933A-9E460E1D2033}"/>
              </a:ext>
            </a:extLst>
          </p:cNvPr>
          <p:cNvSpPr txBox="1"/>
          <p:nvPr/>
        </p:nvSpPr>
        <p:spPr>
          <a:xfrm>
            <a:off x="1786759" y="325818"/>
            <a:ext cx="8618482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/>
              <a:t>         1. What is faster?</a:t>
            </a:r>
          </a:p>
        </p:txBody>
      </p:sp>
    </p:spTree>
    <p:extLst>
      <p:ext uri="{BB962C8B-B14F-4D97-AF65-F5344CB8AC3E}">
        <p14:creationId xmlns:p14="http://schemas.microsoft.com/office/powerpoint/2010/main" val="248987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 descr="A colorful bird perched on a tree&#10;&#10;Description automatically generated with low confidence">
            <a:extLst>
              <a:ext uri="{FF2B5EF4-FFF2-40B4-BE49-F238E27FC236}">
                <a16:creationId xmlns:a16="http://schemas.microsoft.com/office/drawing/2014/main" id="{72BC3F1C-1210-42E1-AE94-0167CFDA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6" r="-3" b="11493"/>
          <a:stretch/>
        </p:blipFill>
        <p:spPr>
          <a:xfrm>
            <a:off x="5622231" y="927198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Picture 6" descr="A bald eagle flying&#10;&#10;Description automatically generated with medium confidence">
            <a:extLst>
              <a:ext uri="{FF2B5EF4-FFF2-40B4-BE49-F238E27FC236}">
                <a16:creationId xmlns:a16="http://schemas.microsoft.com/office/drawing/2014/main" id="{D2EC12AB-4C79-4F3E-A67E-70B41DB70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28" b="1705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8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629DFE1D-1352-4C60-AD8B-A5DC7F98C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6" r="11164" b="-1"/>
          <a:stretch/>
        </p:blipFill>
        <p:spPr>
          <a:xfrm>
            <a:off x="-2" y="915704"/>
            <a:ext cx="7733862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4FA39-7B0D-4E88-B850-A86F86EA62A9}"/>
              </a:ext>
            </a:extLst>
          </p:cNvPr>
          <p:cNvSpPr/>
          <p:nvPr/>
        </p:nvSpPr>
        <p:spPr>
          <a:xfrm>
            <a:off x="286632" y="4235670"/>
            <a:ext cx="3258642" cy="651641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blue bird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8AB508-2F41-4D3C-8D89-61020AC05657}"/>
              </a:ext>
            </a:extLst>
          </p:cNvPr>
          <p:cNvSpPr/>
          <p:nvPr/>
        </p:nvSpPr>
        <p:spPr>
          <a:xfrm>
            <a:off x="5160069" y="6033201"/>
            <a:ext cx="2460440" cy="651641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eagle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E9C06D-53A9-43CF-B6BF-53E5E6796AC0}"/>
              </a:ext>
            </a:extLst>
          </p:cNvPr>
          <p:cNvSpPr/>
          <p:nvPr/>
        </p:nvSpPr>
        <p:spPr>
          <a:xfrm>
            <a:off x="9615948" y="2957730"/>
            <a:ext cx="2460440" cy="651641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parrot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64E541-2916-4C18-9236-A34E51B97BD0}"/>
              </a:ext>
            </a:extLst>
          </p:cNvPr>
          <p:cNvSpPr txBox="1"/>
          <p:nvPr/>
        </p:nvSpPr>
        <p:spPr>
          <a:xfrm>
            <a:off x="1403131" y="67385"/>
            <a:ext cx="997431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/>
              <a:t>       2. What is the biggest bird?</a:t>
            </a:r>
          </a:p>
        </p:txBody>
      </p:sp>
    </p:spTree>
    <p:extLst>
      <p:ext uri="{BB962C8B-B14F-4D97-AF65-F5344CB8AC3E}">
        <p14:creationId xmlns:p14="http://schemas.microsoft.com/office/powerpoint/2010/main" val="788565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An elephant with its trunk on another elephant's head&#10;&#10;Description automatically generated with medium confidence">
            <a:extLst>
              <a:ext uri="{FF2B5EF4-FFF2-40B4-BE49-F238E27FC236}">
                <a16:creationId xmlns:a16="http://schemas.microsoft.com/office/drawing/2014/main" id="{E9804EA3-566E-4E9F-B193-A2C1A9CE5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5" r="2" b="1596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Giraffes in a grassland&#10;&#10;Description automatically generated with medium confidence">
            <a:extLst>
              <a:ext uri="{FF2B5EF4-FFF2-40B4-BE49-F238E27FC236}">
                <a16:creationId xmlns:a16="http://schemas.microsoft.com/office/drawing/2014/main" id="{E9705AD0-79AA-4AEC-B8E2-41E9F6809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7" r="13423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FB5ACF-1A3B-40B9-895D-167862611D32}"/>
              </a:ext>
            </a:extLst>
          </p:cNvPr>
          <p:cNvSpPr/>
          <p:nvPr/>
        </p:nvSpPr>
        <p:spPr>
          <a:xfrm>
            <a:off x="745798" y="5523041"/>
            <a:ext cx="4435367" cy="777766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elephant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3EDBE7-1051-4D8A-AA8A-14D17830407C}"/>
              </a:ext>
            </a:extLst>
          </p:cNvPr>
          <p:cNvSpPr/>
          <p:nvPr/>
        </p:nvSpPr>
        <p:spPr>
          <a:xfrm>
            <a:off x="6888709" y="5523041"/>
            <a:ext cx="4435367" cy="777766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giraffe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FE072-AE2B-49AB-A395-D503C611080A}"/>
              </a:ext>
            </a:extLst>
          </p:cNvPr>
          <p:cNvSpPr txBox="1"/>
          <p:nvPr/>
        </p:nvSpPr>
        <p:spPr>
          <a:xfrm>
            <a:off x="1481959" y="346840"/>
            <a:ext cx="8618482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/>
              <a:t>        3. What animal is taller?</a:t>
            </a:r>
          </a:p>
        </p:txBody>
      </p:sp>
    </p:spTree>
    <p:extLst>
      <p:ext uri="{BB962C8B-B14F-4D97-AF65-F5344CB8AC3E}">
        <p14:creationId xmlns:p14="http://schemas.microsoft.com/office/powerpoint/2010/main" val="21547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8" descr="A dolphin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5D755DB8-263D-410A-BBBB-A2EF775B5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1" r="8256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9" descr="A bus parked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712AD14D-8594-48D5-A350-92745FE26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7" r="10807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B7A63F-4ACB-4F4A-AE81-6ABDAB3A17D4}"/>
              </a:ext>
            </a:extLst>
          </p:cNvPr>
          <p:cNvSpPr/>
          <p:nvPr/>
        </p:nvSpPr>
        <p:spPr>
          <a:xfrm>
            <a:off x="1134681" y="5523041"/>
            <a:ext cx="4435367" cy="777766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blue whale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B5B3D8-FCEC-456D-99CC-437BE6A45F12}"/>
              </a:ext>
            </a:extLst>
          </p:cNvPr>
          <p:cNvSpPr/>
          <p:nvPr/>
        </p:nvSpPr>
        <p:spPr>
          <a:xfrm>
            <a:off x="6989814" y="5523041"/>
            <a:ext cx="4435367" cy="777766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bus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96F467-067C-4D0E-B9E2-8A882CE63376}"/>
              </a:ext>
            </a:extLst>
          </p:cNvPr>
          <p:cNvSpPr txBox="1"/>
          <p:nvPr/>
        </p:nvSpPr>
        <p:spPr>
          <a:xfrm>
            <a:off x="1481959" y="346840"/>
            <a:ext cx="8618482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/>
              <a:t>         4. What is heavier?</a:t>
            </a:r>
          </a:p>
        </p:txBody>
      </p:sp>
    </p:spTree>
    <p:extLst>
      <p:ext uri="{BB962C8B-B14F-4D97-AF65-F5344CB8AC3E}">
        <p14:creationId xmlns:p14="http://schemas.microsoft.com/office/powerpoint/2010/main" val="17334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24588691-383B-41C6-84F4-97E73B071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6568" y="1672893"/>
            <a:ext cx="3209544" cy="32095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3">
            <a:extLst>
              <a:ext uri="{FF2B5EF4-FFF2-40B4-BE49-F238E27FC236}">
                <a16:creationId xmlns:a16="http://schemas.microsoft.com/office/drawing/2014/main" id="{02108CE7-4E72-456F-9FC7-371C31853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87333" y="1672893"/>
            <a:ext cx="3209544" cy="320954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4B53AAB1-5EA3-48EA-A5EB-EC69AF66D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87" y="1672893"/>
            <a:ext cx="3209544" cy="320954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CEDAF98-1293-4B30-A6AD-7776747FA6AE}"/>
              </a:ext>
            </a:extLst>
          </p:cNvPr>
          <p:cNvSpPr/>
          <p:nvPr/>
        </p:nvSpPr>
        <p:spPr>
          <a:xfrm>
            <a:off x="706568" y="5013615"/>
            <a:ext cx="3078091" cy="701539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Mercucy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38457D-CECB-4126-89A0-078E17D98D91}"/>
              </a:ext>
            </a:extLst>
          </p:cNvPr>
          <p:cNvSpPr/>
          <p:nvPr/>
        </p:nvSpPr>
        <p:spPr>
          <a:xfrm>
            <a:off x="4487333" y="5011140"/>
            <a:ext cx="3078091" cy="701539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Mars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CC3D9F-4A9F-4FC4-A223-17F8D87E43FC}"/>
              </a:ext>
            </a:extLst>
          </p:cNvPr>
          <p:cNvSpPr/>
          <p:nvPr/>
        </p:nvSpPr>
        <p:spPr>
          <a:xfrm>
            <a:off x="8341613" y="5011140"/>
            <a:ext cx="3078091" cy="701539"/>
          </a:xfrm>
          <a:prstGeom prst="roundRect">
            <a:avLst>
              <a:gd name="adj" fmla="val 350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/>
                </a:solidFill>
              </a:rPr>
              <a:t>Jupiter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360090-A27A-44BE-8FC6-1328EAE4FDEF}"/>
              </a:ext>
            </a:extLst>
          </p:cNvPr>
          <p:cNvSpPr txBox="1"/>
          <p:nvPr/>
        </p:nvSpPr>
        <p:spPr>
          <a:xfrm>
            <a:off x="1282261" y="134762"/>
            <a:ext cx="993774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/>
              <a:t>        5. What planet is the biggest? </a:t>
            </a:r>
          </a:p>
        </p:txBody>
      </p:sp>
    </p:spTree>
    <p:extLst>
      <p:ext uri="{BB962C8B-B14F-4D97-AF65-F5344CB8AC3E}">
        <p14:creationId xmlns:p14="http://schemas.microsoft.com/office/powerpoint/2010/main" val="992222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688</Words>
  <Application>Microsoft Office PowerPoint</Application>
  <PresentationFormat>Widescreen</PresentationFormat>
  <Paragraphs>163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Constantia</vt:lpstr>
      <vt:lpstr>HL Brush 1BK</vt:lpstr>
      <vt:lpstr>DejaVu Serif</vt:lpstr>
      <vt:lpstr>Aachen</vt:lpstr>
      <vt:lpstr>Contastia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Admin</cp:lastModifiedBy>
  <cp:revision>42</cp:revision>
  <dcterms:created xsi:type="dcterms:W3CDTF">2021-09-05T02:15:09Z</dcterms:created>
  <dcterms:modified xsi:type="dcterms:W3CDTF">2022-05-08T13:04:00Z</dcterms:modified>
</cp:coreProperties>
</file>