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68" r:id="rId2"/>
    <p:sldId id="348" r:id="rId3"/>
    <p:sldId id="358" r:id="rId4"/>
    <p:sldId id="353" r:id="rId5"/>
    <p:sldId id="360" r:id="rId6"/>
    <p:sldId id="362" r:id="rId7"/>
    <p:sldId id="363" r:id="rId8"/>
    <p:sldId id="364" r:id="rId9"/>
    <p:sldId id="365" r:id="rId10"/>
    <p:sldId id="366" r:id="rId11"/>
    <p:sldId id="359" r:id="rId12"/>
    <p:sldId id="354" r:id="rId13"/>
    <p:sldId id="355" r:id="rId14"/>
    <p:sldId id="367" r:id="rId15"/>
    <p:sldId id="356" r:id="rId16"/>
    <p:sldId id="361" r:id="rId17"/>
    <p:sldId id="357" r:id="rId18"/>
    <p:sldId id="352" r:id="rId19"/>
    <p:sldId id="274" r:id="rId20"/>
    <p:sldId id="350" r:id="rId21"/>
    <p:sldId id="369" r:id="rId22"/>
  </p:sldIdLst>
  <p:sldSz cx="12192000" cy="6858000"/>
  <p:notesSz cx="6858000" cy="9144000"/>
  <p:embeddedFontLst>
    <p:embeddedFont>
      <p:font typeface="Aachen" panose="02020500000000000000" charset="0"/>
      <p:bold r:id="rId23"/>
    </p:embeddedFont>
    <p:embeddedFont>
      <p:font typeface="Constantia" panose="02030602050306030303" pitchFamily="18" charset="0"/>
      <p:regular r:id="rId24"/>
      <p:bold r:id="rId25"/>
      <p:italic r:id="rId26"/>
      <p:boldItalic r:id="rId27"/>
    </p:embeddedFont>
    <p:embeddedFont>
      <p:font typeface="Lucida Sans Unicode" panose="020B0602030504020204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3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AFE7"/>
    <a:srgbClr val="FFFFCC"/>
    <a:srgbClr val="E6E6E6"/>
    <a:srgbClr val="52C4D3"/>
    <a:srgbClr val="934BC9"/>
    <a:srgbClr val="95D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727ABD-0ED6-4A8D-8451-0E7D917C666B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1906F81-E74D-4BB9-85B8-C94F2CD37C88}">
      <dgm:prSet/>
      <dgm:spPr/>
      <dgm:t>
        <a:bodyPr/>
        <a:lstStyle/>
        <a:p>
          <a:r>
            <a:rPr lang="en-US"/>
            <a:t>- Learn new words about Cities around the world.</a:t>
          </a:r>
        </a:p>
      </dgm:t>
    </dgm:pt>
    <dgm:pt modelId="{9D717C1D-CF6F-443B-9C20-374FDF44FAC8}" type="parTrans" cxnId="{8498EFF4-0F81-44B9-8407-4A10B5DBF988}">
      <dgm:prSet/>
      <dgm:spPr/>
      <dgm:t>
        <a:bodyPr/>
        <a:lstStyle/>
        <a:p>
          <a:endParaRPr lang="en-US"/>
        </a:p>
      </dgm:t>
    </dgm:pt>
    <dgm:pt modelId="{8B9CB35D-4952-4CF2-A7C2-14F578E610F3}" type="sibTrans" cxnId="{8498EFF4-0F81-44B9-8407-4A10B5DBF988}">
      <dgm:prSet/>
      <dgm:spPr/>
      <dgm:t>
        <a:bodyPr/>
        <a:lstStyle/>
        <a:p>
          <a:endParaRPr lang="en-US"/>
        </a:p>
      </dgm:t>
    </dgm:pt>
    <dgm:pt modelId="{54D468FE-2F9B-47C2-AB92-9DB3234EC6AC}">
      <dgm:prSet/>
      <dgm:spPr/>
      <dgm:t>
        <a:bodyPr/>
        <a:lstStyle/>
        <a:p>
          <a:r>
            <a:rPr lang="en-US"/>
            <a:t>- Do exercises on page 60 (WB).</a:t>
          </a:r>
        </a:p>
      </dgm:t>
    </dgm:pt>
    <dgm:pt modelId="{A77FCDCB-2C7B-4AD1-9B2C-9F7D3B493D50}" type="parTrans" cxnId="{23AE1307-119C-4635-8C67-F220A0CF3BF7}">
      <dgm:prSet/>
      <dgm:spPr/>
      <dgm:t>
        <a:bodyPr/>
        <a:lstStyle/>
        <a:p>
          <a:endParaRPr lang="en-US"/>
        </a:p>
      </dgm:t>
    </dgm:pt>
    <dgm:pt modelId="{F6B1807F-E4D0-4554-9934-01D45DCAB318}" type="sibTrans" cxnId="{23AE1307-119C-4635-8C67-F220A0CF3BF7}">
      <dgm:prSet/>
      <dgm:spPr/>
      <dgm:t>
        <a:bodyPr/>
        <a:lstStyle/>
        <a:p>
          <a:endParaRPr lang="en-US"/>
        </a:p>
      </dgm:t>
    </dgm:pt>
    <dgm:pt modelId="{A72778C4-302C-4246-A82F-FA32AD915809}">
      <dgm:prSet/>
      <dgm:spPr/>
      <dgm:t>
        <a:bodyPr/>
        <a:lstStyle/>
        <a:p>
          <a:r>
            <a:rPr lang="en-US"/>
            <a:t>- Prepare for the new lesson on page 85 (SB).  </a:t>
          </a:r>
        </a:p>
      </dgm:t>
    </dgm:pt>
    <dgm:pt modelId="{538FC38B-DD65-4BC2-8B37-4FAC2C4E0FCC}" type="parTrans" cxnId="{8CCF0748-781F-4AB0-8E34-323A94EBA25D}">
      <dgm:prSet/>
      <dgm:spPr/>
      <dgm:t>
        <a:bodyPr/>
        <a:lstStyle/>
        <a:p>
          <a:endParaRPr lang="en-US"/>
        </a:p>
      </dgm:t>
    </dgm:pt>
    <dgm:pt modelId="{2E42EE0F-D9C3-466E-9D68-C3405CAACDA2}" type="sibTrans" cxnId="{8CCF0748-781F-4AB0-8E34-323A94EBA25D}">
      <dgm:prSet/>
      <dgm:spPr/>
      <dgm:t>
        <a:bodyPr/>
        <a:lstStyle/>
        <a:p>
          <a:endParaRPr lang="en-US"/>
        </a:p>
      </dgm:t>
    </dgm:pt>
    <dgm:pt modelId="{7FE9FFE3-A702-400C-946E-A8A3D56A5E26}" type="pres">
      <dgm:prSet presAssocID="{8D727ABD-0ED6-4A8D-8451-0E7D917C666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48E82C-3F4A-4D1B-B3EB-2B2D0FDCDB8E}" type="pres">
      <dgm:prSet presAssocID="{8D727ABD-0ED6-4A8D-8451-0E7D917C666B}" presName="dummyMaxCanvas" presStyleCnt="0">
        <dgm:presLayoutVars/>
      </dgm:prSet>
      <dgm:spPr/>
    </dgm:pt>
    <dgm:pt modelId="{0238F097-D28A-4B91-B9E5-19CA678F4A6A}" type="pres">
      <dgm:prSet presAssocID="{8D727ABD-0ED6-4A8D-8451-0E7D917C666B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4C85E5-DE57-4607-9AA4-8BF0E1DDEEC4}" type="pres">
      <dgm:prSet presAssocID="{8D727ABD-0ED6-4A8D-8451-0E7D917C666B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F92744-B79D-4DD3-BAC7-B4FBD1BD2317}" type="pres">
      <dgm:prSet presAssocID="{8D727ABD-0ED6-4A8D-8451-0E7D917C666B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69F01D-43CC-48F6-A602-04F5735DEE41}" type="pres">
      <dgm:prSet presAssocID="{8D727ABD-0ED6-4A8D-8451-0E7D917C666B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F1869E-0250-4B6E-9CCE-B3B47707F9DC}" type="pres">
      <dgm:prSet presAssocID="{8D727ABD-0ED6-4A8D-8451-0E7D917C666B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CE5546-EE93-4A12-88E5-E72B05B76848}" type="pres">
      <dgm:prSet presAssocID="{8D727ABD-0ED6-4A8D-8451-0E7D917C666B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3C6873-B002-495F-9969-B32A2C0389C4}" type="pres">
      <dgm:prSet presAssocID="{8D727ABD-0ED6-4A8D-8451-0E7D917C666B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189A88-F911-4D79-8009-9D84430CD75E}" type="pres">
      <dgm:prSet presAssocID="{8D727ABD-0ED6-4A8D-8451-0E7D917C666B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98EFF4-0F81-44B9-8407-4A10B5DBF988}" srcId="{8D727ABD-0ED6-4A8D-8451-0E7D917C666B}" destId="{E1906F81-E74D-4BB9-85B8-C94F2CD37C88}" srcOrd="0" destOrd="0" parTransId="{9D717C1D-CF6F-443B-9C20-374FDF44FAC8}" sibTransId="{8B9CB35D-4952-4CF2-A7C2-14F578E610F3}"/>
    <dgm:cxn modelId="{40C2B91B-E485-443B-9353-4A6A67273784}" type="presOf" srcId="{F6B1807F-E4D0-4554-9934-01D45DCAB318}" destId="{6EF1869E-0250-4B6E-9CCE-B3B47707F9DC}" srcOrd="0" destOrd="0" presId="urn:microsoft.com/office/officeart/2005/8/layout/vProcess5"/>
    <dgm:cxn modelId="{CA6F7D3D-BD45-477D-A7F5-9D40B1C11082}" type="presOf" srcId="{E1906F81-E74D-4BB9-85B8-C94F2CD37C88}" destId="{E7CE5546-EE93-4A12-88E5-E72B05B76848}" srcOrd="1" destOrd="0" presId="urn:microsoft.com/office/officeart/2005/8/layout/vProcess5"/>
    <dgm:cxn modelId="{57C23D65-5DA4-46B0-B0D3-E0859F1E1B93}" type="presOf" srcId="{E1906F81-E74D-4BB9-85B8-C94F2CD37C88}" destId="{0238F097-D28A-4B91-B9E5-19CA678F4A6A}" srcOrd="0" destOrd="0" presId="urn:microsoft.com/office/officeart/2005/8/layout/vProcess5"/>
    <dgm:cxn modelId="{A54CFED1-FBD5-431A-B795-771CFA271560}" type="presOf" srcId="{54D468FE-2F9B-47C2-AB92-9DB3234EC6AC}" destId="{424C85E5-DE57-4607-9AA4-8BF0E1DDEEC4}" srcOrd="0" destOrd="0" presId="urn:microsoft.com/office/officeart/2005/8/layout/vProcess5"/>
    <dgm:cxn modelId="{101BE3C0-8B76-4AD0-AAE1-C761EC7BDE62}" type="presOf" srcId="{54D468FE-2F9B-47C2-AB92-9DB3234EC6AC}" destId="{753C6873-B002-495F-9969-B32A2C0389C4}" srcOrd="1" destOrd="0" presId="urn:microsoft.com/office/officeart/2005/8/layout/vProcess5"/>
    <dgm:cxn modelId="{8CCF0748-781F-4AB0-8E34-323A94EBA25D}" srcId="{8D727ABD-0ED6-4A8D-8451-0E7D917C666B}" destId="{A72778C4-302C-4246-A82F-FA32AD915809}" srcOrd="2" destOrd="0" parTransId="{538FC38B-DD65-4BC2-8B37-4FAC2C4E0FCC}" sibTransId="{2E42EE0F-D9C3-466E-9D68-C3405CAACDA2}"/>
    <dgm:cxn modelId="{13C215DC-1D0C-490D-A5B8-739B8902DCDB}" type="presOf" srcId="{8D727ABD-0ED6-4A8D-8451-0E7D917C666B}" destId="{7FE9FFE3-A702-400C-946E-A8A3D56A5E26}" srcOrd="0" destOrd="0" presId="urn:microsoft.com/office/officeart/2005/8/layout/vProcess5"/>
    <dgm:cxn modelId="{C134E847-BCFC-4E38-8568-7FA1CF509785}" type="presOf" srcId="{A72778C4-302C-4246-A82F-FA32AD915809}" destId="{57189A88-F911-4D79-8009-9D84430CD75E}" srcOrd="1" destOrd="0" presId="urn:microsoft.com/office/officeart/2005/8/layout/vProcess5"/>
    <dgm:cxn modelId="{74792A5D-EB0A-4512-976C-A43B6B8377A0}" type="presOf" srcId="{A72778C4-302C-4246-A82F-FA32AD915809}" destId="{4DF92744-B79D-4DD3-BAC7-B4FBD1BD2317}" srcOrd="0" destOrd="0" presId="urn:microsoft.com/office/officeart/2005/8/layout/vProcess5"/>
    <dgm:cxn modelId="{46A11D62-7127-4C19-AA3C-5BD69279C091}" type="presOf" srcId="{8B9CB35D-4952-4CF2-A7C2-14F578E610F3}" destId="{6B69F01D-43CC-48F6-A602-04F5735DEE41}" srcOrd="0" destOrd="0" presId="urn:microsoft.com/office/officeart/2005/8/layout/vProcess5"/>
    <dgm:cxn modelId="{23AE1307-119C-4635-8C67-F220A0CF3BF7}" srcId="{8D727ABD-0ED6-4A8D-8451-0E7D917C666B}" destId="{54D468FE-2F9B-47C2-AB92-9DB3234EC6AC}" srcOrd="1" destOrd="0" parTransId="{A77FCDCB-2C7B-4AD1-9B2C-9F7D3B493D50}" sibTransId="{F6B1807F-E4D0-4554-9934-01D45DCAB318}"/>
    <dgm:cxn modelId="{C0342601-E969-42AC-A773-DE815C00AB30}" type="presParOf" srcId="{7FE9FFE3-A702-400C-946E-A8A3D56A5E26}" destId="{DB48E82C-3F4A-4D1B-B3EB-2B2D0FDCDB8E}" srcOrd="0" destOrd="0" presId="urn:microsoft.com/office/officeart/2005/8/layout/vProcess5"/>
    <dgm:cxn modelId="{DC2E377F-7FB2-487B-B04A-4C1887DFF04E}" type="presParOf" srcId="{7FE9FFE3-A702-400C-946E-A8A3D56A5E26}" destId="{0238F097-D28A-4B91-B9E5-19CA678F4A6A}" srcOrd="1" destOrd="0" presId="urn:microsoft.com/office/officeart/2005/8/layout/vProcess5"/>
    <dgm:cxn modelId="{CCB14508-3CCA-4746-870C-C2202B6A30F2}" type="presParOf" srcId="{7FE9FFE3-A702-400C-946E-A8A3D56A5E26}" destId="{424C85E5-DE57-4607-9AA4-8BF0E1DDEEC4}" srcOrd="2" destOrd="0" presId="urn:microsoft.com/office/officeart/2005/8/layout/vProcess5"/>
    <dgm:cxn modelId="{A05C9CD9-9FE5-4447-ADC3-A53CF0FAE3D3}" type="presParOf" srcId="{7FE9FFE3-A702-400C-946E-A8A3D56A5E26}" destId="{4DF92744-B79D-4DD3-BAC7-B4FBD1BD2317}" srcOrd="3" destOrd="0" presId="urn:microsoft.com/office/officeart/2005/8/layout/vProcess5"/>
    <dgm:cxn modelId="{192C333E-C07C-4AD7-81CD-D055466F14A9}" type="presParOf" srcId="{7FE9FFE3-A702-400C-946E-A8A3D56A5E26}" destId="{6B69F01D-43CC-48F6-A602-04F5735DEE41}" srcOrd="4" destOrd="0" presId="urn:microsoft.com/office/officeart/2005/8/layout/vProcess5"/>
    <dgm:cxn modelId="{60E9B298-E2D9-4887-AC2F-22242761B354}" type="presParOf" srcId="{7FE9FFE3-A702-400C-946E-A8A3D56A5E26}" destId="{6EF1869E-0250-4B6E-9CCE-B3B47707F9DC}" srcOrd="5" destOrd="0" presId="urn:microsoft.com/office/officeart/2005/8/layout/vProcess5"/>
    <dgm:cxn modelId="{20571BAA-73B9-4353-B0CE-205C0A255C84}" type="presParOf" srcId="{7FE9FFE3-A702-400C-946E-A8A3D56A5E26}" destId="{E7CE5546-EE93-4A12-88E5-E72B05B76848}" srcOrd="6" destOrd="0" presId="urn:microsoft.com/office/officeart/2005/8/layout/vProcess5"/>
    <dgm:cxn modelId="{55997847-53E7-480F-9086-309144E273E9}" type="presParOf" srcId="{7FE9FFE3-A702-400C-946E-A8A3D56A5E26}" destId="{753C6873-B002-495F-9969-B32A2C0389C4}" srcOrd="7" destOrd="0" presId="urn:microsoft.com/office/officeart/2005/8/layout/vProcess5"/>
    <dgm:cxn modelId="{61FDD17E-E881-49CA-BFA5-725631F30F00}" type="presParOf" srcId="{7FE9FFE3-A702-400C-946E-A8A3D56A5E26}" destId="{57189A88-F911-4D79-8009-9D84430CD75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8F097-D28A-4B91-B9E5-19CA678F4A6A}">
      <dsp:nvSpPr>
        <dsp:cNvPr id="0" name=""/>
        <dsp:cNvSpPr/>
      </dsp:nvSpPr>
      <dsp:spPr>
        <a:xfrm>
          <a:off x="0" y="0"/>
          <a:ext cx="9197340" cy="1120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- Learn new words about Cities around the world.</a:t>
          </a:r>
        </a:p>
      </dsp:txBody>
      <dsp:txXfrm>
        <a:off x="32808" y="32808"/>
        <a:ext cx="7988621" cy="1054523"/>
      </dsp:txXfrm>
    </dsp:sp>
    <dsp:sp modelId="{424C85E5-DE57-4607-9AA4-8BF0E1DDEEC4}">
      <dsp:nvSpPr>
        <dsp:cNvPr id="0" name=""/>
        <dsp:cNvSpPr/>
      </dsp:nvSpPr>
      <dsp:spPr>
        <a:xfrm>
          <a:off x="811529" y="1306829"/>
          <a:ext cx="9197340" cy="1120139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- Do exercises on page 60 (WB).</a:t>
          </a:r>
        </a:p>
      </dsp:txBody>
      <dsp:txXfrm>
        <a:off x="844337" y="1339637"/>
        <a:ext cx="7592103" cy="1054523"/>
      </dsp:txXfrm>
    </dsp:sp>
    <dsp:sp modelId="{4DF92744-B79D-4DD3-BAC7-B4FBD1BD2317}">
      <dsp:nvSpPr>
        <dsp:cNvPr id="0" name=""/>
        <dsp:cNvSpPr/>
      </dsp:nvSpPr>
      <dsp:spPr>
        <a:xfrm>
          <a:off x="1623059" y="2613659"/>
          <a:ext cx="9197340" cy="1120139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- Prepare for the new lesson on page 85 (SB).  </a:t>
          </a:r>
        </a:p>
      </dsp:txBody>
      <dsp:txXfrm>
        <a:off x="1655867" y="2646467"/>
        <a:ext cx="7592103" cy="1054523"/>
      </dsp:txXfrm>
    </dsp:sp>
    <dsp:sp modelId="{6B69F01D-43CC-48F6-A602-04F5735DEE41}">
      <dsp:nvSpPr>
        <dsp:cNvPr id="0" name=""/>
        <dsp:cNvSpPr/>
      </dsp:nvSpPr>
      <dsp:spPr>
        <a:xfrm>
          <a:off x="8469249" y="849439"/>
          <a:ext cx="728090" cy="72809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400" kern="1200"/>
        </a:p>
      </dsp:txBody>
      <dsp:txXfrm>
        <a:off x="8633069" y="849439"/>
        <a:ext cx="400450" cy="547888"/>
      </dsp:txXfrm>
    </dsp:sp>
    <dsp:sp modelId="{6EF1869E-0250-4B6E-9CCE-B3B47707F9DC}">
      <dsp:nvSpPr>
        <dsp:cNvPr id="0" name=""/>
        <dsp:cNvSpPr/>
      </dsp:nvSpPr>
      <dsp:spPr>
        <a:xfrm>
          <a:off x="9280779" y="2148801"/>
          <a:ext cx="728090" cy="72809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400" kern="1200"/>
        </a:p>
      </dsp:txBody>
      <dsp:txXfrm>
        <a:off x="9444599" y="2148801"/>
        <a:ext cx="400450" cy="547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2.mp3"/><Relationship Id="rId7" Type="http://schemas.openxmlformats.org/officeDocument/2006/relationships/image" Target="../media/image1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p3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8.mp3"/><Relationship Id="rId7" Type="http://schemas.openxmlformats.org/officeDocument/2006/relationships/image" Target="../media/image1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0.mp3"/><Relationship Id="rId7" Type="http://schemas.openxmlformats.org/officeDocument/2006/relationships/image" Target="../media/image1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9710" y="1292772"/>
            <a:ext cx="86605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ENGLISH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Teacher – Vu Thu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506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>
            <a:extLst>
              <a:ext uri="{FF2B5EF4-FFF2-40B4-BE49-F238E27FC236}">
                <a16:creationId xmlns:a16="http://schemas.microsoft.com/office/drawing/2014/main" id="{D61F5FCD-3638-4BCA-93CB-2874E59020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2192000" cy="7155434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3E7B4D97-D890-47D3-B52B-03D8170177DA}"/>
              </a:ext>
            </a:extLst>
          </p:cNvPr>
          <p:cNvGrpSpPr>
            <a:grpSpLocks noChangeAspect="1"/>
          </p:cNvGrpSpPr>
          <p:nvPr/>
        </p:nvGrpSpPr>
        <p:grpSpPr>
          <a:xfrm>
            <a:off x="220604" y="214364"/>
            <a:ext cx="7494886" cy="5627636"/>
            <a:chOff x="0" y="0"/>
            <a:chExt cx="8456930" cy="635000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8B1D73F-01B6-4F37-B455-D5B3F09AB6FA}"/>
                </a:ext>
              </a:extLst>
            </p:cNvPr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231F20"/>
            </a:solidFill>
          </p:spPr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A2DF55E8-D7C8-4037-8B32-D2D2C20952FF}"/>
                </a:ext>
              </a:extLst>
            </p:cNvPr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97ABF18-7941-4E58-B785-EC4C4C372CB0}"/>
                </a:ext>
              </a:extLst>
            </p:cNvPr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F589312-8D7B-4229-894C-B36AD1DD7098}"/>
                </a:ext>
              </a:extLst>
            </p:cNvPr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FE4F1DB-0669-41C5-B39D-818405F954B5}"/>
                </a:ext>
              </a:extLst>
            </p:cNvPr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736A29E-B029-4992-92C0-45072F4C11E9}"/>
                </a:ext>
              </a:extLst>
            </p:cNvPr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E6F1"/>
            </a:solid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1D8FB23-C54C-4665-B3E0-47F5528AA358}"/>
                </a:ext>
              </a:extLst>
            </p:cNvPr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3DAB750-039A-42CD-910B-BC4F466FED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891" t="22897" r="30703" b="18769"/>
          <a:stretch/>
        </p:blipFill>
        <p:spPr>
          <a:xfrm>
            <a:off x="1273178" y="821961"/>
            <a:ext cx="4731382" cy="426433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58ADA4B-3143-4D7F-A82D-DC2576E65FA6}"/>
              </a:ext>
            </a:extLst>
          </p:cNvPr>
          <p:cNvSpPr/>
          <p:nvPr/>
        </p:nvSpPr>
        <p:spPr>
          <a:xfrm>
            <a:off x="7936094" y="449599"/>
            <a:ext cx="3686946" cy="840721"/>
          </a:xfrm>
          <a:prstGeom prst="roundRect">
            <a:avLst>
              <a:gd name="adj" fmla="val 31111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polluted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C3DD4A-ADC7-448D-993C-0F19B97C5FB3}"/>
              </a:ext>
            </a:extLst>
          </p:cNvPr>
          <p:cNvSpPr txBox="1"/>
          <p:nvPr/>
        </p:nvSpPr>
        <p:spPr>
          <a:xfrm>
            <a:off x="8595360" y="1526558"/>
            <a:ext cx="2536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333333"/>
                </a:solidFill>
                <a:effectLst/>
                <a:latin typeface="+mj-lt"/>
              </a:rPr>
              <a:t>/pəˈluːt/</a:t>
            </a:r>
            <a:endParaRPr lang="en-US" sz="400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19440E-6AF9-40E6-8EB5-647FE008717C}"/>
              </a:ext>
            </a:extLst>
          </p:cNvPr>
          <p:cNvSpPr txBox="1"/>
          <p:nvPr/>
        </p:nvSpPr>
        <p:spPr>
          <a:xfrm>
            <a:off x="8185899" y="2388604"/>
            <a:ext cx="318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</a:rPr>
              <a:t>( adj) ô nhiễm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B4F753-EAAB-4B2C-96B6-E272E158FCE7}"/>
              </a:ext>
            </a:extLst>
          </p:cNvPr>
          <p:cNvSpPr txBox="1"/>
          <p:nvPr/>
        </p:nvSpPr>
        <p:spPr>
          <a:xfrm>
            <a:off x="248742" y="6049097"/>
            <a:ext cx="849901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>
                <a:latin typeface="+mj-lt"/>
              </a:rPr>
              <a:t>Living in a polluted city is not good for your health.</a:t>
            </a:r>
          </a:p>
        </p:txBody>
      </p:sp>
      <p:pic>
        <p:nvPicPr>
          <p:cNvPr id="20" name="polluted-1637064933">
            <a:hlinkClick r:id="" action="ppaction://media"/>
            <a:extLst>
              <a:ext uri="{FF2B5EF4-FFF2-40B4-BE49-F238E27FC236}">
                <a16:creationId xmlns:a16="http://schemas.microsoft.com/office/drawing/2014/main" id="{56FD5738-7289-4644-9916-E0510E52D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67134" y="82483"/>
            <a:ext cx="406400" cy="406400"/>
          </a:xfrm>
          <a:prstGeom prst="rect">
            <a:avLst/>
          </a:prstGeom>
        </p:spPr>
      </p:pic>
      <p:pic>
        <p:nvPicPr>
          <p:cNvPr id="21" name="Living-in-a-polluted-city-is-n1637064943">
            <a:hlinkClick r:id="" action="ppaction://media"/>
            <a:extLst>
              <a:ext uri="{FF2B5EF4-FFF2-40B4-BE49-F238E27FC236}">
                <a16:creationId xmlns:a16="http://schemas.microsoft.com/office/drawing/2014/main" id="{5CF40469-EE3F-46FA-A7BB-FBD6F54ADB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12422" y="4833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60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3ADFFD1F-D931-4BDF-A802-B01B77FDB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38" t="43472" r="31718" b="33701"/>
          <a:stretch/>
        </p:blipFill>
        <p:spPr>
          <a:xfrm>
            <a:off x="622549" y="732219"/>
            <a:ext cx="3122143" cy="22981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89F787-6C1A-43D6-8BE2-1B64BDD15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12" t="24861" r="30781" b="15556"/>
          <a:stretch/>
        </p:blipFill>
        <p:spPr>
          <a:xfrm>
            <a:off x="4667324" y="650497"/>
            <a:ext cx="2681606" cy="246862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6A162305-4E62-4FAD-A085-7E7BC36CB4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25" t="30278" r="31411" b="34445"/>
          <a:stretch/>
        </p:blipFill>
        <p:spPr>
          <a:xfrm>
            <a:off x="8313518" y="974756"/>
            <a:ext cx="3252903" cy="182010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9926FFB0-1B55-4440-996B-FD4E1587FE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78" t="23056" r="31411" b="18056"/>
          <a:stretch/>
        </p:blipFill>
        <p:spPr>
          <a:xfrm>
            <a:off x="831513" y="3748194"/>
            <a:ext cx="2687014" cy="247163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F6163F4-C826-4EA7-BB73-6E78B9FCA8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13" t="29444" r="30624" b="11666"/>
          <a:stretch/>
        </p:blipFill>
        <p:spPr>
          <a:xfrm>
            <a:off x="4688964" y="3818714"/>
            <a:ext cx="2650270" cy="2401112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ECB06C8-A20C-4549-BD63-8F3BA6B30C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891" t="22897" r="30703" b="18769"/>
          <a:stretch/>
        </p:blipFill>
        <p:spPr>
          <a:xfrm>
            <a:off x="8572728" y="3755224"/>
            <a:ext cx="2734483" cy="246460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C9DC2B5-772D-460F-8311-FBFAC105075A}"/>
              </a:ext>
            </a:extLst>
          </p:cNvPr>
          <p:cNvSpPr/>
          <p:nvPr/>
        </p:nvSpPr>
        <p:spPr>
          <a:xfrm>
            <a:off x="920906" y="2680382"/>
            <a:ext cx="2431894" cy="553776"/>
          </a:xfrm>
          <a:prstGeom prst="roundRect">
            <a:avLst>
              <a:gd name="adj" fmla="val 31111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clean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71C7385-D66D-47B2-B0B4-646D057A004A}"/>
              </a:ext>
            </a:extLst>
          </p:cNvPr>
          <p:cNvSpPr/>
          <p:nvPr/>
        </p:nvSpPr>
        <p:spPr>
          <a:xfrm>
            <a:off x="4685282" y="2625937"/>
            <a:ext cx="2644024" cy="562110"/>
          </a:xfrm>
          <a:prstGeom prst="roundRect">
            <a:avLst>
              <a:gd name="adj" fmla="val 31111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cheap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9E52116-31DB-4727-AA04-7F38B62D0A35}"/>
              </a:ext>
            </a:extLst>
          </p:cNvPr>
          <p:cNvSpPr/>
          <p:nvPr/>
        </p:nvSpPr>
        <p:spPr>
          <a:xfrm>
            <a:off x="8386831" y="2637654"/>
            <a:ext cx="2644024" cy="562110"/>
          </a:xfrm>
          <a:prstGeom prst="roundRect">
            <a:avLst>
              <a:gd name="adj" fmla="val 31111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expensive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C840525-20C9-438A-A094-4CD57B607780}"/>
              </a:ext>
            </a:extLst>
          </p:cNvPr>
          <p:cNvSpPr/>
          <p:nvPr/>
        </p:nvSpPr>
        <p:spPr>
          <a:xfrm>
            <a:off x="756745" y="5774584"/>
            <a:ext cx="2830799" cy="562110"/>
          </a:xfrm>
          <a:prstGeom prst="roundRect">
            <a:avLst>
              <a:gd name="adj" fmla="val 31111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temperature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7BB71E-C700-4420-866F-0683A6FF68D4}"/>
              </a:ext>
            </a:extLst>
          </p:cNvPr>
          <p:cNvSpPr/>
          <p:nvPr/>
        </p:nvSpPr>
        <p:spPr>
          <a:xfrm>
            <a:off x="4498507" y="5774584"/>
            <a:ext cx="2830799" cy="562110"/>
          </a:xfrm>
          <a:prstGeom prst="roundRect">
            <a:avLst>
              <a:gd name="adj" fmla="val 31111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populated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6272A7F-8F81-4F3D-A1B7-BC3FBEF0232B}"/>
              </a:ext>
            </a:extLst>
          </p:cNvPr>
          <p:cNvSpPr/>
          <p:nvPr/>
        </p:nvSpPr>
        <p:spPr>
          <a:xfrm>
            <a:off x="8529688" y="5781707"/>
            <a:ext cx="2830799" cy="562110"/>
          </a:xfrm>
          <a:prstGeom prst="roundRect">
            <a:avLst>
              <a:gd name="adj" fmla="val 31111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polluted</a:t>
            </a:r>
          </a:p>
        </p:txBody>
      </p:sp>
    </p:spTree>
    <p:extLst>
      <p:ext uri="{BB962C8B-B14F-4D97-AF65-F5344CB8AC3E}">
        <p14:creationId xmlns:p14="http://schemas.microsoft.com/office/powerpoint/2010/main" val="202207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B4E34E-B176-4158-BC42-6DB0F69FC5A8}"/>
              </a:ext>
            </a:extLst>
          </p:cNvPr>
          <p:cNvGrpSpPr/>
          <p:nvPr/>
        </p:nvGrpSpPr>
        <p:grpSpPr>
          <a:xfrm>
            <a:off x="-140723" y="69494"/>
            <a:ext cx="2417201" cy="584775"/>
            <a:chOff x="4739547" y="454998"/>
            <a:chExt cx="1973452" cy="5847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52B4D6E-9DAA-4E12-8D4E-A7A70BE70534}"/>
                </a:ext>
              </a:extLst>
            </p:cNvPr>
            <p:cNvSpPr/>
            <p:nvPr/>
          </p:nvSpPr>
          <p:spPr>
            <a:xfrm>
              <a:off x="4924425" y="454998"/>
              <a:ext cx="1788574" cy="584775"/>
            </a:xfrm>
            <a:prstGeom prst="roundRect">
              <a:avLst>
                <a:gd name="adj" fmla="val 31250"/>
              </a:avLst>
            </a:prstGeom>
            <a:solidFill>
              <a:schemeClr val="accent6">
                <a:lumMod val="50000"/>
              </a:schemeClr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6485D4-AE7D-4DF7-BDD7-AD53A7CB70A0}"/>
                </a:ext>
              </a:extLst>
            </p:cNvPr>
            <p:cNvSpPr txBox="1"/>
            <p:nvPr/>
          </p:nvSpPr>
          <p:spPr>
            <a:xfrm>
              <a:off x="4739547" y="464902"/>
              <a:ext cx="19734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   New words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2F766E2-7200-4FA4-8AF4-968BE1560713}"/>
              </a:ext>
            </a:extLst>
          </p:cNvPr>
          <p:cNvSpPr txBox="1"/>
          <p:nvPr/>
        </p:nvSpPr>
        <p:spPr>
          <a:xfrm>
            <a:off x="2618274" y="131049"/>
            <a:ext cx="659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a. Fill in the blanks.Listen and repeat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BADDC03-A135-47F9-ABCC-BD2EEDB4DC4C}"/>
              </a:ext>
            </a:extLst>
          </p:cNvPr>
          <p:cNvGrpSpPr/>
          <p:nvPr/>
        </p:nvGrpSpPr>
        <p:grpSpPr>
          <a:xfrm>
            <a:off x="417672" y="1332964"/>
            <a:ext cx="5222765" cy="2007166"/>
            <a:chOff x="358885" y="1368400"/>
            <a:chExt cx="5655722" cy="21606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FC4179-4D15-42F8-B007-D01E28804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516" t="43472" r="31718" b="32917"/>
            <a:stretch/>
          </p:blipFill>
          <p:spPr>
            <a:xfrm>
              <a:off x="358885" y="1368400"/>
              <a:ext cx="5655722" cy="2160613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B18153E-4040-4EB8-B696-D028079948A2}"/>
                </a:ext>
              </a:extLst>
            </p:cNvPr>
            <p:cNvSpPr/>
            <p:nvPr/>
          </p:nvSpPr>
          <p:spPr>
            <a:xfrm>
              <a:off x="358885" y="1438275"/>
              <a:ext cx="542925" cy="54292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AD8ED6-B5D4-4BA8-9839-E1139F524944}"/>
              </a:ext>
            </a:extLst>
          </p:cNvPr>
          <p:cNvGrpSpPr/>
          <p:nvPr/>
        </p:nvGrpSpPr>
        <p:grpSpPr>
          <a:xfrm>
            <a:off x="5869638" y="1214466"/>
            <a:ext cx="2569909" cy="2328293"/>
            <a:chOff x="6177395" y="1276493"/>
            <a:chExt cx="2569909" cy="232829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DA824E-4831-4CD0-B061-DA444B239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813" t="29444" r="30624" b="11666"/>
            <a:stretch/>
          </p:blipFill>
          <p:spPr>
            <a:xfrm>
              <a:off x="6177395" y="1276493"/>
              <a:ext cx="2569909" cy="2328293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0C2E3BF-71E3-46DE-981B-0ED6BDC593D0}"/>
                </a:ext>
              </a:extLst>
            </p:cNvPr>
            <p:cNvSpPr/>
            <p:nvPr/>
          </p:nvSpPr>
          <p:spPr>
            <a:xfrm>
              <a:off x="6222756" y="1318705"/>
              <a:ext cx="542925" cy="54292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442FF0-68CF-43D4-A877-AF6895EBBC5E}"/>
              </a:ext>
            </a:extLst>
          </p:cNvPr>
          <p:cNvGrpSpPr/>
          <p:nvPr/>
        </p:nvGrpSpPr>
        <p:grpSpPr>
          <a:xfrm>
            <a:off x="8897949" y="1257154"/>
            <a:ext cx="2507753" cy="2308640"/>
            <a:chOff x="8955453" y="1250741"/>
            <a:chExt cx="2507753" cy="23086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2D973D7-AB55-4DEA-92C6-300AE71E8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812" t="24861" r="30781" b="15556"/>
            <a:stretch/>
          </p:blipFill>
          <p:spPr>
            <a:xfrm>
              <a:off x="8955453" y="1250741"/>
              <a:ext cx="2507753" cy="230864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DA5C398-841C-497E-99FD-7173C5404C00}"/>
                </a:ext>
              </a:extLst>
            </p:cNvPr>
            <p:cNvSpPr/>
            <p:nvPr/>
          </p:nvSpPr>
          <p:spPr>
            <a:xfrm>
              <a:off x="9021909" y="1318704"/>
              <a:ext cx="542925" cy="54292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5F6BFAA-E49F-4980-B41D-E77F05BE8116}"/>
              </a:ext>
            </a:extLst>
          </p:cNvPr>
          <p:cNvGrpSpPr/>
          <p:nvPr/>
        </p:nvGrpSpPr>
        <p:grpSpPr>
          <a:xfrm>
            <a:off x="513627" y="4038622"/>
            <a:ext cx="2462392" cy="2265049"/>
            <a:chOff x="509408" y="4060170"/>
            <a:chExt cx="2462392" cy="226504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0252697-591A-4AE8-9BEC-AEB7D3EB6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2578" t="23056" r="31411" b="18056"/>
            <a:stretch/>
          </p:blipFill>
          <p:spPr>
            <a:xfrm>
              <a:off x="509408" y="4060170"/>
              <a:ext cx="2462392" cy="2265049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1F4E14C-DAA8-4108-B4B0-F532F36C7E13}"/>
                </a:ext>
              </a:extLst>
            </p:cNvPr>
            <p:cNvSpPr/>
            <p:nvPr/>
          </p:nvSpPr>
          <p:spPr>
            <a:xfrm>
              <a:off x="527261" y="4162082"/>
              <a:ext cx="542925" cy="54292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4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B6705DB-4EBE-42AC-A433-10DB9BCC4E94}"/>
              </a:ext>
            </a:extLst>
          </p:cNvPr>
          <p:cNvGrpSpPr/>
          <p:nvPr/>
        </p:nvGrpSpPr>
        <p:grpSpPr>
          <a:xfrm>
            <a:off x="3321075" y="4108859"/>
            <a:ext cx="3861380" cy="2160613"/>
            <a:chOff x="3303223" y="4112387"/>
            <a:chExt cx="3861380" cy="21606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2A805D1-54E1-47E9-BB07-5276D9939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125" t="30278" r="31411" b="34445"/>
            <a:stretch/>
          </p:blipFill>
          <p:spPr>
            <a:xfrm>
              <a:off x="3303223" y="4112387"/>
              <a:ext cx="3861380" cy="2160613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71D4408-26A9-42F9-AB4D-5B17A556C1B2}"/>
                </a:ext>
              </a:extLst>
            </p:cNvPr>
            <p:cNvSpPr/>
            <p:nvPr/>
          </p:nvSpPr>
          <p:spPr>
            <a:xfrm>
              <a:off x="3324299" y="4112387"/>
              <a:ext cx="542925" cy="54292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E36891-CD73-4FB6-9EA3-3E67E717801A}"/>
              </a:ext>
            </a:extLst>
          </p:cNvPr>
          <p:cNvGrpSpPr/>
          <p:nvPr/>
        </p:nvGrpSpPr>
        <p:grpSpPr>
          <a:xfrm>
            <a:off x="8964405" y="4112387"/>
            <a:ext cx="2462392" cy="2219323"/>
            <a:chOff x="8955453" y="4112387"/>
            <a:chExt cx="2462392" cy="22193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91BB6F-07FD-4117-83B2-59216DBB65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2891" t="22897" r="30703" b="18769"/>
            <a:stretch/>
          </p:blipFill>
          <p:spPr>
            <a:xfrm>
              <a:off x="8955453" y="4112387"/>
              <a:ext cx="2462392" cy="2219323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C0A7C07-B09A-444B-91CA-08141318BCBA}"/>
                </a:ext>
              </a:extLst>
            </p:cNvPr>
            <p:cNvSpPr/>
            <p:nvPr/>
          </p:nvSpPr>
          <p:spPr>
            <a:xfrm>
              <a:off x="8955453" y="4162082"/>
              <a:ext cx="542925" cy="54292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6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0F2714C-19D0-4907-BAF6-BC2A4A99A023}"/>
              </a:ext>
            </a:extLst>
          </p:cNvPr>
          <p:cNvSpPr txBox="1"/>
          <p:nvPr/>
        </p:nvSpPr>
        <p:spPr>
          <a:xfrm>
            <a:off x="1473670" y="3566380"/>
            <a:ext cx="287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C4C4BE-10B1-4784-A9B3-62D6A5219129}"/>
              </a:ext>
            </a:extLst>
          </p:cNvPr>
          <p:cNvSpPr txBox="1"/>
          <p:nvPr/>
        </p:nvSpPr>
        <p:spPr>
          <a:xfrm>
            <a:off x="8851378" y="3679272"/>
            <a:ext cx="287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B79C83-DF02-433D-B6BA-5DA5B589173C}"/>
              </a:ext>
            </a:extLst>
          </p:cNvPr>
          <p:cNvSpPr txBox="1"/>
          <p:nvPr/>
        </p:nvSpPr>
        <p:spPr>
          <a:xfrm>
            <a:off x="462339" y="6237750"/>
            <a:ext cx="287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FB99A4-4BA7-4ED1-B20A-C2C4A1E8B339}"/>
              </a:ext>
            </a:extLst>
          </p:cNvPr>
          <p:cNvSpPr txBox="1"/>
          <p:nvPr/>
        </p:nvSpPr>
        <p:spPr>
          <a:xfrm>
            <a:off x="3720788" y="6269472"/>
            <a:ext cx="287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4FFE58-43C0-41FD-B5C5-08073048E7D8}"/>
              </a:ext>
            </a:extLst>
          </p:cNvPr>
          <p:cNvSpPr txBox="1"/>
          <p:nvPr/>
        </p:nvSpPr>
        <p:spPr>
          <a:xfrm>
            <a:off x="8897949" y="6331710"/>
            <a:ext cx="287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EDBEFD40-0301-4D30-8D9B-413FB4769508}"/>
              </a:ext>
            </a:extLst>
          </p:cNvPr>
          <p:cNvSpPr/>
          <p:nvPr/>
        </p:nvSpPr>
        <p:spPr>
          <a:xfrm rot="13699736">
            <a:off x="3547035" y="2856379"/>
            <a:ext cx="180839" cy="733937"/>
          </a:xfrm>
          <a:prstGeom prst="downArrow">
            <a:avLst>
              <a:gd name="adj1" fmla="val 50000"/>
              <a:gd name="adj2" fmla="val 5908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3FE664-7D1B-460C-9B54-5310B2351251}"/>
              </a:ext>
            </a:extLst>
          </p:cNvPr>
          <p:cNvSpPr txBox="1"/>
          <p:nvPr/>
        </p:nvSpPr>
        <p:spPr>
          <a:xfrm>
            <a:off x="5715762" y="3641143"/>
            <a:ext cx="287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AC0C27-B82F-44A0-A388-2D521F16ACCA}"/>
              </a:ext>
            </a:extLst>
          </p:cNvPr>
          <p:cNvSpPr txBox="1"/>
          <p:nvPr/>
        </p:nvSpPr>
        <p:spPr>
          <a:xfrm>
            <a:off x="2071694" y="3457925"/>
            <a:ext cx="1688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9ABA2B3-844C-4AD1-B2B8-59B0EB948579}"/>
              </a:ext>
            </a:extLst>
          </p:cNvPr>
          <p:cNvSpPr txBox="1"/>
          <p:nvPr/>
        </p:nvSpPr>
        <p:spPr>
          <a:xfrm>
            <a:off x="6307005" y="3542759"/>
            <a:ext cx="2106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populated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E8C50E-54D1-4ACF-B4DD-339812FCDAA4}"/>
              </a:ext>
            </a:extLst>
          </p:cNvPr>
          <p:cNvSpPr txBox="1"/>
          <p:nvPr/>
        </p:nvSpPr>
        <p:spPr>
          <a:xfrm>
            <a:off x="9230799" y="3523583"/>
            <a:ext cx="2106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cheap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6A33D6-151B-4113-906F-4D54FB61A4A9}"/>
              </a:ext>
            </a:extLst>
          </p:cNvPr>
          <p:cNvSpPr txBox="1"/>
          <p:nvPr/>
        </p:nvSpPr>
        <p:spPr>
          <a:xfrm>
            <a:off x="869253" y="6142634"/>
            <a:ext cx="2106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temparature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C246AE-7157-4492-A237-5721CB82330F}"/>
              </a:ext>
            </a:extLst>
          </p:cNvPr>
          <p:cNvSpPr txBox="1"/>
          <p:nvPr/>
        </p:nvSpPr>
        <p:spPr>
          <a:xfrm>
            <a:off x="4198270" y="6176667"/>
            <a:ext cx="2106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expensive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B4DBDF-DAE0-4659-AB78-A85E1575CA08}"/>
              </a:ext>
            </a:extLst>
          </p:cNvPr>
          <p:cNvSpPr txBox="1"/>
          <p:nvPr/>
        </p:nvSpPr>
        <p:spPr>
          <a:xfrm>
            <a:off x="9507330" y="6248125"/>
            <a:ext cx="2106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polluted</a:t>
            </a:r>
          </a:p>
        </p:txBody>
      </p:sp>
      <p:pic>
        <p:nvPicPr>
          <p:cNvPr id="47" name="CD2-TRACK 60">
            <a:hlinkClick r:id="" action="ppaction://media"/>
            <a:extLst>
              <a:ext uri="{FF2B5EF4-FFF2-40B4-BE49-F238E27FC236}">
                <a16:creationId xmlns:a16="http://schemas.microsoft.com/office/drawing/2014/main" id="{FDA1B5C6-7917-4EE0-A89C-17A87C43C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39447" y="156958"/>
            <a:ext cx="406400" cy="406400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DC2FE1C-5F49-40B9-89FD-A632863B5A9D}"/>
              </a:ext>
            </a:extLst>
          </p:cNvPr>
          <p:cNvSpPr/>
          <p:nvPr/>
        </p:nvSpPr>
        <p:spPr>
          <a:xfrm>
            <a:off x="2071694" y="664173"/>
            <a:ext cx="8743354" cy="521103"/>
          </a:xfrm>
          <a:prstGeom prst="roundRect">
            <a:avLst>
              <a:gd name="adj" fmla="val 30209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polluted     clean   populated   expensive  cheap   temperature</a:t>
            </a:r>
          </a:p>
        </p:txBody>
      </p:sp>
    </p:spTree>
    <p:extLst>
      <p:ext uri="{BB962C8B-B14F-4D97-AF65-F5344CB8AC3E}">
        <p14:creationId xmlns:p14="http://schemas.microsoft.com/office/powerpoint/2010/main" val="4026274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2" grpId="0"/>
      <p:bldP spid="43" grpId="0"/>
      <p:bldP spid="44" grpId="0"/>
      <p:bldP spid="45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626D45-1A36-448A-BCF7-28394F19489B}"/>
              </a:ext>
            </a:extLst>
          </p:cNvPr>
          <p:cNvSpPr txBox="1"/>
          <p:nvPr/>
        </p:nvSpPr>
        <p:spPr>
          <a:xfrm>
            <a:off x="1458488" y="296033"/>
            <a:ext cx="8923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b. Use the words in Task a to talk about some cities and circle the correct answer.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3240173-E43E-40D3-8FF4-1A5DE92AA2A8}"/>
              </a:ext>
            </a:extLst>
          </p:cNvPr>
          <p:cNvSpPr/>
          <p:nvPr/>
        </p:nvSpPr>
        <p:spPr>
          <a:xfrm rot="10800000" flipV="1">
            <a:off x="1000123" y="1666875"/>
            <a:ext cx="3943351" cy="954106"/>
          </a:xfrm>
          <a:prstGeom prst="wedgeRoundRectCallout">
            <a:avLst>
              <a:gd name="adj1" fmla="val 50794"/>
              <a:gd name="adj2" fmla="val 76476"/>
              <a:gd name="adj3" fmla="val 16667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Our city is very clean.That’s why I like it.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29BB429-E25D-4626-9890-64DE16B64F06}"/>
              </a:ext>
            </a:extLst>
          </p:cNvPr>
          <p:cNvSpPr/>
          <p:nvPr/>
        </p:nvSpPr>
        <p:spPr>
          <a:xfrm rot="10800000" flipV="1">
            <a:off x="5920369" y="1666876"/>
            <a:ext cx="3943351" cy="954106"/>
          </a:xfrm>
          <a:prstGeom prst="wedgeRoundRectCallout">
            <a:avLst>
              <a:gd name="adj1" fmla="val 50794"/>
              <a:gd name="adj2" fmla="val 76476"/>
              <a:gd name="adj3" fmla="val 16667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Yeah. It’s too cheap.</a:t>
            </a:r>
          </a:p>
        </p:txBody>
      </p:sp>
    </p:spTree>
    <p:extLst>
      <p:ext uri="{BB962C8B-B14F-4D97-AF65-F5344CB8AC3E}">
        <p14:creationId xmlns:p14="http://schemas.microsoft.com/office/powerpoint/2010/main" val="3562047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72A96B-9B01-4A23-8FE8-FEC85CF303D9}"/>
              </a:ext>
            </a:extLst>
          </p:cNvPr>
          <p:cNvSpPr txBox="1"/>
          <p:nvPr/>
        </p:nvSpPr>
        <p:spPr>
          <a:xfrm>
            <a:off x="2215054" y="262757"/>
            <a:ext cx="7556937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/>
              <a:t>Work in pair and find the interesting information about cities around the world.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2F7486-55F7-4215-94CE-306E1F16507B}"/>
              </a:ext>
            </a:extLst>
          </p:cNvPr>
          <p:cNvSpPr txBox="1"/>
          <p:nvPr/>
        </p:nvSpPr>
        <p:spPr>
          <a:xfrm>
            <a:off x="1219199" y="1216865"/>
            <a:ext cx="9816663" cy="5289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/>
              <a:t>What is the most populated city in the world ?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2800"/>
              <a:t>New York                    B. Osaka            C. Mumbai</a:t>
            </a:r>
          </a:p>
          <a:p>
            <a:pPr>
              <a:lnSpc>
                <a:spcPct val="150000"/>
              </a:lnSpc>
            </a:pPr>
            <a:r>
              <a:rPr lang="en-US" sz="2800"/>
              <a:t>2. What is the most expensive city in the world?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2800"/>
              <a:t>Tokyo                  B. Paris              C. Hong Kong</a:t>
            </a:r>
          </a:p>
          <a:p>
            <a:pPr>
              <a:lnSpc>
                <a:spcPct val="150000"/>
              </a:lnSpc>
            </a:pPr>
            <a:r>
              <a:rPr lang="en-US" sz="2800"/>
              <a:t>3. What is the biggest city in the world?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2800"/>
              <a:t>Seoul                           B. Tokyo          C. Mexico city</a:t>
            </a:r>
          </a:p>
          <a:p>
            <a:pPr>
              <a:lnSpc>
                <a:spcPct val="150000"/>
              </a:lnSpc>
            </a:pPr>
            <a:r>
              <a:rPr lang="en-US" sz="2800"/>
              <a:t>4. What is the smallest city in the world?</a:t>
            </a:r>
          </a:p>
          <a:p>
            <a:pPr>
              <a:lnSpc>
                <a:spcPct val="150000"/>
              </a:lnSpc>
            </a:pPr>
            <a:r>
              <a:rPr lang="en-US" sz="2800"/>
              <a:t>A. Greenhorn                     B. Maza                C. Durbuy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C1E2A0-4AE8-4476-919E-9A4DE8EC5782}"/>
              </a:ext>
            </a:extLst>
          </p:cNvPr>
          <p:cNvSpPr/>
          <p:nvPr/>
        </p:nvSpPr>
        <p:spPr>
          <a:xfrm>
            <a:off x="4703379" y="1975945"/>
            <a:ext cx="2785241" cy="58858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93CF5A-4DB0-4010-B5FE-E7B94AC17A18}"/>
              </a:ext>
            </a:extLst>
          </p:cNvPr>
          <p:cNvSpPr/>
          <p:nvPr/>
        </p:nvSpPr>
        <p:spPr>
          <a:xfrm>
            <a:off x="4853150" y="4561198"/>
            <a:ext cx="2485697" cy="5424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34824A-55C6-4A7B-B02E-13F078ED19E6}"/>
              </a:ext>
            </a:extLst>
          </p:cNvPr>
          <p:cNvSpPr/>
          <p:nvPr/>
        </p:nvSpPr>
        <p:spPr>
          <a:xfrm>
            <a:off x="1045779" y="5801419"/>
            <a:ext cx="2758966" cy="5424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F1D429E-FE24-4310-A6D1-F9B1AD79557D}"/>
              </a:ext>
            </a:extLst>
          </p:cNvPr>
          <p:cNvSpPr/>
          <p:nvPr/>
        </p:nvSpPr>
        <p:spPr>
          <a:xfrm>
            <a:off x="972206" y="3237916"/>
            <a:ext cx="2485697" cy="5424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2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6A818CB-ECD9-43D7-BEC7-89194345F7AD}"/>
              </a:ext>
            </a:extLst>
          </p:cNvPr>
          <p:cNvGrpSpPr/>
          <p:nvPr/>
        </p:nvGrpSpPr>
        <p:grpSpPr>
          <a:xfrm>
            <a:off x="-140723" y="69494"/>
            <a:ext cx="2417201" cy="584775"/>
            <a:chOff x="4739547" y="454998"/>
            <a:chExt cx="1973452" cy="5847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3D12DE-C742-4477-B0EA-AA07A33285BB}"/>
                </a:ext>
              </a:extLst>
            </p:cNvPr>
            <p:cNvSpPr/>
            <p:nvPr/>
          </p:nvSpPr>
          <p:spPr>
            <a:xfrm>
              <a:off x="4924425" y="454998"/>
              <a:ext cx="1788574" cy="584775"/>
            </a:xfrm>
            <a:prstGeom prst="roundRect">
              <a:avLst>
                <a:gd name="adj" fmla="val 31250"/>
              </a:avLst>
            </a:prstGeom>
            <a:solidFill>
              <a:schemeClr val="accent6">
                <a:lumMod val="50000"/>
              </a:schemeClr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EC919C-FC0F-4BAA-A328-97D329575628}"/>
                </a:ext>
              </a:extLst>
            </p:cNvPr>
            <p:cNvSpPr txBox="1"/>
            <p:nvPr/>
          </p:nvSpPr>
          <p:spPr>
            <a:xfrm>
              <a:off x="4739547" y="464902"/>
              <a:ext cx="19734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   Listening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A16263-80C0-41C5-9735-F2AAD25A2E06}"/>
              </a:ext>
            </a:extLst>
          </p:cNvPr>
          <p:cNvSpPr txBox="1"/>
          <p:nvPr/>
        </p:nvSpPr>
        <p:spPr>
          <a:xfrm>
            <a:off x="2436252" y="177215"/>
            <a:ext cx="8621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a.Listen to two students talking about some cities and circle the correct answer. </a:t>
            </a:r>
          </a:p>
        </p:txBody>
      </p:sp>
      <p:pic>
        <p:nvPicPr>
          <p:cNvPr id="12" name="CD2-TRACK 61">
            <a:hlinkClick r:id="" action="ppaction://media"/>
            <a:extLst>
              <a:ext uri="{FF2B5EF4-FFF2-40B4-BE49-F238E27FC236}">
                <a16:creationId xmlns:a16="http://schemas.microsoft.com/office/drawing/2014/main" id="{F1120F8D-F943-4A9B-8BBB-0AEA29CC2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9653" y="0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2C4DD3-9EC3-4736-93A1-E36E41E4EA57}"/>
              </a:ext>
            </a:extLst>
          </p:cNvPr>
          <p:cNvSpPr txBox="1"/>
          <p:nvPr/>
        </p:nvSpPr>
        <p:spPr>
          <a:xfrm>
            <a:off x="395029" y="1281412"/>
            <a:ext cx="8621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Kayla’s project is about comparing.....</a:t>
            </a:r>
          </a:p>
          <a:p>
            <a:r>
              <a:rPr lang="en-US" sz="2400"/>
              <a:t>a. cities in the USA   b. cities around the world    c. countries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16847A-57AB-49C8-B34F-2A0223E6BE48}"/>
              </a:ext>
            </a:extLst>
          </p:cNvPr>
          <p:cNvSpPr txBox="1"/>
          <p:nvPr/>
        </p:nvSpPr>
        <p:spPr>
          <a:xfrm>
            <a:off x="395029" y="2242796"/>
            <a:ext cx="659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b. Listen and circle “True” or “ False”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5012-35CC-463E-B140-9C3E55D8ED68}"/>
              </a:ext>
            </a:extLst>
          </p:cNvPr>
          <p:cNvSpPr txBox="1"/>
          <p:nvPr/>
        </p:nvSpPr>
        <p:spPr>
          <a:xfrm>
            <a:off x="231143" y="2714218"/>
            <a:ext cx="8948996" cy="293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/>
              <a:t>The most populated city in the USA is Los Angeles.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/>
              <a:t>In 2019, nearly 9 million people lived in New York.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/>
              <a:t>Buford City is the smallest city in the USA.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/>
              <a:t>The most expensive city is San Fransisco.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1013EA-45C8-4C6C-9D4E-5BE8F44D1793}"/>
              </a:ext>
            </a:extLst>
          </p:cNvPr>
          <p:cNvSpPr txBox="1"/>
          <p:nvPr/>
        </p:nvSpPr>
        <p:spPr>
          <a:xfrm>
            <a:off x="7796760" y="2956703"/>
            <a:ext cx="166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True/False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CD80D8-A89B-489F-B606-BB59192CC91C}"/>
              </a:ext>
            </a:extLst>
          </p:cNvPr>
          <p:cNvSpPr txBox="1"/>
          <p:nvPr/>
        </p:nvSpPr>
        <p:spPr>
          <a:xfrm>
            <a:off x="7842424" y="3764051"/>
            <a:ext cx="166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True/False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F42E29-E8A6-4F0E-8B15-7CF382AC3726}"/>
              </a:ext>
            </a:extLst>
          </p:cNvPr>
          <p:cNvSpPr txBox="1"/>
          <p:nvPr/>
        </p:nvSpPr>
        <p:spPr>
          <a:xfrm>
            <a:off x="7842424" y="4464892"/>
            <a:ext cx="166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True/False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3EE8F0-F15C-49AD-85ED-CDF4DAA25167}"/>
              </a:ext>
            </a:extLst>
          </p:cNvPr>
          <p:cNvSpPr txBox="1"/>
          <p:nvPr/>
        </p:nvSpPr>
        <p:spPr>
          <a:xfrm>
            <a:off x="7947199" y="5189638"/>
            <a:ext cx="166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True/False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ED02ADB-8F29-4B30-84F4-76B67AEC51B5}"/>
              </a:ext>
            </a:extLst>
          </p:cNvPr>
          <p:cNvSpPr/>
          <p:nvPr/>
        </p:nvSpPr>
        <p:spPr>
          <a:xfrm>
            <a:off x="231143" y="1642907"/>
            <a:ext cx="2969257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82F10D5-7364-4BB4-A99D-AA55E9A64A09}"/>
              </a:ext>
            </a:extLst>
          </p:cNvPr>
          <p:cNvSpPr/>
          <p:nvPr/>
        </p:nvSpPr>
        <p:spPr>
          <a:xfrm>
            <a:off x="8393016" y="2909029"/>
            <a:ext cx="787123" cy="44778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5160582-F70F-4B04-9563-FC716B64A5EB}"/>
              </a:ext>
            </a:extLst>
          </p:cNvPr>
          <p:cNvSpPr/>
          <p:nvPr/>
        </p:nvSpPr>
        <p:spPr>
          <a:xfrm>
            <a:off x="7792839" y="3728262"/>
            <a:ext cx="787123" cy="44778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DC958D2-3F61-4D53-BF43-C1B715079265}"/>
              </a:ext>
            </a:extLst>
          </p:cNvPr>
          <p:cNvSpPr/>
          <p:nvPr/>
        </p:nvSpPr>
        <p:spPr>
          <a:xfrm>
            <a:off x="7765000" y="4423576"/>
            <a:ext cx="787123" cy="44778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CBEB6DC-E12F-402C-B5C0-BC0D0823B478}"/>
              </a:ext>
            </a:extLst>
          </p:cNvPr>
          <p:cNvSpPr/>
          <p:nvPr/>
        </p:nvSpPr>
        <p:spPr>
          <a:xfrm>
            <a:off x="8533181" y="5153911"/>
            <a:ext cx="787123" cy="44778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0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9F0BBF-8C26-4ABA-98F0-472AB95682C6}"/>
              </a:ext>
            </a:extLst>
          </p:cNvPr>
          <p:cNvSpPr txBox="1"/>
          <p:nvPr/>
        </p:nvSpPr>
        <p:spPr>
          <a:xfrm>
            <a:off x="423917" y="856357"/>
            <a:ext cx="545592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Kayla: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Hey, John. Do you know what the most populated city in the USA is? 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Can you guess?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+mj-lt"/>
              </a:rPr>
              <a:t>John: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Hmm, Los Angeles?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Kayla: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No. It's New York. In twenty nineteen, nearly nine million people lived there.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+mj-lt"/>
              </a:rPr>
              <a:t>John: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That's a lot! Is that in your magazine?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Kayla: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Yes, it is. It's an article comparing cities in the USA.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+mj-lt"/>
              </a:rPr>
              <a:t>John: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I guess our city is the smallest? We only have around five thousand people living here.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/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endParaRPr lang="en-US" sz="240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6B4735-587A-4C0C-A4EA-BA2D8ABB96AA}"/>
              </a:ext>
            </a:extLst>
          </p:cNvPr>
          <p:cNvSpPr txBox="1"/>
          <p:nvPr/>
        </p:nvSpPr>
        <p:spPr>
          <a:xfrm>
            <a:off x="6096000" y="988437"/>
            <a:ext cx="6045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Kayla: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No, that's Buford City in Wyoming. That only has one person!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+mj-lt"/>
              </a:rPr>
              <a:t>John: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That's funny. What's the most expensive city? Is it San Fransisco?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Kayla: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No, it isn't. It's New York.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+mj-lt"/>
              </a:rPr>
              <a:t>John: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Why?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Kayla: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Houses are expensive, travel, restaurants, and other things, too.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+mj-lt"/>
              </a:rPr>
              <a:t>John: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Wow! I'm glad we live here.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Kayla: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Me too. I think our city is the best place to live.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endParaRPr lang="en-US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377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08C347-4AA7-4334-AD84-4311E718D7EE}"/>
              </a:ext>
            </a:extLst>
          </p:cNvPr>
          <p:cNvGrpSpPr/>
          <p:nvPr/>
        </p:nvGrpSpPr>
        <p:grpSpPr>
          <a:xfrm>
            <a:off x="85728" y="69494"/>
            <a:ext cx="3981448" cy="584775"/>
            <a:chOff x="4924426" y="454998"/>
            <a:chExt cx="3250535" cy="5847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39AC445-5F64-416C-9CDB-AE905C11B9E6}"/>
                </a:ext>
              </a:extLst>
            </p:cNvPr>
            <p:cNvSpPr/>
            <p:nvPr/>
          </p:nvSpPr>
          <p:spPr>
            <a:xfrm>
              <a:off x="4924426" y="454998"/>
              <a:ext cx="3250535" cy="584775"/>
            </a:xfrm>
            <a:prstGeom prst="roundRect">
              <a:avLst>
                <a:gd name="adj" fmla="val 31250"/>
              </a:avLst>
            </a:prstGeom>
            <a:solidFill>
              <a:schemeClr val="accent6">
                <a:lumMod val="50000"/>
              </a:schemeClr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E3BA5B-088A-47E3-9224-7011B683FCFF}"/>
                </a:ext>
              </a:extLst>
            </p:cNvPr>
            <p:cNvSpPr txBox="1"/>
            <p:nvPr/>
          </p:nvSpPr>
          <p:spPr>
            <a:xfrm>
              <a:off x="5149942" y="454998"/>
              <a:ext cx="28772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   Useful language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42326AA-883B-4F57-B31A-31B35294C24E}"/>
              </a:ext>
            </a:extLst>
          </p:cNvPr>
          <p:cNvSpPr txBox="1"/>
          <p:nvPr/>
        </p:nvSpPr>
        <p:spPr>
          <a:xfrm>
            <a:off x="4162426" y="204446"/>
            <a:ext cx="659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Listen then practice.</a:t>
            </a:r>
          </a:p>
        </p:txBody>
      </p:sp>
      <p:pic>
        <p:nvPicPr>
          <p:cNvPr id="8" name="CD2-TRACK 62">
            <a:hlinkClick r:id="" action="ppaction://media"/>
            <a:extLst>
              <a:ext uri="{FF2B5EF4-FFF2-40B4-BE49-F238E27FC236}">
                <a16:creationId xmlns:a16="http://schemas.microsoft.com/office/drawing/2014/main" id="{1402A9CA-5A47-4581-86FC-BDA5F8776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7186" y="335070"/>
            <a:ext cx="406400" cy="406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ABB264A-3E2E-4AA6-ACC3-9C782A35B260}"/>
              </a:ext>
            </a:extLst>
          </p:cNvPr>
          <p:cNvGrpSpPr/>
          <p:nvPr/>
        </p:nvGrpSpPr>
        <p:grpSpPr>
          <a:xfrm>
            <a:off x="1905000" y="965944"/>
            <a:ext cx="6977625" cy="1790700"/>
            <a:chOff x="1628775" y="1785094"/>
            <a:chExt cx="6977625" cy="17907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0B76835-90CD-4E02-B77B-BB10C5F88FD7}"/>
                </a:ext>
              </a:extLst>
            </p:cNvPr>
            <p:cNvSpPr/>
            <p:nvPr/>
          </p:nvSpPr>
          <p:spPr>
            <a:xfrm>
              <a:off x="1628775" y="1785094"/>
              <a:ext cx="6977625" cy="1790700"/>
            </a:xfrm>
            <a:prstGeom prst="roundRect">
              <a:avLst>
                <a:gd name="adj" fmla="val 28125"/>
              </a:avLst>
            </a:prstGeom>
            <a:solidFill>
              <a:srgbClr val="0070C0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F2C37-B6BA-490E-93B7-2DE5301CD67D}"/>
                </a:ext>
              </a:extLst>
            </p:cNvPr>
            <p:cNvSpPr/>
            <p:nvPr/>
          </p:nvSpPr>
          <p:spPr>
            <a:xfrm>
              <a:off x="1764787" y="1821792"/>
              <a:ext cx="6705599" cy="1717303"/>
            </a:xfrm>
            <a:prstGeom prst="roundRect">
              <a:avLst>
                <a:gd name="adj" fmla="val 28125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r>
                <a:rPr lang="en-US" sz="2400">
                  <a:solidFill>
                    <a:schemeClr val="tx1"/>
                  </a:solidFill>
                </a:rPr>
                <a:t>Tokyo is the </a:t>
              </a:r>
              <a:r>
                <a:rPr lang="en-US" sz="2400" b="1">
                  <a:solidFill>
                    <a:schemeClr val="tx1"/>
                  </a:solidFill>
                </a:rPr>
                <a:t>most</a:t>
              </a:r>
              <a:r>
                <a:rPr lang="en-US" sz="2400">
                  <a:solidFill>
                    <a:schemeClr val="tx1"/>
                  </a:solidFill>
                </a:rPr>
                <a:t> populated city in Japan. </a:t>
              </a:r>
            </a:p>
            <a:p>
              <a:pPr algn="ctr">
                <a:lnSpc>
                  <a:spcPct val="200000"/>
                </a:lnSpc>
              </a:pPr>
              <a:r>
                <a:rPr lang="en-US" sz="2400">
                  <a:solidFill>
                    <a:schemeClr val="tx1"/>
                  </a:solidFill>
                </a:rPr>
                <a:t>Utashinai is the smallest </a:t>
              </a:r>
              <a:r>
                <a:rPr lang="en-US" sz="2400" b="1">
                  <a:solidFill>
                    <a:schemeClr val="tx1"/>
                  </a:solidFill>
                </a:rPr>
                <a:t>city </a:t>
              </a:r>
              <a:r>
                <a:rPr lang="en-US" sz="2400">
                  <a:solidFill>
                    <a:schemeClr val="tx1"/>
                  </a:solidFill>
                </a:rPr>
                <a:t>in Japan.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2405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2E6DD6-1C45-4C86-921A-ECC183C7D610}"/>
              </a:ext>
            </a:extLst>
          </p:cNvPr>
          <p:cNvSpPr txBox="1"/>
          <p:nvPr/>
        </p:nvSpPr>
        <p:spPr>
          <a:xfrm>
            <a:off x="1952624" y="2096749"/>
            <a:ext cx="8477251" cy="189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 </a:t>
            </a:r>
            <a:r>
              <a:rPr lang="en-US" sz="115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WRAP </a:t>
            </a:r>
            <a:r>
              <a:rPr lang="en-US" sz="11500" b="1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UP</a:t>
            </a:r>
            <a:endParaRPr lang="en-US" sz="8800" b="1" dirty="0">
              <a:solidFill>
                <a:schemeClr val="accent5">
                  <a:lumMod val="5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46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2714"/>
            <a:ext cx="12070080" cy="6749978"/>
            <a:chOff x="91440" y="53158"/>
            <a:chExt cx="12070080" cy="6749978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460610" y="53158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79761" y="60995"/>
            <a:ext cx="107478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Unit 10</a:t>
            </a:r>
            <a:endParaRPr lang="en-US" sz="3600" b="1" i="1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 algn="ctr"/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CITIES AROUND THE WORLD</a:t>
            </a:r>
          </a:p>
          <a:p>
            <a:pPr lvl="0"/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Lesson </a:t>
            </a:r>
            <a:r>
              <a:rPr lang="en-US" sz="3600" b="1" i="1" u="sng" dirty="0">
                <a:latin typeface="Constantia" panose="02030602050306030303" pitchFamily="18" charset="0"/>
                <a:sym typeface="Wingdings" panose="05000000000000000000" pitchFamily="2" charset="2"/>
              </a:rPr>
              <a:t>7</a:t>
            </a:r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:</a:t>
            </a: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New words + Listening</a:t>
            </a:r>
            <a:endParaRPr lang="en-US" sz="3600" b="1" i="1" dirty="0">
              <a:solidFill>
                <a:srgbClr val="C00000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clean 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adj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  sạch sẽ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populated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adj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đông đúc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cheap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adj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): rẻ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temperature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): khí hậu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expensive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adj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: đắt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polluted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adj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: ô nhiễm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/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E214C33-EC63-4505-AA38-A26E78AB4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E48E3DE-75C1-4071-8293-2598CFE17C06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5641" y="588574"/>
            <a:ext cx="8996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PERIOD 100-LESSON 3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NEW WORDS &amp; LISTENING (PAGE 84)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4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E99A36-A9BF-4C69-A444-CB044C0AD95A}"/>
              </a:ext>
            </a:extLst>
          </p:cNvPr>
          <p:cNvSpPr txBox="1"/>
          <p:nvPr/>
        </p:nvSpPr>
        <p:spPr>
          <a:xfrm>
            <a:off x="1143000" y="990599"/>
            <a:ext cx="99060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HOMEWORK</a:t>
            </a: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04A052B2-9858-4A97-B020-3862D554D1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9658717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1148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20992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1076855" y="2275831"/>
            <a:ext cx="4900144" cy="2372842"/>
          </a:xfrm>
          <a:prstGeom prst="roundRect">
            <a:avLst/>
          </a:prstGeom>
          <a:solidFill>
            <a:srgbClr val="CFAFE7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</a:t>
            </a:r>
            <a:r>
              <a:rPr lang="en-US" sz="58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3</a:t>
            </a:r>
            <a:endParaRPr lang="en-US" sz="58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14162" y="1072268"/>
            <a:ext cx="4324849" cy="1350967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14162" y="4276750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087359" y="1363923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NEW WORDS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8372893" y="4648673"/>
            <a:ext cx="2517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LISTENING</a:t>
            </a: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0606F048-4BE7-42ED-9DDC-F10F5E7583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21900" y="1396090"/>
            <a:ext cx="665459" cy="552608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050DA43C-6330-40BA-BE8D-9030C30DADD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372247" y="4517185"/>
            <a:ext cx="847750" cy="847750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3367685">
            <a:off x="4071816" y="2155172"/>
            <a:ext cx="2528997" cy="79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00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A0004B-1547-4754-96C8-8645C9F63D15}"/>
              </a:ext>
            </a:extLst>
          </p:cNvPr>
          <p:cNvSpPr txBox="1"/>
          <p:nvPr/>
        </p:nvSpPr>
        <p:spPr>
          <a:xfrm>
            <a:off x="1952624" y="2096750"/>
            <a:ext cx="8543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/>
              <a:t> </a:t>
            </a:r>
            <a:r>
              <a:rPr lang="en-US" sz="11500" b="1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WARM UP</a:t>
            </a:r>
            <a:endParaRPr lang="en-US" sz="8800" b="1">
              <a:solidFill>
                <a:schemeClr val="accent5">
                  <a:lumMod val="5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2263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>
            <a:extLst>
              <a:ext uri="{FF2B5EF4-FFF2-40B4-BE49-F238E27FC236}">
                <a16:creationId xmlns:a16="http://schemas.microsoft.com/office/drawing/2014/main" id="{D61F5FCD-3638-4BCA-93CB-2874E59020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148717"/>
            <a:ext cx="12192000" cy="7155434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3E7B4D97-D890-47D3-B52B-03D8170177DA}"/>
              </a:ext>
            </a:extLst>
          </p:cNvPr>
          <p:cNvGrpSpPr>
            <a:grpSpLocks noChangeAspect="1"/>
          </p:cNvGrpSpPr>
          <p:nvPr/>
        </p:nvGrpSpPr>
        <p:grpSpPr>
          <a:xfrm>
            <a:off x="220604" y="214364"/>
            <a:ext cx="7494886" cy="5627636"/>
            <a:chOff x="0" y="0"/>
            <a:chExt cx="8456930" cy="635000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8B1D73F-01B6-4F37-B455-D5B3F09AB6FA}"/>
                </a:ext>
              </a:extLst>
            </p:cNvPr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231F20"/>
            </a:solidFill>
          </p:spPr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A2DF55E8-D7C8-4037-8B32-D2D2C20952FF}"/>
                </a:ext>
              </a:extLst>
            </p:cNvPr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97ABF18-7941-4E58-B785-EC4C4C372CB0}"/>
                </a:ext>
              </a:extLst>
            </p:cNvPr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F589312-8D7B-4229-894C-B36AD1DD7098}"/>
                </a:ext>
              </a:extLst>
            </p:cNvPr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FE4F1DB-0669-41C5-B39D-818405F954B5}"/>
                </a:ext>
              </a:extLst>
            </p:cNvPr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736A29E-B029-4992-92C0-45072F4C11E9}"/>
                </a:ext>
              </a:extLst>
            </p:cNvPr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E6F1"/>
            </a:solid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1D8FB23-C54C-4665-B3E0-47F5528AA358}"/>
                </a:ext>
              </a:extLst>
            </p:cNvPr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C0A6D97-59FE-437D-8FAB-A21402B633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838" t="43472" r="31718" b="33701"/>
          <a:stretch/>
        </p:blipFill>
        <p:spPr>
          <a:xfrm>
            <a:off x="917305" y="876894"/>
            <a:ext cx="5961015" cy="441416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0A9168-CE87-4F66-8ACA-A8D44EBD74F6}"/>
              </a:ext>
            </a:extLst>
          </p:cNvPr>
          <p:cNvSpPr/>
          <p:nvPr/>
        </p:nvSpPr>
        <p:spPr>
          <a:xfrm>
            <a:off x="7936094" y="449599"/>
            <a:ext cx="3686946" cy="840721"/>
          </a:xfrm>
          <a:prstGeom prst="roundRect">
            <a:avLst>
              <a:gd name="adj" fmla="val 31111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clean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A6CBC2-E222-4F96-AF9B-0D768B00B99B}"/>
              </a:ext>
            </a:extLst>
          </p:cNvPr>
          <p:cNvSpPr txBox="1"/>
          <p:nvPr/>
        </p:nvSpPr>
        <p:spPr>
          <a:xfrm>
            <a:off x="8976927" y="1557039"/>
            <a:ext cx="1605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333333"/>
                </a:solidFill>
                <a:effectLst/>
                <a:latin typeface="+mj-lt"/>
              </a:rPr>
              <a:t>/kliːn/</a:t>
            </a:r>
            <a:endParaRPr lang="en-US" sz="400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5FF929-DB19-4EC3-8CEB-01BE1F63D97E}"/>
              </a:ext>
            </a:extLst>
          </p:cNvPr>
          <p:cNvSpPr txBox="1"/>
          <p:nvPr/>
        </p:nvSpPr>
        <p:spPr>
          <a:xfrm>
            <a:off x="8185899" y="2388604"/>
            <a:ext cx="318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</a:rPr>
              <a:t>( adj) sạch sẽ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14056C-E142-4757-B5A5-EC8A1A9EE963}"/>
              </a:ext>
            </a:extLst>
          </p:cNvPr>
          <p:cNvSpPr txBox="1"/>
          <p:nvPr/>
        </p:nvSpPr>
        <p:spPr>
          <a:xfrm>
            <a:off x="442458" y="6092278"/>
            <a:ext cx="72730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i="1"/>
              <a:t>This city is the </a:t>
            </a:r>
            <a:r>
              <a:rPr lang="en-US" sz="2800" b="1" i="1" u="sng">
                <a:solidFill>
                  <a:srgbClr val="C00000"/>
                </a:solidFill>
              </a:rPr>
              <a:t>cleanest</a:t>
            </a:r>
            <a:r>
              <a:rPr lang="en-US" sz="2800" i="1"/>
              <a:t> city in my country.</a:t>
            </a:r>
          </a:p>
        </p:txBody>
      </p:sp>
      <p:pic>
        <p:nvPicPr>
          <p:cNvPr id="18" name="clean-1637064759">
            <a:hlinkClick r:id="" action="ppaction://media"/>
            <a:extLst>
              <a:ext uri="{FF2B5EF4-FFF2-40B4-BE49-F238E27FC236}">
                <a16:creationId xmlns:a16="http://schemas.microsoft.com/office/drawing/2014/main" id="{DC77F74B-A2A1-4646-B5E5-F08868480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83026" y="-85837"/>
            <a:ext cx="406400" cy="406400"/>
          </a:xfrm>
          <a:prstGeom prst="rect">
            <a:avLst/>
          </a:prstGeom>
        </p:spPr>
      </p:pic>
      <p:pic>
        <p:nvPicPr>
          <p:cNvPr id="19" name="This-city-is-the-cleanest-city1637064769">
            <a:hlinkClick r:id="" action="ppaction://media"/>
            <a:extLst>
              <a:ext uri="{FF2B5EF4-FFF2-40B4-BE49-F238E27FC236}">
                <a16:creationId xmlns:a16="http://schemas.microsoft.com/office/drawing/2014/main" id="{CC252B2B-7237-4637-A87E-5B24EA61A9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81487" y="51245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08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>
            <a:extLst>
              <a:ext uri="{FF2B5EF4-FFF2-40B4-BE49-F238E27FC236}">
                <a16:creationId xmlns:a16="http://schemas.microsoft.com/office/drawing/2014/main" id="{D61F5FCD-3638-4BCA-93CB-2874E59020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2533" y="-240969"/>
            <a:ext cx="12511775" cy="7098969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3E7B4D97-D890-47D3-B52B-03D8170177DA}"/>
              </a:ext>
            </a:extLst>
          </p:cNvPr>
          <p:cNvGrpSpPr>
            <a:grpSpLocks noChangeAspect="1"/>
          </p:cNvGrpSpPr>
          <p:nvPr/>
        </p:nvGrpSpPr>
        <p:grpSpPr>
          <a:xfrm>
            <a:off x="53115" y="206905"/>
            <a:ext cx="7924283" cy="5950055"/>
            <a:chOff x="0" y="0"/>
            <a:chExt cx="8456930" cy="635000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8B1D73F-01B6-4F37-B455-D5B3F09AB6FA}"/>
                </a:ext>
              </a:extLst>
            </p:cNvPr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231F20"/>
            </a:solidFill>
          </p:spPr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A2DF55E8-D7C8-4037-8B32-D2D2C20952FF}"/>
                </a:ext>
              </a:extLst>
            </p:cNvPr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97ABF18-7941-4E58-B785-EC4C4C372CB0}"/>
                </a:ext>
              </a:extLst>
            </p:cNvPr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F589312-8D7B-4229-894C-B36AD1DD7098}"/>
                </a:ext>
              </a:extLst>
            </p:cNvPr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FE4F1DB-0669-41C5-B39D-818405F954B5}"/>
                </a:ext>
              </a:extLst>
            </p:cNvPr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736A29E-B029-4992-92C0-45072F4C11E9}"/>
                </a:ext>
              </a:extLst>
            </p:cNvPr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E6F1"/>
            </a:solid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1D8FB23-C54C-4665-B3E0-47F5528AA358}"/>
                </a:ext>
              </a:extLst>
            </p:cNvPr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0B93AEE-816B-4E2F-986B-6E300A451D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813" t="29444" r="30624" b="11666"/>
          <a:stretch/>
        </p:blipFill>
        <p:spPr>
          <a:xfrm>
            <a:off x="1239628" y="818571"/>
            <a:ext cx="4963727" cy="44970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745D6F-E8BD-401D-883E-FF0ACE648F90}"/>
              </a:ext>
            </a:extLst>
          </p:cNvPr>
          <p:cNvSpPr/>
          <p:nvPr/>
        </p:nvSpPr>
        <p:spPr>
          <a:xfrm>
            <a:off x="8083046" y="455617"/>
            <a:ext cx="3686946" cy="840721"/>
          </a:xfrm>
          <a:prstGeom prst="roundRect">
            <a:avLst>
              <a:gd name="adj" fmla="val 31111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populated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A3E219-43AC-42AC-A7E4-053310593F2F}"/>
              </a:ext>
            </a:extLst>
          </p:cNvPr>
          <p:cNvSpPr txBox="1"/>
          <p:nvPr/>
        </p:nvSpPr>
        <p:spPr>
          <a:xfrm>
            <a:off x="8336847" y="1573014"/>
            <a:ext cx="2885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333333"/>
                </a:solidFill>
                <a:effectLst/>
                <a:latin typeface="+mj-lt"/>
              </a:rPr>
              <a:t>/ˈpɒpjuleɪt/</a:t>
            </a:r>
            <a:endParaRPr lang="en-US" sz="360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9A4975-299B-4B97-A59D-6748091695C6}"/>
              </a:ext>
            </a:extLst>
          </p:cNvPr>
          <p:cNvSpPr txBox="1"/>
          <p:nvPr/>
        </p:nvSpPr>
        <p:spPr>
          <a:xfrm>
            <a:off x="8238403" y="2458500"/>
            <a:ext cx="3686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</a:rPr>
              <a:t>( adj) đông đúc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955621-507B-4F1C-B1B0-73462990D652}"/>
              </a:ext>
            </a:extLst>
          </p:cNvPr>
          <p:cNvSpPr txBox="1"/>
          <p:nvPr/>
        </p:nvSpPr>
        <p:spPr>
          <a:xfrm>
            <a:off x="96756" y="6224855"/>
            <a:ext cx="824009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0" i="1">
                <a:effectLst/>
                <a:latin typeface="+mj-lt"/>
              </a:rPr>
              <a:t>I think we should stay away from </a:t>
            </a:r>
            <a:r>
              <a:rPr lang="en-US" sz="2800" b="1" i="1" u="sng">
                <a:solidFill>
                  <a:srgbClr val="C00000"/>
                </a:solidFill>
                <a:latin typeface="+mj-lt"/>
              </a:rPr>
              <a:t>populated</a:t>
            </a:r>
            <a:r>
              <a:rPr lang="en-US" sz="2800" b="0" i="1">
                <a:effectLst/>
                <a:latin typeface="+mj-lt"/>
              </a:rPr>
              <a:t> areas.</a:t>
            </a:r>
            <a:endParaRPr lang="en-US" sz="2800" i="1">
              <a:latin typeface="+mj-lt"/>
            </a:endParaRPr>
          </a:p>
        </p:txBody>
      </p:sp>
      <p:pic>
        <p:nvPicPr>
          <p:cNvPr id="20" name="populated-1637064797">
            <a:hlinkClick r:id="" action="ppaction://media"/>
            <a:extLst>
              <a:ext uri="{FF2B5EF4-FFF2-40B4-BE49-F238E27FC236}">
                <a16:creationId xmlns:a16="http://schemas.microsoft.com/office/drawing/2014/main" id="{912025E9-473E-4CEB-9267-2FCD07752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2008" y="-112102"/>
            <a:ext cx="406400" cy="406400"/>
          </a:xfrm>
          <a:prstGeom prst="rect">
            <a:avLst/>
          </a:prstGeom>
        </p:spPr>
      </p:pic>
      <p:pic>
        <p:nvPicPr>
          <p:cNvPr id="21" name="I-think-we-should-stay-away-fr1637064807">
            <a:hlinkClick r:id="" action="ppaction://media"/>
            <a:extLst>
              <a:ext uri="{FF2B5EF4-FFF2-40B4-BE49-F238E27FC236}">
                <a16:creationId xmlns:a16="http://schemas.microsoft.com/office/drawing/2014/main" id="{E08320D5-19EE-4AB0-8A46-46463C9FD3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85226" y="53185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68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>
            <a:extLst>
              <a:ext uri="{FF2B5EF4-FFF2-40B4-BE49-F238E27FC236}">
                <a16:creationId xmlns:a16="http://schemas.microsoft.com/office/drawing/2014/main" id="{D61F5FCD-3638-4BCA-93CB-2874E59020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2192000" cy="7155434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3E7B4D97-D890-47D3-B52B-03D8170177DA}"/>
              </a:ext>
            </a:extLst>
          </p:cNvPr>
          <p:cNvGrpSpPr>
            <a:grpSpLocks noChangeAspect="1"/>
          </p:cNvGrpSpPr>
          <p:nvPr/>
        </p:nvGrpSpPr>
        <p:grpSpPr>
          <a:xfrm>
            <a:off x="220604" y="214364"/>
            <a:ext cx="7494886" cy="5627636"/>
            <a:chOff x="0" y="0"/>
            <a:chExt cx="8456930" cy="635000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8B1D73F-01B6-4F37-B455-D5B3F09AB6FA}"/>
                </a:ext>
              </a:extLst>
            </p:cNvPr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231F20"/>
            </a:solidFill>
          </p:spPr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A2DF55E8-D7C8-4037-8B32-D2D2C20952FF}"/>
                </a:ext>
              </a:extLst>
            </p:cNvPr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97ABF18-7941-4E58-B785-EC4C4C372CB0}"/>
                </a:ext>
              </a:extLst>
            </p:cNvPr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F589312-8D7B-4229-894C-B36AD1DD7098}"/>
                </a:ext>
              </a:extLst>
            </p:cNvPr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FE4F1DB-0669-41C5-B39D-818405F954B5}"/>
                </a:ext>
              </a:extLst>
            </p:cNvPr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736A29E-B029-4992-92C0-45072F4C11E9}"/>
                </a:ext>
              </a:extLst>
            </p:cNvPr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E6F1"/>
            </a:solid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1D8FB23-C54C-4665-B3E0-47F5528AA358}"/>
                </a:ext>
              </a:extLst>
            </p:cNvPr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0A1BE43-D7C9-4568-A187-ABC8D1C9B8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812" t="24861" r="30781" b="15556"/>
          <a:stretch/>
        </p:blipFill>
        <p:spPr>
          <a:xfrm>
            <a:off x="1399870" y="799103"/>
            <a:ext cx="4814280" cy="443203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F2667C-7868-401F-8D65-B92FAA002E93}"/>
              </a:ext>
            </a:extLst>
          </p:cNvPr>
          <p:cNvSpPr/>
          <p:nvPr/>
        </p:nvSpPr>
        <p:spPr>
          <a:xfrm>
            <a:off x="7936094" y="449599"/>
            <a:ext cx="3686946" cy="840721"/>
          </a:xfrm>
          <a:prstGeom prst="roundRect">
            <a:avLst>
              <a:gd name="adj" fmla="val 31111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cheap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2BBAF0-EDE6-428D-AE14-3E31A4D32E14}"/>
              </a:ext>
            </a:extLst>
          </p:cNvPr>
          <p:cNvSpPr txBox="1"/>
          <p:nvPr/>
        </p:nvSpPr>
        <p:spPr>
          <a:xfrm>
            <a:off x="8866619" y="1485919"/>
            <a:ext cx="1567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333333"/>
                </a:solidFill>
                <a:effectLst/>
                <a:latin typeface="+mj-lt"/>
              </a:rPr>
              <a:t>/tʃiːp/</a:t>
            </a:r>
            <a:endParaRPr lang="en-US" sz="400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EC412F-DC8A-4FCA-9FDB-A6E04EF96408}"/>
              </a:ext>
            </a:extLst>
          </p:cNvPr>
          <p:cNvSpPr txBox="1"/>
          <p:nvPr/>
        </p:nvSpPr>
        <p:spPr>
          <a:xfrm>
            <a:off x="8582139" y="2368787"/>
            <a:ext cx="318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</a:rPr>
              <a:t>( adj) rẻ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7B3AB2-4D48-4268-A2EB-78177D7A1A7D}"/>
              </a:ext>
            </a:extLst>
          </p:cNvPr>
          <p:cNvSpPr txBox="1"/>
          <p:nvPr/>
        </p:nvSpPr>
        <p:spPr>
          <a:xfrm>
            <a:off x="248742" y="6049097"/>
            <a:ext cx="721885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>
                <a:latin typeface="+mj-lt"/>
              </a:rPr>
              <a:t>The ring isn’t cheap enough for me to buy.</a:t>
            </a:r>
          </a:p>
        </p:txBody>
      </p:sp>
      <p:pic>
        <p:nvPicPr>
          <p:cNvPr id="21" name="cheap-1637064832">
            <a:hlinkClick r:id="" action="ppaction://media"/>
            <a:extLst>
              <a:ext uri="{FF2B5EF4-FFF2-40B4-BE49-F238E27FC236}">
                <a16:creationId xmlns:a16="http://schemas.microsoft.com/office/drawing/2014/main" id="{C2FA5D5D-84A6-4ECD-903B-C778B5575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00174" y="-63983"/>
            <a:ext cx="406400" cy="406400"/>
          </a:xfrm>
          <a:prstGeom prst="rect">
            <a:avLst/>
          </a:prstGeom>
        </p:spPr>
      </p:pic>
      <p:pic>
        <p:nvPicPr>
          <p:cNvPr id="22" name="The-ring-isn’t-cheap-enough-fo1637064840">
            <a:hlinkClick r:id="" action="ppaction://media"/>
            <a:extLst>
              <a:ext uri="{FF2B5EF4-FFF2-40B4-BE49-F238E27FC236}">
                <a16:creationId xmlns:a16="http://schemas.microsoft.com/office/drawing/2014/main" id="{F031CC5F-C088-422A-8D30-F0C2879D9A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45465" y="56878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60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>
            <a:extLst>
              <a:ext uri="{FF2B5EF4-FFF2-40B4-BE49-F238E27FC236}">
                <a16:creationId xmlns:a16="http://schemas.microsoft.com/office/drawing/2014/main" id="{D61F5FCD-3638-4BCA-93CB-2874E59020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2192000" cy="7155434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3E7B4D97-D890-47D3-B52B-03D8170177DA}"/>
              </a:ext>
            </a:extLst>
          </p:cNvPr>
          <p:cNvGrpSpPr>
            <a:grpSpLocks noChangeAspect="1"/>
          </p:cNvGrpSpPr>
          <p:nvPr/>
        </p:nvGrpSpPr>
        <p:grpSpPr>
          <a:xfrm>
            <a:off x="220604" y="214364"/>
            <a:ext cx="7494886" cy="5627636"/>
            <a:chOff x="0" y="0"/>
            <a:chExt cx="8456930" cy="635000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8B1D73F-01B6-4F37-B455-D5B3F09AB6FA}"/>
                </a:ext>
              </a:extLst>
            </p:cNvPr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231F20"/>
            </a:solidFill>
          </p:spPr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A2DF55E8-D7C8-4037-8B32-D2D2C20952FF}"/>
                </a:ext>
              </a:extLst>
            </p:cNvPr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97ABF18-7941-4E58-B785-EC4C4C372CB0}"/>
                </a:ext>
              </a:extLst>
            </p:cNvPr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F589312-8D7B-4229-894C-B36AD1DD7098}"/>
                </a:ext>
              </a:extLst>
            </p:cNvPr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FE4F1DB-0669-41C5-B39D-818405F954B5}"/>
                </a:ext>
              </a:extLst>
            </p:cNvPr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736A29E-B029-4992-92C0-45072F4C11E9}"/>
                </a:ext>
              </a:extLst>
            </p:cNvPr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E6F1"/>
            </a:solid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1D8FB23-C54C-4665-B3E0-47F5528AA358}"/>
                </a:ext>
              </a:extLst>
            </p:cNvPr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D94B0E7-812E-43EC-B948-6CBB4B14A2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578" t="23056" r="31411" b="18056"/>
          <a:stretch/>
        </p:blipFill>
        <p:spPr>
          <a:xfrm>
            <a:off x="1384090" y="783057"/>
            <a:ext cx="4843989" cy="445577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6E98891-3C6C-483C-A272-BFB2EBFBB8C3}"/>
              </a:ext>
            </a:extLst>
          </p:cNvPr>
          <p:cNvSpPr/>
          <p:nvPr/>
        </p:nvSpPr>
        <p:spPr>
          <a:xfrm>
            <a:off x="7847570" y="449599"/>
            <a:ext cx="4123826" cy="810241"/>
          </a:xfrm>
          <a:prstGeom prst="roundRect">
            <a:avLst>
              <a:gd name="adj" fmla="val 31111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temperature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7A282B-A4CF-4EAB-8C9A-749D9C7010CA}"/>
              </a:ext>
            </a:extLst>
          </p:cNvPr>
          <p:cNvSpPr txBox="1"/>
          <p:nvPr/>
        </p:nvSpPr>
        <p:spPr>
          <a:xfrm>
            <a:off x="8178800" y="1562118"/>
            <a:ext cx="3586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333333"/>
                </a:solidFill>
                <a:effectLst/>
                <a:latin typeface="+mj-lt"/>
              </a:rPr>
              <a:t>/</a:t>
            </a:r>
            <a:r>
              <a:rPr lang="en-US" sz="3600" b="0" i="0">
                <a:solidFill>
                  <a:srgbClr val="333333"/>
                </a:solidFill>
                <a:effectLst/>
                <a:latin typeface="+mj-lt"/>
              </a:rPr>
              <a:t>ˈtemprətʃə(r)/</a:t>
            </a:r>
            <a:endParaRPr lang="en-US" sz="280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324D9E-4821-4685-9576-26FBD273EBD5}"/>
              </a:ext>
            </a:extLst>
          </p:cNvPr>
          <p:cNvSpPr txBox="1"/>
          <p:nvPr/>
        </p:nvSpPr>
        <p:spPr>
          <a:xfrm>
            <a:off x="8185899" y="2388604"/>
            <a:ext cx="318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</a:rPr>
              <a:t>( adj) nhiệt độ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FFCC2B-288B-4CC7-B4E7-DAFEC5579B4A}"/>
              </a:ext>
            </a:extLst>
          </p:cNvPr>
          <p:cNvSpPr txBox="1"/>
          <p:nvPr/>
        </p:nvSpPr>
        <p:spPr>
          <a:xfrm>
            <a:off x="248742" y="6049097"/>
            <a:ext cx="721885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>
                <a:latin typeface="+mj-lt"/>
              </a:rPr>
              <a:t>The temperature is often hot in summer.</a:t>
            </a:r>
          </a:p>
        </p:txBody>
      </p:sp>
      <p:pic>
        <p:nvPicPr>
          <p:cNvPr id="20" name="temperature-1637064864">
            <a:hlinkClick r:id="" action="ppaction://media"/>
            <a:extLst>
              <a:ext uri="{FF2B5EF4-FFF2-40B4-BE49-F238E27FC236}">
                <a16:creationId xmlns:a16="http://schemas.microsoft.com/office/drawing/2014/main" id="{0CC4E30F-1567-4A7A-AA74-4B0A7EF0F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1930" y="225317"/>
            <a:ext cx="406400" cy="406400"/>
          </a:xfrm>
          <a:prstGeom prst="rect">
            <a:avLst/>
          </a:prstGeom>
        </p:spPr>
      </p:pic>
      <p:pic>
        <p:nvPicPr>
          <p:cNvPr id="21" name="The-temperature-is-often-hot-i1637064873">
            <a:hlinkClick r:id="" action="ppaction://media"/>
            <a:extLst>
              <a:ext uri="{FF2B5EF4-FFF2-40B4-BE49-F238E27FC236}">
                <a16:creationId xmlns:a16="http://schemas.microsoft.com/office/drawing/2014/main" id="{8C334DBB-5552-45DD-AA40-C26EB1C3AD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01760" y="58138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78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>
            <a:extLst>
              <a:ext uri="{FF2B5EF4-FFF2-40B4-BE49-F238E27FC236}">
                <a16:creationId xmlns:a16="http://schemas.microsoft.com/office/drawing/2014/main" id="{D61F5FCD-3638-4BCA-93CB-2874E59020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2192000" cy="7155434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3E7B4D97-D890-47D3-B52B-03D8170177DA}"/>
              </a:ext>
            </a:extLst>
          </p:cNvPr>
          <p:cNvGrpSpPr>
            <a:grpSpLocks noChangeAspect="1"/>
          </p:cNvGrpSpPr>
          <p:nvPr/>
        </p:nvGrpSpPr>
        <p:grpSpPr>
          <a:xfrm>
            <a:off x="220604" y="214364"/>
            <a:ext cx="7494886" cy="5627636"/>
            <a:chOff x="0" y="0"/>
            <a:chExt cx="8456930" cy="635000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8B1D73F-01B6-4F37-B455-D5B3F09AB6FA}"/>
                </a:ext>
              </a:extLst>
            </p:cNvPr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231F20"/>
            </a:solidFill>
          </p:spPr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A2DF55E8-D7C8-4037-8B32-D2D2C20952FF}"/>
                </a:ext>
              </a:extLst>
            </p:cNvPr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97ABF18-7941-4E58-B785-EC4C4C372CB0}"/>
                </a:ext>
              </a:extLst>
            </p:cNvPr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F589312-8D7B-4229-894C-B36AD1DD7098}"/>
                </a:ext>
              </a:extLst>
            </p:cNvPr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FE4F1DB-0669-41C5-B39D-818405F954B5}"/>
                </a:ext>
              </a:extLst>
            </p:cNvPr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736A29E-B029-4992-92C0-45072F4C11E9}"/>
                </a:ext>
              </a:extLst>
            </p:cNvPr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E6F1"/>
            </a:solid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1D8FB23-C54C-4665-B3E0-47F5528AA358}"/>
                </a:ext>
              </a:extLst>
            </p:cNvPr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F843743-8698-45B9-9395-999DEEE27B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125" t="30278" r="31411" b="34445"/>
          <a:stretch/>
        </p:blipFill>
        <p:spPr>
          <a:xfrm>
            <a:off x="422402" y="838420"/>
            <a:ext cx="7090163" cy="396726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E4C3D5-D958-4BFF-BB56-6FE45E4630EB}"/>
              </a:ext>
            </a:extLst>
          </p:cNvPr>
          <p:cNvSpPr/>
          <p:nvPr/>
        </p:nvSpPr>
        <p:spPr>
          <a:xfrm>
            <a:off x="7936094" y="449599"/>
            <a:ext cx="3686946" cy="840721"/>
          </a:xfrm>
          <a:prstGeom prst="roundRect">
            <a:avLst>
              <a:gd name="adj" fmla="val 31111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expensive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7BD240-C668-4D23-96F6-96ACD572B4BD}"/>
              </a:ext>
            </a:extLst>
          </p:cNvPr>
          <p:cNvSpPr txBox="1"/>
          <p:nvPr/>
        </p:nvSpPr>
        <p:spPr>
          <a:xfrm>
            <a:off x="8026400" y="1526558"/>
            <a:ext cx="35966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4000" b="0" i="0">
                <a:solidFill>
                  <a:srgbClr val="333333"/>
                </a:solidFill>
                <a:effectLst/>
                <a:latin typeface="+mj-lt"/>
              </a:rPr>
              <a:t>ɪkˈspensɪv/</a:t>
            </a:r>
            <a:endParaRPr lang="en-US" sz="400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A66726-7E71-4FF1-8E35-89449253DE28}"/>
              </a:ext>
            </a:extLst>
          </p:cNvPr>
          <p:cNvSpPr txBox="1"/>
          <p:nvPr/>
        </p:nvSpPr>
        <p:spPr>
          <a:xfrm>
            <a:off x="8185899" y="2388604"/>
            <a:ext cx="318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</a:rPr>
              <a:t>( adj) đắt đỏ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061E40-F22B-4ED2-A52B-AE49B888DBA1}"/>
              </a:ext>
            </a:extLst>
          </p:cNvPr>
          <p:cNvSpPr txBox="1"/>
          <p:nvPr/>
        </p:nvSpPr>
        <p:spPr>
          <a:xfrm>
            <a:off x="248742" y="6049097"/>
            <a:ext cx="721885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>
                <a:latin typeface="+mj-lt"/>
              </a:rPr>
              <a:t>The rings are so expensive.</a:t>
            </a:r>
          </a:p>
        </p:txBody>
      </p:sp>
      <p:pic>
        <p:nvPicPr>
          <p:cNvPr id="2" name="expensive-1637064897">
            <a:hlinkClick r:id="" action="ppaction://media"/>
            <a:extLst>
              <a:ext uri="{FF2B5EF4-FFF2-40B4-BE49-F238E27FC236}">
                <a16:creationId xmlns:a16="http://schemas.microsoft.com/office/drawing/2014/main" id="{795DFAD0-7E57-4B36-9FDC-9948F11352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48260" y="439441"/>
            <a:ext cx="406400" cy="406400"/>
          </a:xfrm>
          <a:prstGeom prst="rect">
            <a:avLst/>
          </a:prstGeom>
        </p:spPr>
      </p:pic>
      <p:pic>
        <p:nvPicPr>
          <p:cNvPr id="20" name="The-rings-are-so-expensive-1637064909">
            <a:hlinkClick r:id="" action="ppaction://media"/>
            <a:extLst>
              <a:ext uri="{FF2B5EF4-FFF2-40B4-BE49-F238E27FC236}">
                <a16:creationId xmlns:a16="http://schemas.microsoft.com/office/drawing/2014/main" id="{741278FA-A5D4-443A-890A-6CD9614B5B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71280" y="57478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39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541</Words>
  <Application>Microsoft Office PowerPoint</Application>
  <PresentationFormat>Widescreen</PresentationFormat>
  <Paragraphs>108</Paragraphs>
  <Slides>21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Aachen</vt:lpstr>
      <vt:lpstr>Arial</vt:lpstr>
      <vt:lpstr>Constantia</vt:lpstr>
      <vt:lpstr>HL Brush 1BK</vt:lpstr>
      <vt:lpstr>Lucida Sans Unicode</vt:lpstr>
      <vt:lpstr>Calibri</vt:lpstr>
      <vt:lpstr>Wingdings</vt:lpstr>
      <vt:lpstr>Contastia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Admin</cp:lastModifiedBy>
  <cp:revision>40</cp:revision>
  <dcterms:created xsi:type="dcterms:W3CDTF">2021-09-05T02:15:09Z</dcterms:created>
  <dcterms:modified xsi:type="dcterms:W3CDTF">2022-05-08T14:04:12Z</dcterms:modified>
</cp:coreProperties>
</file>