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65" r:id="rId6"/>
    <p:sldId id="270" r:id="rId7"/>
    <p:sldId id="269" r:id="rId8"/>
    <p:sldId id="259" r:id="rId9"/>
    <p:sldId id="262" r:id="rId10"/>
    <p:sldId id="264" r:id="rId11"/>
    <p:sldId id="263" r:id="rId12"/>
    <p:sldId id="26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F7DE7-5613-498F-8B2F-4EA7E11AAA1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B2EEC-EE21-4217-BEFE-EE2C48E8C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3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39617-9017-439B-9C7B-034409F22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72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7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5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4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4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2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8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5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41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2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63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79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9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5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7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27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4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65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89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21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0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F87F-35EC-4184-B1A0-88AC5961C588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5B21-F82E-4007-954D-6C7FFB80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5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D7475-8F28-4726-8D03-5B24467D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2E6B-A6D8-4D47-9916-A3878C82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244" y="2259722"/>
            <a:ext cx="7304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WELCOME TO CLASS 8A2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Teacher – Vu Thu </a:t>
            </a:r>
            <a:r>
              <a:rPr lang="en-US" sz="3200" b="1" dirty="0" err="1" smtClean="0">
                <a:solidFill>
                  <a:srgbClr val="FF0000"/>
                </a:solidFill>
              </a:rPr>
              <a:t>Thuy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5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115617"/>
            <a:ext cx="1219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Complete the sentences with the correct form of the verbs in present tenses (present simple, present continuous or present perfect):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 koala (spend)…………………………………………….about 18-20 hours sleeping in tree forks.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It’s only my first week in Wales, and I (see)……………………………………………..so many interesting things already.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The number of kiwis in this area (decrease)…………………………………quickly.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The Aborigines (live)……………………………………………….in Australia for more than 40.000 years.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Most European citizens (not have)……………………………………………to apply for a visa to visit Canada.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At the moment, thousands of people (gather)……………………………………..in Trafalgar Square, London to celebrate St Patrick’s Day.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0859" y="915415"/>
            <a:ext cx="3026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spends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941" y="1797284"/>
            <a:ext cx="37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Have seen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6938" y="2618083"/>
            <a:ext cx="3944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Is decreasing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8644" y="3049005"/>
            <a:ext cx="380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Have lived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5677" y="3899347"/>
            <a:ext cx="378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Don’t have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6102" y="4804228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gathering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0"/>
            <a:ext cx="121079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40163" y="1082566"/>
            <a:ext cx="6589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alibri" panose="020F0502020204030204"/>
              </a:rPr>
              <a:t>WRAP UP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-Students are reviewed about present tense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-You can practice with them fluently.</a:t>
            </a:r>
          </a:p>
        </p:txBody>
      </p:sp>
    </p:spTree>
    <p:extLst>
      <p:ext uri="{BB962C8B-B14F-4D97-AF65-F5344CB8AC3E}">
        <p14:creationId xmlns:p14="http://schemas.microsoft.com/office/powerpoint/2010/main" val="291006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96966" y="1545021"/>
            <a:ext cx="8071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HOMEWORK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-Practice more at home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8359"/>
          </a:xfrm>
        </p:spPr>
      </p:pic>
    </p:spTree>
    <p:extLst>
      <p:ext uri="{BB962C8B-B14F-4D97-AF65-F5344CB8AC3E}">
        <p14:creationId xmlns:p14="http://schemas.microsoft.com/office/powerpoint/2010/main" val="286274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0415" y="1324297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REVISION </a:t>
            </a:r>
            <a:endParaRPr lang="en-US" sz="4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0"/>
            <a:ext cx="121079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40163" y="1082566"/>
            <a:ext cx="6589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OBJECTIVES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-Students are reviewed about present tense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-You can practice with them.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5560" y="127892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GRAMMAR</a:t>
            </a:r>
            <a:endParaRPr lang="en-US" sz="360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512" y="3284984"/>
            <a:ext cx="8784976" cy="193899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6000" b="1" i="1" dirty="0">
                <a:ln w="28575">
                  <a:solidFill>
                    <a:srgbClr val="FF0000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simple for the future</a:t>
            </a:r>
            <a:endParaRPr lang="en-US" sz="3600" b="1" dirty="0">
              <a:ln w="28575">
                <a:noFill/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810039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2913" indent="-4429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spc="-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Discuss the questions.</a:t>
            </a:r>
            <a:endParaRPr lang="en-US" sz="3000" b="1" spc="-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24401" y="21993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91147"/>
            <a:ext cx="91440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time do the sentences refer to: the present or the future?</a:t>
            </a:r>
            <a:endParaRPr lang="en-US" sz="3200" dirty="0">
              <a:solidFill>
                <a:srgbClr val="FFFF00"/>
              </a:solidFill>
              <a:latin typeface="Calibri"/>
            </a:endParaRPr>
          </a:p>
          <a:p>
            <a:pPr marL="442913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</a:t>
            </a:r>
          </a:p>
          <a:p>
            <a:pPr marL="442913" indent="-442913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tense are the verbs in the sentences?</a:t>
            </a:r>
            <a:endParaRPr lang="en-US" sz="3200" dirty="0">
              <a:solidFill>
                <a:srgbClr val="FFFF00"/>
              </a:solidFill>
              <a:latin typeface="Calibri"/>
            </a:endParaRPr>
          </a:p>
          <a:p>
            <a:pPr marL="442913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simple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9581880" y="59372"/>
            <a:ext cx="1043608" cy="50477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Click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3552" y="606674"/>
            <a:ext cx="8040132" cy="2092881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marL="176213" indent="-176213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debating Competition </a:t>
            </a:r>
            <a:r>
              <a:rPr lang="en-US" sz="28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in the Main Hall </a:t>
            </a:r>
            <a:r>
              <a:rPr lang="en-US" sz="28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April 3rd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indent="-176213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bus for the excursion to the chocolate factory </a:t>
            </a:r>
            <a:r>
              <a:rPr lang="en-US" sz="28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8.00 </a:t>
            </a:r>
            <a:r>
              <a:rPr lang="en-US" sz="28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</a:t>
            </a:r>
            <a:r>
              <a:rPr lang="en-US" sz="28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April 14th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88" y="564150"/>
            <a:ext cx="9140512" cy="631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1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4910" y="2049517"/>
            <a:ext cx="583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EXERCISES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838200" y="641131"/>
            <a:ext cx="106811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Use the verbs in the box in present simple tense to complete the sentences: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Arrive, be, have, leave, open, retire, return, rise, start, visit.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The plane from London to Paris ……………………………………in fifteen minutes.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The Music Festival ………………………….on the first Saturday of next month.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Mr. Nam……………………………………breakfast with the president of the United States tomorrow.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As you are in Paris now, the sun…………………………a minute earlier tomorrow.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The train (not)……………………………in London at 11 tonight as it departed late.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There……………………another bus to Canberra in half an hour.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Mr. and Mrs. Wilson…………………to California this weekend.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My brother…………………work in Liverpool next Monday.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We……………………the Golden Gate Bridge in San Francisco on day 6.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I think that Julia’s father…………………………in two years.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1686" y="1345322"/>
            <a:ext cx="138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leaves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4426" y="1734202"/>
            <a:ext cx="130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opens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2582" y="2081048"/>
            <a:ext cx="112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3519" y="2827279"/>
            <a:ext cx="131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rises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112" y="3194354"/>
            <a:ext cx="208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Doesn’t arrive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582" y="3550919"/>
            <a:ext cx="110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4938" y="3939014"/>
            <a:ext cx="134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return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4929" y="4285069"/>
            <a:ext cx="120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starts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9001" y="4641630"/>
            <a:ext cx="135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visit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1887" y="5002924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retires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30924" y="-304783"/>
            <a:ext cx="1142474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00" dirty="0" smtClean="0">
              <a:solidFill>
                <a:srgbClr val="002060"/>
              </a:solidFill>
            </a:endParaRPr>
          </a:p>
          <a:p>
            <a:r>
              <a:rPr lang="en-US" sz="2300" dirty="0" smtClean="0">
                <a:solidFill>
                  <a:srgbClr val="002060"/>
                </a:solidFill>
              </a:rPr>
              <a:t>Choose the best answer to complete each of the following sentences:</a:t>
            </a:r>
          </a:p>
          <a:p>
            <a:pPr marL="342900" indent="-342900">
              <a:buAutoNum type="arabicPeriod"/>
            </a:pPr>
            <a:r>
              <a:rPr lang="en-US" sz="2300" dirty="0" smtClean="0">
                <a:solidFill>
                  <a:srgbClr val="002060"/>
                </a:solidFill>
              </a:rPr>
              <a:t>The Statue of Liberty is a major monument in New York which …………..freedom.</a:t>
            </a:r>
          </a:p>
          <a:p>
            <a:pPr marL="342900" indent="-342900">
              <a:buAutoNum type="alphaUcPeriod"/>
            </a:pPr>
            <a:r>
              <a:rPr lang="en-US" sz="2300" dirty="0" smtClean="0">
                <a:solidFill>
                  <a:srgbClr val="002060"/>
                </a:solidFill>
              </a:rPr>
              <a:t>Attracts                       B. symbolizes                             C. decides                             D. understands</a:t>
            </a:r>
          </a:p>
          <a:p>
            <a:r>
              <a:rPr lang="en-US" sz="2300" dirty="0" smtClean="0">
                <a:solidFill>
                  <a:srgbClr val="002060"/>
                </a:solidFill>
              </a:rPr>
              <a:t>2. Like the Kangaroo and koala, the platypus is a ……………animal in Australia.</a:t>
            </a:r>
          </a:p>
          <a:p>
            <a:pPr marL="342900" indent="-342900">
              <a:buAutoNum type="alphaUcPeriod"/>
            </a:pPr>
            <a:r>
              <a:rPr lang="en-US" sz="2300" dirty="0" smtClean="0">
                <a:solidFill>
                  <a:srgbClr val="002060"/>
                </a:solidFill>
              </a:rPr>
              <a:t>Scenic                           B. tailless                                    C. foreign                             D. unique</a:t>
            </a:r>
          </a:p>
          <a:p>
            <a:r>
              <a:rPr lang="en-US" sz="2300" dirty="0" smtClean="0">
                <a:solidFill>
                  <a:srgbClr val="002060"/>
                </a:solidFill>
              </a:rPr>
              <a:t>3. David uses English as his mother………………because he comes from the UK.</a:t>
            </a:r>
          </a:p>
          <a:p>
            <a:pPr marL="342900" indent="-342900">
              <a:buAutoNum type="alphaUcPeriod"/>
            </a:pPr>
            <a:r>
              <a:rPr lang="en-US" sz="2300" dirty="0" smtClean="0">
                <a:solidFill>
                  <a:srgbClr val="002060"/>
                </a:solidFill>
              </a:rPr>
              <a:t>Tongue                           B. mouth                                    C. nose                                   D. cheek</a:t>
            </a:r>
          </a:p>
          <a:p>
            <a:r>
              <a:rPr lang="en-US" sz="2300" dirty="0" smtClean="0">
                <a:solidFill>
                  <a:srgbClr val="002060"/>
                </a:solidFill>
              </a:rPr>
              <a:t>4. The Sydney Opera house is an………….of Australia’s creative and technical achievement.</a:t>
            </a:r>
          </a:p>
          <a:p>
            <a:pPr marL="342900" indent="-342900">
              <a:buAutoNum type="alphaUcPeriod"/>
            </a:pPr>
            <a:r>
              <a:rPr lang="en-US" sz="2300" dirty="0" smtClean="0">
                <a:solidFill>
                  <a:srgbClr val="002060"/>
                </a:solidFill>
              </a:rPr>
              <a:t>Orchestra                       B. emblem                                  C. icon                                  D. armorial</a:t>
            </a:r>
          </a:p>
          <a:p>
            <a:r>
              <a:rPr lang="en-US" sz="2300" dirty="0" smtClean="0">
                <a:solidFill>
                  <a:srgbClr val="002060"/>
                </a:solidFill>
              </a:rPr>
              <a:t>5. The government of New Zealand has done a lot to …………the culture of the Maori.</a:t>
            </a:r>
          </a:p>
          <a:p>
            <a:pPr marL="342900" indent="-342900">
              <a:buAutoNum type="alphaUcPeriod"/>
            </a:pPr>
            <a:r>
              <a:rPr lang="en-US" sz="2300" dirty="0" smtClean="0">
                <a:solidFill>
                  <a:srgbClr val="002060"/>
                </a:solidFill>
              </a:rPr>
              <a:t>Preserve                           B. surround                               C. puzzle                              D. pronounce</a:t>
            </a:r>
          </a:p>
          <a:p>
            <a:r>
              <a:rPr lang="en-US" sz="2300" dirty="0" smtClean="0">
                <a:solidFill>
                  <a:srgbClr val="002060"/>
                </a:solidFill>
              </a:rPr>
              <a:t>6. Coming to Scotland, visitors can drive through vast green……………</a:t>
            </a:r>
          </a:p>
          <a:p>
            <a:pPr marL="342900" indent="-342900">
              <a:buAutoNum type="alphaUcPeriod"/>
            </a:pPr>
            <a:r>
              <a:rPr lang="en-US" sz="2300" dirty="0" smtClean="0">
                <a:solidFill>
                  <a:srgbClr val="002060"/>
                </a:solidFill>
              </a:rPr>
              <a:t>Lochs                                  B. stations                                C. castles                               D. pastures</a:t>
            </a:r>
          </a:p>
          <a:p>
            <a:r>
              <a:rPr lang="en-US" sz="2300" dirty="0" smtClean="0">
                <a:solidFill>
                  <a:srgbClr val="002060"/>
                </a:solidFill>
              </a:rPr>
              <a:t>7. How is your holiday in New Zealand? ………………………………….</a:t>
            </a:r>
          </a:p>
          <a:p>
            <a:r>
              <a:rPr lang="en-US" sz="2300" dirty="0" smtClean="0">
                <a:solidFill>
                  <a:srgbClr val="002060"/>
                </a:solidFill>
              </a:rPr>
              <a:t>A. Really                                  B. Awesome                              C. Absolutely right              D. 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4124" y="756745"/>
            <a:ext cx="430924" cy="357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79724" y="1439917"/>
            <a:ext cx="388883" cy="420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924" y="2196662"/>
            <a:ext cx="407276" cy="315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20910" y="2900855"/>
            <a:ext cx="388883" cy="378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0924" y="3605048"/>
            <a:ext cx="407276" cy="33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63503" y="4572000"/>
            <a:ext cx="409904" cy="46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641" y="5328745"/>
            <a:ext cx="367862" cy="475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83779" y="365125"/>
            <a:ext cx="11403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8. The flight number 781 to Melbourne……………….at 9 o’clock tomorrow morning.</a:t>
            </a:r>
          </a:p>
          <a:p>
            <a:pPr marL="342900" indent="-342900">
              <a:buAutoNum type="alphaUcPeriod"/>
            </a:pPr>
            <a:r>
              <a:rPr lang="en-US" sz="2400" dirty="0" smtClean="0">
                <a:solidFill>
                  <a:srgbClr val="002060"/>
                </a:solidFill>
              </a:rPr>
              <a:t>Arrives               B. is arriving                    C. has arrived                     D. will arrive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9. Some documentary say that people …………………the Glastonbury Festival since the beginning of the 19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century.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srgbClr val="002060"/>
                </a:solidFill>
              </a:rPr>
              <a:t>Celebrated                             B. were celebrating              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C. have celebrated                      D. celebrate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10. We……………on the Great Ocean Road, an Australian National Heritage at the moment.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A. Will drive             B. drive                C. have driven                  D. are driving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331" y="746234"/>
            <a:ext cx="304800" cy="409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3779" y="2207172"/>
            <a:ext cx="357352" cy="378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41021" y="3016469"/>
            <a:ext cx="430924" cy="395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714</Words>
  <Application>Microsoft Office PowerPoint</Application>
  <PresentationFormat>Widescreen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2022-02-09T06:43:09Z</dcterms:created>
  <dcterms:modified xsi:type="dcterms:W3CDTF">2022-05-18T13:43:21Z</dcterms:modified>
</cp:coreProperties>
</file>