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308" r:id="rId2"/>
    <p:sldId id="300" r:id="rId3"/>
    <p:sldId id="259" r:id="rId4"/>
    <p:sldId id="265" r:id="rId5"/>
    <p:sldId id="277" r:id="rId6"/>
    <p:sldId id="290" r:id="rId7"/>
    <p:sldId id="289" r:id="rId8"/>
    <p:sldId id="261" r:id="rId9"/>
    <p:sldId id="278" r:id="rId10"/>
    <p:sldId id="307" r:id="rId11"/>
    <p:sldId id="262" r:id="rId12"/>
    <p:sldId id="309" r:id="rId13"/>
    <p:sldId id="294" r:id="rId14"/>
    <p:sldId id="295" r:id="rId15"/>
    <p:sldId id="298" r:id="rId16"/>
    <p:sldId id="301" r:id="rId17"/>
    <p:sldId id="306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22" autoAdjust="0"/>
    <p:restoredTop sz="92308" autoAdjust="0"/>
  </p:normalViewPr>
  <p:slideViewPr>
    <p:cSldViewPr>
      <p:cViewPr>
        <p:scale>
          <a:sx n="69" d="100"/>
          <a:sy n="69" d="100"/>
        </p:scale>
        <p:origin x="-14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3ED95-EBA5-4BD7-887C-689C7A9B84EC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28EB9-2204-4132-936A-398A7DEDA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8EB9-2204-4132-936A-398A7DEDA1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8EB9-2204-4132-936A-398A7DEDA17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8D90CE-458E-4D3D-BE63-8BF79F5D9447}" type="datetimeFigureOut">
              <a:rPr lang="en-US" smtClean="0"/>
              <a:pPr/>
              <a:t>12/03/2018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49AF0-2631-482F-ABF0-5995FC94EA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0198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447801"/>
          <a:ext cx="9144000" cy="4648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1070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9542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clohiđric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S: 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sunfuhiđric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sunfuric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HCO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cacbonic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sunfurơ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nitrơ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8825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257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5257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257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HF: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505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3657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flo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505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nitr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photphor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3657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photphor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10600" cy="6477000"/>
          </a:xfrm>
          <a:ln>
            <a:noFill/>
          </a:ln>
        </p:spPr>
        <p:txBody>
          <a:bodyPr/>
          <a:lstStyle/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1534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hiđric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429000"/>
            <a:ext cx="82296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4. Tên gọi axit</a:t>
            </a:r>
            <a:endParaRPr lang="en-US" sz="40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953000"/>
            <a:ext cx="81534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029200"/>
            <a:ext cx="7924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4255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4114800"/>
                <a:gridCol w="2667000"/>
              </a:tblGrid>
              <a:tr h="69536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7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2800" b="1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8021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0338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Oxi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phi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477000" y="22098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477000" y="3505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6553200" y="46482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1" y="1752600"/>
          <a:ext cx="8763001" cy="3240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1640"/>
                <a:gridCol w="3164417"/>
                <a:gridCol w="1564022"/>
                <a:gridCol w="2492922"/>
              </a:tblGrid>
              <a:tr h="116943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6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clo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Clor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697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</a:t>
                      </a:r>
                      <a:r>
                        <a:rPr lang="en-US" sz="3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HS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Hiđrosunf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1569">
                <a:tc vMerge="1"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ua</a:t>
                      </a:r>
                      <a:endParaRPr lang="en-US" sz="36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600" y="5181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Br: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5181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brom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5715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-F:  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5715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flor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eft Arrow 13">
            <a:hlinkClick r:id="rId2" action="ppaction://hlinksldjump"/>
          </p:cNvPr>
          <p:cNvSpPr/>
          <p:nvPr/>
        </p:nvSpPr>
        <p:spPr>
          <a:xfrm>
            <a:off x="7620000" y="60960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534399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2438400"/>
                <a:gridCol w="1752600"/>
                <a:gridCol w="2819399"/>
              </a:tblGrid>
              <a:tr h="108902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nitr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-NO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8181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sunfur</a:t>
                      </a:r>
                      <a:r>
                        <a:rPr lang="en-US" sz="3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-HSO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Gốc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5257800"/>
            <a:ext cx="64770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410200"/>
            <a:ext cx="5410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2743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hiđrosunf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40386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1" name="Left Arrow 10">
            <a:hlinkClick r:id="rId2" action="ppaction://hlinksldjump"/>
          </p:cNvPr>
          <p:cNvSpPr/>
          <p:nvPr/>
        </p:nvSpPr>
        <p:spPr>
          <a:xfrm>
            <a:off x="7772400" y="6324600"/>
            <a:ext cx="990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219200"/>
          <a:ext cx="9143998" cy="2812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534"/>
                <a:gridCol w="2813532"/>
                <a:gridCol w="1884727"/>
                <a:gridCol w="2916205"/>
              </a:tblGrid>
              <a:tr h="79912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261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nitr</a:t>
                      </a:r>
                      <a:r>
                        <a:rPr lang="en-US" sz="3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- NO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261">
                <a:tc rowSpan="2"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sunfur</a:t>
                      </a:r>
                      <a:r>
                        <a:rPr lang="en-US" sz="3600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HSO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261"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2667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hiđrosunf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3276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unf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4572000"/>
            <a:ext cx="49530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4724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* Gốc axit có ít oxi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3600" dirty="0"/>
          </a:p>
        </p:txBody>
      </p:sp>
      <p:sp>
        <p:nvSpPr>
          <p:cNvPr id="13" name="Left Arrow 12">
            <a:hlinkClick r:id="rId2" action="ppaction://hlinksldjump"/>
          </p:cNvPr>
          <p:cNvSpPr/>
          <p:nvPr/>
        </p:nvSpPr>
        <p:spPr>
          <a:xfrm>
            <a:off x="7696200" y="6248400"/>
            <a:ext cx="9144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034083"/>
          <a:ext cx="8610600" cy="5291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225"/>
                <a:gridCol w="2130421"/>
                <a:gridCol w="1459424"/>
                <a:gridCol w="1313481"/>
                <a:gridCol w="2408049"/>
              </a:tblGrid>
              <a:tr h="69086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CTHH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Tên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Gốc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Hóa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trị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Tên</a:t>
                      </a:r>
                      <a:r>
                        <a:rPr lang="en-US" sz="280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gốc axit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7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4527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8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389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HNO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508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73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62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en-US" sz="28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752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clohiđr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1752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Cl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75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1752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clor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743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sunfur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36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HSO</a:t>
            </a:r>
            <a:r>
              <a:rPr lang="en-US" sz="28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971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= SO</a:t>
            </a:r>
            <a:r>
              <a:rPr lang="en-US" sz="28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2362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2362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iđrosunf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sunf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NO</a:t>
            </a:r>
            <a:r>
              <a:rPr lang="en-US" sz="28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3733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10200" y="2971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2600" y="3733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nitr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Phiếu học tập 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21" grpId="0"/>
      <p:bldP spid="22" grpId="0"/>
      <p:bldP spid="23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32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phiếu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kiến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thức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130 SGK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trước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muối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106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BÀI 37: AXIT – BAZƠ - MUỐI </a:t>
            </a:r>
            <a:br>
              <a:rPr lang="en-US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6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600200"/>
          </a:xfrm>
        </p:spPr>
        <p:txBody>
          <a:bodyPr>
            <a:noAutofit/>
          </a:bodyPr>
          <a:lstStyle/>
          <a:p>
            <a:r>
              <a:rPr lang="en-US" sz="4000" b="1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 – Axit</a:t>
            </a:r>
            <a:r>
              <a:rPr lang="en-US" sz="4000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Khái niệm</a:t>
            </a:r>
            <a:r>
              <a:rPr lang="en-US" sz="3600" b="1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* Ví dụ:</a:t>
            </a:r>
            <a:br>
              <a:rPr lang="en-US" sz="4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u="sng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7338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Cl,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Br,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514350" indent="-51435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066800" y="3657600"/>
            <a:ext cx="7315200" cy="2057400"/>
          </a:xfrm>
          <a:prstGeom prst="wedgeRoundRectCallout">
            <a:avLst>
              <a:gd name="adj1" fmla="val -45516"/>
              <a:gd name="adj2" fmla="val -69771"/>
              <a:gd name="adj3" fmla="val 16667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36576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657600" y="4114800"/>
            <a:ext cx="609600" cy="6096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200" y="3733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 hay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57600" y="4724400"/>
            <a:ext cx="685800" cy="381000"/>
          </a:xfrm>
          <a:prstGeom prst="straightConnector1">
            <a:avLst/>
          </a:prstGeom>
          <a:ln w="222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19600" y="4800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9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hiđro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28600" y="2667000"/>
            <a:ext cx="3505200" cy="1828800"/>
          </a:xfrm>
          <a:prstGeom prst="wedgeRectCallout">
            <a:avLst>
              <a:gd name="adj1" fmla="val 44286"/>
              <a:gd name="adj2" fmla="val -73713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có thể thay thế bằng các nguyên</a:t>
            </a:r>
          </a:p>
          <a:p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tử kim loại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3962400" y="2590800"/>
            <a:ext cx="4800600" cy="2438400"/>
          </a:xfrm>
          <a:prstGeom prst="wedgeRectCallout">
            <a:avLst>
              <a:gd name="adj1" fmla="val 34250"/>
              <a:gd name="adj2" fmla="val -66975"/>
            </a:avLst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hay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* Khái niệm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2438400"/>
          <a:ext cx="8229600" cy="408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7439"/>
                <a:gridCol w="2669681"/>
                <a:gridCol w="1805958"/>
                <a:gridCol w="2026522"/>
              </a:tblGrid>
              <a:tr h="16634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8510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38142">
                <a:tc rowSpan="2"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–HSO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18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2971800"/>
          <a:ext cx="8077200" cy="2793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2819400"/>
                <a:gridCol w="3048000"/>
              </a:tblGrid>
              <a:tr h="87364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0346">
                <a:tc rowSpan="3"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HPO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≡ PO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524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77200" cy="762000"/>
          </a:xfrm>
        </p:spPr>
        <p:txBody>
          <a:bodyPr>
            <a:norm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* Bài tập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10600" cy="4903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65"/>
                <a:gridCol w="2307147"/>
                <a:gridCol w="1950088"/>
                <a:gridCol w="2870200"/>
              </a:tblGrid>
              <a:tr h="133551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CTHH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baseline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nguyên tử H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gốc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axit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8170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347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SO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009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lang="en-US" sz="3600" baseline="-25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≡ PO</a:t>
                      </a:r>
                      <a:r>
                        <a:rPr lang="en-US" sz="3600" baseline="-2500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5562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562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2. Công thức tổng quát</a:t>
            </a:r>
            <a:endParaRPr lang="en-US" sz="4000" b="1" u="sng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sz="48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A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n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1828800"/>
            <a:ext cx="1981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1981200"/>
            <a:ext cx="1752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="1" baseline="-250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2. Công thức tổng quát</a:t>
            </a:r>
            <a:endParaRPr lang="en-US" sz="4000" b="1" u="sng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02163"/>
          </a:xfrm>
        </p:spPr>
        <p:txBody>
          <a:bodyPr/>
          <a:lstStyle/>
          <a:p>
            <a:pPr>
              <a:buNone/>
            </a:pPr>
            <a:endParaRPr lang="en-US" sz="3600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Gồm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819400"/>
            <a:ext cx="838200" cy="685800"/>
          </a:xfrm>
          <a:prstGeom prst="straightConnector1">
            <a:avLst/>
          </a:prstGeom>
          <a:ln w="349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3505200"/>
            <a:ext cx="838200" cy="609600"/>
          </a:xfrm>
          <a:prstGeom prst="straightConnector1">
            <a:avLst/>
          </a:prstGeom>
          <a:ln w="3492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29000" y="2133600"/>
            <a:ext cx="5105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9000" y="2133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HF, H</a:t>
            </a:r>
            <a:r>
              <a:rPr lang="en-US" sz="32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S…)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505200"/>
            <a:ext cx="51054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35814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oxi</a:t>
            </a:r>
          </a:p>
          <a:p>
            <a:pPr algn="ctr"/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…)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066800"/>
          </a:xfrm>
        </p:spPr>
        <p:txBody>
          <a:bodyPr>
            <a:norm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3. Phân loại axit</a:t>
            </a:r>
            <a:endParaRPr lang="en-US" sz="4000" b="1" u="sng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1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tố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Axit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oxi: H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Axit </a:t>
            </a:r>
            <a:r>
              <a:rPr lang="en-US" sz="3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oxi: H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ÀI 37: AXIT – BAZƠ - MUỐI &amp;#x0D;&amp;#x0A;&amp;#x0D;&amp;#x0A;(Tiết 1)&amp;#x0D;&amp;#x0A; &amp;quot;&quot;/&gt;&lt;property id=&quot;20307&quot; value=&quot;300&quot;/&gt;&lt;/object&gt;&lt;object type=&quot;3&quot; unique_id=&quot;10005&quot;&gt;&lt;property id=&quot;20148&quot; value=&quot;5&quot;/&gt;&lt;property id=&quot;20300&quot; value=&quot;Slide 2 - &amp;quot;I – Axit&amp;#x0D;&amp;#x0A;1. Khái niệm&amp;#x0D;&amp;#x0A;* Ví dụ:&amp;#x0D;&amp;#x0A;&amp;#x0D;&amp;#x0A;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* Khái niệm&amp;quot;&quot;/&gt;&lt;property id=&quot;20307&quot; value=&quot;265&quot;/&gt;&lt;/object&gt;&lt;object type=&quot;3&quot; unique_id=&quot;10007&quot;&gt;&lt;property id=&quot;20148&quot; value=&quot;5&quot;/&gt;&lt;property id=&quot;20300&quot; value=&quot;Slide 4 - &amp;quot;* Ví dụ&amp;quot;&quot;/&gt;&lt;property id=&quot;20307&quot; value=&quot;275&quot;/&gt;&lt;/object&gt;&lt;object type=&quot;3&quot; unique_id=&quot;10008&quot;&gt;&lt;property id=&quot;20148&quot; value=&quot;5&quot;/&gt;&lt;property id=&quot;20300&quot; value=&quot;Slide 5 - &amp;quot;* Bài tập&amp;quot;&quot;/&gt;&lt;property id=&quot;20307&quot; value=&quot;277&quot;/&gt;&lt;/object&gt;&lt;object type=&quot;3&quot; unique_id=&quot;10009&quot;&gt;&lt;property id=&quot;20148&quot; value=&quot;5&quot;/&gt;&lt;property id=&quot;20300&quot; value=&quot;Slide 6 - &amp;quot;2. Công thức tổng quát&amp;quot;&quot;/&gt;&lt;property id=&quot;20307&quot; value=&quot;290&quot;/&gt;&lt;/object&gt;&lt;object type=&quot;3&quot; unique_id=&quot;10010&quot;&gt;&lt;property id=&quot;20148&quot; value=&quot;5&quot;/&gt;&lt;property id=&quot;20300&quot; value=&quot;Slide 7 - &amp;quot;2. Công thức tổng quát&amp;quot;&quot;/&gt;&lt;property id=&quot;20307&quot; value=&quot;289&quot;/&gt;&lt;/object&gt;&lt;object type=&quot;3&quot; unique_id=&quot;10011&quot;&gt;&lt;property id=&quot;20148&quot; value=&quot;5&quot;/&gt;&lt;property id=&quot;20300&quot; value=&quot;Slide 8 - &amp;quot;3. Phân loại axit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Axit có nguyên tố oxi&amp;quot;&quot;/&gt;&lt;property id=&quot;20307&quot; value=&quot;278&quot;/&gt;&lt;/object&gt;&lt;object type=&quot;3&quot; unique_id=&quot;10013&quot;&gt;&lt;property id=&quot;20148&quot; value=&quot;5&quot;/&gt;&lt;property id=&quot;20300&quot; value=&quot;Slide 10 - &amp;quot;4. Tên gọi axit&amp;quot;&quot;/&gt;&lt;property id=&quot;20307&quot; value=&quot;262&quot;/&gt;&lt;/object&gt;&lt;object type=&quot;3&quot; unique_id=&quot;10014&quot;&gt;&lt;property id=&quot;20148&quot; value=&quot;5&quot;/&gt;&lt;property id=&quot;20300&quot; value=&quot;Slide 11 - &amp;quot;* Với axit đồng nguyên tố&amp;#x0D;&amp;#x0A;&amp;amp;#x09;• Axit có nhiều oxi&amp;#x0D;&amp;#x0A;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&amp;amp;#x09;• Axit có ít oxi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5. Tên gốc axit&amp;#x0D;&amp;#x0A;a) Gốc axit không có oxi &amp;quot;&quot;/&gt;&lt;property id=&quot;20307&quot; value=&quot;294&quot;/&gt;&lt;/object&gt;&lt;object type=&quot;3&quot; unique_id=&quot;10017&quot;&gt;&lt;property id=&quot;20148&quot; value=&quot;5&quot;/&gt;&lt;property id=&quot;20300&quot; value=&quot;Slide 14 - &amp;quot;b) Gốc axit có oxi&amp;quot;&quot;/&gt;&lt;property id=&quot;20307&quot; value=&quot;297&quot;/&gt;&lt;/object&gt;&lt;object type=&quot;3&quot; unique_id=&quot;10018&quot;&gt;&lt;property id=&quot;20148&quot; value=&quot;5&quot;/&gt;&lt;property id=&quot;20300&quot; value=&quot;Slide 15 - &amp;quot;b) Gốc axit có oxi&amp;#x0D;&amp;#x0A;&amp;amp;#x09;* Gốc axit có nhiều oxi&amp;quot;&quot;/&gt;&lt;property id=&quot;20307&quot; value=&quot;295&quot;/&gt;&lt;/object&gt;&lt;object type=&quot;3&quot; unique_id=&quot;10019&quot;&gt;&lt;property id=&quot;20148&quot; value=&quot;5&quot;/&gt;&lt;property id=&quot;20300&quot; value=&quot;Slide 16 - &amp;quot;&amp;amp;#x09;* Gốc axit có ít oxi&amp;quot;&quot;/&gt;&lt;property id=&quot;20307&quot; value=&quot;298&quot;/&gt;&lt;/object&gt;&lt;object type=&quot;3&quot; unique_id=&quot;10020&quot;&gt;&lt;property id=&quot;20148&quot; value=&quot;5&quot;/&gt;&lt;property id=&quot;20300&quot; value=&quot;Slide 17 - &amp;quot;Phiếu học tập &amp;quot;&quot;/&gt;&lt;property id=&quot;20307&quot; value=&quot;301&quot;/&gt;&lt;/object&gt;&lt;object type=&quot;3&quot; unique_id=&quot;10021&quot;&gt;&lt;property id=&quot;20148&quot; value=&quot;5&quot;/&gt;&lt;property id=&quot;20300&quot; value=&quot;Slide 18 - &amp;quot;* Dặn dò&amp;quot;&quot;/&gt;&lt;property id=&quot;20307&quot; value=&quot;30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2853</TotalTime>
  <Words>717</Words>
  <Application>Microsoft Office PowerPoint</Application>
  <PresentationFormat>On-screen Show (4:3)</PresentationFormat>
  <Paragraphs>226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BÀI 37: AXIT – BAZƠ - MUỐI    </vt:lpstr>
      <vt:lpstr>I – Axit 1. Khái niệm * Ví dụ:  </vt:lpstr>
      <vt:lpstr>* Khái niệm</vt:lpstr>
      <vt:lpstr>* Bài tập</vt:lpstr>
      <vt:lpstr>2. Công thức tổng quát</vt:lpstr>
      <vt:lpstr>2. Công thức tổng quát</vt:lpstr>
      <vt:lpstr>3. Phân loại axit</vt:lpstr>
      <vt:lpstr>Axit có oxi</vt:lpstr>
      <vt:lpstr>Slide 10</vt:lpstr>
      <vt:lpstr>4. Tên gọi axit</vt:lpstr>
      <vt:lpstr>Slide 12</vt:lpstr>
      <vt:lpstr> *Tên gốc axit  Gốc axit không có oxi </vt:lpstr>
      <vt:lpstr>* Gốc axit có nhiều oxi</vt:lpstr>
      <vt:lpstr> * Gốc axit có ít oxi</vt:lpstr>
      <vt:lpstr>Phiếu học tập </vt:lpstr>
      <vt:lpstr>* Hướng dẫn về nhà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55: Axit – Bazơ- Muối </dc:title>
  <dc:creator>Cuong</dc:creator>
  <cp:lastModifiedBy>Chien Luu</cp:lastModifiedBy>
  <cp:revision>245</cp:revision>
  <dcterms:created xsi:type="dcterms:W3CDTF">2015-03-20T12:45:00Z</dcterms:created>
  <dcterms:modified xsi:type="dcterms:W3CDTF">2018-03-11T18:11:54Z</dcterms:modified>
</cp:coreProperties>
</file>