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9/27/2022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9/27/2022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7.xml"/><Relationship Id="rId6" Type="http://schemas.openxmlformats.org/officeDocument/2006/relationships/oleObject" Target="../embeddings/oleObject7.bin"/><Relationship Id="rId11" Type="http://schemas.openxmlformats.org/officeDocument/2006/relationships/image" Target="../media/image8.wmf"/><Relationship Id="rId5" Type="http://schemas.openxmlformats.org/officeDocument/2006/relationships/image" Target="../media/image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1.wmf"/><Relationship Id="rId3" Type="http://schemas.openxmlformats.org/officeDocument/2006/relationships/image" Target="../media/image2.wmf"/><Relationship Id="rId7" Type="http://schemas.openxmlformats.org/officeDocument/2006/relationships/image" Target="../media/image9.wmf"/><Relationship Id="rId12" Type="http://schemas.openxmlformats.org/officeDocument/2006/relationships/oleObject" Target="../embeddings/oleObject16.bin"/><Relationship Id="rId2" Type="http://schemas.openxmlformats.org/officeDocument/2006/relationships/oleObject" Target="../embeddings/oleObject10.bin"/><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10.wmf"/><Relationship Id="rId5" Type="http://schemas.openxmlformats.org/officeDocument/2006/relationships/image" Target="../media/image3.wmf"/><Relationship Id="rId10" Type="http://schemas.openxmlformats.org/officeDocument/2006/relationships/oleObject" Target="../embeddings/oleObject15.bin"/><Relationship Id="rId4" Type="http://schemas.openxmlformats.org/officeDocument/2006/relationships/oleObject" Target="../embeddings/oleObject11.bin"/><Relationship Id="rId9"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chất</a:t>
            </a:r>
            <a:endParaRPr lang="en-US" sz="4800" b="1" dirty="0">
              <a:latin typeface="Times New Roman" panose="02020603050405020304" pitchFamily="18" charset="0"/>
              <a:cs typeface="Times New Roman" panose="02020603050405020304" pitchFamily="18" charset="0"/>
            </a:endParaRPr>
          </a:p>
          <a:p>
            <a:pPr algn="ct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3)</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a:solidFill>
                  <a:srgbClr val="FF0000"/>
                </a:solidFill>
                <a:latin typeface="Times New Roman" panose="02020603050405020304" pitchFamily="18" charset="0"/>
                <a:cs typeface="Times New Roman" panose="02020603050405020304" pitchFamily="18" charset="0"/>
              </a:rPr>
              <a:t>Ví</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dụ</a:t>
            </a:r>
            <a:r>
              <a:rPr lang="en-US" sz="3600" b="1" dirty="0">
                <a:solidFill>
                  <a:srgbClr val="FF0000"/>
                </a:solidFill>
                <a:latin typeface="Times New Roman" panose="02020603050405020304" pitchFamily="18" charset="0"/>
                <a:cs typeface="Times New Roman" panose="02020603050405020304" pitchFamily="18" charset="0"/>
              </a:rPr>
              <a:t> 6: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xét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xem</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A = 4 000 – 36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B = 70 000 – 56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7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4 000 và 36 đều chia hết cho 4 nên A chia hết cho 4.</a:t>
            </a: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Giải</a:t>
            </a: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70 000 và 56 đều chia hết cho 7 nên B chia hết cho 7.</a:t>
            </a: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a:solidFill>
                    <a:srgbClr val="C00000"/>
                  </a:solidFill>
                  <a:latin typeface="Times New Roman" panose="02020603050405020304" pitchFamily="18" charset="0"/>
                  <a:cs typeface="Times New Roman" panose="02020603050405020304" pitchFamily="18" charset="0"/>
                </a:rPr>
                <a:t>Lưu</a:t>
              </a:r>
              <a:r>
                <a:rPr lang="en-US" sz="3600" b="1" dirty="0">
                  <a:solidFill>
                    <a:srgbClr val="C00000"/>
                  </a:solidFill>
                  <a:latin typeface="Times New Roman" panose="02020603050405020304" pitchFamily="18" charset="0"/>
                  <a:cs typeface="Times New Roman" panose="02020603050405020304" pitchFamily="18" charset="0"/>
                </a:rPr>
                <a:t> ý :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12" name="Object 11"/>
                        <p:cNvPicPr/>
                        <p:nvPr/>
                      </p:nvPicPr>
                      <p:blipFill>
                        <a:blip r:embed="rId3"/>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13" name="Object 12"/>
                        <p:cNvPicPr/>
                        <p:nvPr/>
                      </p:nvPicPr>
                      <p:blipFill>
                        <a:blip r:embed="rId5"/>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14" name="Object 13"/>
                        <p:cNvPicPr/>
                        <p:nvPr/>
                      </p:nvPicPr>
                      <p:blipFill>
                        <a:blip r:embed="rId7"/>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name="Equation" r:id="rId8" imgW="4597200" imgH="482400" progId="Equation.DSMT4">
                    <p:embed/>
                  </p:oleObj>
                </mc:Choice>
                <mc:Fallback>
                  <p:oleObj name="Equation" r:id="rId8" imgW="4597200" imgH="482400" progId="Equation.DSMT4">
                    <p:embed/>
                    <p:pic>
                      <p:nvPicPr>
                        <p:cNvPr id="16" name="Object 15"/>
                        <p:cNvPicPr/>
                        <p:nvPr/>
                      </p:nvPicPr>
                      <p:blipFill>
                        <a:blip r:embed="rId9"/>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p>
          </p:txBody>
        </p:sp>
        <p:graphicFrame>
          <p:nvGraphicFramePr>
            <p:cNvPr id="3" name="Object 2"/>
            <p:cNvGraphicFramePr>
              <a:graphicFrameLocks noChangeAspect="1"/>
            </p:cNvGraphicFramePr>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name="Equation" r:id="rId10" imgW="990360" imgH="393480" progId="Equation.DSMT4">
                    <p:embed/>
                  </p:oleObj>
                </mc:Choice>
                <mc:Fallback>
                  <p:oleObj name="Equation" r:id="rId10" imgW="990360" imgH="393480" progId="Equation.DSMT4">
                    <p:embed/>
                    <p:pic>
                      <p:nvPicPr>
                        <p:cNvPr id="3" name="Object 2"/>
                        <p:cNvPicPr/>
                        <p:nvPr/>
                      </p:nvPicPr>
                      <p:blipFill>
                        <a:blip r:embed="rId11"/>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2 020 – 1 820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20.</a:t>
            </a: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a:solidFill>
                  <a:srgbClr val="C00000"/>
                </a:solidFill>
                <a:latin typeface="Times New Roman" panose="02020603050405020304" pitchFamily="18" charset="0"/>
                <a:cs typeface="Times New Roman" panose="02020603050405020304" pitchFamily="18" charset="0"/>
              </a:rPr>
              <a:t>Giải</a:t>
            </a:r>
            <a:endParaRPr lang="en-US" sz="3600" dirty="0">
              <a:solidFill>
                <a:srgbClr val="C00000"/>
              </a:solidFill>
              <a:latin typeface="Times New Roman" panose="02020603050405020304" pitchFamily="18" charset="0"/>
              <a:cs typeface="Times New Roman" panose="02020603050405020304" pitchFamily="18" charset="0"/>
            </a:endParaRPr>
          </a:p>
          <a:p>
            <a:pPr algn="just"/>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a:solidFill>
                    <a:srgbClr val="C00000"/>
                  </a:solidFill>
                  <a:latin typeface="Times New Roman" panose="02020603050405020304" pitchFamily="18" charset="0"/>
                  <a:cs typeface="Times New Roman" panose="02020603050405020304" pitchFamily="18" charset="0"/>
                </a:rPr>
                <a:t>Bài</a:t>
              </a:r>
              <a:r>
                <a:rPr lang="en-US" sz="3600" dirty="0">
                  <a:solidFill>
                    <a:srgbClr val="C00000"/>
                  </a:solidFill>
                  <a:latin typeface="Times New Roman" panose="02020603050405020304" pitchFamily="18" charset="0"/>
                  <a:cs typeface="Times New Roman" panose="02020603050405020304" pitchFamily="18" charset="0"/>
                </a:rPr>
                <a:t> </a:t>
              </a:r>
              <a:r>
                <a:rPr lang="en-US" sz="3600" dirty="0" err="1">
                  <a:solidFill>
                    <a:srgbClr val="C00000"/>
                  </a:solidFill>
                  <a:latin typeface="Times New Roman" panose="02020603050405020304" pitchFamily="18" charset="0"/>
                  <a:cs typeface="Times New Roman" panose="02020603050405020304" pitchFamily="18" charset="0"/>
                </a:rPr>
                <a:t>tập</a:t>
              </a:r>
              <a:r>
                <a:rPr lang="en-US" sz="3600" dirty="0">
                  <a:solidFill>
                    <a:srgbClr val="C00000"/>
                  </a:solidFill>
                  <a:latin typeface="Times New Roman" panose="02020603050405020304" pitchFamily="18" charset="0"/>
                  <a:cs typeface="Times New Roman" panose="02020603050405020304" pitchFamily="18" charset="0"/>
                </a:rPr>
                <a:t> 7/34: </a:t>
              </a:r>
              <a:r>
                <a:rPr lang="en-US" sz="3600" dirty="0">
                  <a:latin typeface="Times New Roman" panose="02020603050405020304" pitchFamily="18" charset="0"/>
                  <a:cs typeface="Times New Roman" panose="02020603050405020304" pitchFamily="18" charset="0"/>
                </a:rPr>
                <a:t>Cho a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b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11" name="Object 10"/>
                        <p:cNvPicPr/>
                        <p:nvPr/>
                      </p:nvPicPr>
                      <p:blipFill>
                        <a:blip r:embed="rId3"/>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12" name="Object 11"/>
                        <p:cNvPicPr/>
                        <p:nvPr/>
                      </p:nvPicPr>
                      <p:blipFill>
                        <a:blip r:embed="rId5"/>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13" name="Object 12"/>
                        <p:cNvPicPr/>
                        <p:nvPr/>
                      </p:nvPicPr>
                      <p:blipFill>
                        <a:blip r:embed="rId7"/>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a:solidFill>
                  <a:srgbClr val="C00000"/>
                </a:solidFill>
              </a:rPr>
              <a:t>Giải</a:t>
            </a: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Ta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tính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a:t>
              </a:r>
            </a:p>
            <a:p>
              <a:r>
                <a:rPr lang="en-US" sz="3600" dirty="0" err="1">
                  <a:latin typeface="Times New Roman" panose="02020603050405020304" pitchFamily="18" charset="0"/>
                  <a:cs typeface="Times New Roman" panose="02020603050405020304" pitchFamily="18" charset="0"/>
                </a:rPr>
                <a:t>Suy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name="Equation" r:id="rId8" imgW="825480" imgH="419040" progId="Equation.DSMT4">
                    <p:embed/>
                  </p:oleObj>
                </mc:Choice>
                <mc:Fallback>
                  <p:oleObj name="Equation" r:id="rId8" imgW="825480" imgH="419040" progId="Equation.DSMT4">
                    <p:embed/>
                    <p:pic>
                      <p:nvPicPr>
                        <p:cNvPr id="16" name="Object 15"/>
                        <p:cNvPicPr/>
                        <p:nvPr/>
                      </p:nvPicPr>
                      <p:blipFill>
                        <a:blip r:embed="rId3"/>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name="Equation" r:id="rId9" imgW="812520" imgH="419040" progId="Equation.DSMT4">
                    <p:embed/>
                  </p:oleObj>
                </mc:Choice>
                <mc:Fallback>
                  <p:oleObj name="Equation" r:id="rId9" imgW="812520" imgH="419040" progId="Equation.DSMT4">
                    <p:embed/>
                    <p:pic>
                      <p:nvPicPr>
                        <p:cNvPr id="17" name="Object 16"/>
                        <p:cNvPicPr/>
                        <p:nvPr/>
                      </p:nvPicPr>
                      <p:blipFill>
                        <a:blip r:embed="rId5"/>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name="Equation" r:id="rId10" imgW="1790640" imgH="507960" progId="Equation.DSMT4">
                    <p:embed/>
                  </p:oleObj>
                </mc:Choice>
                <mc:Fallback>
                  <p:oleObj name="Equation" r:id="rId10" imgW="1790640" imgH="507960" progId="Equation.DSMT4">
                    <p:embed/>
                    <p:pic>
                      <p:nvPicPr>
                        <p:cNvPr id="18" name="Object 17"/>
                        <p:cNvPicPr/>
                        <p:nvPr/>
                      </p:nvPicPr>
                      <p:blipFill>
                        <a:blip r:embed="rId11"/>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name="Equation" r:id="rId12" imgW="2463480" imgH="507960" progId="Equation.DSMT4">
                    <p:embed/>
                  </p:oleObj>
                </mc:Choice>
                <mc:Fallback>
                  <p:oleObj name="Equation" r:id="rId12" imgW="2463480" imgH="507960" progId="Equation.DSMT4">
                    <p:embed/>
                    <p:pic>
                      <p:nvPicPr>
                        <p:cNvPr id="20" name="Object 19"/>
                        <p:cNvPicPr/>
                        <p:nvPr/>
                      </p:nvPicPr>
                      <p:blipFill>
                        <a:blip r:embed="rId13"/>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t>HƯỚNG DẪN TỰ HỌC Ở NHÀ</a:t>
            </a:r>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a:solidFill>
                    <a:srgbClr val="00B050"/>
                  </a:solidFill>
                  <a:latin typeface="Times New Roman" panose="02020603050405020304" pitchFamily="18" charset="0"/>
                  <a:cs typeface="Times New Roman" panose="02020603050405020304" pitchFamily="18" charset="0"/>
                </a:rPr>
                <a:t>Hoạt</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động</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nhóm</a:t>
              </a:r>
              <a:r>
                <a:rPr lang="en-US" sz="3600" b="1"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Chỉ</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ra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số</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thích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hợp</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theo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mẫu</a:t>
              </a:r>
              <a:r>
                <a:rPr lang="en-US" sz="3600" dirty="0">
                  <a:solidFill>
                    <a:srgbClr val="00B050"/>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solidFill>
                    <a:sysClr val="windowText" lastClr="000000"/>
                  </a:solidFill>
                  <a:latin typeface="+mj-lt"/>
                </a:rPr>
                <a:t>?</a:t>
              </a: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a:latin typeface="Times New Roman" panose="02020603050405020304" pitchFamily="18" charset="0"/>
                          <a:cs typeface="Times New Roman" panose="02020603050405020304" pitchFamily="18" charset="0"/>
                        </a:rPr>
                        <a:t>95</a:t>
                      </a:r>
                    </a:p>
                  </a:txBody>
                  <a:tcPr/>
                </a:tc>
                <a:tc>
                  <a:txBody>
                    <a:bodyPr/>
                    <a:lstStyle/>
                    <a:p>
                      <a:pPr algn="ctr"/>
                      <a:r>
                        <a:rPr lang="en-US" sz="3600" dirty="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dirty="0">
                          <a:latin typeface="Times New Roman" panose="02020603050405020304" pitchFamily="18" charset="0"/>
                          <a:cs typeface="Times New Roman" panose="02020603050405020304" pitchFamily="18" charset="0"/>
                        </a:rPr>
                        <a:t>95</a:t>
                      </a:r>
                    </a:p>
                  </a:txBody>
                  <a:tcPr/>
                </a:tc>
                <a:tc>
                  <a:txBody>
                    <a:bodyPr/>
                    <a:lstStyle/>
                    <a:p>
                      <a:pPr algn="ctr"/>
                      <a:r>
                        <a:rPr lang="en-US" sz="360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tổng</a:t>
            </a:r>
            <a:r>
              <a:rPr lang="en-US" sz="3200" b="1" i="1" dirty="0"/>
              <a:t> </a:t>
            </a:r>
            <a:r>
              <a:rPr lang="en-US" sz="3200" b="1" i="1" dirty="0" err="1"/>
              <a:t>a+b</a:t>
            </a:r>
            <a:r>
              <a:rPr lang="en-US" sz="3200" b="1" i="1" dirty="0"/>
              <a:t>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Ví dụ 5: </a:t>
            </a:r>
            <a:r>
              <a:rPr lang="en-US" sz="3600">
                <a:latin typeface="Times New Roman" panose="02020603050405020304" pitchFamily="18" charset="0"/>
                <a:cs typeface="Times New Roman" panose="02020603050405020304" pitchFamily="18" charset="0"/>
              </a:rPr>
              <a:t>Không tính tổng, xét xem:</a:t>
            </a: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a:solidFill>
                  <a:srgbClr val="0070C0"/>
                </a:solidFill>
                <a:latin typeface="Times New Roman" panose="02020603050405020304" pitchFamily="18" charset="0"/>
                <a:cs typeface="Times New Roman" panose="02020603050405020304" pitchFamily="18" charset="0"/>
              </a:rPr>
              <a:t>a) A = 8 + 12 + 24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a:solidFill>
                  <a:srgbClr val="0070C0"/>
                </a:solidFill>
                <a:latin typeface="Times New Roman" panose="02020603050405020304" pitchFamily="18" charset="0"/>
                <a:cs typeface="Times New Roman" panose="02020603050405020304" pitchFamily="18" charset="0"/>
              </a:rPr>
              <a:t>b) B = 28 + 35 + 42 + 56 có chia hết cho 7 không. Vì sao?</a:t>
            </a: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Giải</a:t>
            </a: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8, 12, 24 đều chia hết cho 4 nên A chia hết cho 4.</a:t>
            </a: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28, 35, 42, 56 đều chia hết cho 7 nên B chia hết cho 7.</a:t>
            </a: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a:solidFill>
                    <a:srgbClr val="FF0000"/>
                  </a:solidFill>
                  <a:latin typeface="Times New Roman" panose="02020603050405020304" pitchFamily="18" charset="0"/>
                  <a:cs typeface="Times New Roman" panose="02020603050405020304" pitchFamily="18" charset="0"/>
                </a:rPr>
                <a:t>Lưu</a:t>
              </a:r>
              <a:r>
                <a:rPr lang="en-US" sz="3200" b="1" dirty="0">
                  <a:solidFill>
                    <a:srgbClr val="FF0000"/>
                  </a:solidFill>
                  <a:latin typeface="Times New Roman" panose="02020603050405020304" pitchFamily="18" charset="0"/>
                  <a:cs typeface="Times New Roman" panose="02020603050405020304" pitchFamily="18" charset="0"/>
                </a:rPr>
                <a:t> ý :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5" name="Object 4"/>
                        <p:cNvPicPr/>
                        <p:nvPr/>
                      </p:nvPicPr>
                      <p:blipFill>
                        <a:blip r:embed="rId3"/>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6" name="Object 5"/>
                        <p:cNvPicPr/>
                        <p:nvPr/>
                      </p:nvPicPr>
                      <p:blipFill>
                        <a:blip r:embed="rId5"/>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7" name="Object 6"/>
                        <p:cNvPicPr/>
                        <p:nvPr/>
                      </p:nvPicPr>
                      <p:blipFill>
                        <a:blip r:embed="rId7"/>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name="Equation" r:id="rId8" imgW="4609800" imgH="482400" progId="Equation.DSMT4">
                    <p:embed/>
                  </p:oleObj>
                </mc:Choice>
                <mc:Fallback>
                  <p:oleObj name="Equation" r:id="rId8" imgW="4609800" imgH="482400" progId="Equation.DSMT4">
                    <p:embed/>
                    <p:pic>
                      <p:nvPicPr>
                        <p:cNvPr id="10" name="Object 9"/>
                        <p:cNvPicPr/>
                        <p:nvPr/>
                      </p:nvPicPr>
                      <p:blipFill>
                        <a:blip r:embed="rId9"/>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4: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tổng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1930 + 1945 + 1975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chemeClr val="accent6">
                      <a:lumMod val="50000"/>
                    </a:schemeClr>
                  </a:solidFill>
                  <a:latin typeface="Times New Roman" panose="02020603050405020304" pitchFamily="18" charset="0"/>
                  <a:cs typeface="Times New Roman" panose="02020603050405020304" pitchFamily="18" charset="0"/>
                </a:rPr>
                <a:t>?</a:t>
              </a: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a:latin typeface="+mj-lt"/>
                        </a:rPr>
                        <a:t>m</a:t>
                      </a: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a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b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Thực</a:t>
                      </a:r>
                      <a:r>
                        <a:rPr lang="en-US" sz="3600" baseline="0" dirty="0">
                          <a:latin typeface="+mj-lt"/>
                        </a:rPr>
                        <a:t> </a:t>
                      </a:r>
                      <a:r>
                        <a:rPr lang="en-US" sz="3600" baseline="0" dirty="0" err="1">
                          <a:latin typeface="+mj-lt"/>
                        </a:rPr>
                        <a:t>hiện</a:t>
                      </a:r>
                      <a:r>
                        <a:rPr lang="en-US" sz="3600" baseline="0" dirty="0">
                          <a:latin typeface="+mj-lt"/>
                        </a:rPr>
                        <a:t> </a:t>
                      </a:r>
                      <a:r>
                        <a:rPr lang="en-US" sz="3600" baseline="0" dirty="0" err="1">
                          <a:latin typeface="+mj-lt"/>
                        </a:rPr>
                        <a:t>phép</a:t>
                      </a:r>
                      <a:r>
                        <a:rPr lang="en-US" sz="3600" baseline="0" dirty="0">
                          <a:latin typeface="+mj-lt"/>
                        </a:rPr>
                        <a:t> chia </a:t>
                      </a:r>
                    </a:p>
                    <a:p>
                      <a:pPr algn="ctr"/>
                      <a:r>
                        <a:rPr lang="en-US" sz="3600" baseline="0" dirty="0">
                          <a:latin typeface="+mj-lt"/>
                        </a:rPr>
                        <a:t>(a - b)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a:latin typeface="+mj-lt"/>
                        </a:rPr>
                        <a:t>7</a:t>
                      </a:r>
                    </a:p>
                  </a:txBody>
                  <a:tcPr/>
                </a:tc>
                <a:tc>
                  <a:txBody>
                    <a:bodyPr/>
                    <a:lstStyle/>
                    <a:p>
                      <a:pPr algn="ctr"/>
                      <a:r>
                        <a:rPr lang="en-US" sz="3600">
                          <a:latin typeface="+mj-lt"/>
                        </a:rPr>
                        <a:t>49</a:t>
                      </a:r>
                    </a:p>
                  </a:txBody>
                  <a:tcPr/>
                </a:tc>
                <a:tc>
                  <a:txBody>
                    <a:bodyPr/>
                    <a:lstStyle/>
                    <a:p>
                      <a:pPr algn="ctr"/>
                      <a:r>
                        <a:rPr lang="en-US" sz="3600">
                          <a:latin typeface="+mj-lt"/>
                        </a:rPr>
                        <a:t>21</a:t>
                      </a:r>
                    </a:p>
                  </a:txBody>
                  <a:tcPr/>
                </a:tc>
                <a:tc>
                  <a:txBody>
                    <a:bodyPr/>
                    <a:lstStyle/>
                    <a:p>
                      <a:pPr algn="ctr"/>
                      <a:r>
                        <a:rPr lang="en-US" sz="3600" dirty="0">
                          <a:latin typeface="+mj-lt"/>
                        </a:rPr>
                        <a:t>49 -</a:t>
                      </a:r>
                      <a:r>
                        <a:rPr lang="en-US" sz="3600" baseline="0" dirty="0">
                          <a:latin typeface="+mj-lt"/>
                        </a:rPr>
                        <a:t> 21</a:t>
                      </a:r>
                      <a:r>
                        <a:rPr lang="en-US" sz="3600" dirty="0">
                          <a:latin typeface="+mj-lt"/>
                        </a:rPr>
                        <a:t>) : 7 = 4</a:t>
                      </a:r>
                    </a:p>
                  </a:txBody>
                  <a:tcPr/>
                </a:tc>
                <a:extLst>
                  <a:ext uri="{0D108BD9-81ED-4DB2-BD59-A6C34878D82A}">
                    <a16:rowId xmlns:a16="http://schemas.microsoft.com/office/drawing/2014/main" val="3012909308"/>
                  </a:ext>
                </a:extLst>
              </a:tr>
              <a:tr h="633060">
                <a:tc>
                  <a:txBody>
                    <a:bodyPr/>
                    <a:lstStyle/>
                    <a:p>
                      <a:pPr algn="ctr"/>
                      <a:r>
                        <a:rPr lang="en-US" sz="3600">
                          <a:latin typeface="+mj-lt"/>
                        </a:rPr>
                        <a:t>8</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        -          ) :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a:latin typeface="+mj-lt"/>
                        </a:rPr>
                        <a:t>11</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a:latin typeface="+mj-lt"/>
                        </a:rPr>
                        <a:t>    (        -      </a:t>
                      </a:r>
                      <a:r>
                        <a:rPr lang="en-US" sz="3600" baseline="0" dirty="0">
                          <a:latin typeface="+mj-lt"/>
                        </a:rPr>
                        <a:t>    )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a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b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Thực</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hiện</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phép</a:t>
                      </a:r>
                      <a:r>
                        <a:rPr lang="en-US" sz="3600" baseline="0" dirty="0">
                          <a:latin typeface="Times New Roman" panose="02020603050405020304" pitchFamily="18" charset="0"/>
                          <a:cs typeface="Times New Roman" panose="02020603050405020304" pitchFamily="18" charset="0"/>
                        </a:rPr>
                        <a:t> chia </a:t>
                      </a:r>
                    </a:p>
                    <a:p>
                      <a:pPr algn="ctr"/>
                      <a:r>
                        <a:rPr lang="en-US" sz="3600" baseline="0" dirty="0">
                          <a:latin typeface="Times New Roman" panose="02020603050405020304" pitchFamily="18" charset="0"/>
                          <a:cs typeface="Times New Roman" panose="02020603050405020304" pitchFamily="18" charset="0"/>
                        </a:rPr>
                        <a:t>(a - b)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a:latin typeface="Times New Roman" panose="02020603050405020304" pitchFamily="18" charset="0"/>
                          <a:cs typeface="Times New Roman" panose="02020603050405020304" pitchFamily="18" charset="0"/>
                        </a:rPr>
                        <a:t>7</a:t>
                      </a:r>
                    </a:p>
                  </a:txBody>
                  <a:tcPr/>
                </a:tc>
                <a:tc>
                  <a:txBody>
                    <a:bodyPr/>
                    <a:lstStyle/>
                    <a:p>
                      <a:pPr algn="ctr"/>
                      <a:r>
                        <a:rPr lang="en-US" sz="3600">
                          <a:latin typeface="Times New Roman" panose="02020603050405020304" pitchFamily="18" charset="0"/>
                          <a:cs typeface="Times New Roman" panose="02020603050405020304" pitchFamily="18" charset="0"/>
                        </a:rPr>
                        <a:t>49</a:t>
                      </a:r>
                    </a:p>
                  </a:txBody>
                  <a:tcPr/>
                </a:tc>
                <a:tc>
                  <a:txBody>
                    <a:bodyPr/>
                    <a:lstStyle/>
                    <a:p>
                      <a:pPr algn="ctr"/>
                      <a:r>
                        <a:rPr lang="en-US" sz="3600">
                          <a:latin typeface="Times New Roman" panose="02020603050405020304" pitchFamily="18" charset="0"/>
                          <a:cs typeface="Times New Roman" panose="02020603050405020304" pitchFamily="18" charset="0"/>
                        </a:rPr>
                        <a:t>21</a:t>
                      </a:r>
                    </a:p>
                  </a:txBody>
                  <a:tcPr/>
                </a:tc>
                <a:tc>
                  <a:txBody>
                    <a:bodyPr/>
                    <a:lstStyle/>
                    <a:p>
                      <a:pPr algn="ctr"/>
                      <a:r>
                        <a:rPr lang="en-US" sz="3600" dirty="0">
                          <a:latin typeface="Times New Roman" panose="02020603050405020304" pitchFamily="18" charset="0"/>
                          <a:cs typeface="Times New Roman" panose="02020603050405020304" pitchFamily="18" charset="0"/>
                        </a:rPr>
                        <a:t>49 -</a:t>
                      </a:r>
                      <a:r>
                        <a:rPr lang="en-US" sz="3600" baseline="0" dirty="0">
                          <a:latin typeface="Times New Roman" panose="02020603050405020304" pitchFamily="18" charset="0"/>
                          <a:cs typeface="Times New Roman" panose="02020603050405020304" pitchFamily="18" charset="0"/>
                        </a:rPr>
                        <a:t> 21</a:t>
                      </a:r>
                      <a:r>
                        <a:rPr lang="en-US" sz="3600" dirty="0">
                          <a:latin typeface="Times New Roman" panose="02020603050405020304" pitchFamily="18" charset="0"/>
                          <a:cs typeface="Times New Roman" panose="02020603050405020304" pitchFamily="18" charset="0"/>
                        </a:rPr>
                        <a:t>) : 7 = 4</a:t>
                      </a:r>
                    </a:p>
                  </a:txBody>
                  <a:tcPr/>
                </a:tc>
                <a:extLst>
                  <a:ext uri="{0D108BD9-81ED-4DB2-BD59-A6C34878D82A}">
                    <a16:rowId xmlns:a16="http://schemas.microsoft.com/office/drawing/2014/main" val="1499340110"/>
                  </a:ext>
                </a:extLst>
              </a:tr>
              <a:tr h="633060">
                <a:tc>
                  <a:txBody>
                    <a:bodyPr/>
                    <a:lstStyle/>
                    <a:p>
                      <a:pPr algn="ctr"/>
                      <a:r>
                        <a:rPr lang="en-US" sz="3600">
                          <a:latin typeface="Times New Roman" panose="02020603050405020304" pitchFamily="18" charset="0"/>
                          <a:cs typeface="Times New Roman" panose="02020603050405020304" pitchFamily="18" charset="0"/>
                        </a:rPr>
                        <a:t>8</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40</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16</a:t>
                      </a: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a:latin typeface="Times New Roman" panose="02020603050405020304" pitchFamily="18" charset="0"/>
                          <a:cs typeface="Times New Roman" panose="02020603050405020304" pitchFamily="18" charset="0"/>
                        </a:rPr>
                        <a:t>11</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132</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88</a:t>
                      </a:r>
                    </a:p>
                  </a:txBody>
                  <a:tcPr/>
                </a:tc>
                <a:tc>
                  <a:txBody>
                    <a:bodyPr/>
                    <a:lstStyle/>
                    <a:p>
                      <a:pPr algn="l"/>
                      <a:r>
                        <a:rPr lang="en-US" sz="3600" dirty="0">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132</a:t>
                      </a:r>
                      <a:r>
                        <a:rPr lang="en-US" sz="3600" dirty="0">
                          <a:latin typeface="Times New Roman" panose="02020603050405020304" pitchFamily="18" charset="0"/>
                          <a:cs typeface="Times New Roman" panose="02020603050405020304" pitchFamily="18" charset="0"/>
                        </a:rPr>
                        <a:t> -</a:t>
                      </a:r>
                      <a:r>
                        <a:rPr lang="en-US" sz="3600" baseline="0" dirty="0">
                          <a:latin typeface="Times New Roman" panose="02020603050405020304" pitchFamily="18" charset="0"/>
                          <a:cs typeface="Times New Roman" panose="02020603050405020304" pitchFamily="18" charset="0"/>
                        </a:rPr>
                        <a:t> </a:t>
                      </a:r>
                      <a:r>
                        <a:rPr lang="en-US" sz="3600" baseline="0" dirty="0">
                          <a:solidFill>
                            <a:srgbClr val="FF0000"/>
                          </a:solidFill>
                          <a:latin typeface="Times New Roman" panose="02020603050405020304" pitchFamily="18" charset="0"/>
                          <a:cs typeface="Times New Roman" panose="02020603050405020304" pitchFamily="18" charset="0"/>
                        </a:rPr>
                        <a:t>88 </a:t>
                      </a:r>
                      <a:r>
                        <a:rPr lang="en-US" sz="3600" baseline="0" dirty="0">
                          <a:latin typeface="Times New Roman" panose="02020603050405020304" pitchFamily="18" charset="0"/>
                          <a:cs typeface="Times New Roman" panose="02020603050405020304" pitchFamily="18" charset="0"/>
                        </a:rPr>
                        <a:t>) : 11 = </a:t>
                      </a:r>
                      <a:r>
                        <a:rPr lang="en-US" sz="3600" baseline="0" dirty="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hiệu</a:t>
            </a:r>
            <a:r>
              <a:rPr lang="en-US" sz="3200" b="1" i="1" dirty="0"/>
              <a:t> a-b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131</TotalTime>
  <Words>938</Words>
  <Application>Microsoft Office PowerPoint</Application>
  <PresentationFormat>Widescreen</PresentationFormat>
  <Paragraphs>136</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.VnTime</vt:lpstr>
      <vt:lpstr>Corbel</vt:lpstr>
      <vt:lpstr>Times New Roman</vt:lpstr>
      <vt:lpstr>Basis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16</cp:revision>
  <dcterms:created xsi:type="dcterms:W3CDTF">2021-08-23T13:54:44Z</dcterms:created>
  <dcterms:modified xsi:type="dcterms:W3CDTF">2022-09-27T14:59:42Z</dcterms:modified>
</cp:coreProperties>
</file>