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9"/>
  </p:notesMasterIdLst>
  <p:sldIdLst>
    <p:sldId id="282" r:id="rId5"/>
    <p:sldId id="283" r:id="rId6"/>
    <p:sldId id="284" r:id="rId7"/>
    <p:sldId id="261" r:id="rId8"/>
    <p:sldId id="285" r:id="rId9"/>
    <p:sldId id="286" r:id="rId10"/>
    <p:sldId id="268" r:id="rId11"/>
    <p:sldId id="269" r:id="rId12"/>
    <p:sldId id="270" r:id="rId13"/>
    <p:sldId id="280" r:id="rId14"/>
    <p:sldId id="271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9B8"/>
    <a:srgbClr val="D99694"/>
    <a:srgbClr val="FF99FF"/>
    <a:srgbClr val="FFCCCC"/>
    <a:srgbClr val="982333"/>
    <a:srgbClr val="FFCCFF"/>
    <a:srgbClr val="FF66FF"/>
    <a:srgbClr val="FFCC99"/>
    <a:srgbClr val="FF9999"/>
    <a:srgbClr val="FE79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4" autoAdjust="0"/>
    <p:restoredTop sz="94718" autoAdjust="0"/>
  </p:normalViewPr>
  <p:slideViewPr>
    <p:cSldViewPr>
      <p:cViewPr varScale="1">
        <p:scale>
          <a:sx n="75" d="100"/>
          <a:sy n="75" d="100"/>
        </p:scale>
        <p:origin x="14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8EA1D-E8A5-4715-94B9-8F6E50CE05C5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42D83-5F56-43E3-B4FF-8472ACFA02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06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42D83-5F56-43E3-B4FF-8472ACFA027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76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F8F8854-A842-413E-A448-BC1C2945A8A3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052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42D83-5F56-43E3-B4FF-8472ACFA027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45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1FBAB8A-F70F-4764-BBA2-4434675739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235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62DA6-3394-4CF9-ACF3-D372FC92D6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5936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718D00A-E209-46E5-9F62-B9DCC4837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404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93EFB-A948-454E-81D7-134085B5DC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208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D3CCC-B281-469D-A0D7-B080AD873B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877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C11CE-3CF0-48EB-9605-E3AE31BFA8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1489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EFCAF-D8CC-4872-B526-7E394D3F4A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97246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1B762-7359-4649-9C54-471D0ABB0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895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8AB28EB0-DEA5-4525-A051-31FB8ADAEA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110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DBCF9-20DA-49F4-8653-EA2050303F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6655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F16F1-C587-465D-AF4B-8D5B347AFB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7154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1FBAB8A-F70F-4764-BBA2-4434675739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127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62DA6-3394-4CF9-ACF3-D372FC92D6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1845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718D00A-E209-46E5-9F62-B9DCC4837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479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93EFB-A948-454E-81D7-134085B5DC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75287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D3CCC-B281-469D-A0D7-B080AD873B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790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C11CE-3CF0-48EB-9605-E3AE31BFA8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096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EFCAF-D8CC-4872-B526-7E394D3F4A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93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1B762-7359-4649-9C54-471D0ABB0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79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8AB28EB0-DEA5-4525-A051-31FB8ADAEA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153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DBCF9-20DA-49F4-8653-EA2050303F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11428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F16F1-C587-465D-AF4B-8D5B347AFB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5946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1FBAB8A-F70F-4764-BBA2-4434675739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6916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62DA6-3394-4CF9-ACF3-D372FC92D6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9139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718D00A-E209-46E5-9F62-B9DCC4837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841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93EFB-A948-454E-81D7-134085B5DC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2914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D3CCC-B281-469D-A0D7-B080AD873B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6716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C11CE-3CF0-48EB-9605-E3AE31BFA8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77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EFCAF-D8CC-4872-B526-7E394D3F4A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35808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1B762-7359-4649-9C54-471D0ABB0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72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8AB28EB0-DEA5-4525-A051-31FB8ADAEA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5104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DBCF9-20DA-49F4-8653-EA2050303F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5066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F16F1-C587-465D-AF4B-8D5B347AFB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79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b="1">
              <a:solidFill>
                <a:srgbClr val="04617B">
                  <a:shade val="90000"/>
                </a:srgbClr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b="1">
              <a:solidFill>
                <a:srgbClr val="04617B">
                  <a:shade val="90000"/>
                </a:srgbClr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FA9328-B360-4429-8437-BD64A506DDB6}" type="slidenum">
              <a:rPr lang="en-US" altLang="en-US" b="1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 smtClean="0">
              <a:latin typeface="Times New Roman" panose="02020603050405020304" pitchFamily="18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800" b="1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800" b="1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648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b="1">
              <a:solidFill>
                <a:srgbClr val="04617B">
                  <a:shade val="90000"/>
                </a:srgbClr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b="1">
              <a:solidFill>
                <a:srgbClr val="04617B">
                  <a:shade val="90000"/>
                </a:srgbClr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FA9328-B360-4429-8437-BD64A506DDB6}" type="slidenum">
              <a:rPr lang="en-US" altLang="en-US" b="1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 smtClean="0">
              <a:latin typeface="Times New Roman" panose="02020603050405020304" pitchFamily="18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800" b="1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800" b="1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208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800" b="1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b="1">
              <a:solidFill>
                <a:srgbClr val="04617B">
                  <a:shade val="90000"/>
                </a:srgbClr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b="1">
              <a:solidFill>
                <a:srgbClr val="04617B">
                  <a:shade val="90000"/>
                </a:srgbClr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FA9328-B360-4429-8437-BD64A506DDB6}" type="slidenum">
              <a:rPr lang="en-US" altLang="en-US" b="1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 smtClean="0">
              <a:latin typeface="Times New Roman" panose="02020603050405020304" pitchFamily="18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800" b="1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800" b="1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29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gif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8.xml"/><Relationship Id="rId1" Type="http://schemas.openxmlformats.org/officeDocument/2006/relationships/audio" Target="file:///E:\Thu%20huong\Cay%20dan%20sinh%20vien%20-%20Thanh%20Truc.mp3" TargetMode="Externa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B9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6" name="AutoShape 90"/>
          <p:cNvSpPr>
            <a:spLocks noChangeArrowheads="1"/>
          </p:cNvSpPr>
          <p:nvPr/>
        </p:nvSpPr>
        <p:spPr bwMode="auto">
          <a:xfrm>
            <a:off x="1156099" y="5018485"/>
            <a:ext cx="401240" cy="4000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51483" tIns="25742" rIns="51483" bIns="25742" anchor="ctr"/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sz="3600"/>
          </a:p>
        </p:txBody>
      </p:sp>
      <p:sp>
        <p:nvSpPr>
          <p:cNvPr id="4206" name="Text Box 110"/>
          <p:cNvSpPr txBox="1">
            <a:spLocks noChangeArrowheads="1"/>
          </p:cNvSpPr>
          <p:nvPr/>
        </p:nvSpPr>
        <p:spPr bwMode="auto">
          <a:xfrm>
            <a:off x="1314450" y="2811067"/>
            <a:ext cx="6686550" cy="392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0" tIns="34285" rIns="68570" bIns="34285">
            <a:spAutoFit/>
          </a:bodyPr>
          <a:lstStyle>
            <a:lvl1pPr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u="sng"/>
              <a:t>Câu 2</a:t>
            </a:r>
            <a:r>
              <a:rPr lang="en-US" altLang="en-US" sz="2100"/>
              <a:t>/ Biểu diễn chiều dòng điện trong các sơ đồ sau:</a:t>
            </a:r>
          </a:p>
        </p:txBody>
      </p:sp>
      <p:sp>
        <p:nvSpPr>
          <p:cNvPr id="6148" name="Text Box 111"/>
          <p:cNvSpPr txBox="1">
            <a:spLocks noChangeArrowheads="1"/>
          </p:cNvSpPr>
          <p:nvPr/>
        </p:nvSpPr>
        <p:spPr bwMode="auto">
          <a:xfrm>
            <a:off x="2857500" y="857251"/>
            <a:ext cx="4286250" cy="623237"/>
          </a:xfrm>
          <a:prstGeom prst="rect">
            <a:avLst/>
          </a:prstGeom>
          <a:solidFill>
            <a:srgbClr val="BBE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0" tIns="34285" rIns="68570" bIns="34285">
            <a:spAutoFit/>
          </a:bodyPr>
          <a:lstStyle>
            <a:lvl1pPr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rgbClr val="FF0066"/>
                </a:solidFill>
              </a:rPr>
              <a:t>KIỂM TRA BÀI CŨ</a:t>
            </a:r>
          </a:p>
        </p:txBody>
      </p:sp>
      <p:sp>
        <p:nvSpPr>
          <p:cNvPr id="4209" name="Text Box 113"/>
          <p:cNvSpPr txBox="1">
            <a:spLocks noChangeArrowheads="1"/>
          </p:cNvSpPr>
          <p:nvPr/>
        </p:nvSpPr>
        <p:spPr bwMode="auto">
          <a:xfrm>
            <a:off x="1371600" y="1428750"/>
            <a:ext cx="5943600" cy="392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0" tIns="34285" rIns="68570" bIns="34285">
            <a:spAutoFit/>
          </a:bodyPr>
          <a:lstStyle>
            <a:lvl1pPr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u="sng" dirty="0" err="1"/>
              <a:t>Câu</a:t>
            </a:r>
            <a:r>
              <a:rPr lang="en-US" altLang="en-US" sz="2100" u="sng" dirty="0"/>
              <a:t> 1</a:t>
            </a:r>
            <a:r>
              <a:rPr lang="en-US" altLang="en-US" sz="2100" dirty="0"/>
              <a:t>/ </a:t>
            </a:r>
            <a:r>
              <a:rPr lang="en-US" altLang="en-US" sz="2100" dirty="0" err="1"/>
              <a:t>Nêu</a:t>
            </a:r>
            <a:r>
              <a:rPr lang="en-US" altLang="en-US" sz="2100" dirty="0"/>
              <a:t> </a:t>
            </a:r>
            <a:r>
              <a:rPr lang="en-US" altLang="en-US" sz="2100" dirty="0" err="1"/>
              <a:t>quy</a:t>
            </a:r>
            <a:r>
              <a:rPr lang="en-US" altLang="en-US" sz="2100" dirty="0"/>
              <a:t> </a:t>
            </a:r>
            <a:r>
              <a:rPr lang="en-US" altLang="en-US" sz="2100" dirty="0" err="1"/>
              <a:t>ước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chiều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dòng</a:t>
            </a:r>
            <a:r>
              <a:rPr lang="en-US" altLang="en-US" sz="2100" dirty="0"/>
              <a:t> </a:t>
            </a:r>
            <a:r>
              <a:rPr lang="en-US" altLang="en-US" sz="2100" dirty="0" err="1"/>
              <a:t>điện</a:t>
            </a:r>
            <a:r>
              <a:rPr lang="en-US" altLang="en-US" sz="2100" dirty="0"/>
              <a:t>?</a:t>
            </a:r>
          </a:p>
        </p:txBody>
      </p:sp>
      <p:sp>
        <p:nvSpPr>
          <p:cNvPr id="4210" name="Text Box 114"/>
          <p:cNvSpPr txBox="1">
            <a:spLocks noChangeArrowheads="1"/>
          </p:cNvSpPr>
          <p:nvPr/>
        </p:nvSpPr>
        <p:spPr bwMode="auto">
          <a:xfrm>
            <a:off x="1314450" y="1885950"/>
            <a:ext cx="6515100" cy="71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0" tIns="34285" rIns="68570" bIns="34285">
            <a:spAutoFit/>
          </a:bodyPr>
          <a:lstStyle>
            <a:lvl1pPr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solidFill>
                  <a:srgbClr val="0000FF"/>
                </a:solidFill>
              </a:rPr>
              <a:t>Chiều dòng điện là chiều từ cực dương qua dây dẫn và các dụng cụ điện tới cực âm của nguồn điện</a:t>
            </a:r>
          </a:p>
        </p:txBody>
      </p:sp>
      <p:sp>
        <p:nvSpPr>
          <p:cNvPr id="4215" name="AutoShape 119"/>
          <p:cNvSpPr>
            <a:spLocks noChangeArrowheads="1"/>
          </p:cNvSpPr>
          <p:nvPr/>
        </p:nvSpPr>
        <p:spPr bwMode="auto">
          <a:xfrm rot="10800000">
            <a:off x="3807619" y="3726656"/>
            <a:ext cx="400050" cy="4000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51483" tIns="25742" rIns="51483" bIns="25742" anchor="ctr"/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sz="3600"/>
          </a:p>
        </p:txBody>
      </p:sp>
      <p:grpSp>
        <p:nvGrpSpPr>
          <p:cNvPr id="2" name="Group 127"/>
          <p:cNvGrpSpPr>
            <a:grpSpLocks/>
          </p:cNvGrpSpPr>
          <p:nvPr/>
        </p:nvGrpSpPr>
        <p:grpSpPr bwMode="auto">
          <a:xfrm>
            <a:off x="1353742" y="3557589"/>
            <a:ext cx="2649140" cy="2016919"/>
            <a:chOff x="236" y="3021"/>
            <a:chExt cx="2963" cy="2256"/>
          </a:xfrm>
        </p:grpSpPr>
        <p:grpSp>
          <p:nvGrpSpPr>
            <p:cNvPr id="6176" name="Group 3"/>
            <p:cNvGrpSpPr>
              <a:grpSpLocks/>
            </p:cNvGrpSpPr>
            <p:nvPr/>
          </p:nvGrpSpPr>
          <p:grpSpPr bwMode="auto">
            <a:xfrm>
              <a:off x="1131" y="3021"/>
              <a:ext cx="799" cy="385"/>
              <a:chOff x="3264" y="1488"/>
              <a:chExt cx="600" cy="289"/>
            </a:xfrm>
          </p:grpSpPr>
          <p:sp>
            <p:nvSpPr>
              <p:cNvPr id="6190" name="Line 4"/>
              <p:cNvSpPr>
                <a:spLocks noChangeShapeType="1"/>
              </p:cNvSpPr>
              <p:nvPr/>
            </p:nvSpPr>
            <p:spPr bwMode="auto">
              <a:xfrm rot="-5400000">
                <a:off x="3362" y="1449"/>
                <a:ext cx="0" cy="1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grpSp>
            <p:nvGrpSpPr>
              <p:cNvPr id="6191" name="Group 5"/>
              <p:cNvGrpSpPr>
                <a:grpSpLocks/>
              </p:cNvGrpSpPr>
              <p:nvPr/>
            </p:nvGrpSpPr>
            <p:grpSpPr bwMode="auto">
              <a:xfrm>
                <a:off x="3696" y="1488"/>
                <a:ext cx="168" cy="115"/>
                <a:chOff x="3072" y="624"/>
                <a:chExt cx="192" cy="192"/>
              </a:xfrm>
            </p:grpSpPr>
            <p:sp>
              <p:nvSpPr>
                <p:cNvPr id="6194" name="Line 6"/>
                <p:cNvSpPr>
                  <a:spLocks noChangeShapeType="1"/>
                </p:cNvSpPr>
                <p:nvPr/>
              </p:nvSpPr>
              <p:spPr bwMode="auto">
                <a:xfrm>
                  <a:off x="3072" y="720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6195" name="Line 7"/>
                <p:cNvSpPr>
                  <a:spLocks noChangeShapeType="1"/>
                </p:cNvSpPr>
                <p:nvPr/>
              </p:nvSpPr>
              <p:spPr bwMode="auto">
                <a:xfrm>
                  <a:off x="3168" y="624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</p:grpSp>
          <p:sp>
            <p:nvSpPr>
              <p:cNvPr id="6192" name="Line 8"/>
              <p:cNvSpPr>
                <a:spLocks noChangeShapeType="1"/>
              </p:cNvSpPr>
              <p:nvPr/>
            </p:nvSpPr>
            <p:spPr bwMode="auto">
              <a:xfrm>
                <a:off x="3509" y="1575"/>
                <a:ext cx="0" cy="11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93" name="Line 9"/>
              <p:cNvSpPr>
                <a:spLocks noChangeShapeType="1"/>
              </p:cNvSpPr>
              <p:nvPr/>
            </p:nvSpPr>
            <p:spPr bwMode="auto">
              <a:xfrm rot="-5400000">
                <a:off x="3512" y="1633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sp>
          <p:nvSpPr>
            <p:cNvPr id="6177" name="Line 10"/>
            <p:cNvSpPr>
              <a:spLocks noChangeShapeType="1"/>
            </p:cNvSpPr>
            <p:nvPr/>
          </p:nvSpPr>
          <p:spPr bwMode="auto">
            <a:xfrm flipH="1">
              <a:off x="2473" y="5130"/>
              <a:ext cx="70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78" name="Line 11"/>
            <p:cNvSpPr>
              <a:spLocks noChangeShapeType="1"/>
            </p:cNvSpPr>
            <p:nvPr/>
          </p:nvSpPr>
          <p:spPr bwMode="auto">
            <a:xfrm flipH="1">
              <a:off x="1003" y="5130"/>
              <a:ext cx="115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79" name="Line 12"/>
            <p:cNvSpPr>
              <a:spLocks noChangeShapeType="1"/>
            </p:cNvSpPr>
            <p:nvPr/>
          </p:nvSpPr>
          <p:spPr bwMode="auto">
            <a:xfrm flipV="1">
              <a:off x="2154" y="5079"/>
              <a:ext cx="319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grpSp>
          <p:nvGrpSpPr>
            <p:cNvPr id="6180" name="Group 17"/>
            <p:cNvGrpSpPr>
              <a:grpSpLocks/>
            </p:cNvGrpSpPr>
            <p:nvPr/>
          </p:nvGrpSpPr>
          <p:grpSpPr bwMode="auto">
            <a:xfrm>
              <a:off x="236" y="3211"/>
              <a:ext cx="2963" cy="1919"/>
              <a:chOff x="240" y="143"/>
              <a:chExt cx="2225" cy="1441"/>
            </a:xfrm>
          </p:grpSpPr>
          <p:sp>
            <p:nvSpPr>
              <p:cNvPr id="6185" name="Line 18"/>
              <p:cNvSpPr>
                <a:spLocks noChangeShapeType="1"/>
              </p:cNvSpPr>
              <p:nvPr/>
            </p:nvSpPr>
            <p:spPr bwMode="auto">
              <a:xfrm flipV="1">
                <a:off x="2448" y="143"/>
                <a:ext cx="17" cy="144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86" name="Line 19"/>
              <p:cNvSpPr>
                <a:spLocks noChangeShapeType="1"/>
              </p:cNvSpPr>
              <p:nvPr/>
            </p:nvSpPr>
            <p:spPr bwMode="auto">
              <a:xfrm>
                <a:off x="240" y="144"/>
                <a:ext cx="91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87" name="Line 20"/>
              <p:cNvSpPr>
                <a:spLocks noChangeShapeType="1"/>
              </p:cNvSpPr>
              <p:nvPr/>
            </p:nvSpPr>
            <p:spPr bwMode="auto">
              <a:xfrm flipH="1">
                <a:off x="1328" y="143"/>
                <a:ext cx="1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88" name="Line 21"/>
              <p:cNvSpPr>
                <a:spLocks noChangeShapeType="1"/>
              </p:cNvSpPr>
              <p:nvPr/>
            </p:nvSpPr>
            <p:spPr bwMode="auto">
              <a:xfrm>
                <a:off x="240" y="144"/>
                <a:ext cx="0" cy="14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89" name="Line 22"/>
              <p:cNvSpPr>
                <a:spLocks noChangeShapeType="1"/>
              </p:cNvSpPr>
              <p:nvPr/>
            </p:nvSpPr>
            <p:spPr bwMode="auto">
              <a:xfrm>
                <a:off x="240" y="1584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grpSp>
          <p:nvGrpSpPr>
            <p:cNvPr id="6181" name="Group 121"/>
            <p:cNvGrpSpPr>
              <a:grpSpLocks/>
            </p:cNvGrpSpPr>
            <p:nvPr/>
          </p:nvGrpSpPr>
          <p:grpSpPr bwMode="auto">
            <a:xfrm>
              <a:off x="687" y="4957"/>
              <a:ext cx="365" cy="320"/>
              <a:chOff x="2024" y="2016"/>
              <a:chExt cx="313" cy="288"/>
            </a:xfrm>
          </p:grpSpPr>
          <p:sp>
            <p:nvSpPr>
              <p:cNvPr id="6182" name="Oval 122"/>
              <p:cNvSpPr>
                <a:spLocks noChangeArrowheads="1"/>
              </p:cNvSpPr>
              <p:nvPr/>
            </p:nvSpPr>
            <p:spPr bwMode="auto">
              <a:xfrm>
                <a:off x="2024" y="2016"/>
                <a:ext cx="313" cy="288"/>
              </a:xfrm>
              <a:prstGeom prst="ellipse">
                <a:avLst/>
              </a:prstGeom>
              <a:solidFill>
                <a:srgbClr val="FF990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sz="3600"/>
              </a:p>
            </p:txBody>
          </p:sp>
          <p:sp>
            <p:nvSpPr>
              <p:cNvPr id="6183" name="Line 123"/>
              <p:cNvSpPr>
                <a:spLocks noChangeShapeType="1"/>
              </p:cNvSpPr>
              <p:nvPr/>
            </p:nvSpPr>
            <p:spPr bwMode="auto">
              <a:xfrm>
                <a:off x="2069" y="2064"/>
                <a:ext cx="223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84" name="Line 124"/>
              <p:cNvSpPr>
                <a:spLocks noChangeShapeType="1"/>
              </p:cNvSpPr>
              <p:nvPr/>
            </p:nvSpPr>
            <p:spPr bwMode="auto">
              <a:xfrm flipH="1">
                <a:off x="2069" y="2064"/>
                <a:ext cx="223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</p:grpSp>
      <p:grpSp>
        <p:nvGrpSpPr>
          <p:cNvPr id="7" name="Group 149"/>
          <p:cNvGrpSpPr>
            <a:grpSpLocks/>
          </p:cNvGrpSpPr>
          <p:nvPr/>
        </p:nvGrpSpPr>
        <p:grpSpPr bwMode="auto">
          <a:xfrm>
            <a:off x="4841081" y="3557589"/>
            <a:ext cx="2649141" cy="2016919"/>
            <a:chOff x="3945" y="3021"/>
            <a:chExt cx="2963" cy="2256"/>
          </a:xfrm>
        </p:grpSpPr>
        <p:grpSp>
          <p:nvGrpSpPr>
            <p:cNvPr id="6156" name="Group 129"/>
            <p:cNvGrpSpPr>
              <a:grpSpLocks/>
            </p:cNvGrpSpPr>
            <p:nvPr/>
          </p:nvGrpSpPr>
          <p:grpSpPr bwMode="auto">
            <a:xfrm rot="10800000">
              <a:off x="4905" y="3021"/>
              <a:ext cx="799" cy="385"/>
              <a:chOff x="3264" y="1488"/>
              <a:chExt cx="600" cy="289"/>
            </a:xfrm>
          </p:grpSpPr>
          <p:sp>
            <p:nvSpPr>
              <p:cNvPr id="6170" name="Line 130"/>
              <p:cNvSpPr>
                <a:spLocks noChangeShapeType="1"/>
              </p:cNvSpPr>
              <p:nvPr/>
            </p:nvSpPr>
            <p:spPr bwMode="auto">
              <a:xfrm rot="-5400000">
                <a:off x="3362" y="1449"/>
                <a:ext cx="0" cy="1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grpSp>
            <p:nvGrpSpPr>
              <p:cNvPr id="6171" name="Group 131"/>
              <p:cNvGrpSpPr>
                <a:grpSpLocks/>
              </p:cNvGrpSpPr>
              <p:nvPr/>
            </p:nvGrpSpPr>
            <p:grpSpPr bwMode="auto">
              <a:xfrm>
                <a:off x="3696" y="1488"/>
                <a:ext cx="168" cy="115"/>
                <a:chOff x="3072" y="624"/>
                <a:chExt cx="192" cy="192"/>
              </a:xfrm>
            </p:grpSpPr>
            <p:sp>
              <p:nvSpPr>
                <p:cNvPr id="6174" name="Line 132"/>
                <p:cNvSpPr>
                  <a:spLocks noChangeShapeType="1"/>
                </p:cNvSpPr>
                <p:nvPr/>
              </p:nvSpPr>
              <p:spPr bwMode="auto">
                <a:xfrm>
                  <a:off x="3072" y="720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sp>
              <p:nvSpPr>
                <p:cNvPr id="6175" name="Line 133"/>
                <p:cNvSpPr>
                  <a:spLocks noChangeShapeType="1"/>
                </p:cNvSpPr>
                <p:nvPr/>
              </p:nvSpPr>
              <p:spPr bwMode="auto">
                <a:xfrm>
                  <a:off x="3168" y="624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</p:grpSp>
          <p:sp>
            <p:nvSpPr>
              <p:cNvPr id="6172" name="Line 134"/>
              <p:cNvSpPr>
                <a:spLocks noChangeShapeType="1"/>
              </p:cNvSpPr>
              <p:nvPr/>
            </p:nvSpPr>
            <p:spPr bwMode="auto">
              <a:xfrm>
                <a:off x="3509" y="1575"/>
                <a:ext cx="0" cy="11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73" name="Line 135"/>
              <p:cNvSpPr>
                <a:spLocks noChangeShapeType="1"/>
              </p:cNvSpPr>
              <p:nvPr/>
            </p:nvSpPr>
            <p:spPr bwMode="auto">
              <a:xfrm rot="-5400000">
                <a:off x="3512" y="1633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sp>
          <p:nvSpPr>
            <p:cNvPr id="6157" name="Line 136"/>
            <p:cNvSpPr>
              <a:spLocks noChangeShapeType="1"/>
            </p:cNvSpPr>
            <p:nvPr/>
          </p:nvSpPr>
          <p:spPr bwMode="auto">
            <a:xfrm flipH="1">
              <a:off x="6182" y="5130"/>
              <a:ext cx="70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58" name="Line 137"/>
            <p:cNvSpPr>
              <a:spLocks noChangeShapeType="1"/>
            </p:cNvSpPr>
            <p:nvPr/>
          </p:nvSpPr>
          <p:spPr bwMode="auto">
            <a:xfrm flipH="1">
              <a:off x="4712" y="5130"/>
              <a:ext cx="115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59" name="Line 138"/>
            <p:cNvSpPr>
              <a:spLocks noChangeShapeType="1"/>
            </p:cNvSpPr>
            <p:nvPr/>
          </p:nvSpPr>
          <p:spPr bwMode="auto">
            <a:xfrm flipV="1">
              <a:off x="5863" y="5079"/>
              <a:ext cx="319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grpSp>
          <p:nvGrpSpPr>
            <p:cNvPr id="6160" name="Group 139"/>
            <p:cNvGrpSpPr>
              <a:grpSpLocks/>
            </p:cNvGrpSpPr>
            <p:nvPr/>
          </p:nvGrpSpPr>
          <p:grpSpPr bwMode="auto">
            <a:xfrm>
              <a:off x="3945" y="3211"/>
              <a:ext cx="2963" cy="1919"/>
              <a:chOff x="240" y="143"/>
              <a:chExt cx="2225" cy="1441"/>
            </a:xfrm>
          </p:grpSpPr>
          <p:sp>
            <p:nvSpPr>
              <p:cNvPr id="6165" name="Line 140"/>
              <p:cNvSpPr>
                <a:spLocks noChangeShapeType="1"/>
              </p:cNvSpPr>
              <p:nvPr/>
            </p:nvSpPr>
            <p:spPr bwMode="auto">
              <a:xfrm flipV="1">
                <a:off x="2448" y="143"/>
                <a:ext cx="17" cy="144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66" name="Line 141"/>
              <p:cNvSpPr>
                <a:spLocks noChangeShapeType="1"/>
              </p:cNvSpPr>
              <p:nvPr/>
            </p:nvSpPr>
            <p:spPr bwMode="auto">
              <a:xfrm>
                <a:off x="240" y="144"/>
                <a:ext cx="91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67" name="Line 142"/>
              <p:cNvSpPr>
                <a:spLocks noChangeShapeType="1"/>
              </p:cNvSpPr>
              <p:nvPr/>
            </p:nvSpPr>
            <p:spPr bwMode="auto">
              <a:xfrm flipH="1">
                <a:off x="1328" y="143"/>
                <a:ext cx="1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68" name="Line 143"/>
              <p:cNvSpPr>
                <a:spLocks noChangeShapeType="1"/>
              </p:cNvSpPr>
              <p:nvPr/>
            </p:nvSpPr>
            <p:spPr bwMode="auto">
              <a:xfrm>
                <a:off x="240" y="144"/>
                <a:ext cx="0" cy="14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69" name="Line 144"/>
              <p:cNvSpPr>
                <a:spLocks noChangeShapeType="1"/>
              </p:cNvSpPr>
              <p:nvPr/>
            </p:nvSpPr>
            <p:spPr bwMode="auto">
              <a:xfrm>
                <a:off x="240" y="1584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grpSp>
          <p:nvGrpSpPr>
            <p:cNvPr id="6161" name="Group 145"/>
            <p:cNvGrpSpPr>
              <a:grpSpLocks/>
            </p:cNvGrpSpPr>
            <p:nvPr/>
          </p:nvGrpSpPr>
          <p:grpSpPr bwMode="auto">
            <a:xfrm>
              <a:off x="4396" y="4957"/>
              <a:ext cx="365" cy="320"/>
              <a:chOff x="2024" y="2016"/>
              <a:chExt cx="313" cy="288"/>
            </a:xfrm>
          </p:grpSpPr>
          <p:sp>
            <p:nvSpPr>
              <p:cNvPr id="6162" name="Oval 146"/>
              <p:cNvSpPr>
                <a:spLocks noChangeArrowheads="1"/>
              </p:cNvSpPr>
              <p:nvPr/>
            </p:nvSpPr>
            <p:spPr bwMode="auto">
              <a:xfrm>
                <a:off x="2024" y="2016"/>
                <a:ext cx="313" cy="288"/>
              </a:xfrm>
              <a:prstGeom prst="ellipse">
                <a:avLst/>
              </a:prstGeom>
              <a:solidFill>
                <a:srgbClr val="FF990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sz="3600"/>
              </a:p>
            </p:txBody>
          </p:sp>
          <p:sp>
            <p:nvSpPr>
              <p:cNvPr id="6163" name="Line 147"/>
              <p:cNvSpPr>
                <a:spLocks noChangeShapeType="1"/>
              </p:cNvSpPr>
              <p:nvPr/>
            </p:nvSpPr>
            <p:spPr bwMode="auto">
              <a:xfrm>
                <a:off x="2069" y="2064"/>
                <a:ext cx="223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6164" name="Line 148"/>
              <p:cNvSpPr>
                <a:spLocks noChangeShapeType="1"/>
              </p:cNvSpPr>
              <p:nvPr/>
            </p:nvSpPr>
            <p:spPr bwMode="auto">
              <a:xfrm flipH="1">
                <a:off x="2069" y="2064"/>
                <a:ext cx="223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</p:grpSp>
      <p:sp>
        <p:nvSpPr>
          <p:cNvPr id="4246" name="AutoShape 150"/>
          <p:cNvSpPr>
            <a:spLocks noChangeArrowheads="1"/>
          </p:cNvSpPr>
          <p:nvPr/>
        </p:nvSpPr>
        <p:spPr bwMode="auto">
          <a:xfrm>
            <a:off x="7272338" y="5028010"/>
            <a:ext cx="400050" cy="4000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51483" tIns="25742" rIns="51483" bIns="25742" anchor="ctr"/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sz="3600"/>
          </a:p>
        </p:txBody>
      </p:sp>
      <p:sp>
        <p:nvSpPr>
          <p:cNvPr id="4247" name="AutoShape 151"/>
          <p:cNvSpPr>
            <a:spLocks noChangeArrowheads="1"/>
          </p:cNvSpPr>
          <p:nvPr/>
        </p:nvSpPr>
        <p:spPr bwMode="auto">
          <a:xfrm rot="10800000">
            <a:off x="4667250" y="3729038"/>
            <a:ext cx="400050" cy="4000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51483" tIns="25742" rIns="51483" bIns="25742" anchor="ctr"/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sz="3600"/>
          </a:p>
        </p:txBody>
      </p:sp>
      <p:pic>
        <p:nvPicPr>
          <p:cNvPr id="52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30" y="-152400"/>
            <a:ext cx="4904860" cy="490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3286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4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4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4" presetClass="path" presetSubtype="0" repeatCount="indefinite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5771E-6 1.38889E-6 L -0.00039 -0.230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11545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7414E-6 3.05556E-6 L 0.00105 0.2451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4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2257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2033E-6 2.22222E-6 L -0.00548 0.2362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" y="11806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95E-6 1.66667E-6 L 0.00248 -0.23281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116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6" grpId="0" animBg="1"/>
      <p:bldP spid="4186" grpId="1" animBg="1"/>
      <p:bldP spid="4206" grpId="0"/>
      <p:bldP spid="4209" grpId="0"/>
      <p:bldP spid="4210" grpId="0"/>
      <p:bldP spid="4215" grpId="0" animBg="1"/>
      <p:bldP spid="4215" grpId="1" animBg="1"/>
      <p:bldP spid="4246" grpId="0" animBg="1"/>
      <p:bldP spid="4246" grpId="1" animBg="1"/>
      <p:bldP spid="4247" grpId="0" animBg="1"/>
      <p:bldP spid="4247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Den diot phat qua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3657600"/>
            <a:ext cx="1524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5334000" y="6172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Hình 22.5</a:t>
            </a:r>
          </a:p>
        </p:txBody>
      </p:sp>
      <p:sp>
        <p:nvSpPr>
          <p:cNvPr id="4" name="Line 16"/>
          <p:cNvSpPr>
            <a:spLocks noChangeShapeType="1"/>
          </p:cNvSpPr>
          <p:nvPr/>
        </p:nvSpPr>
        <p:spPr bwMode="auto">
          <a:xfrm>
            <a:off x="5867400" y="5791200"/>
            <a:ext cx="2209800" cy="0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>
            <a:off x="3962400" y="5791200"/>
            <a:ext cx="1600200" cy="0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18"/>
          <p:cNvSpPr>
            <a:spLocks noChangeShapeType="1"/>
          </p:cNvSpPr>
          <p:nvPr/>
        </p:nvSpPr>
        <p:spPr bwMode="auto">
          <a:xfrm flipV="1">
            <a:off x="3962400" y="3124200"/>
            <a:ext cx="0" cy="2667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20"/>
          <p:cNvSpPr>
            <a:spLocks noChangeShapeType="1"/>
          </p:cNvSpPr>
          <p:nvPr/>
        </p:nvSpPr>
        <p:spPr bwMode="auto">
          <a:xfrm>
            <a:off x="3962400" y="3124200"/>
            <a:ext cx="1066800" cy="0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5029200" y="2805113"/>
            <a:ext cx="11430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Pin</a:t>
            </a:r>
          </a:p>
        </p:txBody>
      </p:sp>
      <p:sp>
        <p:nvSpPr>
          <p:cNvPr id="9" name="Line 22"/>
          <p:cNvSpPr>
            <a:spLocks noChangeShapeType="1"/>
          </p:cNvSpPr>
          <p:nvPr/>
        </p:nvSpPr>
        <p:spPr bwMode="auto">
          <a:xfrm>
            <a:off x="6172200" y="3124200"/>
            <a:ext cx="685800" cy="0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3"/>
          <p:cNvSpPr>
            <a:spLocks noChangeShapeType="1"/>
          </p:cNvSpPr>
          <p:nvPr/>
        </p:nvSpPr>
        <p:spPr bwMode="auto">
          <a:xfrm flipV="1">
            <a:off x="6858000" y="3124200"/>
            <a:ext cx="685800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4"/>
          <p:cNvSpPr>
            <a:spLocks noChangeShapeType="1"/>
          </p:cNvSpPr>
          <p:nvPr/>
        </p:nvSpPr>
        <p:spPr bwMode="auto">
          <a:xfrm>
            <a:off x="7543800" y="3124200"/>
            <a:ext cx="533400" cy="0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25"/>
          <p:cNvSpPr>
            <a:spLocks noChangeShapeType="1"/>
          </p:cNvSpPr>
          <p:nvPr/>
        </p:nvSpPr>
        <p:spPr bwMode="auto">
          <a:xfrm flipV="1">
            <a:off x="8077200" y="3124200"/>
            <a:ext cx="0" cy="2667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27"/>
          <p:cNvSpPr>
            <a:spLocks noChangeShapeType="1"/>
          </p:cNvSpPr>
          <p:nvPr/>
        </p:nvSpPr>
        <p:spPr bwMode="auto">
          <a:xfrm flipV="1">
            <a:off x="6858000" y="2819400"/>
            <a:ext cx="609600" cy="3048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76800" y="4419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0" y="47244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95800" y="27432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00800" y="2514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0" y="3352800"/>
            <a:ext cx="35814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Thắp sáng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đèn điôt phát quang bằng cách nối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hai đầu dây của đèn vào hai cực của nguồn điện theo hình 22.5. Quan sát xem đèn có sáng không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152400" y="152400"/>
            <a:ext cx="617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Đèn điot phát quang (đèn LED)</a:t>
            </a:r>
          </a:p>
        </p:txBody>
      </p:sp>
      <p:grpSp>
        <p:nvGrpSpPr>
          <p:cNvPr id="20" name="Group 37"/>
          <p:cNvGrpSpPr>
            <a:grpSpLocks/>
          </p:cNvGrpSpPr>
          <p:nvPr/>
        </p:nvGrpSpPr>
        <p:grpSpPr bwMode="auto">
          <a:xfrm>
            <a:off x="5334000" y="609600"/>
            <a:ext cx="2438400" cy="1509713"/>
            <a:chOff x="4128" y="528"/>
            <a:chExt cx="1536" cy="951"/>
          </a:xfrm>
        </p:grpSpPr>
        <p:pic>
          <p:nvPicPr>
            <p:cNvPr id="21" name="Picture 16" descr="Den diot phat quang"/>
            <p:cNvPicPr>
              <a:picLocks noChangeAspect="1" noChangeArrowheads="1"/>
            </p:cNvPicPr>
            <p:nvPr/>
          </p:nvPicPr>
          <p:blipFill>
            <a:blip r:embed="rId2"/>
            <a:srcRect l="17241" r="20689" b="26857"/>
            <a:stretch>
              <a:fillRect/>
            </a:stretch>
          </p:blipFill>
          <p:spPr bwMode="auto">
            <a:xfrm rot="-5400000">
              <a:off x="4464" y="192"/>
              <a:ext cx="864" cy="1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4416" y="1248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H22.4: Đèn Led</a:t>
              </a:r>
            </a:p>
          </p:txBody>
        </p:sp>
      </p:grpSp>
      <p:grpSp>
        <p:nvGrpSpPr>
          <p:cNvPr id="23" name="Group 62"/>
          <p:cNvGrpSpPr>
            <a:grpSpLocks/>
          </p:cNvGrpSpPr>
          <p:nvPr/>
        </p:nvGrpSpPr>
        <p:grpSpPr bwMode="auto">
          <a:xfrm>
            <a:off x="1752600" y="685800"/>
            <a:ext cx="2667000" cy="1905000"/>
            <a:chOff x="3120" y="432"/>
            <a:chExt cx="2448" cy="1776"/>
          </a:xfrm>
        </p:grpSpPr>
        <p:sp>
          <p:nvSpPr>
            <p:cNvPr id="24" name="Text Box 45"/>
            <p:cNvSpPr txBox="1">
              <a:spLocks noChangeArrowheads="1"/>
            </p:cNvSpPr>
            <p:nvPr/>
          </p:nvSpPr>
          <p:spPr bwMode="auto">
            <a:xfrm>
              <a:off x="4608" y="432"/>
              <a:ext cx="96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Bản nhỏ (anốt)</a:t>
              </a:r>
            </a:p>
          </p:txBody>
        </p:sp>
        <p:sp>
          <p:nvSpPr>
            <p:cNvPr id="25" name="AutoShape 28"/>
            <p:cNvSpPr>
              <a:spLocks noChangeArrowheads="1"/>
            </p:cNvSpPr>
            <p:nvPr/>
          </p:nvSpPr>
          <p:spPr bwMode="auto">
            <a:xfrm>
              <a:off x="3748" y="943"/>
              <a:ext cx="668" cy="134"/>
            </a:xfrm>
            <a:prstGeom prst="can">
              <a:avLst>
                <a:gd name="adj" fmla="val 38190"/>
              </a:avLst>
            </a:prstGeom>
            <a:gradFill rotWithShape="1">
              <a:gsLst>
                <a:gs pos="0">
                  <a:srgbClr val="FF3300">
                    <a:alpha val="98000"/>
                  </a:srgbClr>
                </a:gs>
                <a:gs pos="100000">
                  <a:srgbClr val="7618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 rot="5400000">
              <a:off x="3893" y="520"/>
              <a:ext cx="380" cy="507"/>
            </a:xfrm>
            <a:prstGeom prst="rect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50000">
                  <a:srgbClr val="FF3300">
                    <a:alpha val="98000"/>
                  </a:srgbClr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vi-VN">
                <a:latin typeface="Arial" pitchFamily="34" charset="0"/>
              </a:endParaRPr>
            </a:p>
          </p:txBody>
        </p:sp>
        <p:sp>
          <p:nvSpPr>
            <p:cNvPr id="27" name="AutoShape 30"/>
            <p:cNvSpPr>
              <a:spLocks noChangeArrowheads="1"/>
            </p:cNvSpPr>
            <p:nvPr/>
          </p:nvSpPr>
          <p:spPr bwMode="auto">
            <a:xfrm>
              <a:off x="3829" y="517"/>
              <a:ext cx="507" cy="112"/>
            </a:xfrm>
            <a:prstGeom prst="can">
              <a:avLst>
                <a:gd name="adj" fmla="val 50000"/>
              </a:avLst>
            </a:prstGeom>
            <a:gradFill rotWithShape="1">
              <a:gsLst>
                <a:gs pos="0">
                  <a:srgbClr val="FF3300">
                    <a:alpha val="98000"/>
                  </a:srgbClr>
                </a:gs>
                <a:gs pos="100000">
                  <a:srgbClr val="7618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8" name="AutoShape 31"/>
            <p:cNvSpPr>
              <a:spLocks noChangeArrowheads="1"/>
            </p:cNvSpPr>
            <p:nvPr/>
          </p:nvSpPr>
          <p:spPr bwMode="auto">
            <a:xfrm>
              <a:off x="3881" y="741"/>
              <a:ext cx="267" cy="134"/>
            </a:xfrm>
            <a:prstGeom prst="flowChartManualOperation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" name="Rectangle 32"/>
            <p:cNvSpPr>
              <a:spLocks noChangeArrowheads="1"/>
            </p:cNvSpPr>
            <p:nvPr/>
          </p:nvSpPr>
          <p:spPr bwMode="auto">
            <a:xfrm rot="5400000" flipH="1">
              <a:off x="3784" y="923"/>
              <a:ext cx="313" cy="4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" name="Rectangle 33"/>
            <p:cNvSpPr>
              <a:spLocks noChangeArrowheads="1"/>
            </p:cNvSpPr>
            <p:nvPr/>
          </p:nvSpPr>
          <p:spPr bwMode="auto">
            <a:xfrm rot="5400000" flipH="1">
              <a:off x="3784" y="1236"/>
              <a:ext cx="313" cy="4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1" name="Line 34"/>
            <p:cNvSpPr>
              <a:spLocks noChangeShapeType="1"/>
            </p:cNvSpPr>
            <p:nvPr/>
          </p:nvSpPr>
          <p:spPr bwMode="auto">
            <a:xfrm rot="5400000">
              <a:off x="3655" y="1647"/>
              <a:ext cx="55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5"/>
            <p:cNvSpPr>
              <a:spLocks noChangeArrowheads="1"/>
            </p:cNvSpPr>
            <p:nvPr/>
          </p:nvSpPr>
          <p:spPr bwMode="auto">
            <a:xfrm rot="5400000" flipH="1">
              <a:off x="4052" y="1214"/>
              <a:ext cx="313" cy="4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3" name="Line 36"/>
            <p:cNvSpPr>
              <a:spLocks noChangeShapeType="1"/>
            </p:cNvSpPr>
            <p:nvPr/>
          </p:nvSpPr>
          <p:spPr bwMode="auto">
            <a:xfrm rot="16200000" flipH="1">
              <a:off x="3769" y="1765"/>
              <a:ext cx="88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37"/>
            <p:cNvSpPr>
              <a:spLocks noChangeArrowheads="1"/>
            </p:cNvSpPr>
            <p:nvPr/>
          </p:nvSpPr>
          <p:spPr bwMode="auto">
            <a:xfrm rot="5400000" flipH="1">
              <a:off x="4097" y="967"/>
              <a:ext cx="224" cy="4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" name="AutoShape 38"/>
            <p:cNvSpPr>
              <a:spLocks noChangeArrowheads="1"/>
            </p:cNvSpPr>
            <p:nvPr/>
          </p:nvSpPr>
          <p:spPr bwMode="auto">
            <a:xfrm rot="-5549374">
              <a:off x="4159" y="757"/>
              <a:ext cx="112" cy="79"/>
            </a:xfrm>
            <a:prstGeom prst="rtTriangl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6" name="AutoShape 39"/>
            <p:cNvSpPr>
              <a:spLocks noChangeArrowheads="1"/>
            </p:cNvSpPr>
            <p:nvPr/>
          </p:nvSpPr>
          <p:spPr bwMode="auto">
            <a:xfrm rot="-5549374">
              <a:off x="4134" y="803"/>
              <a:ext cx="111" cy="78"/>
            </a:xfrm>
            <a:prstGeom prst="rtTriangle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 rot="5400000">
              <a:off x="4166" y="674"/>
              <a:ext cx="44" cy="134"/>
            </a:xfrm>
            <a:custGeom>
              <a:avLst/>
              <a:gdLst>
                <a:gd name="T0" fmla="*/ 40 w 48"/>
                <a:gd name="T1" fmla="*/ 0 h 192"/>
                <a:gd name="T2" fmla="*/ 0 w 48"/>
                <a:gd name="T3" fmla="*/ 24 h 192"/>
                <a:gd name="T4" fmla="*/ 0 w 48"/>
                <a:gd name="T5" fmla="*/ 70 h 192"/>
                <a:gd name="T6" fmla="*/ 40 w 48"/>
                <a:gd name="T7" fmla="*/ 94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192">
                  <a:moveTo>
                    <a:pt x="48" y="0"/>
                  </a:moveTo>
                  <a:lnTo>
                    <a:pt x="0" y="48"/>
                  </a:lnTo>
                  <a:lnTo>
                    <a:pt x="0" y="144"/>
                  </a:lnTo>
                  <a:lnTo>
                    <a:pt x="48" y="192"/>
                  </a:lnTo>
                </a:path>
              </a:pathLst>
            </a:custGeom>
            <a:noFill/>
            <a:ln w="38100" cmpd="sng">
              <a:solidFill>
                <a:srgbClr val="FF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46"/>
            <p:cNvSpPr txBox="1">
              <a:spLocks noChangeArrowheads="1"/>
            </p:cNvSpPr>
            <p:nvPr/>
          </p:nvSpPr>
          <p:spPr bwMode="auto">
            <a:xfrm>
              <a:off x="3120" y="462"/>
              <a:ext cx="96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Bản lớn (catốt)</a:t>
              </a:r>
            </a:p>
          </p:txBody>
        </p:sp>
        <p:sp>
          <p:nvSpPr>
            <p:cNvPr id="39" name="Line 47"/>
            <p:cNvSpPr>
              <a:spLocks noChangeShapeType="1"/>
            </p:cNvSpPr>
            <p:nvPr/>
          </p:nvSpPr>
          <p:spPr bwMode="auto">
            <a:xfrm flipH="1">
              <a:off x="4220" y="678"/>
              <a:ext cx="432" cy="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8"/>
            <p:cNvSpPr>
              <a:spLocks noChangeShapeType="1"/>
            </p:cNvSpPr>
            <p:nvPr/>
          </p:nvSpPr>
          <p:spPr bwMode="auto">
            <a:xfrm>
              <a:off x="3648" y="720"/>
              <a:ext cx="336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"/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6" grpId="1" animBg="1"/>
      <p:bldP spid="17" grpId="0" animBg="1"/>
      <p:bldP spid="1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152400" y="457200"/>
            <a:ext cx="899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C7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Đảo ngược hai đầu dây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đèn,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nhận xét xem khi đèn sáng thì dòng điện đi vào bản cực nào của đèn.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0" y="3429000"/>
            <a:ext cx="3505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Kết luận</a:t>
            </a:r>
            <a:r>
              <a:rPr lang="en-US" sz="28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Đèn điôt phát quang chỉ cho dòng điện đi qua theo. . . . . . . . . . nhất định và khi đó đèn sáng.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228600" y="4648200"/>
            <a:ext cx="1587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chiều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0" y="1219200"/>
            <a:ext cx="4800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Đèn led chỉ </a:t>
            </a:r>
            <a:r>
              <a:rPr lang="en-US" sz="24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sáng khi </a:t>
            </a:r>
            <a:r>
              <a:rPr lang="en-US" sz="2400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bản kim loại nhỏ trong đèn được nối với cực dương của nguồn và bản kim loại lớn được nối với cực âm của nguồn</a:t>
            </a:r>
            <a:endParaRPr lang="en-US" sz="2400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 Box 13"/>
          <p:cNvSpPr txBox="1">
            <a:spLocks noChangeArrowheads="1"/>
          </p:cNvSpPr>
          <p:nvPr/>
        </p:nvSpPr>
        <p:spPr bwMode="auto">
          <a:xfrm>
            <a:off x="2133600" y="60960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Hình 22.5</a:t>
            </a:r>
          </a:p>
        </p:txBody>
      </p:sp>
      <p:pic>
        <p:nvPicPr>
          <p:cNvPr id="23" name="Picture 12" descr="Den diot phat qua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824288"/>
            <a:ext cx="1524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AutoShape 29"/>
          <p:cNvSpPr>
            <a:spLocks noChangeArrowheads="1"/>
          </p:cNvSpPr>
          <p:nvPr/>
        </p:nvSpPr>
        <p:spPr bwMode="auto">
          <a:xfrm>
            <a:off x="5181600" y="4052888"/>
            <a:ext cx="990600" cy="762000"/>
          </a:xfrm>
          <a:prstGeom prst="irregularSeal1">
            <a:avLst/>
          </a:prstGeom>
          <a:solidFill>
            <a:srgbClr val="FF3300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5334000" y="60960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Hình 22.5</a:t>
            </a:r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>
            <a:off x="5867400" y="5957888"/>
            <a:ext cx="2209800" cy="0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3962400" y="5957888"/>
            <a:ext cx="1600200" cy="0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17"/>
          <p:cNvSpPr>
            <a:spLocks noChangeShapeType="1"/>
          </p:cNvSpPr>
          <p:nvPr/>
        </p:nvSpPr>
        <p:spPr bwMode="auto">
          <a:xfrm flipV="1">
            <a:off x="3962400" y="3290888"/>
            <a:ext cx="0" cy="2667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18"/>
          <p:cNvSpPr>
            <a:spLocks noChangeShapeType="1"/>
          </p:cNvSpPr>
          <p:nvPr/>
        </p:nvSpPr>
        <p:spPr bwMode="auto">
          <a:xfrm>
            <a:off x="3962400" y="3290888"/>
            <a:ext cx="1066800" cy="0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5029200" y="2971800"/>
            <a:ext cx="11430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Pin</a:t>
            </a:r>
          </a:p>
        </p:txBody>
      </p:sp>
      <p:sp>
        <p:nvSpPr>
          <p:cNvPr id="31" name="Line 20"/>
          <p:cNvSpPr>
            <a:spLocks noChangeShapeType="1"/>
          </p:cNvSpPr>
          <p:nvPr/>
        </p:nvSpPr>
        <p:spPr bwMode="auto">
          <a:xfrm>
            <a:off x="6172200" y="3290888"/>
            <a:ext cx="685800" cy="0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 flipV="1">
            <a:off x="6858000" y="3290888"/>
            <a:ext cx="685800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22"/>
          <p:cNvSpPr>
            <a:spLocks noChangeShapeType="1"/>
          </p:cNvSpPr>
          <p:nvPr/>
        </p:nvSpPr>
        <p:spPr bwMode="auto">
          <a:xfrm>
            <a:off x="7543800" y="3290888"/>
            <a:ext cx="533400" cy="0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23"/>
          <p:cNvSpPr>
            <a:spLocks noChangeShapeType="1"/>
          </p:cNvSpPr>
          <p:nvPr/>
        </p:nvSpPr>
        <p:spPr bwMode="auto">
          <a:xfrm flipV="1">
            <a:off x="8077200" y="3290888"/>
            <a:ext cx="0" cy="2667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6858000" y="2695575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K</a:t>
            </a: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5867400" y="300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+</a:t>
            </a: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5029200" y="2909888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mph" presetSubtype="2" repeatCount="indefinite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20" dur="1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2" grpId="0"/>
      <p:bldP spid="20514" grpId="0"/>
      <p:bldP spid="20515" grpId="0"/>
      <p:bldP spid="20516" grpId="0"/>
      <p:bldP spid="24" grpId="0" animBg="1"/>
      <p:bldP spid="24" grpId="1" animBg="1"/>
      <p:bldP spid="36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9C364A-E1C9-4F01-ACEF-230497B9361A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762000" y="381000"/>
            <a:ext cx="8001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27063" indent="-627063" algn="just">
              <a:spcBef>
                <a:spcPct val="50000"/>
              </a:spcBef>
            </a:pPr>
            <a:r>
              <a:rPr lang="en-US" sz="2400" u="sng" dirty="0"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BT1: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Bóng đèn tròn (dây tóc, sợi đốt) trong gia đình ở   nhà em phát sáng là do:</a:t>
            </a:r>
          </a:p>
          <a:p>
            <a:pPr marL="627063" indent="-627063" algn="just">
              <a:spcBef>
                <a:spcPct val="50000"/>
              </a:spcBef>
              <a:buFontTx/>
              <a:buAutoNum type="alphaUcPeriod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Tác dụng nhiệt của dòng điện.</a:t>
            </a:r>
          </a:p>
          <a:p>
            <a:pPr marL="627063" indent="-627063" algn="just">
              <a:spcBef>
                <a:spcPct val="50000"/>
              </a:spcBef>
              <a:buFontTx/>
              <a:buAutoNum type="alphaUcPeriod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Tác dụng phát sáng của dòng điện.</a:t>
            </a:r>
          </a:p>
          <a:p>
            <a:pPr marL="627063" indent="-627063" algn="just">
              <a:spcBef>
                <a:spcPct val="50000"/>
              </a:spcBef>
              <a:buFontTx/>
              <a:buAutoNum type="alphaUcPeriod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Vừa tác dụng nhiệt vừa tác dụng phát sáng.</a:t>
            </a:r>
          </a:p>
          <a:p>
            <a:pPr marL="627063" indent="-627063" algn="just">
              <a:spcBef>
                <a:spcPct val="50000"/>
              </a:spcBef>
              <a:buFontTx/>
              <a:buAutoNum type="alphaUcPeriod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Dựa trên các tác dụng khác .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762000" y="3581400"/>
            <a:ext cx="7848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u="sng" dirty="0"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BT2: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Thiết bị, đồ dùng điện nào sau đây không hoạt động dựa trên tác dụng nhiệt của dòng điện?</a:t>
            </a:r>
          </a:p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 Bếp điện.                                     B.   Bàn ủi.</a:t>
            </a:r>
          </a:p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 Nồi cơm điện .                            D.  Quạt máy.</a:t>
            </a:r>
          </a:p>
        </p:txBody>
      </p:sp>
      <p:sp>
        <p:nvSpPr>
          <p:cNvPr id="70662" name="Oval 6"/>
          <p:cNvSpPr>
            <a:spLocks noChangeArrowheads="1"/>
          </p:cNvSpPr>
          <p:nvPr/>
        </p:nvSpPr>
        <p:spPr bwMode="auto">
          <a:xfrm>
            <a:off x="685800" y="2362200"/>
            <a:ext cx="5334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70663" name="Oval 7"/>
          <p:cNvSpPr>
            <a:spLocks noChangeArrowheads="1"/>
          </p:cNvSpPr>
          <p:nvPr/>
        </p:nvSpPr>
        <p:spPr bwMode="auto">
          <a:xfrm>
            <a:off x="4876800" y="5105400"/>
            <a:ext cx="838200" cy="457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pic>
        <p:nvPicPr>
          <p:cNvPr id="24583" name="Picture 9" descr="Bellcoll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5594350"/>
            <a:ext cx="151765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0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0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0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0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0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2" grpId="0" animBg="1"/>
      <p:bldP spid="706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4336565-331E-472F-8D42-9E639525495D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219200" y="381000"/>
            <a:ext cx="7239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r>
              <a:rPr lang="en-US" sz="2400" u="sng" dirty="0" smtClean="0"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BT3: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Cầu chì có tác dụng gì trong mạch điện ở nhà em ?.</a:t>
            </a:r>
          </a:p>
          <a:p>
            <a:pPr marL="342900" indent="-342900" algn="just">
              <a:spcBef>
                <a:spcPct val="50000"/>
              </a:spcBef>
              <a:buFontTx/>
              <a:buAutoNum type="alphaUcPeriod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Ngắt mạch điện khi có sự cố chập điện.</a:t>
            </a:r>
          </a:p>
          <a:p>
            <a:pPr marL="342900" indent="-342900" algn="just">
              <a:spcBef>
                <a:spcPct val="50000"/>
              </a:spcBef>
              <a:buFontTx/>
              <a:buAutoNum type="alphaUcPeriod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Trang trí cho đẹp ở các bảng điện.</a:t>
            </a:r>
          </a:p>
          <a:p>
            <a:pPr marL="342900" indent="-342900" algn="just">
              <a:spcBef>
                <a:spcPct val="50000"/>
              </a:spcBef>
              <a:buFontTx/>
              <a:buAutoNum type="alphaUcPeriod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Bảo vệ an toàn cho đồ dùng điện.</a:t>
            </a:r>
          </a:p>
          <a:p>
            <a:pPr marL="342900" indent="-342900" algn="just">
              <a:spcBef>
                <a:spcPct val="50000"/>
              </a:spcBef>
              <a:buFontTx/>
              <a:buAutoNum type="alphaUcPeriod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Cả hai câu A và C đều đúng.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219200" y="3581400"/>
            <a:ext cx="7543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r>
              <a:rPr lang="en-US" sz="2400" u="sng" dirty="0" smtClean="0"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BT4:</a:t>
            </a:r>
            <a:r>
              <a:rPr lang="en-US" sz="2400" dirty="0" smtClean="0"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Khi cầu chì trong nhà bị đứt chúng ta có thể: </a:t>
            </a:r>
          </a:p>
          <a:p>
            <a:pPr marL="342900" indent="-342900" algn="just">
              <a:spcBef>
                <a:spcPct val="50000"/>
              </a:spcBef>
              <a:buFontTx/>
              <a:buAutoNum type="alphaUcPeriod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Dùng dây đồng thay thế.                                     </a:t>
            </a:r>
          </a:p>
          <a:p>
            <a:pPr marL="342900" indent="-342900" algn="just">
              <a:spcBef>
                <a:spcPct val="50000"/>
              </a:spcBef>
              <a:buFontTx/>
              <a:buAutoNum type="alphaUcPeriod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Dùng dây nhôm có cùng tiết diện.</a:t>
            </a:r>
          </a:p>
          <a:p>
            <a:pPr marL="342900" indent="-342900" algn="just">
              <a:spcBef>
                <a:spcPct val="50000"/>
              </a:spcBef>
              <a:buFontTx/>
              <a:buAutoNum type="alphaUcPeriod" startAt="3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Dùng đinh sắt thay thế.</a:t>
            </a:r>
          </a:p>
          <a:p>
            <a:pPr marL="342900" indent="-342900" algn="just">
              <a:spcBef>
                <a:spcPct val="50000"/>
              </a:spcBef>
              <a:buFontTx/>
              <a:buAutoNum type="alphaUcPeriod" startAt="3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Cả ba ( A, B, C đều sai ).</a:t>
            </a:r>
          </a:p>
        </p:txBody>
      </p:sp>
      <p:sp>
        <p:nvSpPr>
          <p:cNvPr id="76804" name="Oval 4"/>
          <p:cNvSpPr>
            <a:spLocks noChangeArrowheads="1"/>
          </p:cNvSpPr>
          <p:nvPr/>
        </p:nvSpPr>
        <p:spPr bwMode="auto">
          <a:xfrm>
            <a:off x="1219200" y="2590800"/>
            <a:ext cx="5334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76805" name="Oval 5"/>
          <p:cNvSpPr>
            <a:spLocks noChangeArrowheads="1"/>
          </p:cNvSpPr>
          <p:nvPr/>
        </p:nvSpPr>
        <p:spPr bwMode="auto">
          <a:xfrm>
            <a:off x="1219200" y="5715000"/>
            <a:ext cx="5334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pic>
        <p:nvPicPr>
          <p:cNvPr id="26631" name="Picture 7" descr="Bellcoll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5594350"/>
            <a:ext cx="151765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6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animBg="1"/>
      <p:bldP spid="7680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5168900"/>
            <a:ext cx="2060575" cy="1689100"/>
            <a:chOff x="0" y="3256"/>
            <a:chExt cx="1298" cy="1064"/>
          </a:xfrm>
        </p:grpSpPr>
        <p:pic>
          <p:nvPicPr>
            <p:cNvPr id="13320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256"/>
              <a:ext cx="1298" cy="1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 rot="10327660">
              <a:off x="272" y="3984"/>
              <a:ext cx="9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rgbClr val="FF0000"/>
                  </a:solidFill>
                </a:rPr>
                <a:t>TRAN LE HANH</a:t>
              </a:r>
            </a:p>
          </p:txBody>
        </p:sp>
      </p:grpSp>
      <p:pic>
        <p:nvPicPr>
          <p:cNvPr id="13315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6975" y="0"/>
            <a:ext cx="1597025" cy="154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304800" y="838200"/>
            <a:ext cx="8458200" cy="4506913"/>
            <a:chOff x="864" y="1920"/>
            <a:chExt cx="3888" cy="2359"/>
          </a:xfrm>
        </p:grpSpPr>
        <p:sp>
          <p:nvSpPr>
            <p:cNvPr id="13318" name="Text Box 29"/>
            <p:cNvSpPr txBox="1">
              <a:spLocks noChangeArrowheads="1"/>
            </p:cNvSpPr>
            <p:nvPr/>
          </p:nvSpPr>
          <p:spPr bwMode="auto">
            <a:xfrm>
              <a:off x="864" y="2592"/>
              <a:ext cx="3888" cy="1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-"/>
              </a:pPr>
              <a:r>
                <a:rPr lang="en-US" sz="2400" b="1" i="1" dirty="0">
                  <a:latin typeface="Times New Roman" pitchFamily="18" charset="0"/>
                  <a:cs typeface="Times New Roman" pitchFamily="18" charset="0"/>
                </a:rPr>
                <a:t> Học thuộc bài. Làm bài tập sách bài tập.</a:t>
              </a:r>
            </a:p>
            <a:p>
              <a:pPr>
                <a:spcBef>
                  <a:spcPct val="50000"/>
                </a:spcBef>
                <a:buFontTx/>
                <a:buChar char="-"/>
              </a:pPr>
              <a:r>
                <a:rPr lang="en-US" sz="2400" b="1" i="1" dirty="0">
                  <a:latin typeface="Times New Roman" pitchFamily="18" charset="0"/>
                  <a:cs typeface="Times New Roman" pitchFamily="18" charset="0"/>
                </a:rPr>
                <a:t> Tìm hiểu thêm các dụng cụ, thiết bị hoạt động dựa vào tác dụng nhiệt và tác dụng phát sáng của dòng điện.</a:t>
              </a:r>
            </a:p>
            <a:p>
              <a:pPr>
                <a:spcBef>
                  <a:spcPct val="50000"/>
                </a:spcBef>
                <a:buFontTx/>
                <a:buChar char="-"/>
              </a:pPr>
              <a:r>
                <a:rPr lang="en-US" sz="2400" b="1" i="1" dirty="0">
                  <a:latin typeface="Times New Roman" pitchFamily="18" charset="0"/>
                  <a:cs typeface="Times New Roman" pitchFamily="18" charset="0"/>
                </a:rPr>
                <a:t> Đọc bài 23: Tác dụng từ, tác dụng sinh lí và tác dụng hóa học của dòng điện</a:t>
              </a:r>
            </a:p>
          </p:txBody>
        </p:sp>
        <p:sp>
          <p:nvSpPr>
            <p:cNvPr id="13319" name="Text Box 31"/>
            <p:cNvSpPr txBox="1">
              <a:spLocks noChangeArrowheads="1"/>
            </p:cNvSpPr>
            <p:nvPr/>
          </p:nvSpPr>
          <p:spPr bwMode="auto">
            <a:xfrm>
              <a:off x="1565" y="1920"/>
              <a:ext cx="2419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HƯỚNG DẪN VỀ NHÀ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B9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5" name="Picture 17" descr="Variados28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00"/>
            <a:ext cx="1219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AutoShape 18" descr="Parchment"/>
          <p:cNvSpPr>
            <a:spLocks noChangeArrowheads="1"/>
          </p:cNvSpPr>
          <p:nvPr/>
        </p:nvSpPr>
        <p:spPr bwMode="auto">
          <a:xfrm>
            <a:off x="2133600" y="3962400"/>
            <a:ext cx="6858000" cy="2590800"/>
          </a:xfrm>
          <a:prstGeom prst="wedgeRoundRectCallout">
            <a:avLst>
              <a:gd name="adj1" fmla="val -64856"/>
              <a:gd name="adj2" fmla="val 45324"/>
              <a:gd name="adj3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38100" cmpd="dbl">
            <a:solidFill>
              <a:srgbClr val="66FF33"/>
            </a:solidFill>
            <a:miter lim="800000"/>
            <a:headEnd/>
            <a:tailEnd/>
          </a:ln>
        </p:spPr>
        <p:txBody>
          <a:bodyPr/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7172" name="AutoShape 13"/>
          <p:cNvSpPr>
            <a:spLocks noChangeArrowheads="1"/>
          </p:cNvSpPr>
          <p:nvPr/>
        </p:nvSpPr>
        <p:spPr bwMode="auto">
          <a:xfrm>
            <a:off x="2555631" y="304800"/>
            <a:ext cx="6553200" cy="2678723"/>
          </a:xfrm>
          <a:prstGeom prst="cloudCallout">
            <a:avLst>
              <a:gd name="adj1" fmla="val -42065"/>
              <a:gd name="adj2" fmla="val 79213"/>
            </a:avLst>
          </a:prstGeom>
          <a:solidFill>
            <a:srgbClr val="FFFF99"/>
          </a:solidFill>
          <a:ln w="9525">
            <a:solidFill>
              <a:srgbClr val="FF3399"/>
            </a:solidFill>
            <a:round/>
            <a:headEnd/>
            <a:tailEnd/>
          </a:ln>
        </p:spPr>
        <p:txBody>
          <a:bodyPr/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743200" y="609600"/>
            <a:ext cx="6400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/>
              <a:t>Khi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có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dòng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chạy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mạch</a:t>
            </a:r>
            <a:r>
              <a:rPr lang="en-US" altLang="en-US" sz="2800" dirty="0"/>
              <a:t>, ta </a:t>
            </a:r>
            <a:r>
              <a:rPr lang="en-US" altLang="en-US" sz="2800" dirty="0" err="1">
                <a:solidFill>
                  <a:srgbClr val="3366FF"/>
                </a:solidFill>
              </a:rPr>
              <a:t>không</a:t>
            </a:r>
            <a:r>
              <a:rPr lang="en-US" altLang="en-US" sz="2800" dirty="0">
                <a:solidFill>
                  <a:srgbClr val="3366FF"/>
                </a:solidFill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</a:rPr>
              <a:t>thể</a:t>
            </a:r>
            <a:r>
              <a:rPr lang="en-US" altLang="en-US" sz="2800" dirty="0">
                <a:solidFill>
                  <a:srgbClr val="3366FF"/>
                </a:solidFill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</a:rPr>
              <a:t>nhìn</a:t>
            </a:r>
            <a:r>
              <a:rPr lang="en-US" altLang="en-US" sz="2800" dirty="0">
                <a:solidFill>
                  <a:srgbClr val="3366FF"/>
                </a:solidFill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</a:rPr>
              <a:t>thấy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các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tích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dịch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chuyển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Vậy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làm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thế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nào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nhận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biết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có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dòng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mạch</a:t>
            </a:r>
            <a:r>
              <a:rPr lang="en-US" altLang="en-US" sz="2800" dirty="0"/>
              <a:t> hay </a:t>
            </a:r>
            <a:r>
              <a:rPr lang="en-US" altLang="en-US" sz="2800" dirty="0" err="1"/>
              <a:t>không</a:t>
            </a:r>
            <a:r>
              <a:rPr lang="en-US" altLang="en-US" sz="2800" dirty="0"/>
              <a:t>?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145323" y="4267200"/>
            <a:ext cx="70104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3366FF"/>
                </a:solidFill>
              </a:rPr>
              <a:t>    </a:t>
            </a:r>
            <a:r>
              <a:rPr lang="en-US" altLang="en-US" sz="3200" i="1" dirty="0" err="1">
                <a:solidFill>
                  <a:srgbClr val="3366FF"/>
                </a:solidFill>
              </a:rPr>
              <a:t>Để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nhận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biết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có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dòng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điện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trong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mạch</a:t>
            </a:r>
            <a:r>
              <a:rPr lang="en-US" altLang="en-US" sz="3200" i="1" dirty="0">
                <a:solidFill>
                  <a:srgbClr val="3366FF"/>
                </a:solidFill>
              </a:rPr>
              <a:t> hay </a:t>
            </a:r>
            <a:r>
              <a:rPr lang="en-US" altLang="en-US" sz="3200" i="1" dirty="0" err="1">
                <a:solidFill>
                  <a:srgbClr val="3366FF"/>
                </a:solidFill>
              </a:rPr>
              <a:t>không</a:t>
            </a:r>
            <a:r>
              <a:rPr lang="en-US" altLang="en-US" sz="3200" i="1" dirty="0">
                <a:solidFill>
                  <a:srgbClr val="3366FF"/>
                </a:solidFill>
              </a:rPr>
              <a:t>, ta </a:t>
            </a:r>
            <a:r>
              <a:rPr lang="en-US" altLang="en-US" sz="3200" i="1" dirty="0" err="1">
                <a:solidFill>
                  <a:srgbClr val="3366FF"/>
                </a:solidFill>
              </a:rPr>
              <a:t>có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thể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CC3300"/>
                </a:solidFill>
              </a:rPr>
              <a:t>căn</a:t>
            </a:r>
            <a:r>
              <a:rPr lang="en-US" altLang="en-US" sz="3200" i="1" dirty="0">
                <a:solidFill>
                  <a:srgbClr val="CC3300"/>
                </a:solidFill>
              </a:rPr>
              <a:t> </a:t>
            </a:r>
            <a:r>
              <a:rPr lang="en-US" altLang="en-US" sz="3200" i="1" dirty="0" err="1">
                <a:solidFill>
                  <a:srgbClr val="CC3300"/>
                </a:solidFill>
              </a:rPr>
              <a:t>cứ</a:t>
            </a:r>
            <a:r>
              <a:rPr lang="en-US" altLang="en-US" sz="3200" i="1" dirty="0">
                <a:solidFill>
                  <a:srgbClr val="CC3300"/>
                </a:solidFill>
              </a:rPr>
              <a:t> </a:t>
            </a:r>
            <a:r>
              <a:rPr lang="en-US" altLang="en-US" sz="3200" i="1" dirty="0" err="1">
                <a:solidFill>
                  <a:srgbClr val="CC3300"/>
                </a:solidFill>
              </a:rPr>
              <a:t>vào</a:t>
            </a:r>
            <a:r>
              <a:rPr lang="en-US" altLang="en-US" sz="3200" i="1" dirty="0">
                <a:solidFill>
                  <a:srgbClr val="CC3300"/>
                </a:solidFill>
              </a:rPr>
              <a:t> </a:t>
            </a:r>
            <a:r>
              <a:rPr lang="en-US" altLang="en-US" sz="3200" i="1" dirty="0" err="1">
                <a:solidFill>
                  <a:srgbClr val="CC3300"/>
                </a:solidFill>
              </a:rPr>
              <a:t>biểu</a:t>
            </a:r>
            <a:r>
              <a:rPr lang="en-US" altLang="en-US" sz="3200" i="1" dirty="0">
                <a:solidFill>
                  <a:srgbClr val="CC3300"/>
                </a:solidFill>
              </a:rPr>
              <a:t> </a:t>
            </a:r>
            <a:r>
              <a:rPr lang="en-US" altLang="en-US" sz="3200" i="1" dirty="0" err="1">
                <a:solidFill>
                  <a:srgbClr val="CC3300"/>
                </a:solidFill>
              </a:rPr>
              <a:t>hiện</a:t>
            </a:r>
            <a:r>
              <a:rPr lang="en-US" altLang="en-US" sz="3200" i="1" dirty="0">
                <a:solidFill>
                  <a:srgbClr val="3366FF"/>
                </a:solidFill>
              </a:rPr>
              <a:t> do </a:t>
            </a:r>
            <a:r>
              <a:rPr lang="en-US" altLang="en-US" sz="3200" i="1" dirty="0" err="1">
                <a:solidFill>
                  <a:srgbClr val="3366FF"/>
                </a:solidFill>
              </a:rPr>
              <a:t>tác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dụng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của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dòng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điện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gây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ra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mà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xác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nhận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sự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tồn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tại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của</a:t>
            </a:r>
            <a:r>
              <a:rPr lang="en-US" altLang="en-US" sz="3200" i="1" dirty="0">
                <a:solidFill>
                  <a:srgbClr val="3366FF"/>
                </a:solidFill>
              </a:rPr>
              <a:t> </a:t>
            </a:r>
            <a:r>
              <a:rPr lang="en-US" altLang="en-US" sz="3200" i="1" dirty="0" err="1">
                <a:solidFill>
                  <a:srgbClr val="3366FF"/>
                </a:solidFill>
              </a:rPr>
              <a:t>nó</a:t>
            </a:r>
            <a:r>
              <a:rPr lang="en-US" altLang="en-US" sz="3200" i="1" dirty="0">
                <a:solidFill>
                  <a:srgbClr val="3366FF"/>
                </a:solidFill>
              </a:rPr>
              <a:t>.</a:t>
            </a:r>
          </a:p>
        </p:txBody>
      </p:sp>
      <p:pic>
        <p:nvPicPr>
          <p:cNvPr id="7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4904860" cy="490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991654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27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8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2" grpId="0" animBg="1"/>
      <p:bldP spid="7173" grpId="0"/>
      <p:bldP spid="174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066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8195" name="Picture 6" descr="book_open_close_h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86200"/>
            <a:ext cx="25050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7" descr="Rose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2819400"/>
            <a:ext cx="14001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8" descr="Borboleta_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62800" y="2438400"/>
            <a:ext cx="13716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9" descr="Borboleta_0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5200" y="4114800"/>
            <a:ext cx="6858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0" descr="Borboleta_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39100" y="2357438"/>
            <a:ext cx="990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Cay dan sinh vien - Thanh Tru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17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1447800"/>
            <a:ext cx="88646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22: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 DỤNG NHIỆT VÀ TÁC DỤNG PHÁT SÁNG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 DÒNG ĐIỆN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" name="图片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4904860" cy="490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0987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51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10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3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96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048000" y="2895600"/>
            <a:ext cx="1295400" cy="1033463"/>
            <a:chOff x="3232" y="1248"/>
            <a:chExt cx="912" cy="987"/>
          </a:xfrm>
        </p:grpSpPr>
        <p:pic>
          <p:nvPicPr>
            <p:cNvPr id="3093" name="Picture 11" descr="mỏ hản điệ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64" y="1248"/>
              <a:ext cx="816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4" name="Text Box 15"/>
            <p:cNvSpPr txBox="1">
              <a:spLocks noChangeArrowheads="1"/>
            </p:cNvSpPr>
            <p:nvPr/>
          </p:nvSpPr>
          <p:spPr bwMode="auto">
            <a:xfrm>
              <a:off x="3232" y="2004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dirty="0"/>
                <a:t>Mỏ hàn điện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914400" y="2514600"/>
            <a:ext cx="1600200" cy="1552437"/>
            <a:chOff x="1824" y="1424"/>
            <a:chExt cx="1296" cy="1096"/>
          </a:xfrm>
        </p:grpSpPr>
        <p:pic>
          <p:nvPicPr>
            <p:cNvPr id="3091" name="Picture 17" descr="bếp điện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24" y="1424"/>
              <a:ext cx="1296" cy="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2" name="Text Box 14"/>
            <p:cNvSpPr txBox="1">
              <a:spLocks noChangeArrowheads="1"/>
            </p:cNvSpPr>
            <p:nvPr/>
          </p:nvSpPr>
          <p:spPr bwMode="auto">
            <a:xfrm>
              <a:off x="2016" y="2064"/>
              <a:ext cx="720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Bếp </a:t>
              </a:r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điện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800600" y="2819400"/>
            <a:ext cx="1524000" cy="1192213"/>
            <a:chOff x="4416" y="1496"/>
            <a:chExt cx="960" cy="895"/>
          </a:xfrm>
        </p:grpSpPr>
        <p:pic>
          <p:nvPicPr>
            <p:cNvPr id="3089" name="Picture 16" descr="bàn ủi điện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16" y="1496"/>
              <a:ext cx="960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0" name="Text Box 13"/>
            <p:cNvSpPr txBox="1">
              <a:spLocks noChangeArrowheads="1"/>
            </p:cNvSpPr>
            <p:nvPr/>
          </p:nvSpPr>
          <p:spPr bwMode="auto">
            <a:xfrm>
              <a:off x="4464" y="2160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Bàn là điện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609601" y="4419601"/>
            <a:ext cx="1752600" cy="1752600"/>
            <a:chOff x="3120" y="2310"/>
            <a:chExt cx="1290" cy="1290"/>
          </a:xfrm>
        </p:grpSpPr>
        <p:pic>
          <p:nvPicPr>
            <p:cNvPr id="3087" name="Picture 12" descr="nồi cơm điện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120" y="2310"/>
              <a:ext cx="1290" cy="1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8" name="Text Box 21"/>
            <p:cNvSpPr txBox="1">
              <a:spLocks noChangeArrowheads="1"/>
            </p:cNvSpPr>
            <p:nvPr/>
          </p:nvSpPr>
          <p:spPr bwMode="auto">
            <a:xfrm>
              <a:off x="3312" y="3264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Nồi cơm điện</a:t>
              </a:r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2743200" y="4724400"/>
            <a:ext cx="1524000" cy="1433513"/>
            <a:chOff x="3120" y="2544"/>
            <a:chExt cx="960" cy="903"/>
          </a:xfrm>
        </p:grpSpPr>
        <p:pic>
          <p:nvPicPr>
            <p:cNvPr id="3085" name="Picture 25" descr="máy sấy tóc"/>
            <p:cNvPicPr>
              <a:picLocks noChangeAspect="1" noChangeArrowheads="1"/>
            </p:cNvPicPr>
            <p:nvPr/>
          </p:nvPicPr>
          <p:blipFill>
            <a:blip r:embed="rId6"/>
            <a:srcRect t="14999" b="10001"/>
            <a:stretch>
              <a:fillRect/>
            </a:stretch>
          </p:blipFill>
          <p:spPr bwMode="auto">
            <a:xfrm>
              <a:off x="3120" y="2544"/>
              <a:ext cx="909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6" name="Text Box 28"/>
            <p:cNvSpPr txBox="1">
              <a:spLocks noChangeArrowheads="1"/>
            </p:cNvSpPr>
            <p:nvPr/>
          </p:nvSpPr>
          <p:spPr bwMode="auto">
            <a:xfrm>
              <a:off x="3216" y="321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Máy sấy tóc</a:t>
              </a:r>
            </a:p>
          </p:txBody>
        </p: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4876800" y="4572000"/>
            <a:ext cx="1600200" cy="1585913"/>
            <a:chOff x="4176" y="2640"/>
            <a:chExt cx="1392" cy="1191"/>
          </a:xfrm>
        </p:grpSpPr>
        <p:pic>
          <p:nvPicPr>
            <p:cNvPr id="3083" name="Picture 30" descr="lò nướng"/>
            <p:cNvPicPr>
              <a:picLocks noChangeAspect="1" noChangeArrowheads="1"/>
            </p:cNvPicPr>
            <p:nvPr/>
          </p:nvPicPr>
          <p:blipFill>
            <a:blip r:embed="rId7" cstate="print"/>
            <a:srcRect t="13792" b="6897"/>
            <a:stretch>
              <a:fillRect/>
            </a:stretch>
          </p:blipFill>
          <p:spPr bwMode="auto">
            <a:xfrm>
              <a:off x="4176" y="2640"/>
              <a:ext cx="1392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4" name="Text Box 31"/>
            <p:cNvSpPr txBox="1">
              <a:spLocks noChangeArrowheads="1"/>
            </p:cNvSpPr>
            <p:nvPr/>
          </p:nvSpPr>
          <p:spPr bwMode="auto">
            <a:xfrm>
              <a:off x="4368" y="3600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Lò nướng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228600" y="228600"/>
            <a:ext cx="8610601" cy="7481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TÁC DỤNG NHIỆT VÀ TÁC DỤNG PHÁT SÁNG CỦA DÒNG ĐIỆN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533400" y="1066800"/>
            <a:ext cx="7467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I. TÁC DỤNG NHIỆT</a:t>
            </a:r>
          </a:p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Kể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tên một số dụng cụ, thiết bị sử dụng điện nào thường dùng được đốt nóng khi có dòng điện chạy qua?</a:t>
            </a:r>
          </a:p>
        </p:txBody>
      </p:sp>
      <p:pic>
        <p:nvPicPr>
          <p:cNvPr id="27" name="Picture 17" descr="den soi dot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8000" y="2590800"/>
            <a:ext cx="1676400" cy="150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8" descr="am dien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53200" y="4648200"/>
            <a:ext cx="2287438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96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533400" y="198120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u="sng" dirty="0" smtClean="0">
                <a:solidFill>
                  <a:srgbClr val="FF00FF"/>
                </a:solidFill>
              </a:rPr>
              <a:t>C2/60/SGK: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85800" y="2514600"/>
            <a:ext cx="457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 smtClean="0">
                <a:solidFill>
                  <a:prstClr val="black"/>
                </a:solidFill>
              </a:rPr>
              <a:t>Lắp</a:t>
            </a:r>
            <a:r>
              <a:rPr lang="en-US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en-US" sz="2800" dirty="0" err="1" smtClean="0">
                <a:solidFill>
                  <a:prstClr val="black"/>
                </a:solidFill>
              </a:rPr>
              <a:t>mạch</a:t>
            </a:r>
            <a:r>
              <a:rPr lang="en-US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en-US" sz="2800" dirty="0" err="1" smtClean="0">
                <a:solidFill>
                  <a:prstClr val="black"/>
                </a:solidFill>
              </a:rPr>
              <a:t>điện</a:t>
            </a:r>
            <a:r>
              <a:rPr lang="en-US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en-US" sz="2800" dirty="0" err="1" smtClean="0">
                <a:solidFill>
                  <a:prstClr val="black"/>
                </a:solidFill>
              </a:rPr>
              <a:t>như</a:t>
            </a:r>
            <a:r>
              <a:rPr lang="en-US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en-US" sz="2800" dirty="0" err="1" smtClean="0">
                <a:solidFill>
                  <a:prstClr val="black"/>
                </a:solidFill>
              </a:rPr>
              <a:t>sơ</a:t>
            </a:r>
            <a:r>
              <a:rPr lang="en-US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en-US" sz="2800" dirty="0" err="1" smtClean="0">
                <a:solidFill>
                  <a:prstClr val="black"/>
                </a:solidFill>
              </a:rPr>
              <a:t>đồ</a:t>
            </a:r>
            <a:r>
              <a:rPr lang="en-US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en-US" sz="2800" dirty="0" err="1" smtClean="0">
                <a:solidFill>
                  <a:prstClr val="black"/>
                </a:solidFill>
              </a:rPr>
              <a:t>hình</a:t>
            </a:r>
            <a:r>
              <a:rPr lang="en-US" altLang="en-US" sz="2800" dirty="0" smtClean="0">
                <a:solidFill>
                  <a:prstClr val="black"/>
                </a:solidFill>
              </a:rPr>
              <a:t> 22.1/60/SGK:</a:t>
            </a:r>
          </a:p>
        </p:txBody>
      </p:sp>
      <p:grpSp>
        <p:nvGrpSpPr>
          <p:cNvPr id="14340" name="Group 35"/>
          <p:cNvGrpSpPr>
            <a:grpSpLocks/>
          </p:cNvGrpSpPr>
          <p:nvPr/>
        </p:nvGrpSpPr>
        <p:grpSpPr bwMode="auto">
          <a:xfrm rot="10800000">
            <a:off x="5181600" y="1066800"/>
            <a:ext cx="3581400" cy="2519363"/>
            <a:chOff x="624" y="616"/>
            <a:chExt cx="2160" cy="2220"/>
          </a:xfrm>
        </p:grpSpPr>
        <p:sp>
          <p:nvSpPr>
            <p:cNvPr id="14349" name="Rectangle 36"/>
            <p:cNvSpPr>
              <a:spLocks noChangeArrowheads="1"/>
            </p:cNvSpPr>
            <p:nvPr/>
          </p:nvSpPr>
          <p:spPr bwMode="auto">
            <a:xfrm rot="10800000" flipV="1">
              <a:off x="624" y="1248"/>
              <a:ext cx="2160" cy="124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9663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prstClr val="black"/>
                </a:solidFill>
              </a:endParaRPr>
            </a:p>
          </p:txBody>
        </p:sp>
        <p:sp>
          <p:nvSpPr>
            <p:cNvPr id="14350" name="Line 37"/>
            <p:cNvSpPr>
              <a:spLocks noChangeShapeType="1"/>
            </p:cNvSpPr>
            <p:nvPr/>
          </p:nvSpPr>
          <p:spPr bwMode="auto">
            <a:xfrm rot="10800000">
              <a:off x="2352" y="1104"/>
              <a:ext cx="129" cy="1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800" b="1" smtClean="0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1" name="Text Box 38"/>
            <p:cNvSpPr txBox="1">
              <a:spLocks noChangeArrowheads="1"/>
            </p:cNvSpPr>
            <p:nvPr/>
          </p:nvSpPr>
          <p:spPr bwMode="auto">
            <a:xfrm rot="10800000">
              <a:off x="1540" y="616"/>
              <a:ext cx="304" cy="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mtClean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14352" name="Rectangle 39"/>
            <p:cNvSpPr>
              <a:spLocks noChangeArrowheads="1"/>
            </p:cNvSpPr>
            <p:nvPr/>
          </p:nvSpPr>
          <p:spPr bwMode="auto">
            <a:xfrm rot="10800000">
              <a:off x="1920" y="1234"/>
              <a:ext cx="288" cy="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prstClr val="black"/>
                </a:solidFill>
              </a:endParaRPr>
            </a:p>
          </p:txBody>
        </p:sp>
        <p:sp>
          <p:nvSpPr>
            <p:cNvPr id="14353" name="Text Box 40"/>
            <p:cNvSpPr txBox="1">
              <a:spLocks noChangeArrowheads="1"/>
            </p:cNvSpPr>
            <p:nvPr/>
          </p:nvSpPr>
          <p:spPr bwMode="auto">
            <a:xfrm rot="10800000">
              <a:off x="689" y="1474"/>
              <a:ext cx="589" cy="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200" smtClean="0">
                  <a:solidFill>
                    <a:srgbClr val="006600"/>
                  </a:solidFill>
                </a:rPr>
                <a:t>k</a:t>
              </a:r>
            </a:p>
          </p:txBody>
        </p:sp>
        <p:sp>
          <p:nvSpPr>
            <p:cNvPr id="14354" name="Oval 41"/>
            <p:cNvSpPr>
              <a:spLocks noChangeArrowheads="1"/>
            </p:cNvSpPr>
            <p:nvPr/>
          </p:nvSpPr>
          <p:spPr bwMode="auto">
            <a:xfrm rot="10800000">
              <a:off x="720" y="120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prstClr val="black"/>
                </a:solidFill>
              </a:endParaRPr>
            </a:p>
          </p:txBody>
        </p:sp>
        <p:sp>
          <p:nvSpPr>
            <p:cNvPr id="14355" name="Line 42"/>
            <p:cNvSpPr>
              <a:spLocks noChangeShapeType="1"/>
            </p:cNvSpPr>
            <p:nvPr/>
          </p:nvSpPr>
          <p:spPr bwMode="auto">
            <a:xfrm rot="10800000">
              <a:off x="2112" y="1032"/>
              <a:ext cx="0" cy="4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800" b="1" smtClean="0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6" name="Line 43"/>
            <p:cNvSpPr>
              <a:spLocks noChangeShapeType="1"/>
            </p:cNvSpPr>
            <p:nvPr/>
          </p:nvSpPr>
          <p:spPr bwMode="auto">
            <a:xfrm rot="10800000">
              <a:off x="2016" y="1140"/>
              <a:ext cx="0" cy="2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800" b="1" smtClean="0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7" name="Line 44"/>
            <p:cNvSpPr>
              <a:spLocks noChangeShapeType="1"/>
            </p:cNvSpPr>
            <p:nvPr/>
          </p:nvSpPr>
          <p:spPr bwMode="auto">
            <a:xfrm rot="10800000">
              <a:off x="2206" y="1140"/>
              <a:ext cx="2" cy="2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800" b="1" smtClean="0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4358" name="Group 45"/>
            <p:cNvGrpSpPr>
              <a:grpSpLocks/>
            </p:cNvGrpSpPr>
            <p:nvPr/>
          </p:nvGrpSpPr>
          <p:grpSpPr bwMode="auto">
            <a:xfrm>
              <a:off x="1344" y="2160"/>
              <a:ext cx="576" cy="676"/>
              <a:chOff x="1344" y="2160"/>
              <a:chExt cx="576" cy="676"/>
            </a:xfrm>
          </p:grpSpPr>
          <p:sp>
            <p:nvSpPr>
              <p:cNvPr id="14363" name="Oval 46"/>
              <p:cNvSpPr>
                <a:spLocks noChangeArrowheads="1"/>
              </p:cNvSpPr>
              <p:nvPr/>
            </p:nvSpPr>
            <p:spPr bwMode="auto">
              <a:xfrm rot="10800000">
                <a:off x="1344" y="2160"/>
                <a:ext cx="576" cy="676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mtClean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364" name="Line 47"/>
              <p:cNvSpPr>
                <a:spLocks noChangeShapeType="1"/>
              </p:cNvSpPr>
              <p:nvPr/>
            </p:nvSpPr>
            <p:spPr bwMode="auto">
              <a:xfrm rot="10800000">
                <a:off x="1392" y="2256"/>
                <a:ext cx="432" cy="48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800" b="1" smtClean="0">
                  <a:solidFill>
                    <a:prstClr val="black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65" name="Line 48"/>
              <p:cNvSpPr>
                <a:spLocks noChangeShapeType="1"/>
              </p:cNvSpPr>
              <p:nvPr/>
            </p:nvSpPr>
            <p:spPr bwMode="auto">
              <a:xfrm rot="10800000" flipV="1">
                <a:off x="1392" y="2256"/>
                <a:ext cx="480" cy="48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800" b="1" smtClean="0">
                  <a:solidFill>
                    <a:prstClr val="black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4359" name="Line 49"/>
            <p:cNvSpPr>
              <a:spLocks noChangeShapeType="1"/>
            </p:cNvSpPr>
            <p:nvPr/>
          </p:nvSpPr>
          <p:spPr bwMode="auto">
            <a:xfrm rot="10800000">
              <a:off x="1920" y="1032"/>
              <a:ext cx="0" cy="4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800" b="1" smtClean="0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60" name="Rectangle 50"/>
            <p:cNvSpPr>
              <a:spLocks noChangeArrowheads="1"/>
            </p:cNvSpPr>
            <p:nvPr/>
          </p:nvSpPr>
          <p:spPr bwMode="auto">
            <a:xfrm>
              <a:off x="816" y="1200"/>
              <a:ext cx="528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prstClr val="black"/>
                </a:solidFill>
              </a:endParaRPr>
            </a:p>
          </p:txBody>
        </p:sp>
        <p:sp>
          <p:nvSpPr>
            <p:cNvPr id="14361" name="Oval 51"/>
            <p:cNvSpPr>
              <a:spLocks noChangeArrowheads="1"/>
            </p:cNvSpPr>
            <p:nvPr/>
          </p:nvSpPr>
          <p:spPr bwMode="auto">
            <a:xfrm rot="10800000">
              <a:off x="1296" y="120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prstClr val="black"/>
                </a:solidFill>
              </a:endParaRPr>
            </a:p>
          </p:txBody>
        </p:sp>
        <p:sp>
          <p:nvSpPr>
            <p:cNvPr id="14362" name="Line 52"/>
            <p:cNvSpPr>
              <a:spLocks noChangeShapeType="1"/>
            </p:cNvSpPr>
            <p:nvPr/>
          </p:nvSpPr>
          <p:spPr bwMode="auto">
            <a:xfrm rot="10800000" flipV="1">
              <a:off x="833" y="1278"/>
              <a:ext cx="576" cy="2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800" b="1" smtClean="0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4342" name="WordArt 54"/>
          <p:cNvSpPr>
            <a:spLocks noChangeArrowheads="1" noChangeShapeType="1" noTextEdit="1"/>
          </p:cNvSpPr>
          <p:nvPr/>
        </p:nvSpPr>
        <p:spPr bwMode="auto">
          <a:xfrm>
            <a:off x="1143000" y="2286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693508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kern="10" dirty="0" smtClean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>
                  <a:alpha val="94116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632" name="Text Box 56"/>
          <p:cNvSpPr txBox="1">
            <a:spLocks noChangeArrowheads="1"/>
          </p:cNvSpPr>
          <p:nvPr/>
        </p:nvSpPr>
        <p:spPr bwMode="auto">
          <a:xfrm>
            <a:off x="304800" y="1447800"/>
            <a:ext cx="33528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32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I.Tác</a:t>
            </a:r>
            <a:r>
              <a:rPr lang="en-US" alt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nhiệt</a:t>
            </a:r>
            <a:r>
              <a:rPr lang="en-US" alt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76200" y="3429000"/>
            <a:ext cx="8382000" cy="1066800"/>
          </a:xfrm>
          <a:prstGeom prst="rect">
            <a:avLst/>
          </a:prstGeom>
          <a:solidFill>
            <a:srgbClr val="D99694"/>
          </a:solidFill>
          <a:ln>
            <a:noFill/>
          </a:ln>
        </p:spPr>
        <p:txBody>
          <a:bodyPr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99"/>
                </a:solidFill>
              </a:rPr>
              <a:t>   a)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Khi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đèn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sáng</a:t>
            </a:r>
            <a:r>
              <a:rPr lang="en-US" altLang="en-US" sz="3200" dirty="0" smtClean="0">
                <a:solidFill>
                  <a:prstClr val="black"/>
                </a:solidFill>
              </a:rPr>
              <a:t>,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bóng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đèn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có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nóng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lên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không</a:t>
            </a:r>
            <a:r>
              <a:rPr lang="en-US" altLang="en-US" sz="3200" dirty="0" smtClean="0">
                <a:solidFill>
                  <a:prstClr val="black"/>
                </a:solidFill>
              </a:rPr>
              <a:t>?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Làm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thế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nào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để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xác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nhận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điều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đó</a:t>
            </a:r>
            <a:r>
              <a:rPr lang="en-US" altLang="en-US" sz="3200" dirty="0" smtClean="0">
                <a:solidFill>
                  <a:prstClr val="black"/>
                </a:solidFill>
              </a:rPr>
              <a:t>? 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152400" y="4419600"/>
            <a:ext cx="8534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000099"/>
                </a:solidFill>
              </a:rPr>
              <a:t>  b)</a:t>
            </a:r>
            <a:r>
              <a:rPr lang="en-US" altLang="en-US" sz="3200" smtClean="0">
                <a:solidFill>
                  <a:prstClr val="black"/>
                </a:solidFill>
              </a:rPr>
              <a:t>Bộ phận nào của bóng đèn bị đốt nóng mạnh và phát sáng khi có dòng điện chạy qua? 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304800" y="5303838"/>
            <a:ext cx="8077200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99"/>
                </a:solidFill>
              </a:rPr>
              <a:t> c)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Khi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đèn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sáng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bình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thường</a:t>
            </a:r>
            <a:r>
              <a:rPr lang="en-US" altLang="en-US" sz="3200" dirty="0" smtClean="0">
                <a:solidFill>
                  <a:prstClr val="black"/>
                </a:solidFill>
              </a:rPr>
              <a:t>,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bộ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phận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đó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của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đèn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có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nhiệt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độ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bao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nhiêu</a:t>
            </a:r>
            <a:r>
              <a:rPr lang="en-US" altLang="en-US" sz="3200" dirty="0" smtClean="0">
                <a:solidFill>
                  <a:prstClr val="black"/>
                </a:solidFill>
              </a:rPr>
              <a:t>?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Vì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sao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phải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làm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bằng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Vôn</a:t>
            </a: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fram</a:t>
            </a:r>
            <a:r>
              <a:rPr lang="en-US" altLang="en-US" sz="3200" dirty="0" smtClean="0">
                <a:solidFill>
                  <a:prstClr val="black"/>
                </a:solidFill>
              </a:rPr>
              <a:t>?</a:t>
            </a:r>
          </a:p>
        </p:txBody>
      </p:sp>
      <p:pic>
        <p:nvPicPr>
          <p:cNvPr id="30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-152400"/>
            <a:ext cx="42672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422987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46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46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44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46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46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8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4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4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24583" grpId="0"/>
      <p:bldP spid="24632" grpId="0"/>
      <p:bldP spid="24638" grpId="0" animBg="1"/>
      <p:bldP spid="24639" grpId="0"/>
      <p:bldP spid="246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B9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76400" y="609600"/>
            <a:ext cx="6248400" cy="68580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BẢNG NHIỆT ĐỘ NÓNG CHẢY</a:t>
            </a:r>
          </a:p>
        </p:txBody>
      </p:sp>
      <p:sp>
        <p:nvSpPr>
          <p:cNvPr id="15363" name="WordArt 4" descr="White marble"/>
          <p:cNvSpPr>
            <a:spLocks noChangeArrowheads="1" noChangeShapeType="1" noTextEdit="1"/>
          </p:cNvSpPr>
          <p:nvPr/>
        </p:nvSpPr>
        <p:spPr bwMode="auto">
          <a:xfrm>
            <a:off x="2514600" y="1371600"/>
            <a:ext cx="3810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 err="1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3600" b="1" kern="10" dirty="0" smtClean="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614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322927"/>
              </p:ext>
            </p:extLst>
          </p:nvPr>
        </p:nvGraphicFramePr>
        <p:xfrm>
          <a:off x="1447800" y="2209800"/>
          <a:ext cx="6096000" cy="2925906"/>
        </p:xfrm>
        <a:graphic>
          <a:graphicData uri="http://schemas.openxmlformats.org/drawingml/2006/table">
            <a:tbl>
              <a:tblPr/>
              <a:tblGrid>
                <a:gridCol w="2133600"/>
                <a:gridCol w="3962400"/>
              </a:tblGrid>
              <a:tr h="6094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4" name="Text Box 28"/>
          <p:cNvSpPr txBox="1">
            <a:spLocks noChangeArrowheads="1"/>
          </p:cNvSpPr>
          <p:nvPr/>
        </p:nvSpPr>
        <p:spPr bwMode="auto">
          <a:xfrm>
            <a:off x="1905000" y="2209800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err="1" smtClean="0">
                <a:solidFill>
                  <a:srgbClr val="000099"/>
                </a:solidFill>
              </a:rPr>
              <a:t>Chất</a:t>
            </a:r>
            <a:endParaRPr lang="en-US" altLang="en-US" sz="3200" dirty="0" smtClean="0">
              <a:solidFill>
                <a:srgbClr val="000099"/>
              </a:solidFill>
            </a:endParaRPr>
          </a:p>
        </p:txBody>
      </p:sp>
      <p:sp>
        <p:nvSpPr>
          <p:cNvPr id="15385" name="Text Box 29"/>
          <p:cNvSpPr txBox="1">
            <a:spLocks noChangeArrowheads="1"/>
          </p:cNvSpPr>
          <p:nvPr/>
        </p:nvSpPr>
        <p:spPr bwMode="auto">
          <a:xfrm>
            <a:off x="3733800" y="22098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err="1" smtClean="0">
                <a:solidFill>
                  <a:srgbClr val="FF00FF"/>
                </a:solidFill>
              </a:rPr>
              <a:t>Nhiệt</a:t>
            </a:r>
            <a:r>
              <a:rPr lang="en-US" altLang="en-US" sz="3200" dirty="0" smtClean="0">
                <a:solidFill>
                  <a:srgbClr val="FF00FF"/>
                </a:solidFill>
              </a:rPr>
              <a:t> </a:t>
            </a:r>
            <a:r>
              <a:rPr lang="en-US" altLang="en-US" sz="3200" dirty="0" err="1" smtClean="0">
                <a:solidFill>
                  <a:srgbClr val="FF00FF"/>
                </a:solidFill>
              </a:rPr>
              <a:t>độ</a:t>
            </a:r>
            <a:r>
              <a:rPr lang="en-US" altLang="en-US" sz="3200" dirty="0" smtClean="0">
                <a:solidFill>
                  <a:srgbClr val="FF00FF"/>
                </a:solidFill>
              </a:rPr>
              <a:t> </a:t>
            </a:r>
            <a:r>
              <a:rPr lang="en-US" altLang="en-US" sz="3200" dirty="0" err="1" smtClean="0">
                <a:solidFill>
                  <a:srgbClr val="FF00FF"/>
                </a:solidFill>
              </a:rPr>
              <a:t>nóng</a:t>
            </a:r>
            <a:r>
              <a:rPr lang="en-US" altLang="en-US" sz="3200" dirty="0" smtClean="0">
                <a:solidFill>
                  <a:srgbClr val="FF00FF"/>
                </a:solidFill>
              </a:rPr>
              <a:t> </a:t>
            </a:r>
            <a:r>
              <a:rPr lang="en-US" altLang="en-US" sz="3200" dirty="0" err="1" smtClean="0">
                <a:solidFill>
                  <a:srgbClr val="FF00FF"/>
                </a:solidFill>
              </a:rPr>
              <a:t>chảy</a:t>
            </a:r>
            <a:endParaRPr lang="en-US" altLang="en-US" sz="3200" dirty="0" smtClean="0">
              <a:solidFill>
                <a:srgbClr val="FF00FF"/>
              </a:solidFill>
            </a:endParaRPr>
          </a:p>
        </p:txBody>
      </p:sp>
      <p:sp>
        <p:nvSpPr>
          <p:cNvPr id="15387" name="Rectangle 38"/>
          <p:cNvSpPr>
            <a:spLocks noChangeArrowheads="1"/>
          </p:cNvSpPr>
          <p:nvPr/>
        </p:nvSpPr>
        <p:spPr bwMode="auto">
          <a:xfrm>
            <a:off x="1752600" y="2819400"/>
            <a:ext cx="17637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err="1" smtClean="0">
                <a:solidFill>
                  <a:prstClr val="black"/>
                </a:solidFill>
              </a:rPr>
              <a:t>Vônfram</a:t>
            </a:r>
            <a:endParaRPr lang="en-US" altLang="en-US" sz="3200" dirty="0" smtClean="0">
              <a:solidFill>
                <a:prstClr val="black"/>
              </a:solidFill>
            </a:endParaRPr>
          </a:p>
        </p:txBody>
      </p:sp>
      <p:sp>
        <p:nvSpPr>
          <p:cNvPr id="15388" name="Rectangle 39"/>
          <p:cNvSpPr>
            <a:spLocks noChangeArrowheads="1"/>
          </p:cNvSpPr>
          <p:nvPr/>
        </p:nvSpPr>
        <p:spPr bwMode="auto">
          <a:xfrm>
            <a:off x="1981200" y="3352800"/>
            <a:ext cx="1087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err="1" smtClean="0">
                <a:solidFill>
                  <a:prstClr val="black"/>
                </a:solidFill>
              </a:rPr>
              <a:t>Thép</a:t>
            </a:r>
            <a:endParaRPr lang="en-US" altLang="en-US" sz="3200" dirty="0" smtClean="0">
              <a:solidFill>
                <a:prstClr val="black"/>
              </a:solidFill>
            </a:endParaRPr>
          </a:p>
        </p:txBody>
      </p:sp>
      <p:sp>
        <p:nvSpPr>
          <p:cNvPr id="15389" name="Rectangle 40"/>
          <p:cNvSpPr>
            <a:spLocks noChangeArrowheads="1"/>
          </p:cNvSpPr>
          <p:nvPr/>
        </p:nvSpPr>
        <p:spPr bwMode="auto">
          <a:xfrm>
            <a:off x="2057400" y="3962400"/>
            <a:ext cx="11096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err="1" smtClean="0">
                <a:solidFill>
                  <a:prstClr val="black"/>
                </a:solidFill>
              </a:rPr>
              <a:t>Đồng</a:t>
            </a:r>
            <a:endParaRPr lang="en-US" altLang="en-US" sz="3200" dirty="0" smtClean="0">
              <a:solidFill>
                <a:prstClr val="black"/>
              </a:solidFill>
            </a:endParaRPr>
          </a:p>
        </p:txBody>
      </p:sp>
      <p:sp>
        <p:nvSpPr>
          <p:cNvPr id="15390" name="Rectangle 41"/>
          <p:cNvSpPr>
            <a:spLocks noChangeArrowheads="1"/>
          </p:cNvSpPr>
          <p:nvPr/>
        </p:nvSpPr>
        <p:spPr bwMode="auto">
          <a:xfrm>
            <a:off x="1981200" y="4572000"/>
            <a:ext cx="917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</a:rPr>
              <a:t>Chì</a:t>
            </a:r>
            <a:endParaRPr lang="en-US" altLang="en-US" sz="3200" dirty="0" smtClean="0">
              <a:solidFill>
                <a:prstClr val="black"/>
              </a:solidFill>
            </a:endParaRPr>
          </a:p>
        </p:txBody>
      </p:sp>
      <p:sp>
        <p:nvSpPr>
          <p:cNvPr id="15391" name="Rectangle 43"/>
          <p:cNvSpPr>
            <a:spLocks noChangeArrowheads="1"/>
          </p:cNvSpPr>
          <p:nvPr/>
        </p:nvSpPr>
        <p:spPr bwMode="auto">
          <a:xfrm>
            <a:off x="4572000" y="2895600"/>
            <a:ext cx="1525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66FF"/>
                </a:solidFill>
              </a:rPr>
              <a:t>3370 </a:t>
            </a:r>
            <a:r>
              <a:rPr lang="en-US" altLang="en-US" sz="3200" baseline="30000" dirty="0" smtClean="0">
                <a:solidFill>
                  <a:srgbClr val="0066FF"/>
                </a:solidFill>
              </a:rPr>
              <a:t>0</a:t>
            </a:r>
            <a:r>
              <a:rPr lang="en-US" altLang="en-US" sz="3200" dirty="0" smtClean="0">
                <a:solidFill>
                  <a:srgbClr val="0066FF"/>
                </a:solidFill>
              </a:rPr>
              <a:t>C</a:t>
            </a:r>
          </a:p>
        </p:txBody>
      </p:sp>
      <p:sp>
        <p:nvSpPr>
          <p:cNvPr id="15392" name="Rectangle 44"/>
          <p:cNvSpPr>
            <a:spLocks noChangeArrowheads="1"/>
          </p:cNvSpPr>
          <p:nvPr/>
        </p:nvSpPr>
        <p:spPr bwMode="auto">
          <a:xfrm>
            <a:off x="4724400" y="3429000"/>
            <a:ext cx="1525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66FF"/>
                </a:solidFill>
              </a:rPr>
              <a:t>1300 </a:t>
            </a:r>
            <a:r>
              <a:rPr lang="en-US" altLang="en-US" sz="3200" baseline="30000" dirty="0" smtClean="0">
                <a:solidFill>
                  <a:srgbClr val="0066FF"/>
                </a:solidFill>
              </a:rPr>
              <a:t>0</a:t>
            </a:r>
            <a:r>
              <a:rPr lang="en-US" altLang="en-US" sz="3200" dirty="0" smtClean="0">
                <a:solidFill>
                  <a:srgbClr val="0066FF"/>
                </a:solidFill>
              </a:rPr>
              <a:t>C</a:t>
            </a:r>
          </a:p>
        </p:txBody>
      </p:sp>
      <p:sp>
        <p:nvSpPr>
          <p:cNvPr id="15393" name="Rectangle 45"/>
          <p:cNvSpPr>
            <a:spLocks noChangeArrowheads="1"/>
          </p:cNvSpPr>
          <p:nvPr/>
        </p:nvSpPr>
        <p:spPr bwMode="auto">
          <a:xfrm>
            <a:off x="4800600" y="4038600"/>
            <a:ext cx="15255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66FF"/>
                </a:solidFill>
              </a:rPr>
              <a:t>1080 </a:t>
            </a:r>
            <a:r>
              <a:rPr lang="en-US" altLang="en-US" sz="3200" baseline="30000" dirty="0" smtClean="0">
                <a:solidFill>
                  <a:srgbClr val="0066FF"/>
                </a:solidFill>
              </a:rPr>
              <a:t>0</a:t>
            </a:r>
            <a:r>
              <a:rPr lang="en-US" altLang="en-US" sz="3200" dirty="0" smtClean="0">
                <a:solidFill>
                  <a:srgbClr val="0066FF"/>
                </a:solidFill>
              </a:rPr>
              <a:t>C</a:t>
            </a:r>
          </a:p>
        </p:txBody>
      </p:sp>
      <p:sp>
        <p:nvSpPr>
          <p:cNvPr id="15394" name="Rectangle 46"/>
          <p:cNvSpPr>
            <a:spLocks noChangeArrowheads="1"/>
          </p:cNvSpPr>
          <p:nvPr/>
        </p:nvSpPr>
        <p:spPr bwMode="auto">
          <a:xfrm>
            <a:off x="4953000" y="4572000"/>
            <a:ext cx="13223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66FF"/>
                </a:solidFill>
              </a:rPr>
              <a:t>327 </a:t>
            </a:r>
            <a:r>
              <a:rPr lang="en-US" altLang="en-US" sz="3200" baseline="30000" dirty="0" smtClean="0">
                <a:solidFill>
                  <a:srgbClr val="0066FF"/>
                </a:solidFill>
              </a:rPr>
              <a:t>0</a:t>
            </a:r>
            <a:r>
              <a:rPr lang="en-US" altLang="en-US" sz="3200" dirty="0" smtClean="0">
                <a:solidFill>
                  <a:srgbClr val="0066FF"/>
                </a:solidFill>
              </a:rPr>
              <a:t>C</a:t>
            </a:r>
          </a:p>
        </p:txBody>
      </p:sp>
      <p:pic>
        <p:nvPicPr>
          <p:cNvPr id="19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381000"/>
            <a:ext cx="4676260" cy="467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208319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/>
      <p:bldP spid="15384" grpId="0"/>
      <p:bldP spid="15385" grpId="0"/>
      <p:bldP spid="15387" grpId="0"/>
      <p:bldP spid="15388" grpId="0"/>
      <p:bldP spid="15389" grpId="0"/>
      <p:bldP spid="15390" grpId="0"/>
      <p:bldP spid="15391" grpId="0"/>
      <p:bldP spid="15392" grpId="0"/>
      <p:bldP spid="15393" grpId="0"/>
      <p:bldP spid="153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0" name="Rectangle 60"/>
          <p:cNvSpPr>
            <a:spLocks noChangeArrowheads="1"/>
          </p:cNvSpPr>
          <p:nvPr/>
        </p:nvSpPr>
        <p:spPr bwMode="auto">
          <a:xfrm>
            <a:off x="228600" y="3733800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C5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nêu nhận xét về hai đầu dây đèn bên trong bóng? </a:t>
            </a:r>
          </a:p>
        </p:txBody>
      </p:sp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4419600" y="609600"/>
            <a:ext cx="4724400" cy="3276600"/>
            <a:chOff x="2448" y="576"/>
            <a:chExt cx="2976" cy="2448"/>
          </a:xfrm>
        </p:grpSpPr>
        <p:sp>
          <p:nvSpPr>
            <p:cNvPr id="15375" name="Text Box 62"/>
            <p:cNvSpPr txBox="1">
              <a:spLocks noChangeArrowheads="1"/>
            </p:cNvSpPr>
            <p:nvPr/>
          </p:nvSpPr>
          <p:spPr bwMode="auto">
            <a:xfrm>
              <a:off x="4704" y="1632"/>
              <a:ext cx="672" cy="1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Hai đầu dây đèn</a:t>
              </a:r>
            </a:p>
          </p:txBody>
        </p:sp>
        <p:sp>
          <p:nvSpPr>
            <p:cNvPr id="15376" name="Text Box 63"/>
            <p:cNvSpPr txBox="1">
              <a:spLocks noChangeArrowheads="1"/>
            </p:cNvSpPr>
            <p:nvPr/>
          </p:nvSpPr>
          <p:spPr bwMode="auto">
            <a:xfrm>
              <a:off x="2448" y="1632"/>
              <a:ext cx="1152" cy="6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Hai đầu bọc kim loại</a:t>
              </a:r>
            </a:p>
          </p:txBody>
        </p:sp>
        <p:sp>
          <p:nvSpPr>
            <p:cNvPr id="15377" name="Text Box 64"/>
            <p:cNvSpPr txBox="1">
              <a:spLocks noChangeArrowheads="1"/>
            </p:cNvSpPr>
            <p:nvPr/>
          </p:nvSpPr>
          <p:spPr bwMode="auto">
            <a:xfrm>
              <a:off x="4896" y="768"/>
              <a:ext cx="528" cy="6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Khí neon</a:t>
              </a:r>
            </a:p>
          </p:txBody>
        </p:sp>
        <p:grpSp>
          <p:nvGrpSpPr>
            <p:cNvPr id="3" name="Group 65"/>
            <p:cNvGrpSpPr>
              <a:grpSpLocks/>
            </p:cNvGrpSpPr>
            <p:nvPr/>
          </p:nvGrpSpPr>
          <p:grpSpPr bwMode="auto">
            <a:xfrm>
              <a:off x="3888" y="576"/>
              <a:ext cx="603" cy="2448"/>
              <a:chOff x="4319" y="1872"/>
              <a:chExt cx="411" cy="2448"/>
            </a:xfrm>
          </p:grpSpPr>
          <p:sp>
            <p:nvSpPr>
              <p:cNvPr id="15384" name="AutoShape 66"/>
              <p:cNvSpPr>
                <a:spLocks noChangeArrowheads="1"/>
              </p:cNvSpPr>
              <p:nvPr/>
            </p:nvSpPr>
            <p:spPr bwMode="auto">
              <a:xfrm rot="5400000">
                <a:off x="4211" y="3801"/>
                <a:ext cx="627" cy="411"/>
              </a:xfrm>
              <a:prstGeom prst="flowChartDelay">
                <a:avLst/>
              </a:prstGeom>
              <a:solidFill>
                <a:srgbClr val="B2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5385" name="AutoShape 67"/>
              <p:cNvSpPr>
                <a:spLocks noChangeArrowheads="1"/>
              </p:cNvSpPr>
              <p:nvPr/>
            </p:nvSpPr>
            <p:spPr bwMode="auto">
              <a:xfrm rot="-5400000">
                <a:off x="4212" y="1979"/>
                <a:ext cx="625" cy="411"/>
              </a:xfrm>
              <a:prstGeom prst="flowChartDelay">
                <a:avLst/>
              </a:prstGeom>
              <a:solidFill>
                <a:srgbClr val="B2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5386" name="Rectangle 68" descr="5%"/>
              <p:cNvSpPr>
                <a:spLocks noChangeArrowheads="1"/>
              </p:cNvSpPr>
              <p:nvPr/>
            </p:nvSpPr>
            <p:spPr bwMode="auto">
              <a:xfrm rot="10800000">
                <a:off x="4319" y="2497"/>
                <a:ext cx="411" cy="1197"/>
              </a:xfrm>
              <a:prstGeom prst="rect">
                <a:avLst/>
              </a:prstGeom>
              <a:pattFill prst="pct5">
                <a:fgClr>
                  <a:srgbClr val="3399FF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5387" name="Freeform 69" descr="5%"/>
              <p:cNvSpPr>
                <a:spLocks/>
              </p:cNvSpPr>
              <p:nvPr/>
            </p:nvSpPr>
            <p:spPr bwMode="auto">
              <a:xfrm rot="10800000">
                <a:off x="4529" y="3008"/>
                <a:ext cx="120" cy="677"/>
              </a:xfrm>
              <a:custGeom>
                <a:avLst/>
                <a:gdLst>
                  <a:gd name="T0" fmla="*/ 110 w 112"/>
                  <a:gd name="T1" fmla="*/ 0 h 624"/>
                  <a:gd name="T2" fmla="*/ 110 w 112"/>
                  <a:gd name="T3" fmla="*/ 565 h 624"/>
                  <a:gd name="T4" fmla="*/ 0 w 112"/>
                  <a:gd name="T5" fmla="*/ 735 h 6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2" h="624">
                    <a:moveTo>
                      <a:pt x="96" y="0"/>
                    </a:moveTo>
                    <a:cubicBezTo>
                      <a:pt x="104" y="188"/>
                      <a:pt x="112" y="376"/>
                      <a:pt x="96" y="480"/>
                    </a:cubicBezTo>
                    <a:cubicBezTo>
                      <a:pt x="80" y="584"/>
                      <a:pt x="16" y="600"/>
                      <a:pt x="0" y="624"/>
                    </a:cubicBezTo>
                  </a:path>
                </a:pathLst>
              </a:custGeom>
              <a:pattFill prst="pct5">
                <a:fgClr>
                  <a:srgbClr val="6600CC"/>
                </a:fgClr>
                <a:bgClr>
                  <a:schemeClr val="bg1"/>
                </a:bgClr>
              </a:pattFill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8" name="Freeform 70" descr="5%"/>
              <p:cNvSpPr>
                <a:spLocks/>
              </p:cNvSpPr>
              <p:nvPr/>
            </p:nvSpPr>
            <p:spPr bwMode="auto">
              <a:xfrm rot="10800000">
                <a:off x="4423" y="2497"/>
                <a:ext cx="128" cy="676"/>
              </a:xfrm>
              <a:custGeom>
                <a:avLst/>
                <a:gdLst>
                  <a:gd name="T0" fmla="*/ 12 w 176"/>
                  <a:gd name="T1" fmla="*/ 714 h 640"/>
                  <a:gd name="T2" fmla="*/ 12 w 176"/>
                  <a:gd name="T3" fmla="*/ 179 h 640"/>
                  <a:gd name="T4" fmla="*/ 89 w 176"/>
                  <a:gd name="T5" fmla="*/ 18 h 640"/>
                  <a:gd name="T6" fmla="*/ 38 w 176"/>
                  <a:gd name="T7" fmla="*/ 72 h 64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6" h="640">
                    <a:moveTo>
                      <a:pt x="24" y="640"/>
                    </a:moveTo>
                    <a:cubicBezTo>
                      <a:pt x="12" y="452"/>
                      <a:pt x="0" y="264"/>
                      <a:pt x="24" y="160"/>
                    </a:cubicBezTo>
                    <a:cubicBezTo>
                      <a:pt x="48" y="56"/>
                      <a:pt x="160" y="32"/>
                      <a:pt x="168" y="16"/>
                    </a:cubicBezTo>
                    <a:cubicBezTo>
                      <a:pt x="176" y="0"/>
                      <a:pt x="88" y="56"/>
                      <a:pt x="72" y="64"/>
                    </a:cubicBezTo>
                  </a:path>
                </a:pathLst>
              </a:custGeom>
              <a:pattFill prst="pct5">
                <a:fgClr>
                  <a:srgbClr val="B2B2B2"/>
                </a:fgClr>
                <a:bgClr>
                  <a:schemeClr val="bg1"/>
                </a:bgClr>
              </a:pattFill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9" name="Line 71"/>
            <p:cNvSpPr>
              <a:spLocks noChangeShapeType="1"/>
            </p:cNvSpPr>
            <p:nvPr/>
          </p:nvSpPr>
          <p:spPr bwMode="auto">
            <a:xfrm rot="5400000" flipH="1">
              <a:off x="3360" y="2064"/>
              <a:ext cx="67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Line 72"/>
            <p:cNvSpPr>
              <a:spLocks noChangeShapeType="1"/>
            </p:cNvSpPr>
            <p:nvPr/>
          </p:nvSpPr>
          <p:spPr bwMode="auto">
            <a:xfrm rot="10800000" flipH="1">
              <a:off x="4238" y="1824"/>
              <a:ext cx="466" cy="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Line 73"/>
            <p:cNvSpPr>
              <a:spLocks noChangeShapeType="1"/>
            </p:cNvSpPr>
            <p:nvPr/>
          </p:nvSpPr>
          <p:spPr bwMode="auto">
            <a:xfrm rot="10800000">
              <a:off x="4248" y="1486"/>
              <a:ext cx="456" cy="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Line 74"/>
            <p:cNvSpPr>
              <a:spLocks noChangeShapeType="1"/>
            </p:cNvSpPr>
            <p:nvPr/>
          </p:nvSpPr>
          <p:spPr bwMode="auto">
            <a:xfrm flipH="1">
              <a:off x="4320" y="1008"/>
              <a:ext cx="57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Line 78"/>
            <p:cNvSpPr>
              <a:spLocks noChangeShapeType="1"/>
            </p:cNvSpPr>
            <p:nvPr/>
          </p:nvSpPr>
          <p:spPr bwMode="auto">
            <a:xfrm rot="-5400000" flipH="1" flipV="1">
              <a:off x="3216" y="1104"/>
              <a:ext cx="110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40" name="Text Box 80"/>
          <p:cNvSpPr txBox="1">
            <a:spLocks noChangeArrowheads="1"/>
          </p:cNvSpPr>
          <p:nvPr/>
        </p:nvSpPr>
        <p:spPr bwMode="auto">
          <a:xfrm>
            <a:off x="0" y="4724400"/>
            <a:ext cx="876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Đèn sáng do hai đầu dây đèn nóng phát sáng hay do vùng chất khí ở giữa hai đầu dây này phát sáng? </a:t>
            </a:r>
          </a:p>
        </p:txBody>
      </p:sp>
      <p:sp>
        <p:nvSpPr>
          <p:cNvPr id="41042" name="Text Box 82"/>
          <p:cNvSpPr txBox="1">
            <a:spLocks noChangeArrowheads="1"/>
          </p:cNvSpPr>
          <p:nvPr/>
        </p:nvSpPr>
        <p:spPr bwMode="auto">
          <a:xfrm>
            <a:off x="0" y="58674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Kết luận</a:t>
            </a:r>
          </a:p>
        </p:txBody>
      </p:sp>
      <p:sp>
        <p:nvSpPr>
          <p:cNvPr id="41043" name="Text Box 83"/>
          <p:cNvSpPr txBox="1">
            <a:spLocks noChangeArrowheads="1"/>
          </p:cNvSpPr>
          <p:nvPr/>
        </p:nvSpPr>
        <p:spPr bwMode="auto">
          <a:xfrm>
            <a:off x="990600" y="5867400"/>
            <a:ext cx="769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Dòng điện chạy qua chất khí trong bóng đèn của bút thử điện làm chất khí này…………...</a:t>
            </a:r>
          </a:p>
        </p:txBody>
      </p:sp>
      <p:sp>
        <p:nvSpPr>
          <p:cNvPr id="41044" name="Text Box 84"/>
          <p:cNvSpPr txBox="1">
            <a:spLocks noChangeArrowheads="1"/>
          </p:cNvSpPr>
          <p:nvPr/>
        </p:nvSpPr>
        <p:spPr bwMode="auto">
          <a:xfrm>
            <a:off x="4343400" y="6172200"/>
            <a:ext cx="205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phát sáng </a:t>
            </a:r>
          </a:p>
        </p:txBody>
      </p:sp>
      <p:pic>
        <p:nvPicPr>
          <p:cNvPr id="41045" name="Picture 85" descr="but thử điệ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524000"/>
            <a:ext cx="3505200" cy="214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7" name="AutoShape 87"/>
          <p:cNvSpPr>
            <a:spLocks noChangeArrowheads="1"/>
          </p:cNvSpPr>
          <p:nvPr/>
        </p:nvSpPr>
        <p:spPr bwMode="auto">
          <a:xfrm>
            <a:off x="6477000" y="1752600"/>
            <a:ext cx="1447800" cy="1143000"/>
          </a:xfrm>
          <a:prstGeom prst="star32">
            <a:avLst>
              <a:gd name="adj" fmla="val 37500"/>
            </a:avLst>
          </a:prstGeom>
          <a:solidFill>
            <a:srgbClr val="FFFF00">
              <a:alpha val="5294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0" y="4191000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 đầu dây bên trong bóng đèn của bút thử điện tách rời nhau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284018" y="251979"/>
            <a:ext cx="4495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II. TÁC DỤNG PHÁT SÁNG</a:t>
            </a:r>
          </a:p>
          <a:p>
            <a:pPr>
              <a:spcBef>
                <a:spcPct val="50000"/>
              </a:spcBef>
            </a:pPr>
            <a:r>
              <a:rPr lang="en-US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Bóng đèn bút thử điện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0" y="5334000"/>
            <a:ext cx="853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Đèn sáng do vùng chất khí giữa hai dầu dây đèn phát sáng.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4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410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410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410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5" dur="1000"/>
                                        <p:tgtEl>
                                          <p:spTgt spid="410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41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41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41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410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10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10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10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410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410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410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0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0" grpId="0"/>
      <p:bldP spid="41020" grpId="1"/>
      <p:bldP spid="41040" grpId="0"/>
      <p:bldP spid="41040" grpId="1"/>
      <p:bldP spid="41042" grpId="0"/>
      <p:bldP spid="41043" grpId="0"/>
      <p:bldP spid="41044" grpId="0"/>
      <p:bldP spid="41047" grpId="0" animBg="1"/>
      <p:bldP spid="33" grpId="0"/>
      <p:bldP spid="30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5" name="Picture 5" descr="1a99c9f61a0158779891812f5443212f-Bang-3-mau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04800" y="0"/>
            <a:ext cx="3943350" cy="6858000"/>
          </a:xfrm>
          <a:noFill/>
        </p:spPr>
      </p:pic>
      <p:pic>
        <p:nvPicPr>
          <p:cNvPr id="8" name="Picture 3" descr="model735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04800"/>
            <a:ext cx="3383797" cy="1957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2" name="Picture 2" descr="Kết quả hình ảnh cho ứng dụng của đèn le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2233422"/>
            <a:ext cx="3340100" cy="2304670"/>
          </a:xfrm>
          <a:prstGeom prst="rect">
            <a:avLst/>
          </a:prstGeom>
          <a:noFill/>
        </p:spPr>
      </p:pic>
      <p:pic>
        <p:nvPicPr>
          <p:cNvPr id="13" name="Picture 5" descr="Nec_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4648200"/>
            <a:ext cx="3429000" cy="2067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5029200" y="3200400"/>
            <a:ext cx="3886200" cy="2819400"/>
            <a:chOff x="3120" y="432"/>
            <a:chExt cx="2448" cy="1776"/>
          </a:xfrm>
        </p:grpSpPr>
        <p:sp>
          <p:nvSpPr>
            <p:cNvPr id="17422" name="Text Box 45"/>
            <p:cNvSpPr txBox="1">
              <a:spLocks noChangeArrowheads="1"/>
            </p:cNvSpPr>
            <p:nvPr/>
          </p:nvSpPr>
          <p:spPr bwMode="auto">
            <a:xfrm>
              <a:off x="4608" y="432"/>
              <a:ext cx="96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Bản nhỏ (anốt)</a:t>
              </a:r>
            </a:p>
          </p:txBody>
        </p:sp>
        <p:sp>
          <p:nvSpPr>
            <p:cNvPr id="17423" name="AutoShape 28"/>
            <p:cNvSpPr>
              <a:spLocks noChangeArrowheads="1"/>
            </p:cNvSpPr>
            <p:nvPr/>
          </p:nvSpPr>
          <p:spPr bwMode="auto">
            <a:xfrm>
              <a:off x="3748" y="943"/>
              <a:ext cx="668" cy="134"/>
            </a:xfrm>
            <a:prstGeom prst="can">
              <a:avLst>
                <a:gd name="adj" fmla="val 38190"/>
              </a:avLst>
            </a:prstGeom>
            <a:gradFill rotWithShape="1">
              <a:gsLst>
                <a:gs pos="0">
                  <a:srgbClr val="FF3300">
                    <a:alpha val="98000"/>
                  </a:srgbClr>
                </a:gs>
                <a:gs pos="100000">
                  <a:srgbClr val="7618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59517" name="Rectangle 29"/>
            <p:cNvSpPr>
              <a:spLocks noChangeArrowheads="1"/>
            </p:cNvSpPr>
            <p:nvPr/>
          </p:nvSpPr>
          <p:spPr bwMode="auto">
            <a:xfrm rot="5400000">
              <a:off x="3893" y="520"/>
              <a:ext cx="380" cy="507"/>
            </a:xfrm>
            <a:prstGeom prst="rect">
              <a:avLst/>
            </a:prstGeom>
            <a:gradFill rotWithShape="1">
              <a:gsLst>
                <a:gs pos="0">
                  <a:srgbClr val="FF3300">
                    <a:gamma/>
                    <a:shade val="46275"/>
                    <a:invGamma/>
                  </a:srgbClr>
                </a:gs>
                <a:gs pos="50000">
                  <a:srgbClr val="FF3300">
                    <a:alpha val="98000"/>
                  </a:srgbClr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vi-VN">
                <a:latin typeface="Arial" pitchFamily="34" charset="0"/>
              </a:endParaRPr>
            </a:p>
          </p:txBody>
        </p:sp>
        <p:sp>
          <p:nvSpPr>
            <p:cNvPr id="17427" name="AutoShape 30"/>
            <p:cNvSpPr>
              <a:spLocks noChangeArrowheads="1"/>
            </p:cNvSpPr>
            <p:nvPr/>
          </p:nvSpPr>
          <p:spPr bwMode="auto">
            <a:xfrm>
              <a:off x="3829" y="517"/>
              <a:ext cx="507" cy="112"/>
            </a:xfrm>
            <a:prstGeom prst="can">
              <a:avLst>
                <a:gd name="adj" fmla="val 50000"/>
              </a:avLst>
            </a:prstGeom>
            <a:gradFill rotWithShape="1">
              <a:gsLst>
                <a:gs pos="0">
                  <a:srgbClr val="FF3300">
                    <a:alpha val="98000"/>
                  </a:srgbClr>
                </a:gs>
                <a:gs pos="100000">
                  <a:srgbClr val="7618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428" name="AutoShape 31"/>
            <p:cNvSpPr>
              <a:spLocks noChangeArrowheads="1"/>
            </p:cNvSpPr>
            <p:nvPr/>
          </p:nvSpPr>
          <p:spPr bwMode="auto">
            <a:xfrm>
              <a:off x="3881" y="741"/>
              <a:ext cx="267" cy="134"/>
            </a:xfrm>
            <a:prstGeom prst="flowChartManualOperation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429" name="Rectangle 32"/>
            <p:cNvSpPr>
              <a:spLocks noChangeArrowheads="1"/>
            </p:cNvSpPr>
            <p:nvPr/>
          </p:nvSpPr>
          <p:spPr bwMode="auto">
            <a:xfrm rot="5400000" flipH="1">
              <a:off x="3784" y="923"/>
              <a:ext cx="313" cy="4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430" name="Rectangle 33"/>
            <p:cNvSpPr>
              <a:spLocks noChangeArrowheads="1"/>
            </p:cNvSpPr>
            <p:nvPr/>
          </p:nvSpPr>
          <p:spPr bwMode="auto">
            <a:xfrm rot="5400000" flipH="1">
              <a:off x="3784" y="1236"/>
              <a:ext cx="313" cy="4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431" name="Line 34"/>
            <p:cNvSpPr>
              <a:spLocks noChangeShapeType="1"/>
            </p:cNvSpPr>
            <p:nvPr/>
          </p:nvSpPr>
          <p:spPr bwMode="auto">
            <a:xfrm rot="5400000">
              <a:off x="3655" y="1647"/>
              <a:ext cx="55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Rectangle 35"/>
            <p:cNvSpPr>
              <a:spLocks noChangeArrowheads="1"/>
            </p:cNvSpPr>
            <p:nvPr/>
          </p:nvSpPr>
          <p:spPr bwMode="auto">
            <a:xfrm rot="5400000" flipH="1">
              <a:off x="4052" y="1214"/>
              <a:ext cx="313" cy="4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433" name="Line 36"/>
            <p:cNvSpPr>
              <a:spLocks noChangeShapeType="1"/>
            </p:cNvSpPr>
            <p:nvPr/>
          </p:nvSpPr>
          <p:spPr bwMode="auto">
            <a:xfrm rot="16200000" flipH="1">
              <a:off x="3769" y="1765"/>
              <a:ext cx="88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Rectangle 37"/>
            <p:cNvSpPr>
              <a:spLocks noChangeArrowheads="1"/>
            </p:cNvSpPr>
            <p:nvPr/>
          </p:nvSpPr>
          <p:spPr bwMode="auto">
            <a:xfrm rot="5400000" flipH="1">
              <a:off x="4097" y="967"/>
              <a:ext cx="224" cy="4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435" name="AutoShape 38"/>
            <p:cNvSpPr>
              <a:spLocks noChangeArrowheads="1"/>
            </p:cNvSpPr>
            <p:nvPr/>
          </p:nvSpPr>
          <p:spPr bwMode="auto">
            <a:xfrm rot="-5549374">
              <a:off x="4159" y="757"/>
              <a:ext cx="112" cy="79"/>
            </a:xfrm>
            <a:prstGeom prst="rtTriangl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436" name="AutoShape 39"/>
            <p:cNvSpPr>
              <a:spLocks noChangeArrowheads="1"/>
            </p:cNvSpPr>
            <p:nvPr/>
          </p:nvSpPr>
          <p:spPr bwMode="auto">
            <a:xfrm rot="-5549374">
              <a:off x="4134" y="803"/>
              <a:ext cx="111" cy="78"/>
            </a:xfrm>
            <a:prstGeom prst="rtTriangle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437" name="Freeform 40"/>
            <p:cNvSpPr>
              <a:spLocks/>
            </p:cNvSpPr>
            <p:nvPr/>
          </p:nvSpPr>
          <p:spPr bwMode="auto">
            <a:xfrm rot="5400000">
              <a:off x="4166" y="674"/>
              <a:ext cx="44" cy="134"/>
            </a:xfrm>
            <a:custGeom>
              <a:avLst/>
              <a:gdLst>
                <a:gd name="T0" fmla="*/ 40 w 48"/>
                <a:gd name="T1" fmla="*/ 0 h 192"/>
                <a:gd name="T2" fmla="*/ 0 w 48"/>
                <a:gd name="T3" fmla="*/ 24 h 192"/>
                <a:gd name="T4" fmla="*/ 0 w 48"/>
                <a:gd name="T5" fmla="*/ 70 h 192"/>
                <a:gd name="T6" fmla="*/ 40 w 48"/>
                <a:gd name="T7" fmla="*/ 94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192">
                  <a:moveTo>
                    <a:pt x="48" y="0"/>
                  </a:moveTo>
                  <a:lnTo>
                    <a:pt x="0" y="48"/>
                  </a:lnTo>
                  <a:lnTo>
                    <a:pt x="0" y="144"/>
                  </a:lnTo>
                  <a:lnTo>
                    <a:pt x="48" y="192"/>
                  </a:lnTo>
                </a:path>
              </a:pathLst>
            </a:custGeom>
            <a:noFill/>
            <a:ln w="38100" cmpd="sng">
              <a:solidFill>
                <a:srgbClr val="FF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Text Box 46"/>
            <p:cNvSpPr txBox="1">
              <a:spLocks noChangeArrowheads="1"/>
            </p:cNvSpPr>
            <p:nvPr/>
          </p:nvSpPr>
          <p:spPr bwMode="auto">
            <a:xfrm>
              <a:off x="3120" y="462"/>
              <a:ext cx="96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Bản lớn (catốt)</a:t>
              </a:r>
            </a:p>
          </p:txBody>
        </p:sp>
        <p:sp>
          <p:nvSpPr>
            <p:cNvPr id="17439" name="Line 47"/>
            <p:cNvSpPr>
              <a:spLocks noChangeShapeType="1"/>
            </p:cNvSpPr>
            <p:nvPr/>
          </p:nvSpPr>
          <p:spPr bwMode="auto">
            <a:xfrm flipH="1">
              <a:off x="4220" y="678"/>
              <a:ext cx="432" cy="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Line 48"/>
            <p:cNvSpPr>
              <a:spLocks noChangeShapeType="1"/>
            </p:cNvSpPr>
            <p:nvPr/>
          </p:nvSpPr>
          <p:spPr bwMode="auto">
            <a:xfrm>
              <a:off x="3648" y="720"/>
              <a:ext cx="336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959551" name="Picture 63" descr="l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400"/>
            <a:ext cx="4267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2819400" y="5334000"/>
            <a:ext cx="3200400" cy="750888"/>
            <a:chOff x="2736" y="3216"/>
            <a:chExt cx="2016" cy="473"/>
          </a:xfrm>
        </p:grpSpPr>
        <p:sp>
          <p:nvSpPr>
            <p:cNvPr id="17420" name="Text Box 64"/>
            <p:cNvSpPr txBox="1">
              <a:spLocks noChangeArrowheads="1"/>
            </p:cNvSpPr>
            <p:nvPr/>
          </p:nvSpPr>
          <p:spPr bwMode="auto">
            <a:xfrm>
              <a:off x="3264" y="3216"/>
              <a:ext cx="110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</a:rPr>
                <a:t>Đèn LED</a:t>
              </a:r>
            </a:p>
          </p:txBody>
        </p:sp>
        <p:sp>
          <p:nvSpPr>
            <p:cNvPr id="17421" name="Text Box 65"/>
            <p:cNvSpPr txBox="1">
              <a:spLocks noChangeArrowheads="1"/>
            </p:cNvSpPr>
            <p:nvPr/>
          </p:nvSpPr>
          <p:spPr bwMode="auto">
            <a:xfrm>
              <a:off x="2736" y="3456"/>
              <a:ext cx="20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rgbClr val="0000FF"/>
                  </a:solidFill>
                </a:rPr>
                <a:t>( Light Emitting Diode )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072063" y="1295400"/>
            <a:ext cx="3614737" cy="1600200"/>
            <a:chOff x="3483" y="0"/>
            <a:chExt cx="2277" cy="1008"/>
          </a:xfrm>
        </p:grpSpPr>
        <p:pic>
          <p:nvPicPr>
            <p:cNvPr id="17417" name="Picture 12" descr="led-den-lu-1_s"/>
            <p:cNvPicPr>
              <a:picLocks noChangeAspect="1" noChangeArrowheads="1"/>
            </p:cNvPicPr>
            <p:nvPr/>
          </p:nvPicPr>
          <p:blipFill>
            <a:blip r:embed="rId3">
              <a:lum bright="30000"/>
            </a:blip>
            <a:srcRect/>
            <a:stretch>
              <a:fillRect/>
            </a:stretch>
          </p:blipFill>
          <p:spPr bwMode="auto">
            <a:xfrm>
              <a:off x="4992" y="0"/>
              <a:ext cx="768" cy="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13" descr="clip-und-led2[1]"/>
            <p:cNvPicPr>
              <a:picLocks noChangeAspect="1" noChangeArrowheads="1"/>
            </p:cNvPicPr>
            <p:nvPr/>
          </p:nvPicPr>
          <p:blipFill>
            <a:blip r:embed="rId4">
              <a:lum bright="30000"/>
            </a:blip>
            <a:srcRect/>
            <a:stretch>
              <a:fillRect/>
            </a:stretch>
          </p:blipFill>
          <p:spPr bwMode="auto">
            <a:xfrm>
              <a:off x="4224" y="0"/>
              <a:ext cx="768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14" descr="cree3"/>
            <p:cNvPicPr>
              <a:picLocks noChangeAspect="1" noChangeArrowheads="1"/>
            </p:cNvPicPr>
            <p:nvPr/>
          </p:nvPicPr>
          <p:blipFill>
            <a:blip r:embed="rId5">
              <a:lum bright="30000"/>
            </a:blip>
            <a:srcRect/>
            <a:stretch>
              <a:fillRect/>
            </a:stretch>
          </p:blipFill>
          <p:spPr bwMode="auto">
            <a:xfrm>
              <a:off x="3483" y="0"/>
              <a:ext cx="744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889</Words>
  <Application>Microsoft Office PowerPoint</Application>
  <PresentationFormat>On-screen Show (4:3)</PresentationFormat>
  <Paragraphs>105</Paragraphs>
  <Slides>14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Constantia</vt:lpstr>
      <vt:lpstr>Times New Roman</vt:lpstr>
      <vt:lpstr>Wingdings 2</vt:lpstr>
      <vt:lpstr>Office Theme</vt:lpstr>
      <vt:lpstr>Flow</vt:lpstr>
      <vt:lpstr>1_Flow</vt:lpstr>
      <vt:lpstr>2_Flow</vt:lpstr>
      <vt:lpstr>PowerPoint Presentation</vt:lpstr>
      <vt:lpstr>PowerPoint Presentation</vt:lpstr>
      <vt:lpstr> </vt:lpstr>
      <vt:lpstr>PowerPoint Presentation</vt:lpstr>
      <vt:lpstr>PowerPoint Presentation</vt:lpstr>
      <vt:lpstr>BẢNG NHIỆT ĐỘ NÓNG CHẢY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THẦY ĐẾN THĂM LỚP</dc:title>
  <dc:creator>Thanh Mai</dc:creator>
  <cp:lastModifiedBy>User</cp:lastModifiedBy>
  <cp:revision>90</cp:revision>
  <dcterms:created xsi:type="dcterms:W3CDTF">2006-08-16T00:00:00Z</dcterms:created>
  <dcterms:modified xsi:type="dcterms:W3CDTF">2021-07-17T02:03:02Z</dcterms:modified>
</cp:coreProperties>
</file>