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7" r:id="rId2"/>
    <p:sldId id="287" r:id="rId3"/>
    <p:sldId id="288" r:id="rId4"/>
    <p:sldId id="260" r:id="rId5"/>
    <p:sldId id="290" r:id="rId6"/>
    <p:sldId id="280" r:id="rId7"/>
    <p:sldId id="281" r:id="rId8"/>
    <p:sldId id="282" r:id="rId9"/>
    <p:sldId id="291" r:id="rId10"/>
    <p:sldId id="292" r:id="rId11"/>
    <p:sldId id="303" r:id="rId12"/>
    <p:sldId id="284" r:id="rId13"/>
    <p:sldId id="293" r:id="rId14"/>
    <p:sldId id="301" r:id="rId15"/>
    <p:sldId id="305" r:id="rId16"/>
    <p:sldId id="285" r:id="rId17"/>
    <p:sldId id="306" r:id="rId18"/>
    <p:sldId id="302" r:id="rId19"/>
    <p:sldId id="304" r:id="rId20"/>
    <p:sldId id="297" r:id="rId21"/>
    <p:sldId id="308" r:id="rId22"/>
    <p:sldId id="279" r:id="rId23"/>
    <p:sldId id="294" r:id="rId24"/>
    <p:sldId id="295" r:id="rId25"/>
    <p:sldId id="296" r:id="rId26"/>
  </p:sldIdLst>
  <p:sldSz cx="14630400" cy="8229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53110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306220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959331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612441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265551" algn="l" defTabSz="1306220" rtl="0" eaLnBrk="1" latinLnBrk="0" hangingPunct="1"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3918661" algn="l" defTabSz="1306220" rtl="0" eaLnBrk="1" latinLnBrk="0" hangingPunct="1"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4571771" algn="l" defTabSz="1306220" rtl="0" eaLnBrk="1" latinLnBrk="0" hangingPunct="1"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5224882" algn="l" defTabSz="1306220" rtl="0" eaLnBrk="1" latinLnBrk="0" hangingPunct="1"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000CC"/>
    <a:srgbClr val="FEA0A9"/>
    <a:srgbClr val="DFADF1"/>
    <a:srgbClr val="B0A6F8"/>
    <a:srgbClr val="4D4D4D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58" d="100"/>
          <a:sy n="58" d="100"/>
        </p:scale>
        <p:origin x="756" y="72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81C7A-B091-435F-BC1D-0D4D265BA150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6D964-D192-40D6-9E9E-B7B0234AED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01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/>
            </a:lvl1pPr>
            <a:lvl2pPr marL="653110" indent="0" algn="ctr">
              <a:buNone/>
              <a:defRPr/>
            </a:lvl2pPr>
            <a:lvl3pPr marL="1306220" indent="0" algn="ctr">
              <a:buNone/>
              <a:defRPr/>
            </a:lvl3pPr>
            <a:lvl4pPr marL="1959331" indent="0" algn="ctr">
              <a:buNone/>
              <a:defRPr/>
            </a:lvl4pPr>
            <a:lvl5pPr marL="2612441" indent="0" algn="ctr">
              <a:buNone/>
              <a:defRPr/>
            </a:lvl5pPr>
            <a:lvl6pPr marL="3265551" indent="0" algn="ctr">
              <a:buNone/>
              <a:defRPr/>
            </a:lvl6pPr>
            <a:lvl7pPr marL="3918661" indent="0" algn="ctr">
              <a:buNone/>
              <a:defRPr/>
            </a:lvl7pPr>
            <a:lvl8pPr marL="4571771" indent="0" algn="ctr">
              <a:buNone/>
              <a:defRPr/>
            </a:lvl8pPr>
            <a:lvl9pPr marL="522488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B1F07-D5EA-4E41-BEFA-3F4F5B90D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4F69D-4D7E-41BC-8896-246197B84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5D9E0-882D-4750-9589-161B07EB2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31520" y="329566"/>
            <a:ext cx="13167360" cy="70218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A6B8C-A1DD-42FE-9168-191271467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E8546-2D2B-4B00-BCE6-FAD8EA3102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/>
            </a:lvl1pPr>
            <a:lvl2pPr marL="653110" indent="0">
              <a:buNone/>
              <a:defRPr sz="2600"/>
            </a:lvl2pPr>
            <a:lvl3pPr marL="1306220" indent="0">
              <a:buNone/>
              <a:defRPr sz="2300"/>
            </a:lvl3pPr>
            <a:lvl4pPr marL="1959331" indent="0">
              <a:buNone/>
              <a:defRPr sz="2000"/>
            </a:lvl4pPr>
            <a:lvl5pPr marL="2612441" indent="0">
              <a:buNone/>
              <a:defRPr sz="2000"/>
            </a:lvl5pPr>
            <a:lvl6pPr marL="3265551" indent="0">
              <a:buNone/>
              <a:defRPr sz="2000"/>
            </a:lvl6pPr>
            <a:lvl7pPr marL="3918661" indent="0">
              <a:buNone/>
              <a:defRPr sz="2000"/>
            </a:lvl7pPr>
            <a:lvl8pPr marL="4571771" indent="0">
              <a:buNone/>
              <a:defRPr sz="2000"/>
            </a:lvl8pPr>
            <a:lvl9pPr marL="5224882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34B5B-BBE3-42CB-9656-D17BC28E5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ADDB0-931C-4717-98E0-4B647D1B7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8368F-825B-48DA-B172-C4C80C7E8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42833-F8DE-4C19-A08A-7D3C50EB3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8F6B5-64A5-4404-B5E7-4ADA18163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28018-C627-4CE2-8B71-27049AD8D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64C78-4434-4460-B6EB-080A3EA46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1520" y="329566"/>
            <a:ext cx="1316736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622" tIns="65311" rIns="130622" bIns="653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1920240"/>
            <a:ext cx="13167360" cy="543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1520" y="7494270"/>
            <a:ext cx="341376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>
            <a:lvl1pPr>
              <a:defRPr sz="2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98720" y="7494270"/>
            <a:ext cx="463296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>
            <a:lvl1pPr algn="ctr">
              <a:defRPr sz="2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485120" y="7494270"/>
            <a:ext cx="341376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+mn-lt"/>
              </a:defRPr>
            </a:lvl1pPr>
          </a:lstStyle>
          <a:p>
            <a:pPr>
              <a:defRPr/>
            </a:pPr>
            <a:fld id="{4BEDB446-39E2-4358-886F-0B1662CC1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5pPr>
      <a:lvl6pPr marL="653110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6pPr>
      <a:lvl7pPr marL="1306220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7pPr>
      <a:lvl8pPr marL="1959331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8pPr>
      <a:lvl9pPr marL="2612441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9pPr>
    </p:titleStyle>
    <p:bodyStyle>
      <a:lvl1pPr marL="489833" indent="-489833" algn="l" rtl="0" eaLnBrk="0" fontAlgn="base" hangingPunct="0">
        <a:spcBef>
          <a:spcPct val="20000"/>
        </a:spcBef>
        <a:spcAft>
          <a:spcPct val="0"/>
        </a:spcAft>
        <a:buChar char="•"/>
        <a:defRPr sz="46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</a:defRPr>
      </a:lvl2pPr>
      <a:lvl3pPr marL="1632776" indent="-326555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85886" indent="-326555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4pPr>
      <a:lvl5pPr marL="2938996" indent="-326555" algn="l" rtl="0" eaLnBrk="0" fontAlgn="base" hangingPunct="0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5pPr>
      <a:lvl6pPr marL="3592106" indent="-326555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6pPr>
      <a:lvl7pPr marL="4245216" indent="-326555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7pPr>
      <a:lvl8pPr marL="4898327" indent="-326555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8pPr>
      <a:lvl9pPr marL="5551437" indent="-326555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9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.wmf"/><Relationship Id="rId20" Type="http://schemas.openxmlformats.org/officeDocument/2006/relationships/image" Target="../media/image20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15.w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12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8.jpeg"/><Relationship Id="rId4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7.wmf"/><Relationship Id="rId3" Type="http://schemas.openxmlformats.org/officeDocument/2006/relationships/image" Target="../media/image8.jpeg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18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2" Type="http://schemas.openxmlformats.org/officeDocument/2006/relationships/slide" Target="slide24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5.xml"/><Relationship Id="rId5" Type="http://schemas.openxmlformats.org/officeDocument/2006/relationships/image" Target="../media/image31.jpeg"/><Relationship Id="rId4" Type="http://schemas.openxmlformats.org/officeDocument/2006/relationships/slide" Target="slide22.xml"/><Relationship Id="rId9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5" Type="http://schemas.openxmlformats.org/officeDocument/2006/relationships/image" Target="../media/image34.jpeg"/><Relationship Id="rId10" Type="http://schemas.openxmlformats.org/officeDocument/2006/relationships/image" Target="../media/image36.gif"/><Relationship Id="rId4" Type="http://schemas.openxmlformats.org/officeDocument/2006/relationships/slide" Target="slide24.xml"/><Relationship Id="rId9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jpe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wmf"/><Relationship Id="rId5" Type="http://schemas.openxmlformats.org/officeDocument/2006/relationships/image" Target="../media/image49.gif"/><Relationship Id="rId4" Type="http://schemas.openxmlformats.org/officeDocument/2006/relationships/slide" Target="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7" Type="http://schemas.openxmlformats.org/officeDocument/2006/relationships/image" Target="../media/image5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gif"/><Relationship Id="rId5" Type="http://schemas.openxmlformats.org/officeDocument/2006/relationships/slide" Target="slide18.xml"/><Relationship Id="rId4" Type="http://schemas.openxmlformats.org/officeDocument/2006/relationships/image" Target="../media/image50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image" Target="../media/image55.gi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54.wmf"/><Relationship Id="rId17" Type="http://schemas.openxmlformats.org/officeDocument/2006/relationships/image" Target="../media/image50.wmf"/><Relationship Id="rId2" Type="http://schemas.openxmlformats.org/officeDocument/2006/relationships/audio" Target="../media/audio2.wav"/><Relationship Id="rId16" Type="http://schemas.openxmlformats.org/officeDocument/2006/relationships/image" Target="../media/image56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jpeg"/><Relationship Id="rId11" Type="http://schemas.openxmlformats.org/officeDocument/2006/relationships/oleObject" Target="../embeddings/oleObject21.bin"/><Relationship Id="rId5" Type="http://schemas.openxmlformats.org/officeDocument/2006/relationships/image" Target="../media/image36.gif"/><Relationship Id="rId15" Type="http://schemas.openxmlformats.org/officeDocument/2006/relationships/image" Target="../media/image49.gif"/><Relationship Id="rId10" Type="http://schemas.openxmlformats.org/officeDocument/2006/relationships/image" Target="../media/image53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20.bin"/><Relationship Id="rId14" Type="http://schemas.openxmlformats.org/officeDocument/2006/relationships/slide" Target="slide1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audio" Target="../media/audio1.wav"/><Relationship Id="rId7" Type="http://schemas.openxmlformats.org/officeDocument/2006/relationships/image" Target="../media/image55.gif"/><Relationship Id="rId12" Type="http://schemas.openxmlformats.org/officeDocument/2006/relationships/image" Target="../media/image56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2.wav"/><Relationship Id="rId6" Type="http://schemas.openxmlformats.org/officeDocument/2006/relationships/image" Target="../media/image59.png"/><Relationship Id="rId11" Type="http://schemas.openxmlformats.org/officeDocument/2006/relationships/image" Target="../media/image51.gif"/><Relationship Id="rId5" Type="http://schemas.openxmlformats.org/officeDocument/2006/relationships/image" Target="../media/image58.png"/><Relationship Id="rId10" Type="http://schemas.openxmlformats.org/officeDocument/2006/relationships/image" Target="../media/image49.gif"/><Relationship Id="rId4" Type="http://schemas.openxmlformats.org/officeDocument/2006/relationships/image" Target="../media/image57.gif"/><Relationship Id="rId9" Type="http://schemas.openxmlformats.org/officeDocument/2006/relationships/slide" Target="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SB_Background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2223"/>
            <a:ext cx="14630400" cy="8229600"/>
          </a:xfrm>
          <a:prstGeom prst="rect">
            <a:avLst/>
          </a:prstGeom>
          <a:noFill/>
          <a:ln w="57150" cmpd="thinThick">
            <a:solidFill>
              <a:srgbClr val="0D04C4"/>
            </a:solidFill>
            <a:miter lim="800000"/>
            <a:headEnd/>
            <a:tailEnd/>
          </a:ln>
        </p:spPr>
      </p:pic>
      <p:sp>
        <p:nvSpPr>
          <p:cNvPr id="39939" name="WordArt 3"/>
          <p:cNvSpPr>
            <a:spLocks noChangeArrowheads="1" noChangeShapeType="1" noTextEdit="1"/>
          </p:cNvSpPr>
          <p:nvPr/>
        </p:nvSpPr>
        <p:spPr bwMode="auto">
          <a:xfrm>
            <a:off x="1752600" y="342111"/>
            <a:ext cx="12039600" cy="2397125"/>
          </a:xfrm>
          <a:prstGeom prst="rect">
            <a:avLst/>
          </a:prstGeom>
        </p:spPr>
        <p:txBody>
          <a:bodyPr wrap="none" lIns="91431" tIns="45716" rIns="91431" bIns="45716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HÌNH HỌC 8</a:t>
            </a:r>
            <a:endParaRPr lang="en-US" sz="3600" kern="10" dirty="0">
              <a:ln w="9525">
                <a:solidFill>
                  <a:srgbClr val="9900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99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9943" name="Picture 7" descr="XMSTRER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" y="2"/>
            <a:ext cx="517525" cy="3249613"/>
          </a:xfrm>
          <a:prstGeom prst="rect">
            <a:avLst/>
          </a:prstGeom>
          <a:noFill/>
        </p:spPr>
      </p:pic>
      <p:pic>
        <p:nvPicPr>
          <p:cNvPr id="39944" name="Picture 8" descr="XMSTRER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2292352" y="-2236787"/>
            <a:ext cx="250825" cy="4724400"/>
          </a:xfrm>
          <a:prstGeom prst="rect">
            <a:avLst/>
          </a:prstGeom>
          <a:noFill/>
        </p:spPr>
      </p:pic>
      <p:pic>
        <p:nvPicPr>
          <p:cNvPr id="39945" name="Picture 9" descr="FSTV1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1639" y="227015"/>
            <a:ext cx="3192462" cy="2162176"/>
          </a:xfrm>
          <a:prstGeom prst="rect">
            <a:avLst/>
          </a:prstGeom>
          <a:noFill/>
        </p:spPr>
      </p:pic>
      <p:pic>
        <p:nvPicPr>
          <p:cNvPr id="39946" name="Picture 10" descr="butterflies_flowers_md_wh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9865" y="6410328"/>
            <a:ext cx="2767013" cy="1736725"/>
          </a:xfrm>
          <a:prstGeom prst="rect">
            <a:avLst/>
          </a:prstGeom>
          <a:noFill/>
        </p:spPr>
      </p:pic>
      <p:pic>
        <p:nvPicPr>
          <p:cNvPr id="39947" name="Picture 11" descr="butterflies_flowers_md_wh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4841" y="6451602"/>
            <a:ext cx="2765426" cy="1738313"/>
          </a:xfrm>
          <a:prstGeom prst="rect">
            <a:avLst/>
          </a:prstGeom>
          <a:noFill/>
        </p:spPr>
      </p:pic>
      <p:pic>
        <p:nvPicPr>
          <p:cNvPr id="39948" name="Picture 12" descr="butterflies_flowers_md_wh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2" y="6492878"/>
            <a:ext cx="2765426" cy="1736725"/>
          </a:xfrm>
          <a:prstGeom prst="rect">
            <a:avLst/>
          </a:prstGeom>
          <a:noFill/>
        </p:spPr>
      </p:pic>
      <p:pic>
        <p:nvPicPr>
          <p:cNvPr id="39949" name="Picture 13" descr="butterflies_flowers_md_wh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12241" y="6469065"/>
            <a:ext cx="2765426" cy="1738312"/>
          </a:xfrm>
          <a:prstGeom prst="rect">
            <a:avLst/>
          </a:prstGeom>
          <a:noFill/>
        </p:spPr>
      </p:pic>
      <p:pic>
        <p:nvPicPr>
          <p:cNvPr id="39950" name="Picture 14" descr="butterflies_flowers_md_wh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64978" y="6492878"/>
            <a:ext cx="2765426" cy="1736725"/>
          </a:xfrm>
          <a:prstGeom prst="rect">
            <a:avLst/>
          </a:prstGeom>
          <a:noFill/>
        </p:spPr>
      </p:pic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4546950" y="5126833"/>
            <a:ext cx="3632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ĐÀO THỊ THU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NĂM HỌC 2020 - 2021</a:t>
            </a:r>
            <a:endParaRPr lang="vi-VN" altLang="vi-VN" sz="20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4790760" y="3474843"/>
            <a:ext cx="42214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TIẾT 1: TỨ GIÁC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19"/>
          <p:cNvSpPr>
            <a:spLocks/>
          </p:cNvSpPr>
          <p:nvPr/>
        </p:nvSpPr>
        <p:spPr bwMode="auto">
          <a:xfrm>
            <a:off x="8778240" y="1644016"/>
            <a:ext cx="3395981" cy="939164"/>
          </a:xfrm>
          <a:custGeom>
            <a:avLst/>
            <a:gdLst>
              <a:gd name="T0" fmla="*/ 0 w 1392"/>
              <a:gd name="T1" fmla="*/ 2147483647 h 528"/>
              <a:gd name="T2" fmla="*/ 2147483647 w 1392"/>
              <a:gd name="T3" fmla="*/ 0 h 528"/>
              <a:gd name="T4" fmla="*/ 2147483647 w 1392"/>
              <a:gd name="T5" fmla="*/ 2147483647 h 528"/>
              <a:gd name="T6" fmla="*/ 0 w 1392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92" h="528">
                <a:moveTo>
                  <a:pt x="0" y="528"/>
                </a:moveTo>
                <a:lnTo>
                  <a:pt x="432" y="0"/>
                </a:lnTo>
                <a:lnTo>
                  <a:pt x="1392" y="384"/>
                </a:lnTo>
                <a:lnTo>
                  <a:pt x="0" y="528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11267" name="Text Box 8"/>
          <p:cNvSpPr txBox="1">
            <a:spLocks noChangeArrowheads="1"/>
          </p:cNvSpPr>
          <p:nvPr/>
        </p:nvSpPr>
        <p:spPr bwMode="auto">
          <a:xfrm>
            <a:off x="1341120" y="-3810"/>
            <a:ext cx="12679680" cy="1363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0000CC"/>
                </a:solidFill>
              </a:rPr>
              <a:t>b) </a:t>
            </a:r>
            <a:r>
              <a:rPr lang="en-US" sz="4000" dirty="0" err="1">
                <a:solidFill>
                  <a:srgbClr val="0000CC"/>
                </a:solidFill>
              </a:rPr>
              <a:t>Vẽ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tứ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giác</a:t>
            </a:r>
            <a:r>
              <a:rPr lang="en-US" sz="4000" dirty="0">
                <a:solidFill>
                  <a:srgbClr val="0000CC"/>
                </a:solidFill>
              </a:rPr>
              <a:t> ABCD </a:t>
            </a:r>
            <a:r>
              <a:rPr lang="en-US" sz="4000" dirty="0" err="1">
                <a:solidFill>
                  <a:srgbClr val="0000CC"/>
                </a:solidFill>
              </a:rPr>
              <a:t>tuỳ</a:t>
            </a:r>
            <a:r>
              <a:rPr lang="en-US" sz="4000" dirty="0">
                <a:solidFill>
                  <a:srgbClr val="0000CC"/>
                </a:solidFill>
              </a:rPr>
              <a:t> ý. </a:t>
            </a:r>
            <a:r>
              <a:rPr lang="en-US" sz="4000" dirty="0" err="1">
                <a:solidFill>
                  <a:srgbClr val="0000CC"/>
                </a:solidFill>
              </a:rPr>
              <a:t>Dựa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vào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định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lí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về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tổng</a:t>
            </a:r>
            <a:r>
              <a:rPr lang="en-US" sz="4000" dirty="0">
                <a:solidFill>
                  <a:srgbClr val="0000CC"/>
                </a:solidFill>
              </a:rPr>
              <a:t> 3 </a:t>
            </a:r>
            <a:r>
              <a:rPr lang="en-US" sz="4000" dirty="0" err="1">
                <a:solidFill>
                  <a:srgbClr val="0000CC"/>
                </a:solidFill>
              </a:rPr>
              <a:t>góc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của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một</a:t>
            </a:r>
            <a:r>
              <a:rPr lang="en-US" sz="4000" dirty="0">
                <a:solidFill>
                  <a:srgbClr val="0000CC"/>
                </a:solidFill>
              </a:rPr>
              <a:t> tam </a:t>
            </a:r>
            <a:r>
              <a:rPr lang="en-US" sz="4000" dirty="0" err="1">
                <a:solidFill>
                  <a:srgbClr val="0000CC"/>
                </a:solidFill>
              </a:rPr>
              <a:t>giác</a:t>
            </a:r>
            <a:r>
              <a:rPr lang="en-US" sz="4000" dirty="0">
                <a:solidFill>
                  <a:srgbClr val="0000CC"/>
                </a:solidFill>
              </a:rPr>
              <a:t>, </a:t>
            </a:r>
            <a:r>
              <a:rPr lang="en-US" sz="4000" dirty="0" err="1">
                <a:solidFill>
                  <a:srgbClr val="0000CC"/>
                </a:solidFill>
              </a:rPr>
              <a:t>hãy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tính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tổng</a:t>
            </a:r>
            <a:endParaRPr lang="en-US" sz="4000" dirty="0">
              <a:solidFill>
                <a:srgbClr val="0000CC"/>
              </a:solidFill>
            </a:endParaRPr>
          </a:p>
        </p:txBody>
      </p:sp>
      <p:graphicFrame>
        <p:nvGraphicFramePr>
          <p:cNvPr id="11268" name="Object 9"/>
          <p:cNvGraphicFramePr>
            <a:graphicFrameLocks noChangeAspect="1"/>
          </p:cNvGraphicFramePr>
          <p:nvPr/>
        </p:nvGraphicFramePr>
        <p:xfrm>
          <a:off x="8074661" y="723900"/>
          <a:ext cx="3279139" cy="617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" name="Equation" r:id="rId3" imgW="875920" imgH="215806" progId="Equation.DSMT4">
                  <p:embed/>
                </p:oleObj>
              </mc:Choice>
              <mc:Fallback>
                <p:oleObj name="Equation" r:id="rId3" imgW="875920" imgH="215806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4661" y="723900"/>
                        <a:ext cx="3279139" cy="6172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12"/>
          <p:cNvSpPr>
            <a:spLocks/>
          </p:cNvSpPr>
          <p:nvPr/>
        </p:nvSpPr>
        <p:spPr bwMode="auto">
          <a:xfrm>
            <a:off x="8778240" y="1623060"/>
            <a:ext cx="3413760" cy="2011680"/>
          </a:xfrm>
          <a:custGeom>
            <a:avLst/>
            <a:gdLst>
              <a:gd name="T0" fmla="*/ 0 w 1872"/>
              <a:gd name="T1" fmla="*/ 2147483647 h 1200"/>
              <a:gd name="T2" fmla="*/ 2147483647 w 1872"/>
              <a:gd name="T3" fmla="*/ 0 h 1200"/>
              <a:gd name="T4" fmla="*/ 2147483647 w 1872"/>
              <a:gd name="T5" fmla="*/ 2147483647 h 1200"/>
              <a:gd name="T6" fmla="*/ 2147483647 w 1872"/>
              <a:gd name="T7" fmla="*/ 2147483647 h 1200"/>
              <a:gd name="T8" fmla="*/ 0 w 1872"/>
              <a:gd name="T9" fmla="*/ 2147483647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72" h="1200">
                <a:moveTo>
                  <a:pt x="0" y="576"/>
                </a:moveTo>
                <a:lnTo>
                  <a:pt x="576" y="0"/>
                </a:lnTo>
                <a:lnTo>
                  <a:pt x="1872" y="432"/>
                </a:lnTo>
                <a:lnTo>
                  <a:pt x="816" y="1200"/>
                </a:lnTo>
                <a:lnTo>
                  <a:pt x="0" y="576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grpSp>
        <p:nvGrpSpPr>
          <p:cNvPr id="9" name="Group 17"/>
          <p:cNvGrpSpPr>
            <a:grpSpLocks/>
          </p:cNvGrpSpPr>
          <p:nvPr/>
        </p:nvGrpSpPr>
        <p:grpSpPr bwMode="auto">
          <a:xfrm>
            <a:off x="8214361" y="1171576"/>
            <a:ext cx="4709160" cy="2958465"/>
            <a:chOff x="3186" y="1239"/>
            <a:chExt cx="1854" cy="1553"/>
          </a:xfrm>
        </p:grpSpPr>
        <p:sp>
          <p:nvSpPr>
            <p:cNvPr id="11299" name="Text Box 13"/>
            <p:cNvSpPr txBox="1">
              <a:spLocks noChangeArrowheads="1"/>
            </p:cNvSpPr>
            <p:nvPr/>
          </p:nvSpPr>
          <p:spPr bwMode="auto">
            <a:xfrm>
              <a:off x="3186" y="1824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11300" name="Text Box 14"/>
            <p:cNvSpPr txBox="1">
              <a:spLocks noChangeArrowheads="1"/>
            </p:cNvSpPr>
            <p:nvPr/>
          </p:nvSpPr>
          <p:spPr bwMode="auto">
            <a:xfrm>
              <a:off x="3720" y="1239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  <p:sp>
          <p:nvSpPr>
            <p:cNvPr id="11301" name="Text Box 15"/>
            <p:cNvSpPr txBox="1">
              <a:spLocks noChangeArrowheads="1"/>
            </p:cNvSpPr>
            <p:nvPr/>
          </p:nvSpPr>
          <p:spPr bwMode="auto">
            <a:xfrm>
              <a:off x="4752" y="1728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</a:t>
              </a:r>
            </a:p>
          </p:txBody>
        </p:sp>
        <p:sp>
          <p:nvSpPr>
            <p:cNvPr id="11302" name="Text Box 16"/>
            <p:cNvSpPr txBox="1">
              <a:spLocks noChangeArrowheads="1"/>
            </p:cNvSpPr>
            <p:nvPr/>
          </p:nvSpPr>
          <p:spPr bwMode="auto">
            <a:xfrm>
              <a:off x="3891" y="2469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</a:t>
              </a:r>
            </a:p>
          </p:txBody>
        </p:sp>
      </p:grpSp>
      <p:sp>
        <p:nvSpPr>
          <p:cNvPr id="14" name="Line 18"/>
          <p:cNvSpPr>
            <a:spLocks noChangeShapeType="1"/>
          </p:cNvSpPr>
          <p:nvPr/>
        </p:nvSpPr>
        <p:spPr bwMode="auto">
          <a:xfrm flipV="1">
            <a:off x="8801101" y="2337436"/>
            <a:ext cx="3413760" cy="25717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121920" y="4114800"/>
            <a:ext cx="69494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smtClean="0">
                <a:sym typeface="Lamsymbol" pitchFamily="2" charset="2"/>
              </a:rPr>
              <a:t>Δ</a:t>
            </a:r>
            <a:r>
              <a:rPr lang="en-US" dirty="0" smtClean="0"/>
              <a:t> </a:t>
            </a:r>
            <a:r>
              <a:rPr lang="en-US" dirty="0"/>
              <a:t>ABC </a:t>
            </a:r>
            <a:r>
              <a:rPr lang="en-US" dirty="0" err="1"/>
              <a:t>có</a:t>
            </a:r>
            <a:r>
              <a:rPr lang="en-US" dirty="0"/>
              <a:t>:</a:t>
            </a:r>
          </a:p>
        </p:txBody>
      </p:sp>
      <p:grpSp>
        <p:nvGrpSpPr>
          <p:cNvPr id="16" name="Group 44"/>
          <p:cNvGrpSpPr>
            <a:grpSpLocks/>
          </p:cNvGrpSpPr>
          <p:nvPr/>
        </p:nvGrpSpPr>
        <p:grpSpPr bwMode="auto">
          <a:xfrm>
            <a:off x="9044941" y="2080260"/>
            <a:ext cx="2804160" cy="582931"/>
            <a:chOff x="3504" y="972"/>
            <a:chExt cx="1104" cy="306"/>
          </a:xfrm>
        </p:grpSpPr>
        <p:sp>
          <p:nvSpPr>
            <p:cNvPr id="11297" name="Text Box 21"/>
            <p:cNvSpPr txBox="1">
              <a:spLocks noChangeArrowheads="1"/>
            </p:cNvSpPr>
            <p:nvPr/>
          </p:nvSpPr>
          <p:spPr bwMode="auto">
            <a:xfrm>
              <a:off x="3504" y="1020"/>
              <a:ext cx="240" cy="25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/>
                <a:t>1</a:t>
              </a:r>
            </a:p>
          </p:txBody>
        </p:sp>
        <p:sp>
          <p:nvSpPr>
            <p:cNvPr id="11298" name="Text Box 22"/>
            <p:cNvSpPr txBox="1">
              <a:spLocks noChangeArrowheads="1"/>
            </p:cNvSpPr>
            <p:nvPr/>
          </p:nvSpPr>
          <p:spPr bwMode="auto">
            <a:xfrm>
              <a:off x="4368" y="972"/>
              <a:ext cx="240" cy="25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/>
                <a:t>1</a:t>
              </a:r>
            </a:p>
          </p:txBody>
        </p:sp>
      </p:grpSp>
      <p:graphicFrame>
        <p:nvGraphicFramePr>
          <p:cNvPr id="22" name="Object 25"/>
          <p:cNvGraphicFramePr>
            <a:graphicFrameLocks noChangeAspect="1"/>
          </p:cNvGraphicFramePr>
          <p:nvPr/>
        </p:nvGraphicFramePr>
        <p:xfrm>
          <a:off x="3169920" y="4105276"/>
          <a:ext cx="4145280" cy="607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" name="Equation" r:id="rId5" imgW="1218671" imgH="241195" progId="Equation.3">
                  <p:embed/>
                </p:oleObj>
              </mc:Choice>
              <mc:Fallback>
                <p:oleObj name="Equation" r:id="rId5" imgW="1218671" imgH="241195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9920" y="4105276"/>
                        <a:ext cx="4145280" cy="6076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121921" y="4678680"/>
            <a:ext cx="5158741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smtClean="0">
                <a:sym typeface="Lamsymbol" pitchFamily="2" charset="2"/>
              </a:rPr>
              <a:t>Δ</a:t>
            </a:r>
            <a:r>
              <a:rPr lang="en-US" dirty="0" smtClean="0"/>
              <a:t> </a:t>
            </a:r>
            <a:r>
              <a:rPr lang="en-US" dirty="0"/>
              <a:t>ADC </a:t>
            </a:r>
            <a:r>
              <a:rPr lang="en-US" dirty="0" err="1"/>
              <a:t>có</a:t>
            </a:r>
            <a:r>
              <a:rPr lang="en-US" dirty="0"/>
              <a:t>:</a:t>
            </a:r>
          </a:p>
        </p:txBody>
      </p:sp>
      <p:graphicFrame>
        <p:nvGraphicFramePr>
          <p:cNvPr id="24" name="Object 29"/>
          <p:cNvGraphicFramePr>
            <a:graphicFrameLocks noChangeAspect="1"/>
          </p:cNvGraphicFramePr>
          <p:nvPr/>
        </p:nvGraphicFramePr>
        <p:xfrm>
          <a:off x="3208021" y="4669156"/>
          <a:ext cx="4023360" cy="575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8" name="Equation" r:id="rId7" imgW="1244600" imgH="241300" progId="Equation.3">
                  <p:embed/>
                </p:oleObj>
              </mc:Choice>
              <mc:Fallback>
                <p:oleObj name="Equation" r:id="rId7" imgW="1244600" imgH="2413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8021" y="4669156"/>
                        <a:ext cx="4023360" cy="5753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1"/>
          <p:cNvGraphicFramePr>
            <a:graphicFrameLocks noChangeAspect="1"/>
          </p:cNvGraphicFramePr>
          <p:nvPr/>
        </p:nvGraphicFramePr>
        <p:xfrm>
          <a:off x="3878581" y="5177790"/>
          <a:ext cx="3048000" cy="569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9" name="Equation" r:id="rId9" imgW="875920" imgH="215806" progId="Equation.3">
                  <p:embed/>
                </p:oleObj>
              </mc:Choice>
              <mc:Fallback>
                <p:oleObj name="Equation" r:id="rId9" imgW="875920" imgH="215806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8581" y="5177790"/>
                        <a:ext cx="3048000" cy="5695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2"/>
          <p:cNvGraphicFramePr>
            <a:graphicFrameLocks noChangeAspect="1"/>
          </p:cNvGraphicFramePr>
          <p:nvPr/>
        </p:nvGraphicFramePr>
        <p:xfrm>
          <a:off x="3390901" y="5804536"/>
          <a:ext cx="5608320" cy="581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" name="Equation" r:id="rId11" imgW="1727200" imgH="241300" progId="Equation.3">
                  <p:embed/>
                </p:oleObj>
              </mc:Choice>
              <mc:Fallback>
                <p:oleObj name="Equation" r:id="rId11" imgW="1727200" imgH="2413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901" y="5804536"/>
                        <a:ext cx="5608320" cy="5810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39"/>
          <p:cNvGrpSpPr>
            <a:grpSpLocks/>
          </p:cNvGrpSpPr>
          <p:nvPr/>
        </p:nvGrpSpPr>
        <p:grpSpPr bwMode="auto">
          <a:xfrm>
            <a:off x="3365501" y="6463666"/>
            <a:ext cx="6388099" cy="668654"/>
            <a:chOff x="2933" y="3591"/>
            <a:chExt cx="2515" cy="351"/>
          </a:xfrm>
        </p:grpSpPr>
        <p:graphicFrame>
          <p:nvGraphicFramePr>
            <p:cNvPr id="11295" name="Object 34"/>
            <p:cNvGraphicFramePr>
              <a:graphicFrameLocks noChangeAspect="1"/>
            </p:cNvGraphicFramePr>
            <p:nvPr/>
          </p:nvGraphicFramePr>
          <p:xfrm>
            <a:off x="2933" y="3591"/>
            <a:ext cx="1315" cy="3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11" name="Equation" r:id="rId13" imgW="952087" imgH="253890" progId="Equation.DSMT4">
                    <p:embed/>
                  </p:oleObj>
                </mc:Choice>
                <mc:Fallback>
                  <p:oleObj name="Equation" r:id="rId13" imgW="952087" imgH="253890" progId="Equation.DSMT4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3" y="3591"/>
                          <a:ext cx="1315" cy="35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96" name="Object 38"/>
            <p:cNvGraphicFramePr>
              <a:graphicFrameLocks noChangeAspect="1"/>
            </p:cNvGraphicFramePr>
            <p:nvPr/>
          </p:nvGraphicFramePr>
          <p:xfrm>
            <a:off x="4220" y="3613"/>
            <a:ext cx="1228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12" name="Equation" r:id="rId15" imgW="965200" imgH="254000" progId="Equation.DSMT4">
                    <p:embed/>
                  </p:oleObj>
                </mc:Choice>
                <mc:Fallback>
                  <p:oleObj name="Equation" r:id="rId15" imgW="965200" imgH="254000" progId="Equation.DSMT4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0" y="3613"/>
                          <a:ext cx="1228" cy="3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0" name="Object 40"/>
          <p:cNvGraphicFramePr>
            <a:graphicFrameLocks noChangeAspect="1"/>
          </p:cNvGraphicFramePr>
          <p:nvPr/>
        </p:nvGraphicFramePr>
        <p:xfrm>
          <a:off x="3385821" y="7044691"/>
          <a:ext cx="5666739" cy="544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3" name="Equation" r:id="rId17" imgW="1752600" imgH="228600" progId="Equation.DSMT4">
                  <p:embed/>
                </p:oleObj>
              </mc:Choice>
              <mc:Fallback>
                <p:oleObj name="Equation" r:id="rId17" imgW="1752600" imgH="22860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5821" y="7044691"/>
                        <a:ext cx="5666739" cy="5448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41"/>
          <p:cNvGraphicFramePr>
            <a:graphicFrameLocks noChangeAspect="1"/>
          </p:cNvGraphicFramePr>
          <p:nvPr/>
        </p:nvGraphicFramePr>
        <p:xfrm>
          <a:off x="3413760" y="7498081"/>
          <a:ext cx="4229101" cy="544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4" name="Equation" r:id="rId19" imgW="1308100" imgH="228600" progId="Equation.DSMT4">
                  <p:embed/>
                </p:oleObj>
              </mc:Choice>
              <mc:Fallback>
                <p:oleObj name="Equation" r:id="rId19" imgW="1308100" imgH="22860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760" y="7498081"/>
                        <a:ext cx="4229101" cy="5448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42"/>
          <p:cNvSpPr txBox="1">
            <a:spLocks noChangeArrowheads="1"/>
          </p:cNvSpPr>
          <p:nvPr/>
        </p:nvSpPr>
        <p:spPr bwMode="auto">
          <a:xfrm>
            <a:off x="7071361" y="4116706"/>
            <a:ext cx="806196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(Định lí tổng ba góc của một tam giác)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747760" y="2320291"/>
            <a:ext cx="3444240" cy="1322070"/>
            <a:chOff x="5453061" y="1938133"/>
            <a:chExt cx="2152651" cy="1101726"/>
          </a:xfrm>
        </p:grpSpPr>
        <p:grpSp>
          <p:nvGrpSpPr>
            <p:cNvPr id="11288" name="Group 45"/>
            <p:cNvGrpSpPr>
              <a:grpSpLocks/>
            </p:cNvGrpSpPr>
            <p:nvPr/>
          </p:nvGrpSpPr>
          <p:grpSpPr bwMode="auto">
            <a:xfrm>
              <a:off x="5681663" y="1962150"/>
              <a:ext cx="1752600" cy="563563"/>
              <a:chOff x="3552" y="1116"/>
              <a:chExt cx="1104" cy="355"/>
            </a:xfrm>
          </p:grpSpPr>
          <p:sp>
            <p:nvSpPr>
              <p:cNvPr id="11293" name="Text Box 23"/>
              <p:cNvSpPr txBox="1">
                <a:spLocks noChangeArrowheads="1"/>
              </p:cNvSpPr>
              <p:nvPr/>
            </p:nvSpPr>
            <p:spPr bwMode="auto">
              <a:xfrm>
                <a:off x="3552" y="1212"/>
                <a:ext cx="240" cy="25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/>
                  <a:t>2</a:t>
                </a:r>
              </a:p>
            </p:txBody>
          </p:sp>
          <p:sp>
            <p:nvSpPr>
              <p:cNvPr id="11294" name="Text Box 24"/>
              <p:cNvSpPr txBox="1">
                <a:spLocks noChangeArrowheads="1"/>
              </p:cNvSpPr>
              <p:nvPr/>
            </p:nvSpPr>
            <p:spPr bwMode="auto">
              <a:xfrm>
                <a:off x="4416" y="1116"/>
                <a:ext cx="240" cy="25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/>
                  <a:t>2</a:t>
                </a:r>
              </a:p>
            </p:txBody>
          </p:sp>
        </p:grpSp>
        <p:grpSp>
          <p:nvGrpSpPr>
            <p:cNvPr id="11289" name="Group 54"/>
            <p:cNvGrpSpPr>
              <a:grpSpLocks/>
            </p:cNvGrpSpPr>
            <p:nvPr/>
          </p:nvGrpSpPr>
          <p:grpSpPr bwMode="auto">
            <a:xfrm>
              <a:off x="5453061" y="1938133"/>
              <a:ext cx="2152651" cy="1101726"/>
              <a:chOff x="3408" y="1073"/>
              <a:chExt cx="1356" cy="694"/>
            </a:xfrm>
          </p:grpSpPr>
          <p:sp>
            <p:nvSpPr>
              <p:cNvPr id="11290" name="Line 49"/>
              <p:cNvSpPr>
                <a:spLocks noChangeShapeType="1"/>
              </p:cNvSpPr>
              <p:nvPr/>
            </p:nvSpPr>
            <p:spPr bwMode="auto">
              <a:xfrm flipV="1">
                <a:off x="3409" y="1073"/>
                <a:ext cx="1355" cy="14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1" name="Line 50"/>
              <p:cNvSpPr>
                <a:spLocks noChangeShapeType="1"/>
              </p:cNvSpPr>
              <p:nvPr/>
            </p:nvSpPr>
            <p:spPr bwMode="auto">
              <a:xfrm>
                <a:off x="3408" y="1213"/>
                <a:ext cx="599" cy="54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2" name="Line 51"/>
              <p:cNvSpPr>
                <a:spLocks noChangeShapeType="1"/>
              </p:cNvSpPr>
              <p:nvPr/>
            </p:nvSpPr>
            <p:spPr bwMode="auto">
              <a:xfrm flipV="1">
                <a:off x="3996" y="1095"/>
                <a:ext cx="768" cy="67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310" name="TextBox 36"/>
          <p:cNvSpPr txBox="1">
            <a:spLocks noChangeArrowheads="1"/>
          </p:cNvSpPr>
          <p:nvPr/>
        </p:nvSpPr>
        <p:spPr bwMode="auto">
          <a:xfrm>
            <a:off x="121920" y="3566161"/>
            <a:ext cx="56388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en-US"/>
              <a:t>Kẻ đường chéo AC</a:t>
            </a:r>
          </a:p>
        </p:txBody>
      </p:sp>
      <p:sp>
        <p:nvSpPr>
          <p:cNvPr id="38" name="Text Box 42"/>
          <p:cNvSpPr txBox="1">
            <a:spLocks noChangeArrowheads="1"/>
          </p:cNvSpPr>
          <p:nvPr/>
        </p:nvSpPr>
        <p:spPr bwMode="auto">
          <a:xfrm>
            <a:off x="7048502" y="4650106"/>
            <a:ext cx="7947659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(Định lí tổng ba góc của một tam giác)</a:t>
            </a:r>
          </a:p>
        </p:txBody>
      </p:sp>
      <p:sp>
        <p:nvSpPr>
          <p:cNvPr id="12312" name="TextBox 38"/>
          <p:cNvSpPr txBox="1">
            <a:spLocks noChangeArrowheads="1"/>
          </p:cNvSpPr>
          <p:nvPr/>
        </p:nvSpPr>
        <p:spPr bwMode="auto">
          <a:xfrm>
            <a:off x="121920" y="5227320"/>
            <a:ext cx="56388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en-US"/>
              <a:t>Tứ giác ABCD có </a:t>
            </a:r>
          </a:p>
        </p:txBody>
      </p:sp>
      <p:sp>
        <p:nvSpPr>
          <p:cNvPr id="11287" name="Text Box 4"/>
          <p:cNvSpPr txBox="1">
            <a:spLocks noChangeArrowheads="1"/>
          </p:cNvSpPr>
          <p:nvPr/>
        </p:nvSpPr>
        <p:spPr bwMode="auto">
          <a:xfrm>
            <a:off x="365760" y="285751"/>
            <a:ext cx="853440" cy="74745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?3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8" grpId="0" animBg="1"/>
      <p:bldP spid="14" grpId="0" animBg="1"/>
      <p:bldP spid="15" grpId="0"/>
      <p:bldP spid="23" grpId="0"/>
      <p:bldP spid="32" grpId="0"/>
      <p:bldP spid="12310" grpId="0"/>
      <p:bldP spid="38" grpId="0"/>
      <p:bldP spid="123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reeform 12"/>
          <p:cNvSpPr>
            <a:spLocks/>
          </p:cNvSpPr>
          <p:nvPr/>
        </p:nvSpPr>
        <p:spPr bwMode="auto">
          <a:xfrm>
            <a:off x="9997440" y="1623060"/>
            <a:ext cx="3413760" cy="2011680"/>
          </a:xfrm>
          <a:custGeom>
            <a:avLst/>
            <a:gdLst>
              <a:gd name="T0" fmla="*/ 0 w 1872"/>
              <a:gd name="T1" fmla="*/ 2147483647 h 1200"/>
              <a:gd name="T2" fmla="*/ 2147483647 w 1872"/>
              <a:gd name="T3" fmla="*/ 0 h 1200"/>
              <a:gd name="T4" fmla="*/ 2147483647 w 1872"/>
              <a:gd name="T5" fmla="*/ 2147483647 h 1200"/>
              <a:gd name="T6" fmla="*/ 2147483647 w 1872"/>
              <a:gd name="T7" fmla="*/ 2147483647 h 1200"/>
              <a:gd name="T8" fmla="*/ 0 w 1872"/>
              <a:gd name="T9" fmla="*/ 2147483647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72" h="1200">
                <a:moveTo>
                  <a:pt x="0" y="576"/>
                </a:moveTo>
                <a:lnTo>
                  <a:pt x="576" y="0"/>
                </a:lnTo>
                <a:lnTo>
                  <a:pt x="1872" y="432"/>
                </a:lnTo>
                <a:lnTo>
                  <a:pt x="816" y="1200"/>
                </a:lnTo>
                <a:lnTo>
                  <a:pt x="0" y="576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grpSp>
        <p:nvGrpSpPr>
          <p:cNvPr id="12291" name="Group 17"/>
          <p:cNvGrpSpPr>
            <a:grpSpLocks/>
          </p:cNvGrpSpPr>
          <p:nvPr/>
        </p:nvGrpSpPr>
        <p:grpSpPr bwMode="auto">
          <a:xfrm>
            <a:off x="9502141" y="1171576"/>
            <a:ext cx="4640579" cy="2975609"/>
            <a:chOff x="3213" y="1239"/>
            <a:chExt cx="1827" cy="1562"/>
          </a:xfrm>
        </p:grpSpPr>
        <p:sp>
          <p:nvSpPr>
            <p:cNvPr id="12307" name="Text Box 13"/>
            <p:cNvSpPr txBox="1">
              <a:spLocks noChangeArrowheads="1"/>
            </p:cNvSpPr>
            <p:nvPr/>
          </p:nvSpPr>
          <p:spPr bwMode="auto">
            <a:xfrm>
              <a:off x="3213" y="1824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12308" name="Text Box 14"/>
            <p:cNvSpPr txBox="1">
              <a:spLocks noChangeArrowheads="1"/>
            </p:cNvSpPr>
            <p:nvPr/>
          </p:nvSpPr>
          <p:spPr bwMode="auto">
            <a:xfrm>
              <a:off x="3714" y="1239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  <p:sp>
          <p:nvSpPr>
            <p:cNvPr id="12309" name="Text Box 15"/>
            <p:cNvSpPr txBox="1">
              <a:spLocks noChangeArrowheads="1"/>
            </p:cNvSpPr>
            <p:nvPr/>
          </p:nvSpPr>
          <p:spPr bwMode="auto">
            <a:xfrm>
              <a:off x="4752" y="1728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</a:t>
              </a:r>
            </a:p>
          </p:txBody>
        </p:sp>
        <p:sp>
          <p:nvSpPr>
            <p:cNvPr id="12310" name="Text Box 16"/>
            <p:cNvSpPr txBox="1">
              <a:spLocks noChangeArrowheads="1"/>
            </p:cNvSpPr>
            <p:nvPr/>
          </p:nvSpPr>
          <p:spPr bwMode="auto">
            <a:xfrm>
              <a:off x="3909" y="2478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</a:t>
              </a:r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1889760" y="3806190"/>
            <a:ext cx="5852160" cy="1737598"/>
            <a:chOff x="1028085" y="4651375"/>
            <a:chExt cx="3657600" cy="1447997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1866285" y="4651375"/>
              <a:ext cx="0" cy="14112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028085" y="5376862"/>
              <a:ext cx="3581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03" name="TextBox 46"/>
            <p:cNvSpPr txBox="1">
              <a:spLocks noChangeArrowheads="1"/>
            </p:cNvSpPr>
            <p:nvPr/>
          </p:nvSpPr>
          <p:spPr bwMode="auto">
            <a:xfrm>
              <a:off x="1180485" y="4800600"/>
              <a:ext cx="619125" cy="51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GT</a:t>
              </a:r>
            </a:p>
          </p:txBody>
        </p:sp>
        <p:sp>
          <p:nvSpPr>
            <p:cNvPr id="12304" name="TextBox 47"/>
            <p:cNvSpPr txBox="1">
              <a:spLocks noChangeArrowheads="1"/>
            </p:cNvSpPr>
            <p:nvPr/>
          </p:nvSpPr>
          <p:spPr bwMode="auto">
            <a:xfrm>
              <a:off x="1237635" y="5586412"/>
              <a:ext cx="619125" cy="51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KL</a:t>
              </a:r>
            </a:p>
          </p:txBody>
        </p:sp>
        <p:sp>
          <p:nvSpPr>
            <p:cNvPr id="12305" name="TextBox 48"/>
            <p:cNvSpPr txBox="1">
              <a:spLocks noChangeArrowheads="1"/>
            </p:cNvSpPr>
            <p:nvPr/>
          </p:nvSpPr>
          <p:spPr bwMode="auto">
            <a:xfrm>
              <a:off x="1999635" y="4795837"/>
              <a:ext cx="2133600" cy="51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Tứ giác ABCD</a:t>
              </a:r>
            </a:p>
          </p:txBody>
        </p:sp>
        <p:graphicFrame>
          <p:nvGraphicFramePr>
            <p:cNvPr id="12306" name="Object 9"/>
            <p:cNvGraphicFramePr>
              <a:graphicFrameLocks noChangeAspect="1"/>
            </p:cNvGraphicFramePr>
            <p:nvPr/>
          </p:nvGraphicFramePr>
          <p:xfrm>
            <a:off x="2094885" y="5526087"/>
            <a:ext cx="2590800" cy="511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9" name="Equation" r:id="rId3" imgW="1282700" imgH="241300" progId="Equation.DSMT4">
                    <p:embed/>
                  </p:oleObj>
                </mc:Choice>
                <mc:Fallback>
                  <p:oleObj name="Equation" r:id="rId3" imgW="1282700" imgH="24130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4885" y="5526087"/>
                          <a:ext cx="2590800" cy="511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652781" y="1748791"/>
            <a:ext cx="2547619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Định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lí</a:t>
            </a:r>
            <a:r>
              <a:rPr lang="en-US" sz="4000" b="1" i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0" name="Text Box 45"/>
          <p:cNvSpPr txBox="1">
            <a:spLocks noChangeArrowheads="1"/>
          </p:cNvSpPr>
          <p:nvPr/>
        </p:nvSpPr>
        <p:spPr bwMode="auto">
          <a:xfrm>
            <a:off x="609600" y="2737486"/>
            <a:ext cx="8534400" cy="65511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Tổng các góc của một tứ giác bằng 360</a:t>
            </a:r>
            <a:r>
              <a:rPr lang="en-US" b="1" baseline="30000">
                <a:solidFill>
                  <a:srgbClr val="FF0000"/>
                </a:solidFill>
              </a:rPr>
              <a:t>0</a:t>
            </a: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31" name="Picture 41" descr="Káº¿t quáº£ hÃ¬nh áº£nh cho hÃ¬nh áº£nh dáº¥u há»i cháº¥m trong nÃ£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9160" y="4905376"/>
            <a:ext cx="2969261" cy="222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2804160" y="3000376"/>
            <a:ext cx="5659120" cy="2366010"/>
            <a:chOff x="3056084" y="-304800"/>
            <a:chExt cx="3536948" cy="1971020"/>
          </a:xfrm>
        </p:grpSpPr>
        <p:sp>
          <p:nvSpPr>
            <p:cNvPr id="33" name="Cloud 32"/>
            <p:cNvSpPr/>
            <p:nvPr/>
          </p:nvSpPr>
          <p:spPr>
            <a:xfrm>
              <a:off x="3056084" y="-304800"/>
              <a:ext cx="3536948" cy="197102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300" name="TextBox 33"/>
            <p:cNvSpPr txBox="1">
              <a:spLocks noChangeArrowheads="1"/>
            </p:cNvSpPr>
            <p:nvPr/>
          </p:nvSpPr>
          <p:spPr bwMode="auto">
            <a:xfrm>
              <a:off x="3505200" y="-86380"/>
              <a:ext cx="2937022" cy="1615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dirty="0" err="1">
                  <a:solidFill>
                    <a:srgbClr val="0000CC"/>
                  </a:solidFill>
                </a:rPr>
                <a:t>Dựa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vào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kết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quả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trên</a:t>
              </a:r>
              <a:r>
                <a:rPr lang="en-US" sz="4000" dirty="0">
                  <a:solidFill>
                    <a:srgbClr val="0000CC"/>
                  </a:solidFill>
                </a:rPr>
                <a:t>, </a:t>
              </a:r>
              <a:r>
                <a:rPr lang="en-US" sz="4000" dirty="0" err="1">
                  <a:solidFill>
                    <a:srgbClr val="0000CC"/>
                  </a:solidFill>
                </a:rPr>
                <a:t>hãy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phát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biểu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thành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một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định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lí</a:t>
              </a:r>
              <a:endParaRPr lang="en-US" sz="4000" dirty="0">
                <a:solidFill>
                  <a:srgbClr val="0000CC"/>
                </a:solidFill>
              </a:endParaRPr>
            </a:p>
          </p:txBody>
        </p:sp>
      </p:grpSp>
      <p:graphicFrame>
        <p:nvGraphicFramePr>
          <p:cNvPr id="12297" name="Object 31"/>
          <p:cNvGraphicFramePr>
            <a:graphicFrameLocks noChangeAspect="1"/>
          </p:cNvGraphicFramePr>
          <p:nvPr/>
        </p:nvGraphicFramePr>
        <p:xfrm>
          <a:off x="5410200" y="990600"/>
          <a:ext cx="4460240" cy="638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Equation" r:id="rId6" imgW="1282700" imgH="241300" progId="Equation.DSMT4">
                  <p:embed/>
                </p:oleObj>
              </mc:Choice>
              <mc:Fallback>
                <p:oleObj name="Equation" r:id="rId6" imgW="1282700" imgH="2413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990600"/>
                        <a:ext cx="4460240" cy="6381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TextBox 38"/>
          <p:cNvSpPr txBox="1">
            <a:spLocks noChangeArrowheads="1"/>
          </p:cNvSpPr>
          <p:nvPr/>
        </p:nvSpPr>
        <p:spPr bwMode="auto">
          <a:xfrm>
            <a:off x="975360" y="967740"/>
            <a:ext cx="56388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en-US" dirty="0" err="1"/>
              <a:t>Vậy</a:t>
            </a:r>
            <a:r>
              <a:rPr lang="en-US" dirty="0"/>
              <a:t>: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ABCD </a:t>
            </a:r>
            <a:r>
              <a:rPr lang="en-US" dirty="0" err="1"/>
              <a:t>có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365761" y="285751"/>
            <a:ext cx="5798821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</a:rPr>
              <a:t>Bài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tập</a:t>
            </a:r>
            <a:r>
              <a:rPr lang="en-US" sz="4000" b="1" dirty="0">
                <a:solidFill>
                  <a:srgbClr val="FF0000"/>
                </a:solidFill>
              </a:rPr>
              <a:t> 1 (Sgk-T66):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5608320" y="274321"/>
            <a:ext cx="524256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rgbClr val="0000CC"/>
                </a:solidFill>
              </a:rPr>
              <a:t>Tìm</a:t>
            </a:r>
            <a:r>
              <a:rPr lang="en-US" sz="4000" dirty="0">
                <a:solidFill>
                  <a:srgbClr val="0000CC"/>
                </a:solidFill>
              </a:rPr>
              <a:t> x ở </a:t>
            </a:r>
            <a:r>
              <a:rPr lang="en-US" sz="4000" dirty="0" err="1">
                <a:solidFill>
                  <a:srgbClr val="0000CC"/>
                </a:solidFill>
              </a:rPr>
              <a:t>các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hình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sau</a:t>
            </a:r>
            <a:endParaRPr lang="en-US" sz="4000" dirty="0">
              <a:solidFill>
                <a:srgbClr val="0000CC"/>
              </a:solidFill>
            </a:endParaRPr>
          </a:p>
        </p:txBody>
      </p:sp>
      <p:grpSp>
        <p:nvGrpSpPr>
          <p:cNvPr id="13316" name="Group 31"/>
          <p:cNvGrpSpPr>
            <a:grpSpLocks/>
          </p:cNvGrpSpPr>
          <p:nvPr/>
        </p:nvGrpSpPr>
        <p:grpSpPr bwMode="auto">
          <a:xfrm>
            <a:off x="0" y="1005840"/>
            <a:ext cx="3535680" cy="2718435"/>
            <a:chOff x="96" y="720"/>
            <a:chExt cx="1392" cy="1427"/>
          </a:xfrm>
        </p:grpSpPr>
        <p:sp>
          <p:nvSpPr>
            <p:cNvPr id="13449" name="Freeform 6"/>
            <p:cNvSpPr>
              <a:spLocks/>
            </p:cNvSpPr>
            <p:nvPr/>
          </p:nvSpPr>
          <p:spPr bwMode="auto">
            <a:xfrm>
              <a:off x="288" y="960"/>
              <a:ext cx="960" cy="1056"/>
            </a:xfrm>
            <a:custGeom>
              <a:avLst/>
              <a:gdLst>
                <a:gd name="T0" fmla="*/ 0 w 960"/>
                <a:gd name="T1" fmla="*/ 480 h 1056"/>
                <a:gd name="T2" fmla="*/ 240 w 960"/>
                <a:gd name="T3" fmla="*/ 0 h 1056"/>
                <a:gd name="T4" fmla="*/ 960 w 960"/>
                <a:gd name="T5" fmla="*/ 0 h 1056"/>
                <a:gd name="T6" fmla="*/ 432 w 960"/>
                <a:gd name="T7" fmla="*/ 1056 h 1056"/>
                <a:gd name="T8" fmla="*/ 0 w 960"/>
                <a:gd name="T9" fmla="*/ 480 h 10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0" h="1056">
                  <a:moveTo>
                    <a:pt x="0" y="480"/>
                  </a:moveTo>
                  <a:lnTo>
                    <a:pt x="240" y="0"/>
                  </a:lnTo>
                  <a:lnTo>
                    <a:pt x="960" y="0"/>
                  </a:lnTo>
                  <a:lnTo>
                    <a:pt x="432" y="1056"/>
                  </a:lnTo>
                  <a:lnTo>
                    <a:pt x="0" y="48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50" name="Text Box 20"/>
            <p:cNvSpPr txBox="1">
              <a:spLocks noChangeArrowheads="1"/>
            </p:cNvSpPr>
            <p:nvPr/>
          </p:nvSpPr>
          <p:spPr bwMode="auto">
            <a:xfrm>
              <a:off x="288" y="1296"/>
              <a:ext cx="57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/>
                <a:t>110</a:t>
              </a:r>
              <a:r>
                <a:rPr lang="en-US" sz="2600" baseline="30000" dirty="0"/>
                <a:t>0</a:t>
              </a:r>
              <a:endParaRPr lang="en-US" sz="2600" dirty="0"/>
            </a:p>
          </p:txBody>
        </p:sp>
        <p:sp>
          <p:nvSpPr>
            <p:cNvPr id="13451" name="Text Box 21"/>
            <p:cNvSpPr txBox="1">
              <a:spLocks noChangeArrowheads="1"/>
            </p:cNvSpPr>
            <p:nvPr/>
          </p:nvSpPr>
          <p:spPr bwMode="auto">
            <a:xfrm>
              <a:off x="464" y="944"/>
              <a:ext cx="57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/>
                <a:t>120</a:t>
              </a:r>
              <a:r>
                <a:rPr lang="en-US" sz="2600" baseline="30000" dirty="0"/>
                <a:t>0</a:t>
              </a:r>
              <a:endParaRPr lang="en-US" sz="2600" dirty="0"/>
            </a:p>
          </p:txBody>
        </p:sp>
        <p:sp>
          <p:nvSpPr>
            <p:cNvPr id="13452" name="Text Box 22"/>
            <p:cNvSpPr txBox="1">
              <a:spLocks noChangeArrowheads="1"/>
            </p:cNvSpPr>
            <p:nvPr/>
          </p:nvSpPr>
          <p:spPr bwMode="auto">
            <a:xfrm>
              <a:off x="912" y="948"/>
              <a:ext cx="57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/>
                <a:t>80</a:t>
              </a:r>
              <a:r>
                <a:rPr lang="en-US" sz="2600" baseline="30000" dirty="0"/>
                <a:t>0</a:t>
              </a:r>
              <a:endParaRPr lang="en-US" sz="2600" dirty="0"/>
            </a:p>
          </p:txBody>
        </p:sp>
        <p:sp>
          <p:nvSpPr>
            <p:cNvPr id="13453" name="Text Box 23"/>
            <p:cNvSpPr txBox="1">
              <a:spLocks noChangeArrowheads="1"/>
            </p:cNvSpPr>
            <p:nvPr/>
          </p:nvSpPr>
          <p:spPr bwMode="auto">
            <a:xfrm>
              <a:off x="615" y="1719"/>
              <a:ext cx="267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3454" name="Text Box 27"/>
            <p:cNvSpPr txBox="1">
              <a:spLocks noChangeArrowheads="1"/>
            </p:cNvSpPr>
            <p:nvPr/>
          </p:nvSpPr>
          <p:spPr bwMode="auto">
            <a:xfrm>
              <a:off x="96" y="1296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13455" name="Text Box 28"/>
            <p:cNvSpPr txBox="1">
              <a:spLocks noChangeArrowheads="1"/>
            </p:cNvSpPr>
            <p:nvPr/>
          </p:nvSpPr>
          <p:spPr bwMode="auto">
            <a:xfrm>
              <a:off x="384" y="720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  <p:sp>
          <p:nvSpPr>
            <p:cNvPr id="13456" name="Text Box 29"/>
            <p:cNvSpPr txBox="1">
              <a:spLocks noChangeArrowheads="1"/>
            </p:cNvSpPr>
            <p:nvPr/>
          </p:nvSpPr>
          <p:spPr bwMode="auto">
            <a:xfrm>
              <a:off x="1152" y="720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</a:t>
              </a:r>
            </a:p>
          </p:txBody>
        </p:sp>
        <p:sp>
          <p:nvSpPr>
            <p:cNvPr id="13457" name="Text Box 30"/>
            <p:cNvSpPr txBox="1">
              <a:spLocks noChangeArrowheads="1"/>
            </p:cNvSpPr>
            <p:nvPr/>
          </p:nvSpPr>
          <p:spPr bwMode="auto">
            <a:xfrm>
              <a:off x="768" y="1824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</a:t>
              </a:r>
            </a:p>
          </p:txBody>
        </p:sp>
      </p:grpSp>
      <p:grpSp>
        <p:nvGrpSpPr>
          <p:cNvPr id="13317" name="Group 36"/>
          <p:cNvGrpSpPr>
            <a:grpSpLocks/>
          </p:cNvGrpSpPr>
          <p:nvPr/>
        </p:nvGrpSpPr>
        <p:grpSpPr bwMode="auto">
          <a:xfrm>
            <a:off x="3291840" y="1280160"/>
            <a:ext cx="3413760" cy="2261235"/>
            <a:chOff x="1248" y="912"/>
            <a:chExt cx="1344" cy="1187"/>
          </a:xfrm>
        </p:grpSpPr>
        <p:sp>
          <p:nvSpPr>
            <p:cNvPr id="13440" name="Rectangle 7"/>
            <p:cNvSpPr>
              <a:spLocks noChangeArrowheads="1"/>
            </p:cNvSpPr>
            <p:nvPr/>
          </p:nvSpPr>
          <p:spPr bwMode="auto">
            <a:xfrm>
              <a:off x="1344" y="1152"/>
              <a:ext cx="1056" cy="6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1" name="Text Box 19"/>
            <p:cNvSpPr txBox="1">
              <a:spLocks noChangeArrowheads="1"/>
            </p:cNvSpPr>
            <p:nvPr/>
          </p:nvSpPr>
          <p:spPr bwMode="auto">
            <a:xfrm>
              <a:off x="2223" y="1536"/>
              <a:ext cx="267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3442" name="Rectangle 24"/>
            <p:cNvSpPr>
              <a:spLocks noChangeArrowheads="1"/>
            </p:cNvSpPr>
            <p:nvPr/>
          </p:nvSpPr>
          <p:spPr bwMode="auto">
            <a:xfrm>
              <a:off x="1344" y="1686"/>
              <a:ext cx="96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3" name="Rectangle 25"/>
            <p:cNvSpPr>
              <a:spLocks noChangeArrowheads="1"/>
            </p:cNvSpPr>
            <p:nvPr/>
          </p:nvSpPr>
          <p:spPr bwMode="auto">
            <a:xfrm>
              <a:off x="1344" y="1152"/>
              <a:ext cx="96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4" name="Rectangle 26"/>
            <p:cNvSpPr>
              <a:spLocks noChangeArrowheads="1"/>
            </p:cNvSpPr>
            <p:nvPr/>
          </p:nvSpPr>
          <p:spPr bwMode="auto">
            <a:xfrm>
              <a:off x="2304" y="1152"/>
              <a:ext cx="96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5" name="Text Box 32"/>
            <p:cNvSpPr txBox="1">
              <a:spLocks noChangeArrowheads="1"/>
            </p:cNvSpPr>
            <p:nvPr/>
          </p:nvSpPr>
          <p:spPr bwMode="auto">
            <a:xfrm>
              <a:off x="1248" y="912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E</a:t>
              </a:r>
            </a:p>
          </p:txBody>
        </p:sp>
        <p:sp>
          <p:nvSpPr>
            <p:cNvPr id="13446" name="Text Box 33"/>
            <p:cNvSpPr txBox="1">
              <a:spLocks noChangeArrowheads="1"/>
            </p:cNvSpPr>
            <p:nvPr/>
          </p:nvSpPr>
          <p:spPr bwMode="auto">
            <a:xfrm>
              <a:off x="2304" y="912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F</a:t>
              </a:r>
            </a:p>
          </p:txBody>
        </p:sp>
        <p:sp>
          <p:nvSpPr>
            <p:cNvPr id="13447" name="Text Box 34"/>
            <p:cNvSpPr txBox="1">
              <a:spLocks noChangeArrowheads="1"/>
            </p:cNvSpPr>
            <p:nvPr/>
          </p:nvSpPr>
          <p:spPr bwMode="auto">
            <a:xfrm>
              <a:off x="2304" y="1728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G</a:t>
              </a:r>
            </a:p>
          </p:txBody>
        </p:sp>
        <p:sp>
          <p:nvSpPr>
            <p:cNvPr id="13448" name="Text Box 35"/>
            <p:cNvSpPr txBox="1">
              <a:spLocks noChangeArrowheads="1"/>
            </p:cNvSpPr>
            <p:nvPr/>
          </p:nvSpPr>
          <p:spPr bwMode="auto">
            <a:xfrm>
              <a:off x="1248" y="1776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H</a:t>
              </a:r>
            </a:p>
          </p:txBody>
        </p:sp>
      </p:grpSp>
      <p:grpSp>
        <p:nvGrpSpPr>
          <p:cNvPr id="13318" name="Group 45"/>
          <p:cNvGrpSpPr>
            <a:grpSpLocks/>
          </p:cNvGrpSpPr>
          <p:nvPr/>
        </p:nvGrpSpPr>
        <p:grpSpPr bwMode="auto">
          <a:xfrm>
            <a:off x="6583680" y="1097280"/>
            <a:ext cx="4023360" cy="2535555"/>
            <a:chOff x="2784" y="768"/>
            <a:chExt cx="1584" cy="1331"/>
          </a:xfrm>
        </p:grpSpPr>
        <p:sp>
          <p:nvSpPr>
            <p:cNvPr id="13429" name="Freeform 8"/>
            <p:cNvSpPr>
              <a:spLocks/>
            </p:cNvSpPr>
            <p:nvPr/>
          </p:nvSpPr>
          <p:spPr bwMode="auto">
            <a:xfrm>
              <a:off x="2928" y="1008"/>
              <a:ext cx="1152" cy="816"/>
            </a:xfrm>
            <a:custGeom>
              <a:avLst/>
              <a:gdLst>
                <a:gd name="T0" fmla="*/ 0 w 1152"/>
                <a:gd name="T1" fmla="*/ 768 h 816"/>
                <a:gd name="T2" fmla="*/ 480 w 1152"/>
                <a:gd name="T3" fmla="*/ 0 h 816"/>
                <a:gd name="T4" fmla="*/ 1152 w 1152"/>
                <a:gd name="T5" fmla="*/ 288 h 816"/>
                <a:gd name="T6" fmla="*/ 1104 w 1152"/>
                <a:gd name="T7" fmla="*/ 816 h 816"/>
                <a:gd name="T8" fmla="*/ 0 w 1152"/>
                <a:gd name="T9" fmla="*/ 768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2" h="816">
                  <a:moveTo>
                    <a:pt x="0" y="768"/>
                  </a:moveTo>
                  <a:lnTo>
                    <a:pt x="480" y="0"/>
                  </a:lnTo>
                  <a:lnTo>
                    <a:pt x="1152" y="288"/>
                  </a:lnTo>
                  <a:lnTo>
                    <a:pt x="1104" y="816"/>
                  </a:lnTo>
                  <a:lnTo>
                    <a:pt x="0" y="76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30" name="Text Box 17"/>
            <p:cNvSpPr txBox="1">
              <a:spLocks noChangeArrowheads="1"/>
            </p:cNvSpPr>
            <p:nvPr/>
          </p:nvSpPr>
          <p:spPr bwMode="auto">
            <a:xfrm>
              <a:off x="2976" y="1584"/>
              <a:ext cx="432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/>
                <a:t>65</a:t>
              </a:r>
              <a:r>
                <a:rPr lang="en-US" sz="2600" baseline="30000" dirty="0"/>
                <a:t>0</a:t>
              </a:r>
              <a:endParaRPr lang="en-US" sz="2600" dirty="0"/>
            </a:p>
          </p:txBody>
        </p:sp>
        <p:sp>
          <p:nvSpPr>
            <p:cNvPr id="13431" name="Text Box 18"/>
            <p:cNvSpPr txBox="1">
              <a:spLocks noChangeArrowheads="1"/>
            </p:cNvSpPr>
            <p:nvPr/>
          </p:nvSpPr>
          <p:spPr bwMode="auto">
            <a:xfrm>
              <a:off x="3840" y="1200"/>
              <a:ext cx="267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3432" name="Text Box 37"/>
            <p:cNvSpPr txBox="1">
              <a:spLocks noChangeArrowheads="1"/>
            </p:cNvSpPr>
            <p:nvPr/>
          </p:nvSpPr>
          <p:spPr bwMode="auto">
            <a:xfrm>
              <a:off x="2784" y="1728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13433" name="Text Box 38"/>
            <p:cNvSpPr txBox="1">
              <a:spLocks noChangeArrowheads="1"/>
            </p:cNvSpPr>
            <p:nvPr/>
          </p:nvSpPr>
          <p:spPr bwMode="auto">
            <a:xfrm>
              <a:off x="3264" y="768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  <p:sp>
          <p:nvSpPr>
            <p:cNvPr id="13434" name="Text Box 39"/>
            <p:cNvSpPr txBox="1">
              <a:spLocks noChangeArrowheads="1"/>
            </p:cNvSpPr>
            <p:nvPr/>
          </p:nvSpPr>
          <p:spPr bwMode="auto">
            <a:xfrm>
              <a:off x="4032" y="1056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</a:t>
              </a:r>
            </a:p>
          </p:txBody>
        </p:sp>
        <p:sp>
          <p:nvSpPr>
            <p:cNvPr id="13435" name="Text Box 40"/>
            <p:cNvSpPr txBox="1">
              <a:spLocks noChangeArrowheads="1"/>
            </p:cNvSpPr>
            <p:nvPr/>
          </p:nvSpPr>
          <p:spPr bwMode="auto">
            <a:xfrm>
              <a:off x="3936" y="1776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E</a:t>
              </a:r>
            </a:p>
          </p:txBody>
        </p:sp>
        <p:sp>
          <p:nvSpPr>
            <p:cNvPr id="13436" name="Line 41"/>
            <p:cNvSpPr>
              <a:spLocks noChangeShapeType="1"/>
            </p:cNvSpPr>
            <p:nvPr/>
          </p:nvSpPr>
          <p:spPr bwMode="auto">
            <a:xfrm>
              <a:off x="3936" y="172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37" name="Line 42"/>
            <p:cNvSpPr>
              <a:spLocks noChangeShapeType="1"/>
            </p:cNvSpPr>
            <p:nvPr/>
          </p:nvSpPr>
          <p:spPr bwMode="auto">
            <a:xfrm>
              <a:off x="3936" y="17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38" name="Line 43"/>
            <p:cNvSpPr>
              <a:spLocks noChangeShapeType="1"/>
            </p:cNvSpPr>
            <p:nvPr/>
          </p:nvSpPr>
          <p:spPr bwMode="auto">
            <a:xfrm>
              <a:off x="3352" y="1080"/>
              <a:ext cx="104" cy="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39" name="Line 44"/>
            <p:cNvSpPr>
              <a:spLocks noChangeShapeType="1"/>
            </p:cNvSpPr>
            <p:nvPr/>
          </p:nvSpPr>
          <p:spPr bwMode="auto">
            <a:xfrm flipV="1">
              <a:off x="3448" y="1024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19" name="Group 55"/>
          <p:cNvGrpSpPr>
            <a:grpSpLocks/>
          </p:cNvGrpSpPr>
          <p:nvPr/>
        </p:nvGrpSpPr>
        <p:grpSpPr bwMode="auto">
          <a:xfrm>
            <a:off x="10119360" y="1005841"/>
            <a:ext cx="4267200" cy="2608971"/>
            <a:chOff x="2640" y="2153"/>
            <a:chExt cx="2068" cy="1580"/>
          </a:xfrm>
        </p:grpSpPr>
        <p:sp>
          <p:nvSpPr>
            <p:cNvPr id="13417" name="Line 9"/>
            <p:cNvSpPr>
              <a:spLocks noChangeShapeType="1"/>
            </p:cNvSpPr>
            <p:nvPr/>
          </p:nvSpPr>
          <p:spPr bwMode="auto">
            <a:xfrm>
              <a:off x="2832" y="3360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18" name="Line 10"/>
            <p:cNvSpPr>
              <a:spLocks noChangeShapeType="1"/>
            </p:cNvSpPr>
            <p:nvPr/>
          </p:nvSpPr>
          <p:spPr bwMode="auto">
            <a:xfrm flipV="1">
              <a:off x="2832" y="2448"/>
              <a:ext cx="336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19" name="Line 11"/>
            <p:cNvSpPr>
              <a:spLocks noChangeShapeType="1"/>
            </p:cNvSpPr>
            <p:nvPr/>
          </p:nvSpPr>
          <p:spPr bwMode="auto">
            <a:xfrm>
              <a:off x="2688" y="2304"/>
              <a:ext cx="148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20" name="Line 12"/>
            <p:cNvSpPr>
              <a:spLocks noChangeShapeType="1"/>
            </p:cNvSpPr>
            <p:nvPr/>
          </p:nvSpPr>
          <p:spPr bwMode="auto">
            <a:xfrm flipH="1" flipV="1">
              <a:off x="4080" y="2208"/>
              <a:ext cx="192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21" name="Text Box 14"/>
            <p:cNvSpPr txBox="1">
              <a:spLocks noChangeArrowheads="1"/>
            </p:cNvSpPr>
            <p:nvPr/>
          </p:nvSpPr>
          <p:spPr bwMode="auto">
            <a:xfrm>
              <a:off x="3840" y="2496"/>
              <a:ext cx="43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/>
                <a:t>60</a:t>
              </a:r>
              <a:r>
                <a:rPr lang="en-US" sz="2600" baseline="30000" dirty="0"/>
                <a:t>0</a:t>
              </a:r>
              <a:endParaRPr lang="en-US" sz="2600" dirty="0"/>
            </a:p>
          </p:txBody>
        </p:sp>
        <p:sp>
          <p:nvSpPr>
            <p:cNvPr id="13422" name="Text Box 15"/>
            <p:cNvSpPr txBox="1">
              <a:spLocks noChangeArrowheads="1"/>
            </p:cNvSpPr>
            <p:nvPr/>
          </p:nvSpPr>
          <p:spPr bwMode="auto">
            <a:xfrm>
              <a:off x="4224" y="3087"/>
              <a:ext cx="484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/>
                <a:t>105</a:t>
              </a:r>
              <a:r>
                <a:rPr lang="en-US" sz="2600" baseline="30000" dirty="0"/>
                <a:t>0</a:t>
              </a:r>
              <a:endParaRPr lang="en-US" sz="2600" dirty="0"/>
            </a:p>
          </p:txBody>
        </p:sp>
        <p:sp>
          <p:nvSpPr>
            <p:cNvPr id="13423" name="Text Box 16"/>
            <p:cNvSpPr txBox="1">
              <a:spLocks noChangeArrowheads="1"/>
            </p:cNvSpPr>
            <p:nvPr/>
          </p:nvSpPr>
          <p:spPr bwMode="auto">
            <a:xfrm>
              <a:off x="2853" y="3086"/>
              <a:ext cx="267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3424" name="Freeform 49"/>
            <p:cNvSpPr>
              <a:spLocks/>
            </p:cNvSpPr>
            <p:nvPr/>
          </p:nvSpPr>
          <p:spPr bwMode="auto">
            <a:xfrm>
              <a:off x="3120" y="2512"/>
              <a:ext cx="192" cy="96"/>
            </a:xfrm>
            <a:custGeom>
              <a:avLst/>
              <a:gdLst>
                <a:gd name="T0" fmla="*/ 192 w 192"/>
                <a:gd name="T1" fmla="*/ 0 h 96"/>
                <a:gd name="T2" fmla="*/ 144 w 192"/>
                <a:gd name="T3" fmla="*/ 96 h 96"/>
                <a:gd name="T4" fmla="*/ 0 w 192"/>
                <a:gd name="T5" fmla="*/ 48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2" h="96">
                  <a:moveTo>
                    <a:pt x="192" y="0"/>
                  </a:moveTo>
                  <a:lnTo>
                    <a:pt x="144" y="96"/>
                  </a:lnTo>
                  <a:lnTo>
                    <a:pt x="0" y="4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25" name="Text Box 51"/>
            <p:cNvSpPr txBox="1">
              <a:spLocks noChangeArrowheads="1"/>
            </p:cNvSpPr>
            <p:nvPr/>
          </p:nvSpPr>
          <p:spPr bwMode="auto">
            <a:xfrm>
              <a:off x="3120" y="2153"/>
              <a:ext cx="288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I</a:t>
              </a:r>
            </a:p>
          </p:txBody>
        </p:sp>
        <p:sp>
          <p:nvSpPr>
            <p:cNvPr id="13426" name="Text Box 52"/>
            <p:cNvSpPr txBox="1">
              <a:spLocks noChangeArrowheads="1"/>
            </p:cNvSpPr>
            <p:nvPr/>
          </p:nvSpPr>
          <p:spPr bwMode="auto">
            <a:xfrm>
              <a:off x="4176" y="2640"/>
              <a:ext cx="288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K</a:t>
              </a:r>
            </a:p>
          </p:txBody>
        </p:sp>
        <p:sp>
          <p:nvSpPr>
            <p:cNvPr id="13427" name="Text Box 53"/>
            <p:cNvSpPr txBox="1">
              <a:spLocks noChangeArrowheads="1"/>
            </p:cNvSpPr>
            <p:nvPr/>
          </p:nvSpPr>
          <p:spPr bwMode="auto">
            <a:xfrm>
              <a:off x="4176" y="3360"/>
              <a:ext cx="288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M</a:t>
              </a:r>
            </a:p>
          </p:txBody>
        </p:sp>
        <p:sp>
          <p:nvSpPr>
            <p:cNvPr id="13428" name="Text Box 54"/>
            <p:cNvSpPr txBox="1">
              <a:spLocks noChangeArrowheads="1"/>
            </p:cNvSpPr>
            <p:nvPr/>
          </p:nvSpPr>
          <p:spPr bwMode="auto">
            <a:xfrm>
              <a:off x="2640" y="3316"/>
              <a:ext cx="288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N</a:t>
              </a:r>
            </a:p>
          </p:txBody>
        </p:sp>
      </p:grpSp>
      <p:graphicFrame>
        <p:nvGraphicFramePr>
          <p:cNvPr id="50" name="Group 113"/>
          <p:cNvGraphicFramePr>
            <a:graphicFrameLocks noGrp="1"/>
          </p:cNvGraphicFramePr>
          <p:nvPr>
            <p:ph/>
          </p:nvPr>
        </p:nvGraphicFramePr>
        <p:xfrm>
          <a:off x="304800" y="4966336"/>
          <a:ext cx="13898882" cy="2806066"/>
        </p:xfrm>
        <a:graphic>
          <a:graphicData uri="http://schemas.openxmlformats.org/drawingml/2006/table">
            <a:tbl>
              <a:tblPr/>
              <a:tblGrid>
                <a:gridCol w="2780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0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7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0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803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29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</a:p>
                  </a:txBody>
                  <a:tcPr marL="146304" marR="146304" marT="54864" marB="548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A = 110</a:t>
                      </a:r>
                      <a:r>
                        <a:rPr kumimoji="0" lang="en-US" sz="3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0</a:t>
                      </a:r>
                      <a:endParaRPr kumimoji="0" lang="en-US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B =120</a:t>
                      </a:r>
                      <a:r>
                        <a:rPr kumimoji="0" lang="en-US" sz="3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0</a:t>
                      </a:r>
                      <a:endParaRPr kumimoji="0" lang="en-US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 = 80</a:t>
                      </a:r>
                      <a:r>
                        <a:rPr kumimoji="0" lang="en-US" sz="3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0</a:t>
                      </a:r>
                      <a:endParaRPr kumimoji="0" lang="en-US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D =x=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</a:p>
                  </a:txBody>
                  <a:tcPr marL="146304" marR="146304" marT="54864" marB="548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E = 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F = 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H = 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G =x=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</a:p>
                  </a:txBody>
                  <a:tcPr marL="146304" marR="146304" marT="54864" marB="548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A = 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B =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E =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D =x=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</a:t>
                      </a:r>
                    </a:p>
                  </a:txBody>
                  <a:tcPr marL="146304" marR="146304" marT="54864" marB="548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NIK =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IKM=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KMN=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N =x=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1" name="Group 86"/>
          <p:cNvGrpSpPr>
            <a:grpSpLocks/>
          </p:cNvGrpSpPr>
          <p:nvPr/>
        </p:nvGrpSpPr>
        <p:grpSpPr bwMode="auto">
          <a:xfrm rot="10677275" flipV="1">
            <a:off x="6007102" y="5699760"/>
            <a:ext cx="360680" cy="93346"/>
            <a:chOff x="1344" y="2928"/>
            <a:chExt cx="912" cy="192"/>
          </a:xfrm>
        </p:grpSpPr>
        <p:sp>
          <p:nvSpPr>
            <p:cNvPr id="13415" name="Line 87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6" name="Line 88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" name="Group 89"/>
          <p:cNvGrpSpPr>
            <a:grpSpLocks/>
          </p:cNvGrpSpPr>
          <p:nvPr/>
        </p:nvGrpSpPr>
        <p:grpSpPr bwMode="auto">
          <a:xfrm rot="10677275" flipV="1">
            <a:off x="8811262" y="5040630"/>
            <a:ext cx="360680" cy="93346"/>
            <a:chOff x="1344" y="2928"/>
            <a:chExt cx="912" cy="192"/>
          </a:xfrm>
        </p:grpSpPr>
        <p:sp>
          <p:nvSpPr>
            <p:cNvPr id="13413" name="Line 90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4" name="Line 91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" name="Group 92"/>
          <p:cNvGrpSpPr>
            <a:grpSpLocks/>
          </p:cNvGrpSpPr>
          <p:nvPr/>
        </p:nvGrpSpPr>
        <p:grpSpPr bwMode="auto">
          <a:xfrm rot="10677275" flipV="1">
            <a:off x="3233422" y="5059680"/>
            <a:ext cx="360680" cy="93346"/>
            <a:chOff x="1344" y="2928"/>
            <a:chExt cx="912" cy="192"/>
          </a:xfrm>
        </p:grpSpPr>
        <p:sp>
          <p:nvSpPr>
            <p:cNvPr id="13411" name="Line 93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2" name="Line 94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" name="Group 95"/>
          <p:cNvGrpSpPr>
            <a:grpSpLocks/>
          </p:cNvGrpSpPr>
          <p:nvPr/>
        </p:nvGrpSpPr>
        <p:grpSpPr bwMode="auto">
          <a:xfrm rot="10677275" flipV="1">
            <a:off x="5976622" y="5036820"/>
            <a:ext cx="360680" cy="93346"/>
            <a:chOff x="1344" y="2928"/>
            <a:chExt cx="912" cy="192"/>
          </a:xfrm>
        </p:grpSpPr>
        <p:sp>
          <p:nvSpPr>
            <p:cNvPr id="13409" name="Line 96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0" name="Line 97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" name="Group 98"/>
          <p:cNvGrpSpPr>
            <a:grpSpLocks/>
          </p:cNvGrpSpPr>
          <p:nvPr/>
        </p:nvGrpSpPr>
        <p:grpSpPr bwMode="auto">
          <a:xfrm rot="10677275" flipV="1">
            <a:off x="8780782" y="5703570"/>
            <a:ext cx="360680" cy="93346"/>
            <a:chOff x="1344" y="2928"/>
            <a:chExt cx="912" cy="192"/>
          </a:xfrm>
        </p:grpSpPr>
        <p:sp>
          <p:nvSpPr>
            <p:cNvPr id="13407" name="Line 99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8" name="Line 100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" name="Group 101"/>
          <p:cNvGrpSpPr>
            <a:grpSpLocks/>
          </p:cNvGrpSpPr>
          <p:nvPr/>
        </p:nvGrpSpPr>
        <p:grpSpPr bwMode="auto">
          <a:xfrm rot="10677275" flipV="1">
            <a:off x="11554462" y="5017770"/>
            <a:ext cx="360680" cy="93346"/>
            <a:chOff x="1344" y="2928"/>
            <a:chExt cx="912" cy="192"/>
          </a:xfrm>
        </p:grpSpPr>
        <p:sp>
          <p:nvSpPr>
            <p:cNvPr id="13405" name="Line 102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6" name="Line 103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" name="Group 104"/>
          <p:cNvGrpSpPr>
            <a:grpSpLocks/>
          </p:cNvGrpSpPr>
          <p:nvPr/>
        </p:nvGrpSpPr>
        <p:grpSpPr bwMode="auto">
          <a:xfrm rot="10677275" flipV="1">
            <a:off x="3233422" y="5699760"/>
            <a:ext cx="360680" cy="93346"/>
            <a:chOff x="1344" y="2928"/>
            <a:chExt cx="912" cy="192"/>
          </a:xfrm>
        </p:grpSpPr>
        <p:sp>
          <p:nvSpPr>
            <p:cNvPr id="13403" name="Line 105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4" name="Line 106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" name="Group 107"/>
          <p:cNvGrpSpPr>
            <a:grpSpLocks/>
          </p:cNvGrpSpPr>
          <p:nvPr/>
        </p:nvGrpSpPr>
        <p:grpSpPr bwMode="auto">
          <a:xfrm rot="10677275" flipV="1">
            <a:off x="11615422" y="5699760"/>
            <a:ext cx="360680" cy="93346"/>
            <a:chOff x="1344" y="2928"/>
            <a:chExt cx="912" cy="192"/>
          </a:xfrm>
        </p:grpSpPr>
        <p:sp>
          <p:nvSpPr>
            <p:cNvPr id="13401" name="Line 108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2" name="Line 109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" name="Text Box 128"/>
          <p:cNvSpPr txBox="1">
            <a:spLocks noChangeArrowheads="1"/>
          </p:cNvSpPr>
          <p:nvPr/>
        </p:nvSpPr>
        <p:spPr bwMode="auto">
          <a:xfrm>
            <a:off x="12984480" y="5048250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50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88" name="Text Box 129"/>
          <p:cNvSpPr txBox="1">
            <a:spLocks noChangeArrowheads="1"/>
          </p:cNvSpPr>
          <p:nvPr/>
        </p:nvSpPr>
        <p:spPr bwMode="auto">
          <a:xfrm>
            <a:off x="13014960" y="5785486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90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grpSp>
        <p:nvGrpSpPr>
          <p:cNvPr id="93" name="Group 110"/>
          <p:cNvGrpSpPr>
            <a:grpSpLocks/>
          </p:cNvGrpSpPr>
          <p:nvPr/>
        </p:nvGrpSpPr>
        <p:grpSpPr bwMode="auto">
          <a:xfrm rot="10677275" flipV="1">
            <a:off x="3230881" y="7054216"/>
            <a:ext cx="970280" cy="188594"/>
            <a:chOff x="1344" y="2928"/>
            <a:chExt cx="912" cy="192"/>
          </a:xfrm>
        </p:grpSpPr>
        <p:sp>
          <p:nvSpPr>
            <p:cNvPr id="13399" name="Line 111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0" name="Line 112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6" name="Group 114"/>
          <p:cNvGrpSpPr>
            <a:grpSpLocks/>
          </p:cNvGrpSpPr>
          <p:nvPr/>
        </p:nvGrpSpPr>
        <p:grpSpPr bwMode="auto">
          <a:xfrm rot="10677275" flipV="1">
            <a:off x="5974081" y="7054216"/>
            <a:ext cx="970280" cy="188594"/>
            <a:chOff x="1344" y="2928"/>
            <a:chExt cx="912" cy="192"/>
          </a:xfrm>
        </p:grpSpPr>
        <p:sp>
          <p:nvSpPr>
            <p:cNvPr id="13397" name="Line 115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8" name="Line 116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9" name="Group 117"/>
          <p:cNvGrpSpPr>
            <a:grpSpLocks/>
          </p:cNvGrpSpPr>
          <p:nvPr/>
        </p:nvGrpSpPr>
        <p:grpSpPr bwMode="auto">
          <a:xfrm rot="10677275" flipV="1">
            <a:off x="8790941" y="7065646"/>
            <a:ext cx="970280" cy="188594"/>
            <a:chOff x="1344" y="2928"/>
            <a:chExt cx="912" cy="192"/>
          </a:xfrm>
        </p:grpSpPr>
        <p:sp>
          <p:nvSpPr>
            <p:cNvPr id="13395" name="Line 118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6" name="Line 119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" name="Group 120"/>
          <p:cNvGrpSpPr>
            <a:grpSpLocks/>
          </p:cNvGrpSpPr>
          <p:nvPr/>
        </p:nvGrpSpPr>
        <p:grpSpPr bwMode="auto">
          <a:xfrm rot="10677275" flipV="1">
            <a:off x="11526801" y="7130416"/>
            <a:ext cx="360680" cy="93344"/>
            <a:chOff x="1344" y="2928"/>
            <a:chExt cx="912" cy="192"/>
          </a:xfrm>
        </p:grpSpPr>
        <p:sp>
          <p:nvSpPr>
            <p:cNvPr id="13393" name="Line 121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4" name="Line 122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" name="Text Box 131"/>
          <p:cNvSpPr txBox="1">
            <a:spLocks noChangeArrowheads="1"/>
          </p:cNvSpPr>
          <p:nvPr/>
        </p:nvSpPr>
        <p:spPr bwMode="auto">
          <a:xfrm>
            <a:off x="4693920" y="7157086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90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06" name="Text Box 132"/>
          <p:cNvSpPr txBox="1">
            <a:spLocks noChangeArrowheads="1"/>
          </p:cNvSpPr>
          <p:nvPr/>
        </p:nvSpPr>
        <p:spPr bwMode="auto">
          <a:xfrm>
            <a:off x="7406640" y="7139940"/>
            <a:ext cx="134112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120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07" name="Text Box 133"/>
          <p:cNvSpPr txBox="1">
            <a:spLocks noChangeArrowheads="1"/>
          </p:cNvSpPr>
          <p:nvPr/>
        </p:nvSpPr>
        <p:spPr bwMode="auto">
          <a:xfrm>
            <a:off x="10424160" y="7099936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75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08" name="Text Box 134"/>
          <p:cNvSpPr txBox="1">
            <a:spLocks noChangeArrowheads="1"/>
          </p:cNvSpPr>
          <p:nvPr/>
        </p:nvSpPr>
        <p:spPr bwMode="auto">
          <a:xfrm>
            <a:off x="13045440" y="7122796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75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grpSp>
        <p:nvGrpSpPr>
          <p:cNvPr id="125" name="Group 101"/>
          <p:cNvGrpSpPr>
            <a:grpSpLocks/>
          </p:cNvGrpSpPr>
          <p:nvPr/>
        </p:nvGrpSpPr>
        <p:grpSpPr bwMode="auto">
          <a:xfrm rot="10677275" flipV="1">
            <a:off x="11554462" y="6423660"/>
            <a:ext cx="360680" cy="93346"/>
            <a:chOff x="1344" y="2928"/>
            <a:chExt cx="912" cy="192"/>
          </a:xfrm>
        </p:grpSpPr>
        <p:sp>
          <p:nvSpPr>
            <p:cNvPr id="13391" name="Line 102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2" name="Line 103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8" name="Group 92"/>
          <p:cNvGrpSpPr>
            <a:grpSpLocks/>
          </p:cNvGrpSpPr>
          <p:nvPr/>
        </p:nvGrpSpPr>
        <p:grpSpPr bwMode="auto">
          <a:xfrm rot="10677275" flipV="1">
            <a:off x="3233422" y="6475096"/>
            <a:ext cx="360680" cy="93344"/>
            <a:chOff x="1344" y="2928"/>
            <a:chExt cx="912" cy="192"/>
          </a:xfrm>
        </p:grpSpPr>
        <p:sp>
          <p:nvSpPr>
            <p:cNvPr id="13389" name="Line 93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0" name="Line 94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1" name="Group 92"/>
          <p:cNvGrpSpPr>
            <a:grpSpLocks/>
          </p:cNvGrpSpPr>
          <p:nvPr/>
        </p:nvGrpSpPr>
        <p:grpSpPr bwMode="auto">
          <a:xfrm rot="10677275" flipV="1">
            <a:off x="5976622" y="6429376"/>
            <a:ext cx="360680" cy="93344"/>
            <a:chOff x="1344" y="2928"/>
            <a:chExt cx="912" cy="192"/>
          </a:xfrm>
        </p:grpSpPr>
        <p:sp>
          <p:nvSpPr>
            <p:cNvPr id="13387" name="Line 93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8" name="Line 94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4" name="Group 92"/>
          <p:cNvGrpSpPr>
            <a:grpSpLocks/>
          </p:cNvGrpSpPr>
          <p:nvPr/>
        </p:nvGrpSpPr>
        <p:grpSpPr bwMode="auto">
          <a:xfrm rot="10677275" flipV="1">
            <a:off x="8780782" y="6429376"/>
            <a:ext cx="360680" cy="93344"/>
            <a:chOff x="1344" y="2928"/>
            <a:chExt cx="912" cy="192"/>
          </a:xfrm>
        </p:grpSpPr>
        <p:sp>
          <p:nvSpPr>
            <p:cNvPr id="13385" name="Line 93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6" name="Line 94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0" name="Text Box 129"/>
          <p:cNvSpPr txBox="1">
            <a:spLocks noChangeArrowheads="1"/>
          </p:cNvSpPr>
          <p:nvPr/>
        </p:nvSpPr>
        <p:spPr bwMode="auto">
          <a:xfrm>
            <a:off x="4165600" y="5745480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90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41" name="Text Box 129"/>
          <p:cNvSpPr txBox="1">
            <a:spLocks noChangeArrowheads="1"/>
          </p:cNvSpPr>
          <p:nvPr/>
        </p:nvSpPr>
        <p:spPr bwMode="auto">
          <a:xfrm>
            <a:off x="6858000" y="5745480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90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42" name="Text Box 129"/>
          <p:cNvSpPr txBox="1">
            <a:spLocks noChangeArrowheads="1"/>
          </p:cNvSpPr>
          <p:nvPr/>
        </p:nvSpPr>
        <p:spPr bwMode="auto">
          <a:xfrm>
            <a:off x="9692640" y="5745480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90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43" name="Text Box 129"/>
          <p:cNvSpPr txBox="1">
            <a:spLocks noChangeArrowheads="1"/>
          </p:cNvSpPr>
          <p:nvPr/>
        </p:nvSpPr>
        <p:spPr bwMode="auto">
          <a:xfrm>
            <a:off x="9692640" y="6438900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90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44" name="Text Box 129"/>
          <p:cNvSpPr txBox="1">
            <a:spLocks noChangeArrowheads="1"/>
          </p:cNvSpPr>
          <p:nvPr/>
        </p:nvSpPr>
        <p:spPr bwMode="auto">
          <a:xfrm>
            <a:off x="6949440" y="6438900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90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45" name="Text Box 129"/>
          <p:cNvSpPr txBox="1">
            <a:spLocks noChangeArrowheads="1"/>
          </p:cNvSpPr>
          <p:nvPr/>
        </p:nvSpPr>
        <p:spPr bwMode="auto">
          <a:xfrm>
            <a:off x="4287520" y="6438900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65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46" name="Text Box 129"/>
          <p:cNvSpPr txBox="1">
            <a:spLocks noChangeArrowheads="1"/>
          </p:cNvSpPr>
          <p:nvPr/>
        </p:nvSpPr>
        <p:spPr bwMode="auto">
          <a:xfrm>
            <a:off x="13014960" y="6436996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115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3381" name="Text Box 55"/>
          <p:cNvSpPr txBox="1">
            <a:spLocks noChangeArrowheads="1"/>
          </p:cNvSpPr>
          <p:nvPr/>
        </p:nvSpPr>
        <p:spPr bwMode="auto">
          <a:xfrm>
            <a:off x="609600" y="3760471"/>
            <a:ext cx="1950720" cy="7474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solidFill>
                  <a:srgbClr val="0000CC"/>
                </a:solidFill>
                <a:cs typeface="Times New Roman" pitchFamily="18" charset="0"/>
              </a:rPr>
              <a:t>Hình</a:t>
            </a:r>
            <a:r>
              <a:rPr lang="en-US" sz="4000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1</a:t>
            </a:r>
          </a:p>
        </p:txBody>
      </p:sp>
      <p:sp>
        <p:nvSpPr>
          <p:cNvPr id="13382" name="Text Box 56"/>
          <p:cNvSpPr txBox="1">
            <a:spLocks noChangeArrowheads="1"/>
          </p:cNvSpPr>
          <p:nvPr/>
        </p:nvSpPr>
        <p:spPr bwMode="auto">
          <a:xfrm>
            <a:off x="3779520" y="3760471"/>
            <a:ext cx="2072640" cy="7474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solidFill>
                  <a:srgbClr val="0000CC"/>
                </a:solidFill>
                <a:cs typeface="Times New Roman" pitchFamily="18" charset="0"/>
              </a:rPr>
              <a:t>Hình</a:t>
            </a:r>
            <a:r>
              <a:rPr lang="en-US" sz="4000" dirty="0" smtClean="0">
                <a:solidFill>
                  <a:srgbClr val="0000CC"/>
                </a:solidFill>
                <a:cs typeface="Times New Roman" pitchFamily="18" charset="0"/>
              </a:rPr>
              <a:t> 2</a:t>
            </a:r>
            <a:endParaRPr lang="en-US" sz="4000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3383" name="Text Box 57"/>
          <p:cNvSpPr txBox="1">
            <a:spLocks noChangeArrowheads="1"/>
          </p:cNvSpPr>
          <p:nvPr/>
        </p:nvSpPr>
        <p:spPr bwMode="auto">
          <a:xfrm>
            <a:off x="7404102" y="3760470"/>
            <a:ext cx="1983739" cy="7474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solidFill>
                  <a:srgbClr val="0000CC"/>
                </a:solidFill>
                <a:cs typeface="Times New Roman" pitchFamily="18" charset="0"/>
              </a:rPr>
              <a:t>Hình</a:t>
            </a:r>
            <a:r>
              <a:rPr lang="en-US" sz="4000" dirty="0" smtClean="0">
                <a:solidFill>
                  <a:srgbClr val="0000CC"/>
                </a:solidFill>
                <a:cs typeface="Times New Roman" pitchFamily="18" charset="0"/>
              </a:rPr>
              <a:t> 3</a:t>
            </a:r>
          </a:p>
        </p:txBody>
      </p:sp>
      <p:sp>
        <p:nvSpPr>
          <p:cNvPr id="13384" name="Text Box 57"/>
          <p:cNvSpPr txBox="1">
            <a:spLocks noChangeArrowheads="1"/>
          </p:cNvSpPr>
          <p:nvPr/>
        </p:nvSpPr>
        <p:spPr bwMode="auto">
          <a:xfrm>
            <a:off x="11305542" y="3760470"/>
            <a:ext cx="1983739" cy="7474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solidFill>
                  <a:srgbClr val="0000CC"/>
                </a:solidFill>
                <a:cs typeface="Times New Roman" pitchFamily="18" charset="0"/>
              </a:rPr>
              <a:t>Hình</a:t>
            </a:r>
            <a:r>
              <a:rPr lang="en-US" sz="4000" dirty="0" smtClean="0">
                <a:solidFill>
                  <a:srgbClr val="0000CC"/>
                </a:solidFill>
                <a:cs typeface="Times New Roman" pitchFamily="18" charset="0"/>
              </a:rPr>
              <a:t> 4</a:t>
            </a:r>
            <a:endParaRPr lang="en-US" sz="4000" dirty="0">
              <a:solidFill>
                <a:srgbClr val="0000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105" grpId="0"/>
      <p:bldP spid="106" grpId="0"/>
      <p:bldP spid="107" grpId="0"/>
      <p:bldP spid="108" grpId="0"/>
      <p:bldP spid="140" grpId="0"/>
      <p:bldP spid="141" grpId="0"/>
      <p:bldP spid="142" grpId="0"/>
      <p:bldP spid="143" grpId="0"/>
      <p:bldP spid="144" grpId="0"/>
      <p:bldP spid="145" grpId="0"/>
      <p:bldP spid="1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4318000" y="800101"/>
            <a:ext cx="524256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rgbClr val="0000CC"/>
                </a:solidFill>
              </a:rPr>
              <a:t>Tìm</a:t>
            </a:r>
            <a:r>
              <a:rPr lang="en-US" sz="4000" dirty="0">
                <a:solidFill>
                  <a:srgbClr val="0000CC"/>
                </a:solidFill>
              </a:rPr>
              <a:t> x ở </a:t>
            </a:r>
            <a:r>
              <a:rPr lang="en-US" sz="4000" dirty="0" err="1">
                <a:solidFill>
                  <a:srgbClr val="0000CC"/>
                </a:solidFill>
              </a:rPr>
              <a:t>các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hình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sau</a:t>
            </a:r>
            <a:endParaRPr lang="en-US" sz="4000" dirty="0">
              <a:solidFill>
                <a:srgbClr val="0000CC"/>
              </a:solidFill>
            </a:endParaRPr>
          </a:p>
        </p:txBody>
      </p:sp>
      <p:grpSp>
        <p:nvGrpSpPr>
          <p:cNvPr id="14339" name="Group 55"/>
          <p:cNvGrpSpPr>
            <a:grpSpLocks/>
          </p:cNvGrpSpPr>
          <p:nvPr/>
        </p:nvGrpSpPr>
        <p:grpSpPr bwMode="auto">
          <a:xfrm>
            <a:off x="1341121" y="1859281"/>
            <a:ext cx="5328920" cy="2962796"/>
            <a:chOff x="2352" y="2592"/>
            <a:chExt cx="1632" cy="1151"/>
          </a:xfrm>
        </p:grpSpPr>
        <p:sp>
          <p:nvSpPr>
            <p:cNvPr id="14355" name="Line 56"/>
            <p:cNvSpPr>
              <a:spLocks noChangeShapeType="1"/>
            </p:cNvSpPr>
            <p:nvPr/>
          </p:nvSpPr>
          <p:spPr bwMode="auto">
            <a:xfrm flipH="1">
              <a:off x="2592" y="2784"/>
              <a:ext cx="192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Line 57"/>
            <p:cNvSpPr>
              <a:spLocks noChangeShapeType="1"/>
            </p:cNvSpPr>
            <p:nvPr/>
          </p:nvSpPr>
          <p:spPr bwMode="auto">
            <a:xfrm>
              <a:off x="2784" y="2784"/>
              <a:ext cx="1008" cy="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Line 58"/>
            <p:cNvSpPr>
              <a:spLocks noChangeShapeType="1"/>
            </p:cNvSpPr>
            <p:nvPr/>
          </p:nvSpPr>
          <p:spPr bwMode="auto">
            <a:xfrm flipH="1">
              <a:off x="3312" y="2841"/>
              <a:ext cx="48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Line 59"/>
            <p:cNvSpPr>
              <a:spLocks noChangeShapeType="1"/>
            </p:cNvSpPr>
            <p:nvPr/>
          </p:nvSpPr>
          <p:spPr bwMode="auto">
            <a:xfrm flipH="1" flipV="1">
              <a:off x="2592" y="3360"/>
              <a:ext cx="72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Text Box 60"/>
            <p:cNvSpPr txBox="1">
              <a:spLocks noChangeArrowheads="1"/>
            </p:cNvSpPr>
            <p:nvPr/>
          </p:nvSpPr>
          <p:spPr bwMode="auto">
            <a:xfrm>
              <a:off x="2352" y="3216"/>
              <a:ext cx="288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charset="0"/>
                </a:rPr>
                <a:t>Q</a:t>
              </a:r>
            </a:p>
          </p:txBody>
        </p:sp>
        <p:sp>
          <p:nvSpPr>
            <p:cNvPr id="14360" name="Text Box 61"/>
            <p:cNvSpPr txBox="1">
              <a:spLocks noChangeArrowheads="1"/>
            </p:cNvSpPr>
            <p:nvPr/>
          </p:nvSpPr>
          <p:spPr bwMode="auto">
            <a:xfrm>
              <a:off x="2688" y="2592"/>
              <a:ext cx="240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charset="0"/>
                </a:rPr>
                <a:t>P</a:t>
              </a:r>
            </a:p>
          </p:txBody>
        </p:sp>
        <p:sp>
          <p:nvSpPr>
            <p:cNvPr id="14361" name="Text Box 62"/>
            <p:cNvSpPr txBox="1">
              <a:spLocks noChangeArrowheads="1"/>
            </p:cNvSpPr>
            <p:nvPr/>
          </p:nvSpPr>
          <p:spPr bwMode="auto">
            <a:xfrm>
              <a:off x="3744" y="2688"/>
              <a:ext cx="240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charset="0"/>
                </a:rPr>
                <a:t>S</a:t>
              </a:r>
            </a:p>
          </p:txBody>
        </p:sp>
        <p:sp>
          <p:nvSpPr>
            <p:cNvPr id="14362" name="Text Box 63"/>
            <p:cNvSpPr txBox="1">
              <a:spLocks noChangeArrowheads="1"/>
            </p:cNvSpPr>
            <p:nvPr/>
          </p:nvSpPr>
          <p:spPr bwMode="auto">
            <a:xfrm>
              <a:off x="3264" y="3552"/>
              <a:ext cx="240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charset="0"/>
                </a:rPr>
                <a:t>R</a:t>
              </a:r>
            </a:p>
          </p:txBody>
        </p:sp>
        <p:sp>
          <p:nvSpPr>
            <p:cNvPr id="14363" name="Text Box 64"/>
            <p:cNvSpPr txBox="1">
              <a:spLocks noChangeArrowheads="1"/>
            </p:cNvSpPr>
            <p:nvPr/>
          </p:nvSpPr>
          <p:spPr bwMode="auto">
            <a:xfrm>
              <a:off x="2766" y="2754"/>
              <a:ext cx="240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900" dirty="0">
                  <a:latin typeface="Arial" charset="0"/>
                </a:rPr>
                <a:t>x</a:t>
              </a:r>
            </a:p>
          </p:txBody>
        </p:sp>
        <p:sp>
          <p:nvSpPr>
            <p:cNvPr id="14364" name="Text Box 65"/>
            <p:cNvSpPr txBox="1">
              <a:spLocks noChangeArrowheads="1"/>
            </p:cNvSpPr>
            <p:nvPr/>
          </p:nvSpPr>
          <p:spPr bwMode="auto">
            <a:xfrm>
              <a:off x="2610" y="3204"/>
              <a:ext cx="240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900" dirty="0">
                  <a:latin typeface="Arial" charset="0"/>
                </a:rPr>
                <a:t>x</a:t>
              </a:r>
            </a:p>
          </p:txBody>
        </p:sp>
        <p:sp>
          <p:nvSpPr>
            <p:cNvPr id="14365" name="Text Box 66"/>
            <p:cNvSpPr txBox="1">
              <a:spLocks noChangeArrowheads="1"/>
            </p:cNvSpPr>
            <p:nvPr/>
          </p:nvSpPr>
          <p:spPr bwMode="auto">
            <a:xfrm>
              <a:off x="3120" y="3360"/>
              <a:ext cx="384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900" dirty="0">
                  <a:cs typeface="Times New Roman" pitchFamily="18" charset="0"/>
                </a:rPr>
                <a:t>95</a:t>
              </a:r>
              <a:r>
                <a:rPr lang="en-US" sz="2900" baseline="30000" dirty="0">
                  <a:cs typeface="Times New Roman" pitchFamily="18" charset="0"/>
                </a:rPr>
                <a:t>0</a:t>
              </a:r>
            </a:p>
          </p:txBody>
        </p:sp>
        <p:sp>
          <p:nvSpPr>
            <p:cNvPr id="14366" name="Text Box 67"/>
            <p:cNvSpPr txBox="1">
              <a:spLocks noChangeArrowheads="1"/>
            </p:cNvSpPr>
            <p:nvPr/>
          </p:nvSpPr>
          <p:spPr bwMode="auto">
            <a:xfrm>
              <a:off x="3456" y="2832"/>
              <a:ext cx="336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900" dirty="0">
                  <a:cs typeface="Times New Roman" pitchFamily="18" charset="0"/>
                </a:rPr>
                <a:t>65</a:t>
              </a:r>
              <a:r>
                <a:rPr lang="en-US" sz="2900" baseline="30000" dirty="0">
                  <a:cs typeface="Times New Roman" pitchFamily="18" charset="0"/>
                </a:rPr>
                <a:t>0</a:t>
              </a:r>
            </a:p>
          </p:txBody>
        </p:sp>
      </p:grpSp>
      <p:grpSp>
        <p:nvGrpSpPr>
          <p:cNvPr id="14340" name="Group 68"/>
          <p:cNvGrpSpPr>
            <a:grpSpLocks/>
          </p:cNvGrpSpPr>
          <p:nvPr/>
        </p:nvGrpSpPr>
        <p:grpSpPr bwMode="auto">
          <a:xfrm>
            <a:off x="7559040" y="1737361"/>
            <a:ext cx="5974080" cy="2523457"/>
            <a:chOff x="3792" y="2544"/>
            <a:chExt cx="1824" cy="835"/>
          </a:xfrm>
        </p:grpSpPr>
        <p:sp>
          <p:nvSpPr>
            <p:cNvPr id="14343" name="Line 69"/>
            <p:cNvSpPr>
              <a:spLocks noChangeShapeType="1"/>
            </p:cNvSpPr>
            <p:nvPr/>
          </p:nvSpPr>
          <p:spPr bwMode="auto">
            <a:xfrm>
              <a:off x="4176" y="2784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4" name="Line 70"/>
            <p:cNvSpPr>
              <a:spLocks noChangeShapeType="1"/>
            </p:cNvSpPr>
            <p:nvPr/>
          </p:nvSpPr>
          <p:spPr bwMode="auto">
            <a:xfrm flipH="1">
              <a:off x="3936" y="2784"/>
              <a:ext cx="24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Line 71"/>
            <p:cNvSpPr>
              <a:spLocks noChangeShapeType="1"/>
            </p:cNvSpPr>
            <p:nvPr/>
          </p:nvSpPr>
          <p:spPr bwMode="auto">
            <a:xfrm>
              <a:off x="3936" y="3264"/>
              <a:ext cx="14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Line 72"/>
            <p:cNvSpPr>
              <a:spLocks noChangeShapeType="1"/>
            </p:cNvSpPr>
            <p:nvPr/>
          </p:nvSpPr>
          <p:spPr bwMode="auto">
            <a:xfrm flipH="1" flipV="1">
              <a:off x="4752" y="2784"/>
              <a:ext cx="672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7" name="Text Box 73"/>
            <p:cNvSpPr txBox="1">
              <a:spLocks noChangeArrowheads="1"/>
            </p:cNvSpPr>
            <p:nvPr/>
          </p:nvSpPr>
          <p:spPr bwMode="auto">
            <a:xfrm>
              <a:off x="4032" y="2544"/>
              <a:ext cx="24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charset="0"/>
                </a:rPr>
                <a:t>M</a:t>
              </a:r>
            </a:p>
          </p:txBody>
        </p:sp>
        <p:sp>
          <p:nvSpPr>
            <p:cNvPr id="14348" name="Text Box 74"/>
            <p:cNvSpPr txBox="1">
              <a:spLocks noChangeArrowheads="1"/>
            </p:cNvSpPr>
            <p:nvPr/>
          </p:nvSpPr>
          <p:spPr bwMode="auto">
            <a:xfrm>
              <a:off x="5376" y="3168"/>
              <a:ext cx="24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charset="0"/>
                </a:rPr>
                <a:t>P</a:t>
              </a:r>
            </a:p>
          </p:txBody>
        </p:sp>
        <p:sp>
          <p:nvSpPr>
            <p:cNvPr id="14349" name="Text Box 75"/>
            <p:cNvSpPr txBox="1">
              <a:spLocks noChangeArrowheads="1"/>
            </p:cNvSpPr>
            <p:nvPr/>
          </p:nvSpPr>
          <p:spPr bwMode="auto">
            <a:xfrm>
              <a:off x="3792" y="3216"/>
              <a:ext cx="24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charset="0"/>
                </a:rPr>
                <a:t>Q</a:t>
              </a:r>
            </a:p>
          </p:txBody>
        </p:sp>
        <p:sp>
          <p:nvSpPr>
            <p:cNvPr id="14350" name="Text Box 76"/>
            <p:cNvSpPr txBox="1">
              <a:spLocks noChangeArrowheads="1"/>
            </p:cNvSpPr>
            <p:nvPr/>
          </p:nvSpPr>
          <p:spPr bwMode="auto">
            <a:xfrm>
              <a:off x="4608" y="2592"/>
              <a:ext cx="24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charset="0"/>
                </a:rPr>
                <a:t>N</a:t>
              </a:r>
            </a:p>
          </p:txBody>
        </p:sp>
        <p:sp>
          <p:nvSpPr>
            <p:cNvPr id="14351" name="Text Box 77"/>
            <p:cNvSpPr txBox="1">
              <a:spLocks noChangeArrowheads="1"/>
            </p:cNvSpPr>
            <p:nvPr/>
          </p:nvSpPr>
          <p:spPr bwMode="auto">
            <a:xfrm>
              <a:off x="4128" y="2769"/>
              <a:ext cx="240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900" dirty="0">
                  <a:latin typeface="Arial" charset="0"/>
                </a:rPr>
                <a:t>3x</a:t>
              </a:r>
            </a:p>
          </p:txBody>
        </p:sp>
        <p:sp>
          <p:nvSpPr>
            <p:cNvPr id="14352" name="Text Box 78"/>
            <p:cNvSpPr txBox="1">
              <a:spLocks noChangeArrowheads="1"/>
            </p:cNvSpPr>
            <p:nvPr/>
          </p:nvSpPr>
          <p:spPr bwMode="auto">
            <a:xfrm>
              <a:off x="4608" y="2769"/>
              <a:ext cx="240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900" dirty="0">
                  <a:latin typeface="Arial" charset="0"/>
                </a:rPr>
                <a:t>4x</a:t>
              </a:r>
            </a:p>
          </p:txBody>
        </p:sp>
        <p:sp>
          <p:nvSpPr>
            <p:cNvPr id="14353" name="Text Box 79"/>
            <p:cNvSpPr txBox="1">
              <a:spLocks noChangeArrowheads="1"/>
            </p:cNvSpPr>
            <p:nvPr/>
          </p:nvSpPr>
          <p:spPr bwMode="auto">
            <a:xfrm>
              <a:off x="5097" y="3102"/>
              <a:ext cx="240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900" dirty="0">
                  <a:latin typeface="Arial" charset="0"/>
                </a:rPr>
                <a:t>x</a:t>
              </a:r>
            </a:p>
          </p:txBody>
        </p:sp>
        <p:sp>
          <p:nvSpPr>
            <p:cNvPr id="14354" name="Text Box 80"/>
            <p:cNvSpPr txBox="1">
              <a:spLocks noChangeArrowheads="1"/>
            </p:cNvSpPr>
            <p:nvPr/>
          </p:nvSpPr>
          <p:spPr bwMode="auto">
            <a:xfrm>
              <a:off x="3984" y="3102"/>
              <a:ext cx="240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900" dirty="0">
                  <a:latin typeface="Arial" charset="0"/>
                </a:rPr>
                <a:t>2x</a:t>
              </a:r>
            </a:p>
          </p:txBody>
        </p:sp>
      </p:grpSp>
      <p:sp>
        <p:nvSpPr>
          <p:cNvPr id="14341" name="Text Box 81"/>
          <p:cNvSpPr txBox="1">
            <a:spLocks noChangeArrowheads="1"/>
          </p:cNvSpPr>
          <p:nvPr/>
        </p:nvSpPr>
        <p:spPr bwMode="auto">
          <a:xfrm>
            <a:off x="2682240" y="4798696"/>
            <a:ext cx="1950720" cy="7474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>
                <a:solidFill>
                  <a:srgbClr val="CC3300"/>
                </a:solidFill>
                <a:cs typeface="Times New Roman" pitchFamily="18" charset="0"/>
              </a:rPr>
              <a:t>Hình</a:t>
            </a:r>
            <a:r>
              <a:rPr lang="en-US" sz="4000" dirty="0">
                <a:solidFill>
                  <a:srgbClr val="CC3300"/>
                </a:solidFill>
                <a:cs typeface="Times New Roman" pitchFamily="18" charset="0"/>
              </a:rPr>
              <a:t> 5</a:t>
            </a:r>
          </a:p>
        </p:txBody>
      </p:sp>
      <p:sp>
        <p:nvSpPr>
          <p:cNvPr id="14342" name="Text Box 82"/>
          <p:cNvSpPr txBox="1">
            <a:spLocks noChangeArrowheads="1"/>
          </p:cNvSpPr>
          <p:nvPr/>
        </p:nvSpPr>
        <p:spPr bwMode="auto">
          <a:xfrm>
            <a:off x="9446261" y="4758691"/>
            <a:ext cx="1869440" cy="7474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>
                <a:solidFill>
                  <a:srgbClr val="CC3300"/>
                </a:solidFill>
                <a:cs typeface="Times New Roman" pitchFamily="18" charset="0"/>
              </a:rPr>
              <a:t>Hình</a:t>
            </a:r>
            <a:r>
              <a:rPr lang="en-US" sz="4000" dirty="0">
                <a:solidFill>
                  <a:srgbClr val="CC3300"/>
                </a:solidFill>
                <a:cs typeface="Times New Roman" pitchFamily="18" charset="0"/>
              </a:rPr>
              <a:t> 6                                           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47"/>
          <p:cNvGrpSpPr>
            <a:grpSpLocks/>
          </p:cNvGrpSpPr>
          <p:nvPr/>
        </p:nvGrpSpPr>
        <p:grpSpPr bwMode="auto">
          <a:xfrm>
            <a:off x="8656320" y="314326"/>
            <a:ext cx="4338320" cy="3116580"/>
            <a:chOff x="-503904" y="3861308"/>
            <a:chExt cx="3234816" cy="3043396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52148" y="3870609"/>
              <a:ext cx="685599" cy="22099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-503904" y="5987592"/>
              <a:ext cx="2820048" cy="15254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1948723" y="4465894"/>
              <a:ext cx="609842" cy="243881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916536" y="4222200"/>
              <a:ext cx="1814376" cy="45762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83" name="TextBox 31"/>
            <p:cNvSpPr txBox="1">
              <a:spLocks noChangeArrowheads="1"/>
            </p:cNvSpPr>
            <p:nvPr/>
          </p:nvSpPr>
          <p:spPr bwMode="auto">
            <a:xfrm>
              <a:off x="179445" y="5994994"/>
              <a:ext cx="383459" cy="601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15384" name="TextBox 32"/>
            <p:cNvSpPr txBox="1">
              <a:spLocks noChangeArrowheads="1"/>
            </p:cNvSpPr>
            <p:nvPr/>
          </p:nvSpPr>
          <p:spPr bwMode="auto">
            <a:xfrm>
              <a:off x="512568" y="3910548"/>
              <a:ext cx="457200" cy="601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15385" name="TextBox 33"/>
            <p:cNvSpPr txBox="1">
              <a:spLocks noChangeArrowheads="1"/>
            </p:cNvSpPr>
            <p:nvPr/>
          </p:nvSpPr>
          <p:spPr bwMode="auto">
            <a:xfrm>
              <a:off x="1773940" y="4011779"/>
              <a:ext cx="457200" cy="601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C</a:t>
              </a:r>
            </a:p>
          </p:txBody>
        </p:sp>
        <p:sp>
          <p:nvSpPr>
            <p:cNvPr id="15386" name="TextBox 34"/>
            <p:cNvSpPr txBox="1">
              <a:spLocks noChangeArrowheads="1"/>
            </p:cNvSpPr>
            <p:nvPr/>
          </p:nvSpPr>
          <p:spPr bwMode="auto">
            <a:xfrm>
              <a:off x="2286000" y="5700251"/>
              <a:ext cx="390833" cy="601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D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H="1">
              <a:off x="1030172" y="4270567"/>
              <a:ext cx="73863" cy="2492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852143" y="4477056"/>
              <a:ext cx="178029" cy="427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89" name="TextBox 37"/>
            <p:cNvSpPr txBox="1">
              <a:spLocks noChangeArrowheads="1"/>
            </p:cNvSpPr>
            <p:nvPr/>
          </p:nvSpPr>
          <p:spPr bwMode="auto">
            <a:xfrm>
              <a:off x="1297978" y="4439263"/>
              <a:ext cx="762000" cy="4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600" dirty="0"/>
                <a:t>120</a:t>
              </a:r>
              <a:r>
                <a:rPr lang="en-US" sz="2600" baseline="30000" dirty="0"/>
                <a:t>0</a:t>
              </a:r>
            </a:p>
          </p:txBody>
        </p:sp>
        <p:sp>
          <p:nvSpPr>
            <p:cNvPr id="15390" name="TextBox 38"/>
            <p:cNvSpPr txBox="1">
              <a:spLocks noChangeArrowheads="1"/>
            </p:cNvSpPr>
            <p:nvPr/>
          </p:nvSpPr>
          <p:spPr bwMode="auto">
            <a:xfrm>
              <a:off x="408821" y="5645006"/>
              <a:ext cx="705520" cy="4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600" dirty="0"/>
                <a:t>75</a:t>
              </a:r>
              <a:r>
                <a:rPr lang="en-US" sz="2600" baseline="30000" dirty="0"/>
                <a:t>0</a:t>
              </a:r>
            </a:p>
          </p:txBody>
        </p:sp>
        <p:sp>
          <p:nvSpPr>
            <p:cNvPr id="15391" name="TextBox 43"/>
            <p:cNvSpPr txBox="1">
              <a:spLocks noChangeArrowheads="1"/>
            </p:cNvSpPr>
            <p:nvPr/>
          </p:nvSpPr>
          <p:spPr bwMode="auto">
            <a:xfrm>
              <a:off x="2093038" y="5955578"/>
              <a:ext cx="381000" cy="4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600" dirty="0"/>
                <a:t>1</a:t>
              </a:r>
              <a:endParaRPr lang="en-US" sz="2600" baseline="30000" dirty="0"/>
            </a:p>
          </p:txBody>
        </p:sp>
        <p:sp>
          <p:nvSpPr>
            <p:cNvPr id="15392" name="TextBox 44"/>
            <p:cNvSpPr txBox="1">
              <a:spLocks noChangeArrowheads="1"/>
            </p:cNvSpPr>
            <p:nvPr/>
          </p:nvSpPr>
          <p:spPr bwMode="auto">
            <a:xfrm>
              <a:off x="63582" y="5690032"/>
              <a:ext cx="381000" cy="4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600" dirty="0"/>
                <a:t>1</a:t>
              </a:r>
              <a:endParaRPr lang="en-US" sz="2600" baseline="30000" dirty="0"/>
            </a:p>
          </p:txBody>
        </p:sp>
        <p:sp>
          <p:nvSpPr>
            <p:cNvPr id="15393" name="TextBox 45"/>
            <p:cNvSpPr txBox="1">
              <a:spLocks noChangeArrowheads="1"/>
            </p:cNvSpPr>
            <p:nvPr/>
          </p:nvSpPr>
          <p:spPr bwMode="auto">
            <a:xfrm>
              <a:off x="923842" y="3861308"/>
              <a:ext cx="381000" cy="4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600" dirty="0"/>
                <a:t>1</a:t>
              </a:r>
              <a:endParaRPr lang="en-US" sz="2600" baseline="30000" dirty="0"/>
            </a:p>
          </p:txBody>
        </p:sp>
        <p:sp>
          <p:nvSpPr>
            <p:cNvPr id="15394" name="TextBox 46"/>
            <p:cNvSpPr txBox="1">
              <a:spLocks noChangeArrowheads="1"/>
            </p:cNvSpPr>
            <p:nvPr/>
          </p:nvSpPr>
          <p:spPr bwMode="auto">
            <a:xfrm>
              <a:off x="1951704" y="4481052"/>
              <a:ext cx="381000" cy="4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600" dirty="0"/>
                <a:t>1</a:t>
              </a:r>
              <a:endParaRPr lang="en-US" sz="2600" baseline="30000" dirty="0"/>
            </a:p>
          </p:txBody>
        </p:sp>
      </p:grp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784861" y="194311"/>
            <a:ext cx="5798819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</a:rPr>
              <a:t>Bài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tập</a:t>
            </a:r>
            <a:r>
              <a:rPr lang="en-US" sz="4000" b="1" dirty="0">
                <a:solidFill>
                  <a:srgbClr val="FF0000"/>
                </a:solidFill>
              </a:rPr>
              <a:t> 2 (Sgk-T66):</a:t>
            </a:r>
          </a:p>
        </p:txBody>
      </p:sp>
      <p:sp>
        <p:nvSpPr>
          <p:cNvPr id="15364" name="Text Box 82"/>
          <p:cNvSpPr txBox="1">
            <a:spLocks noChangeArrowheads="1"/>
          </p:cNvSpPr>
          <p:nvPr/>
        </p:nvSpPr>
        <p:spPr bwMode="auto">
          <a:xfrm>
            <a:off x="10063481" y="3200401"/>
            <a:ext cx="2334261" cy="7474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>
                <a:solidFill>
                  <a:srgbClr val="CC3300"/>
                </a:solidFill>
                <a:cs typeface="Times New Roman" pitchFamily="18" charset="0"/>
              </a:rPr>
              <a:t>Hình</a:t>
            </a:r>
            <a:r>
              <a:rPr lang="en-US" sz="4000" dirty="0">
                <a:solidFill>
                  <a:srgbClr val="CC3300"/>
                </a:solidFill>
                <a:cs typeface="Times New Roman" pitchFamily="18" charset="0"/>
              </a:rPr>
              <a:t> 7a                                           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848360" y="937260"/>
            <a:ext cx="6837680" cy="11783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kề</a:t>
            </a:r>
            <a:r>
              <a:rPr lang="en-US" dirty="0"/>
              <a:t> </a:t>
            </a:r>
            <a:r>
              <a:rPr lang="en-US" dirty="0" err="1"/>
              <a:t>bù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u="sng" dirty="0" err="1"/>
              <a:t>góc</a:t>
            </a:r>
            <a:r>
              <a:rPr lang="en-US" u="sng" dirty="0"/>
              <a:t> </a:t>
            </a:r>
            <a:r>
              <a:rPr lang="en-US" u="sng" dirty="0" err="1"/>
              <a:t>ngoài</a:t>
            </a:r>
            <a:r>
              <a:rPr lang="en-US" u="sng" dirty="0"/>
              <a:t> </a:t>
            </a:r>
            <a:r>
              <a:rPr lang="en-US" u="sng" dirty="0" err="1"/>
              <a:t>của</a:t>
            </a:r>
            <a:r>
              <a:rPr lang="en-US" u="sng" dirty="0"/>
              <a:t> </a:t>
            </a:r>
            <a:r>
              <a:rPr lang="en-US" u="sng" dirty="0" err="1"/>
              <a:t>tứ</a:t>
            </a:r>
            <a:r>
              <a:rPr lang="en-US" u="sng" dirty="0"/>
              <a:t> </a:t>
            </a:r>
            <a:r>
              <a:rPr lang="en-US" u="sng" dirty="0" err="1"/>
              <a:t>giác</a:t>
            </a:r>
            <a:endParaRPr lang="en-US" u="sng" dirty="0"/>
          </a:p>
        </p:txBody>
      </p:sp>
      <p:pic>
        <p:nvPicPr>
          <p:cNvPr id="56" name="Picture 41" descr="Káº¿t quáº£ hÃ¬nh áº£nh cho hÃ¬nh áº£nh dáº¥u há»i cháº¥m trong nÃ£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7662" y="5088256"/>
            <a:ext cx="2969259" cy="222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4277360" y="5170171"/>
            <a:ext cx="7500621" cy="2510790"/>
            <a:chOff x="3056084" y="-304800"/>
            <a:chExt cx="3536948" cy="1971020"/>
          </a:xfrm>
        </p:grpSpPr>
        <p:sp>
          <p:nvSpPr>
            <p:cNvPr id="58" name="Cloud 57"/>
            <p:cNvSpPr/>
            <p:nvPr/>
          </p:nvSpPr>
          <p:spPr>
            <a:xfrm>
              <a:off x="3056084" y="-304800"/>
              <a:ext cx="3536948" cy="197102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78" name="TextBox 33"/>
            <p:cNvSpPr txBox="1">
              <a:spLocks noChangeArrowheads="1"/>
            </p:cNvSpPr>
            <p:nvPr/>
          </p:nvSpPr>
          <p:spPr bwMode="auto">
            <a:xfrm>
              <a:off x="3284684" y="36380"/>
              <a:ext cx="3217523" cy="1522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dirty="0" err="1">
                  <a:solidFill>
                    <a:srgbClr val="0000CC"/>
                  </a:solidFill>
                </a:rPr>
                <a:t>Với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một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tứ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giác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bất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kì</a:t>
              </a:r>
              <a:r>
                <a:rPr lang="en-US" sz="4000" dirty="0">
                  <a:solidFill>
                    <a:srgbClr val="0000CC"/>
                  </a:solidFill>
                </a:rPr>
                <a:t>, </a:t>
              </a:r>
              <a:r>
                <a:rPr lang="en-US" sz="4000" dirty="0" err="1">
                  <a:solidFill>
                    <a:srgbClr val="0000CC"/>
                  </a:solidFill>
                </a:rPr>
                <a:t>tổng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số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đo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các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góc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ngoài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của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tứ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giác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có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bằng</a:t>
              </a:r>
              <a:r>
                <a:rPr lang="en-US" sz="4000" dirty="0">
                  <a:solidFill>
                    <a:srgbClr val="0000CC"/>
                  </a:solidFill>
                </a:rPr>
                <a:t> 360</a:t>
              </a:r>
              <a:r>
                <a:rPr lang="en-US" sz="4000" baseline="30000" dirty="0">
                  <a:solidFill>
                    <a:srgbClr val="0000CC"/>
                  </a:solidFill>
                </a:rPr>
                <a:t>0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không</a:t>
              </a:r>
              <a:r>
                <a:rPr lang="en-US" sz="4000" dirty="0">
                  <a:solidFill>
                    <a:srgbClr val="0000CC"/>
                  </a:solidFill>
                </a:rPr>
                <a:t>?</a:t>
              </a:r>
              <a:endParaRPr lang="en-US" sz="4000" baseline="30000" dirty="0">
                <a:solidFill>
                  <a:srgbClr val="0000CC"/>
                </a:solidFill>
              </a:endParaRPr>
            </a:p>
          </p:txBody>
        </p:sp>
      </p:grpSp>
      <p:graphicFrame>
        <p:nvGraphicFramePr>
          <p:cNvPr id="61" name="Object 60"/>
          <p:cNvGraphicFramePr>
            <a:graphicFrameLocks noChangeAspect="1"/>
          </p:cNvGraphicFramePr>
          <p:nvPr/>
        </p:nvGraphicFramePr>
        <p:xfrm>
          <a:off x="896622" y="1952626"/>
          <a:ext cx="2115819" cy="64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Equation" r:id="rId4" imgW="622030" imgH="253890" progId="Equation.DSMT4">
                  <p:embed/>
                </p:oleObj>
              </mc:Choice>
              <mc:Fallback>
                <p:oleObj name="Equation" r:id="rId4" imgW="622030" imgH="253890" progId="Equation.DSMT4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622" y="1952626"/>
                        <a:ext cx="2115819" cy="64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/>
        </p:nvGraphicFramePr>
        <p:xfrm>
          <a:off x="947421" y="2552700"/>
          <a:ext cx="1856739" cy="577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Equation" r:id="rId6" imgW="545760" imgH="228600" progId="Equation.DSMT4">
                  <p:embed/>
                </p:oleObj>
              </mc:Choice>
              <mc:Fallback>
                <p:oleObj name="Equation" r:id="rId6" imgW="545760" imgH="228600" progId="Equation.DSMT4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421" y="2552700"/>
                        <a:ext cx="1856739" cy="5772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/>
        </p:nvGraphicFramePr>
        <p:xfrm>
          <a:off x="952501" y="3118486"/>
          <a:ext cx="1856739" cy="577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" name="Equation" r:id="rId8" imgW="545760" imgH="228600" progId="Equation.DSMT4">
                  <p:embed/>
                </p:oleObj>
              </mc:Choice>
              <mc:Fallback>
                <p:oleObj name="Equation" r:id="rId8" imgW="545760" imgH="228600" progId="Equation.DSMT4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1" y="3118486"/>
                        <a:ext cx="1856739" cy="5772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/>
          <p:cNvGraphicFramePr>
            <a:graphicFrameLocks noChangeAspect="1"/>
          </p:cNvGraphicFramePr>
          <p:nvPr/>
        </p:nvGraphicFramePr>
        <p:xfrm>
          <a:off x="937261" y="3686176"/>
          <a:ext cx="1727200" cy="577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" name="Equation" r:id="rId10" imgW="507960" imgH="228600" progId="Equation.DSMT4">
                  <p:embed/>
                </p:oleObj>
              </mc:Choice>
              <mc:Fallback>
                <p:oleObj name="Equation" r:id="rId10" imgW="507960" imgH="228600" progId="Equation.DSMT4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261" y="3686176"/>
                        <a:ext cx="1727200" cy="5772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/>
        </p:nvGraphicFramePr>
        <p:xfrm>
          <a:off x="960120" y="4263391"/>
          <a:ext cx="2115821" cy="674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4" name="Equation" r:id="rId12" imgW="622080" imgH="266400" progId="Equation.DSMT4">
                  <p:embed/>
                </p:oleObj>
              </mc:Choice>
              <mc:Fallback>
                <p:oleObj name="Equation" r:id="rId12" imgW="622080" imgH="266400" progId="Equation.DSMT4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120" y="4263391"/>
                        <a:ext cx="2115821" cy="6743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/>
        </p:nvGraphicFramePr>
        <p:xfrm>
          <a:off x="3103881" y="4231006"/>
          <a:ext cx="10795000" cy="674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" name="Equation" r:id="rId14" imgW="3174840" imgH="266400" progId="Equation.DSMT4">
                  <p:embed/>
                </p:oleObj>
              </mc:Choice>
              <mc:Fallback>
                <p:oleObj name="Equation" r:id="rId14" imgW="3174840" imgH="266400" progId="Equation.DSMT4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881" y="4231006"/>
                        <a:ext cx="10795000" cy="6743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9" name="Group 68"/>
          <p:cNvGrpSpPr>
            <a:grpSpLocks/>
          </p:cNvGrpSpPr>
          <p:nvPr/>
        </p:nvGrpSpPr>
        <p:grpSpPr bwMode="auto">
          <a:xfrm>
            <a:off x="4104640" y="3840481"/>
            <a:ext cx="5648960" cy="1802130"/>
            <a:chOff x="3085994" y="-1685777"/>
            <a:chExt cx="2664041" cy="1414570"/>
          </a:xfrm>
        </p:grpSpPr>
        <p:sp>
          <p:nvSpPr>
            <p:cNvPr id="72" name="Cloud 71"/>
            <p:cNvSpPr/>
            <p:nvPr/>
          </p:nvSpPr>
          <p:spPr>
            <a:xfrm>
              <a:off x="3085994" y="-1685777"/>
              <a:ext cx="2617325" cy="141457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76" name="TextBox 33"/>
            <p:cNvSpPr txBox="1">
              <a:spLocks noChangeArrowheads="1"/>
            </p:cNvSpPr>
            <p:nvPr/>
          </p:nvSpPr>
          <p:spPr bwMode="auto">
            <a:xfrm>
              <a:off x="3284684" y="-1593460"/>
              <a:ext cx="2465351" cy="103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dirty="0" err="1">
                  <a:solidFill>
                    <a:srgbClr val="0000CC"/>
                  </a:solidFill>
                </a:rPr>
                <a:t>Tính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các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góc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ngoài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của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tứ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giác</a:t>
              </a:r>
              <a:r>
                <a:rPr lang="en-US" sz="4000" dirty="0">
                  <a:solidFill>
                    <a:srgbClr val="0000CC"/>
                  </a:solidFill>
                </a:rPr>
                <a:t> ở </a:t>
              </a:r>
              <a:r>
                <a:rPr lang="en-US" sz="4000" dirty="0" err="1">
                  <a:solidFill>
                    <a:srgbClr val="0000CC"/>
                  </a:solidFill>
                </a:rPr>
                <a:t>hình</a:t>
              </a:r>
              <a:r>
                <a:rPr lang="en-US" sz="4000" dirty="0">
                  <a:solidFill>
                    <a:srgbClr val="0000CC"/>
                  </a:solidFill>
                </a:rPr>
                <a:t> 7a.</a:t>
              </a:r>
              <a:endParaRPr lang="en-US" sz="4000" baseline="30000" dirty="0">
                <a:solidFill>
                  <a:srgbClr val="0000CC"/>
                </a:solidFill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47"/>
          <p:cNvGrpSpPr>
            <a:grpSpLocks/>
          </p:cNvGrpSpPr>
          <p:nvPr/>
        </p:nvGrpSpPr>
        <p:grpSpPr bwMode="auto">
          <a:xfrm>
            <a:off x="7660640" y="861060"/>
            <a:ext cx="4338320" cy="3116580"/>
            <a:chOff x="-503904" y="3861308"/>
            <a:chExt cx="3234816" cy="3043396"/>
          </a:xfrm>
        </p:grpSpPr>
        <p:cxnSp>
          <p:nvCxnSpPr>
            <p:cNvPr id="4" name="Straight Connector 3"/>
            <p:cNvCxnSpPr/>
            <p:nvPr/>
          </p:nvCxnSpPr>
          <p:spPr>
            <a:xfrm flipH="1">
              <a:off x="352148" y="3870610"/>
              <a:ext cx="685599" cy="22099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-503904" y="5987593"/>
              <a:ext cx="2820048" cy="15254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 flipV="1">
              <a:off x="1948723" y="4465895"/>
              <a:ext cx="609842" cy="243880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16536" y="4222200"/>
              <a:ext cx="1814376" cy="45762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92" name="TextBox 31"/>
            <p:cNvSpPr txBox="1">
              <a:spLocks noChangeArrowheads="1"/>
            </p:cNvSpPr>
            <p:nvPr/>
          </p:nvSpPr>
          <p:spPr bwMode="auto">
            <a:xfrm>
              <a:off x="179445" y="6017318"/>
              <a:ext cx="383460" cy="601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D</a:t>
              </a:r>
            </a:p>
          </p:txBody>
        </p:sp>
        <p:sp>
          <p:nvSpPr>
            <p:cNvPr id="16393" name="TextBox 32"/>
            <p:cNvSpPr txBox="1">
              <a:spLocks noChangeArrowheads="1"/>
            </p:cNvSpPr>
            <p:nvPr/>
          </p:nvSpPr>
          <p:spPr bwMode="auto">
            <a:xfrm>
              <a:off x="512568" y="3910548"/>
              <a:ext cx="457200" cy="601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16394" name="TextBox 33"/>
            <p:cNvSpPr txBox="1">
              <a:spLocks noChangeArrowheads="1"/>
            </p:cNvSpPr>
            <p:nvPr/>
          </p:nvSpPr>
          <p:spPr bwMode="auto">
            <a:xfrm>
              <a:off x="1773940" y="4011779"/>
              <a:ext cx="457200" cy="601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16395" name="TextBox 34"/>
            <p:cNvSpPr txBox="1">
              <a:spLocks noChangeArrowheads="1"/>
            </p:cNvSpPr>
            <p:nvPr/>
          </p:nvSpPr>
          <p:spPr bwMode="auto">
            <a:xfrm>
              <a:off x="2286000" y="5700251"/>
              <a:ext cx="390834" cy="601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C</a:t>
              </a:r>
            </a:p>
          </p:txBody>
        </p:sp>
        <p:sp>
          <p:nvSpPr>
            <p:cNvPr id="16396" name="TextBox 43"/>
            <p:cNvSpPr txBox="1">
              <a:spLocks noChangeArrowheads="1"/>
            </p:cNvSpPr>
            <p:nvPr/>
          </p:nvSpPr>
          <p:spPr bwMode="auto">
            <a:xfrm>
              <a:off x="2093038" y="5955578"/>
              <a:ext cx="381000" cy="4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600" dirty="0"/>
                <a:t>1</a:t>
              </a:r>
              <a:endParaRPr lang="en-US" sz="2600" baseline="30000" dirty="0"/>
            </a:p>
          </p:txBody>
        </p:sp>
        <p:sp>
          <p:nvSpPr>
            <p:cNvPr id="16397" name="TextBox 44"/>
            <p:cNvSpPr txBox="1">
              <a:spLocks noChangeArrowheads="1"/>
            </p:cNvSpPr>
            <p:nvPr/>
          </p:nvSpPr>
          <p:spPr bwMode="auto">
            <a:xfrm>
              <a:off x="63582" y="5690032"/>
              <a:ext cx="381000" cy="4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600" dirty="0"/>
                <a:t>1</a:t>
              </a:r>
              <a:endParaRPr lang="en-US" sz="2600" baseline="30000" dirty="0"/>
            </a:p>
          </p:txBody>
        </p:sp>
        <p:sp>
          <p:nvSpPr>
            <p:cNvPr id="16398" name="TextBox 45"/>
            <p:cNvSpPr txBox="1">
              <a:spLocks noChangeArrowheads="1"/>
            </p:cNvSpPr>
            <p:nvPr/>
          </p:nvSpPr>
          <p:spPr bwMode="auto">
            <a:xfrm>
              <a:off x="923842" y="3861308"/>
              <a:ext cx="381000" cy="4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600" dirty="0"/>
                <a:t>1</a:t>
              </a:r>
              <a:endParaRPr lang="en-US" sz="2600" baseline="30000" dirty="0"/>
            </a:p>
          </p:txBody>
        </p:sp>
        <p:sp>
          <p:nvSpPr>
            <p:cNvPr id="16399" name="TextBox 46"/>
            <p:cNvSpPr txBox="1">
              <a:spLocks noChangeArrowheads="1"/>
            </p:cNvSpPr>
            <p:nvPr/>
          </p:nvSpPr>
          <p:spPr bwMode="auto">
            <a:xfrm>
              <a:off x="1951704" y="4481052"/>
              <a:ext cx="381000" cy="4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600" dirty="0"/>
                <a:t>1</a:t>
              </a:r>
              <a:endParaRPr lang="en-US" sz="2600" baseline="30000" dirty="0"/>
            </a:p>
          </p:txBody>
        </p:sp>
      </p:grp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289302" y="4389120"/>
            <a:ext cx="5735320" cy="136300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en-US" sz="4000" dirty="0" err="1"/>
              <a:t>Tổng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góc</a:t>
            </a:r>
            <a:r>
              <a:rPr lang="en-US" sz="4000" dirty="0"/>
              <a:t> </a:t>
            </a:r>
            <a:r>
              <a:rPr lang="en-US" sz="4000" dirty="0" err="1"/>
              <a:t>ngoài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</a:t>
            </a:r>
            <a:r>
              <a:rPr lang="en-US" sz="4000" dirty="0" err="1"/>
              <a:t>một</a:t>
            </a:r>
            <a:r>
              <a:rPr lang="en-US" sz="4000" dirty="0"/>
              <a:t> </a:t>
            </a:r>
            <a:r>
              <a:rPr lang="en-US" sz="4000" dirty="0" err="1"/>
              <a:t>tứ</a:t>
            </a:r>
            <a:r>
              <a:rPr lang="en-US" sz="4000" dirty="0"/>
              <a:t> </a:t>
            </a:r>
            <a:r>
              <a:rPr lang="en-US" sz="4000" dirty="0" err="1"/>
              <a:t>giác</a:t>
            </a:r>
            <a:r>
              <a:rPr lang="en-US" sz="4000" dirty="0"/>
              <a:t> </a:t>
            </a:r>
            <a:r>
              <a:rPr lang="en-US" sz="4000" dirty="0" err="1"/>
              <a:t>bằng</a:t>
            </a:r>
            <a:r>
              <a:rPr lang="en-US" sz="4000" dirty="0"/>
              <a:t> 360</a:t>
            </a:r>
            <a:r>
              <a:rPr lang="en-US" sz="4000" baseline="30000" dirty="0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Line 164"/>
          <p:cNvSpPr>
            <a:spLocks noChangeShapeType="1"/>
          </p:cNvSpPr>
          <p:nvPr/>
        </p:nvSpPr>
        <p:spPr bwMode="auto">
          <a:xfrm>
            <a:off x="4023361" y="3956686"/>
            <a:ext cx="3878581" cy="26670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63" name="Line 171"/>
          <p:cNvSpPr>
            <a:spLocks noChangeShapeType="1"/>
          </p:cNvSpPr>
          <p:nvPr/>
        </p:nvSpPr>
        <p:spPr bwMode="auto">
          <a:xfrm flipH="1" flipV="1">
            <a:off x="7901942" y="3956686"/>
            <a:ext cx="22859" cy="3724274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graphicFrame>
        <p:nvGraphicFramePr>
          <p:cNvPr id="39064" name="Group 152"/>
          <p:cNvGraphicFramePr>
            <a:graphicFrameLocks noGrp="1"/>
          </p:cNvGraphicFramePr>
          <p:nvPr>
            <p:ph/>
          </p:nvPr>
        </p:nvGraphicFramePr>
        <p:xfrm>
          <a:off x="4023360" y="2103121"/>
          <a:ext cx="8534400" cy="5651118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4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47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46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21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2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9051" name="Text Box 139"/>
          <p:cNvSpPr txBox="1">
            <a:spLocks noChangeArrowheads="1"/>
          </p:cNvSpPr>
          <p:nvPr/>
        </p:nvSpPr>
        <p:spPr bwMode="auto">
          <a:xfrm>
            <a:off x="508000" y="2468880"/>
            <a:ext cx="231648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A(3;2)</a:t>
            </a:r>
          </a:p>
        </p:txBody>
      </p:sp>
      <p:sp>
        <p:nvSpPr>
          <p:cNvPr id="39052" name="Text Box 140"/>
          <p:cNvSpPr txBox="1">
            <a:spLocks noChangeArrowheads="1"/>
          </p:cNvSpPr>
          <p:nvPr/>
        </p:nvSpPr>
        <p:spPr bwMode="auto">
          <a:xfrm>
            <a:off x="508000" y="3017520"/>
            <a:ext cx="231648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B(2;7)</a:t>
            </a:r>
          </a:p>
        </p:txBody>
      </p:sp>
      <p:sp>
        <p:nvSpPr>
          <p:cNvPr id="39053" name="Text Box 141"/>
          <p:cNvSpPr txBox="1">
            <a:spLocks noChangeArrowheads="1"/>
          </p:cNvSpPr>
          <p:nvPr/>
        </p:nvSpPr>
        <p:spPr bwMode="auto">
          <a:xfrm>
            <a:off x="487680" y="3566160"/>
            <a:ext cx="231648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C(6;8)</a:t>
            </a:r>
          </a:p>
        </p:txBody>
      </p:sp>
      <p:sp>
        <p:nvSpPr>
          <p:cNvPr id="39054" name="Text Box 142"/>
          <p:cNvSpPr txBox="1">
            <a:spLocks noChangeArrowheads="1"/>
          </p:cNvSpPr>
          <p:nvPr/>
        </p:nvSpPr>
        <p:spPr bwMode="auto">
          <a:xfrm>
            <a:off x="487680" y="4114800"/>
            <a:ext cx="231648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D(8;5)</a:t>
            </a:r>
          </a:p>
        </p:txBody>
      </p:sp>
      <p:sp>
        <p:nvSpPr>
          <p:cNvPr id="39055" name="Line 143"/>
          <p:cNvSpPr>
            <a:spLocks noChangeShapeType="1"/>
          </p:cNvSpPr>
          <p:nvPr/>
        </p:nvSpPr>
        <p:spPr bwMode="auto">
          <a:xfrm flipV="1">
            <a:off x="6339840" y="2743200"/>
            <a:ext cx="2316480" cy="374904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39056" name="Line 144"/>
          <p:cNvSpPr>
            <a:spLocks noChangeShapeType="1"/>
          </p:cNvSpPr>
          <p:nvPr/>
        </p:nvSpPr>
        <p:spPr bwMode="auto">
          <a:xfrm>
            <a:off x="5608320" y="3383280"/>
            <a:ext cx="4632960" cy="118872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grpSp>
        <p:nvGrpSpPr>
          <p:cNvPr id="39065" name="Group 153"/>
          <p:cNvGrpSpPr>
            <a:grpSpLocks/>
          </p:cNvGrpSpPr>
          <p:nvPr/>
        </p:nvGrpSpPr>
        <p:grpSpPr bwMode="auto">
          <a:xfrm>
            <a:off x="3413760" y="1097280"/>
            <a:ext cx="11338560" cy="7198995"/>
            <a:chOff x="1392" y="624"/>
            <a:chExt cx="4464" cy="3779"/>
          </a:xfrm>
        </p:grpSpPr>
        <p:pic>
          <p:nvPicPr>
            <p:cNvPr id="17566" name="Picture 4" descr="AG00612_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08" y="1824"/>
              <a:ext cx="720" cy="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567" name="Group 138"/>
            <p:cNvGrpSpPr>
              <a:grpSpLocks/>
            </p:cNvGrpSpPr>
            <p:nvPr/>
          </p:nvGrpSpPr>
          <p:grpSpPr bwMode="auto">
            <a:xfrm>
              <a:off x="1392" y="624"/>
              <a:ext cx="4464" cy="3779"/>
              <a:chOff x="1152" y="0"/>
              <a:chExt cx="4464" cy="3779"/>
            </a:xfrm>
          </p:grpSpPr>
          <p:sp>
            <p:nvSpPr>
              <p:cNvPr id="17570" name="Line 131"/>
              <p:cNvSpPr>
                <a:spLocks noChangeShapeType="1"/>
              </p:cNvSpPr>
              <p:nvPr/>
            </p:nvSpPr>
            <p:spPr bwMode="auto">
              <a:xfrm>
                <a:off x="1392" y="3456"/>
                <a:ext cx="3888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1" name="Line 132"/>
              <p:cNvSpPr>
                <a:spLocks noChangeShapeType="1"/>
              </p:cNvSpPr>
              <p:nvPr/>
            </p:nvSpPr>
            <p:spPr bwMode="auto">
              <a:xfrm flipV="1">
                <a:off x="1392" y="144"/>
                <a:ext cx="0" cy="331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2" name="Text Box 133"/>
              <p:cNvSpPr txBox="1">
                <a:spLocks noChangeArrowheads="1"/>
              </p:cNvSpPr>
              <p:nvPr/>
            </p:nvSpPr>
            <p:spPr bwMode="auto">
              <a:xfrm>
                <a:off x="5280" y="3360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x</a:t>
                </a:r>
              </a:p>
            </p:txBody>
          </p:sp>
          <p:sp>
            <p:nvSpPr>
              <p:cNvPr id="17573" name="Text Box 134"/>
              <p:cNvSpPr txBox="1">
                <a:spLocks noChangeArrowheads="1"/>
              </p:cNvSpPr>
              <p:nvPr/>
            </p:nvSpPr>
            <p:spPr bwMode="auto">
              <a:xfrm>
                <a:off x="1152" y="0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y</a:t>
                </a:r>
              </a:p>
            </p:txBody>
          </p:sp>
          <p:sp>
            <p:nvSpPr>
              <p:cNvPr id="17574" name="Text Box 135"/>
              <p:cNvSpPr txBox="1">
                <a:spLocks noChangeArrowheads="1"/>
              </p:cNvSpPr>
              <p:nvPr/>
            </p:nvSpPr>
            <p:spPr bwMode="auto">
              <a:xfrm>
                <a:off x="1188" y="345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17575" name="Text Box 136"/>
              <p:cNvSpPr txBox="1">
                <a:spLocks noChangeArrowheads="1"/>
              </p:cNvSpPr>
              <p:nvPr/>
            </p:nvSpPr>
            <p:spPr bwMode="auto">
              <a:xfrm>
                <a:off x="1584" y="345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17576" name="Text Box 137"/>
              <p:cNvSpPr txBox="1">
                <a:spLocks noChangeArrowheads="1"/>
              </p:cNvSpPr>
              <p:nvPr/>
            </p:nvSpPr>
            <p:spPr bwMode="auto">
              <a:xfrm>
                <a:off x="1176" y="297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17577" name="Text Box 136"/>
              <p:cNvSpPr txBox="1">
                <a:spLocks noChangeArrowheads="1"/>
              </p:cNvSpPr>
              <p:nvPr/>
            </p:nvSpPr>
            <p:spPr bwMode="auto">
              <a:xfrm>
                <a:off x="1908" y="345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2</a:t>
                </a:r>
              </a:p>
            </p:txBody>
          </p:sp>
          <p:sp>
            <p:nvSpPr>
              <p:cNvPr id="17578" name="Text Box 136"/>
              <p:cNvSpPr txBox="1">
                <a:spLocks noChangeArrowheads="1"/>
              </p:cNvSpPr>
              <p:nvPr/>
            </p:nvSpPr>
            <p:spPr bwMode="auto">
              <a:xfrm>
                <a:off x="2196" y="345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3</a:t>
                </a:r>
              </a:p>
            </p:txBody>
          </p:sp>
          <p:sp>
            <p:nvSpPr>
              <p:cNvPr id="17579" name="Text Box 136"/>
              <p:cNvSpPr txBox="1">
                <a:spLocks noChangeArrowheads="1"/>
              </p:cNvSpPr>
              <p:nvPr/>
            </p:nvSpPr>
            <p:spPr bwMode="auto">
              <a:xfrm>
                <a:off x="2520" y="345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4</a:t>
                </a:r>
              </a:p>
            </p:txBody>
          </p:sp>
          <p:sp>
            <p:nvSpPr>
              <p:cNvPr id="17580" name="Text Box 136"/>
              <p:cNvSpPr txBox="1">
                <a:spLocks noChangeArrowheads="1"/>
              </p:cNvSpPr>
              <p:nvPr/>
            </p:nvSpPr>
            <p:spPr bwMode="auto">
              <a:xfrm>
                <a:off x="2808" y="345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5</a:t>
                </a:r>
              </a:p>
            </p:txBody>
          </p:sp>
          <p:sp>
            <p:nvSpPr>
              <p:cNvPr id="17581" name="Text Box 136"/>
              <p:cNvSpPr txBox="1">
                <a:spLocks noChangeArrowheads="1"/>
              </p:cNvSpPr>
              <p:nvPr/>
            </p:nvSpPr>
            <p:spPr bwMode="auto">
              <a:xfrm>
                <a:off x="3132" y="345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6</a:t>
                </a:r>
              </a:p>
            </p:txBody>
          </p:sp>
          <p:sp>
            <p:nvSpPr>
              <p:cNvPr id="17582" name="Text Box 136"/>
              <p:cNvSpPr txBox="1">
                <a:spLocks noChangeArrowheads="1"/>
              </p:cNvSpPr>
              <p:nvPr/>
            </p:nvSpPr>
            <p:spPr bwMode="auto">
              <a:xfrm>
                <a:off x="3420" y="345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7</a:t>
                </a:r>
              </a:p>
            </p:txBody>
          </p:sp>
          <p:sp>
            <p:nvSpPr>
              <p:cNvPr id="17583" name="Text Box 136"/>
              <p:cNvSpPr txBox="1">
                <a:spLocks noChangeArrowheads="1"/>
              </p:cNvSpPr>
              <p:nvPr/>
            </p:nvSpPr>
            <p:spPr bwMode="auto">
              <a:xfrm>
                <a:off x="3744" y="345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8</a:t>
                </a:r>
              </a:p>
            </p:txBody>
          </p:sp>
          <p:sp>
            <p:nvSpPr>
              <p:cNvPr id="17584" name="Text Box 136"/>
              <p:cNvSpPr txBox="1">
                <a:spLocks noChangeArrowheads="1"/>
              </p:cNvSpPr>
              <p:nvPr/>
            </p:nvSpPr>
            <p:spPr bwMode="auto">
              <a:xfrm>
                <a:off x="4032" y="345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9</a:t>
                </a:r>
              </a:p>
            </p:txBody>
          </p:sp>
          <p:sp>
            <p:nvSpPr>
              <p:cNvPr id="17585" name="Text Box 137"/>
              <p:cNvSpPr txBox="1">
                <a:spLocks noChangeArrowheads="1"/>
              </p:cNvSpPr>
              <p:nvPr/>
            </p:nvSpPr>
            <p:spPr bwMode="auto">
              <a:xfrm>
                <a:off x="1176" y="2672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2</a:t>
                </a:r>
              </a:p>
            </p:txBody>
          </p:sp>
          <p:sp>
            <p:nvSpPr>
              <p:cNvPr id="17586" name="Text Box 137"/>
              <p:cNvSpPr txBox="1">
                <a:spLocks noChangeArrowheads="1"/>
              </p:cNvSpPr>
              <p:nvPr/>
            </p:nvSpPr>
            <p:spPr bwMode="auto">
              <a:xfrm>
                <a:off x="1176" y="2328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3</a:t>
                </a:r>
              </a:p>
            </p:txBody>
          </p:sp>
          <p:sp>
            <p:nvSpPr>
              <p:cNvPr id="17587" name="Text Box 137"/>
              <p:cNvSpPr txBox="1">
                <a:spLocks noChangeArrowheads="1"/>
              </p:cNvSpPr>
              <p:nvPr/>
            </p:nvSpPr>
            <p:spPr bwMode="auto">
              <a:xfrm>
                <a:off x="1176" y="201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4</a:t>
                </a:r>
              </a:p>
            </p:txBody>
          </p:sp>
          <p:sp>
            <p:nvSpPr>
              <p:cNvPr id="17588" name="Text Box 137"/>
              <p:cNvSpPr txBox="1">
                <a:spLocks noChangeArrowheads="1"/>
              </p:cNvSpPr>
              <p:nvPr/>
            </p:nvSpPr>
            <p:spPr bwMode="auto">
              <a:xfrm>
                <a:off x="1176" y="1680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5</a:t>
                </a:r>
              </a:p>
            </p:txBody>
          </p:sp>
          <p:sp>
            <p:nvSpPr>
              <p:cNvPr id="17589" name="Text Box 137"/>
              <p:cNvSpPr txBox="1">
                <a:spLocks noChangeArrowheads="1"/>
              </p:cNvSpPr>
              <p:nvPr/>
            </p:nvSpPr>
            <p:spPr bwMode="auto">
              <a:xfrm>
                <a:off x="1176" y="137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6</a:t>
                </a:r>
              </a:p>
            </p:txBody>
          </p:sp>
          <p:sp>
            <p:nvSpPr>
              <p:cNvPr id="17590" name="Text Box 137"/>
              <p:cNvSpPr txBox="1">
                <a:spLocks noChangeArrowheads="1"/>
              </p:cNvSpPr>
              <p:nvPr/>
            </p:nvSpPr>
            <p:spPr bwMode="auto">
              <a:xfrm>
                <a:off x="1176" y="1032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7</a:t>
                </a:r>
              </a:p>
            </p:txBody>
          </p:sp>
          <p:sp>
            <p:nvSpPr>
              <p:cNvPr id="17591" name="Text Box 137"/>
              <p:cNvSpPr txBox="1">
                <a:spLocks noChangeArrowheads="1"/>
              </p:cNvSpPr>
              <p:nvPr/>
            </p:nvSpPr>
            <p:spPr bwMode="auto">
              <a:xfrm>
                <a:off x="1176" y="720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8</a:t>
                </a:r>
              </a:p>
            </p:txBody>
          </p:sp>
          <p:sp>
            <p:nvSpPr>
              <p:cNvPr id="17592" name="Text Box 137"/>
              <p:cNvSpPr txBox="1">
                <a:spLocks noChangeArrowheads="1"/>
              </p:cNvSpPr>
              <p:nvPr/>
            </p:nvSpPr>
            <p:spPr bwMode="auto">
              <a:xfrm>
                <a:off x="1176" y="393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9</a:t>
                </a:r>
              </a:p>
            </p:txBody>
          </p:sp>
        </p:grpSp>
        <p:pic>
          <p:nvPicPr>
            <p:cNvPr id="17568" name="Picture 147" descr="AG00612_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76" y="1992"/>
              <a:ext cx="864" cy="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69" name="Picture 148" descr="AG00612_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84" y="2352"/>
              <a:ext cx="768" cy="1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067" name="Group 155"/>
          <p:cNvGrpSpPr>
            <a:grpSpLocks/>
          </p:cNvGrpSpPr>
          <p:nvPr/>
        </p:nvGrpSpPr>
        <p:grpSpPr bwMode="auto">
          <a:xfrm>
            <a:off x="4023360" y="6461760"/>
            <a:ext cx="2316480" cy="1219200"/>
            <a:chOff x="1632" y="3440"/>
            <a:chExt cx="912" cy="640"/>
          </a:xfrm>
        </p:grpSpPr>
        <p:sp>
          <p:nvSpPr>
            <p:cNvPr id="17564" name="Line 149"/>
            <p:cNvSpPr>
              <a:spLocks noChangeShapeType="1"/>
            </p:cNvSpPr>
            <p:nvPr/>
          </p:nvSpPr>
          <p:spPr bwMode="auto">
            <a:xfrm>
              <a:off x="1632" y="3440"/>
              <a:ext cx="91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565" name="Line 150"/>
            <p:cNvSpPr>
              <a:spLocks noChangeShapeType="1"/>
            </p:cNvSpPr>
            <p:nvPr/>
          </p:nvSpPr>
          <p:spPr bwMode="auto">
            <a:xfrm>
              <a:off x="2544" y="3456"/>
              <a:ext cx="0" cy="62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063" name="Text Box 151"/>
          <p:cNvSpPr txBox="1">
            <a:spLocks noChangeArrowheads="1"/>
          </p:cNvSpPr>
          <p:nvPr/>
        </p:nvSpPr>
        <p:spPr bwMode="auto">
          <a:xfrm>
            <a:off x="487680" y="182880"/>
            <a:ext cx="414528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0000"/>
                </a:solidFill>
              </a:rPr>
              <a:t>Bài</a:t>
            </a:r>
            <a:r>
              <a:rPr lang="en-US" b="1" dirty="0">
                <a:solidFill>
                  <a:srgbClr val="FF0000"/>
                </a:solidFill>
              </a:rPr>
              <a:t> 5 (Sgk-T67)</a:t>
            </a:r>
          </a:p>
        </p:txBody>
      </p:sp>
      <p:sp>
        <p:nvSpPr>
          <p:cNvPr id="39066" name="Text Box 154"/>
          <p:cNvSpPr txBox="1">
            <a:spLocks noChangeArrowheads="1"/>
          </p:cNvSpPr>
          <p:nvPr/>
        </p:nvSpPr>
        <p:spPr bwMode="auto">
          <a:xfrm>
            <a:off x="365760" y="640081"/>
            <a:ext cx="1438656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rgbClr val="0000CC"/>
                </a:solidFill>
              </a:rPr>
              <a:t>Kho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báu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là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giao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điểm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hai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đường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chéo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của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tứ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giác</a:t>
            </a:r>
            <a:r>
              <a:rPr lang="en-US" sz="4000" dirty="0">
                <a:solidFill>
                  <a:srgbClr val="0000CC"/>
                </a:solidFill>
              </a:rPr>
              <a:t> ABCD</a:t>
            </a:r>
          </a:p>
        </p:txBody>
      </p:sp>
      <p:sp>
        <p:nvSpPr>
          <p:cNvPr id="39068" name="Oval 156"/>
          <p:cNvSpPr>
            <a:spLocks noChangeArrowheads="1"/>
          </p:cNvSpPr>
          <p:nvPr/>
        </p:nvSpPr>
        <p:spPr bwMode="auto">
          <a:xfrm>
            <a:off x="6217920" y="6400800"/>
            <a:ext cx="243840" cy="18288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9069" name="Text Box 157"/>
          <p:cNvSpPr txBox="1">
            <a:spLocks noChangeArrowheads="1"/>
          </p:cNvSpPr>
          <p:nvPr/>
        </p:nvSpPr>
        <p:spPr bwMode="auto">
          <a:xfrm>
            <a:off x="6339840" y="6309360"/>
            <a:ext cx="134112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A</a:t>
            </a:r>
          </a:p>
        </p:txBody>
      </p:sp>
      <p:grpSp>
        <p:nvGrpSpPr>
          <p:cNvPr id="39072" name="Group 160"/>
          <p:cNvGrpSpPr>
            <a:grpSpLocks/>
          </p:cNvGrpSpPr>
          <p:nvPr/>
        </p:nvGrpSpPr>
        <p:grpSpPr bwMode="auto">
          <a:xfrm>
            <a:off x="3954781" y="3291840"/>
            <a:ext cx="1706880" cy="4389120"/>
            <a:chOff x="1605" y="1776"/>
            <a:chExt cx="672" cy="2304"/>
          </a:xfrm>
        </p:grpSpPr>
        <p:sp>
          <p:nvSpPr>
            <p:cNvPr id="17562" name="Line 158"/>
            <p:cNvSpPr>
              <a:spLocks noChangeShapeType="1"/>
            </p:cNvSpPr>
            <p:nvPr/>
          </p:nvSpPr>
          <p:spPr bwMode="auto">
            <a:xfrm flipV="1">
              <a:off x="2247" y="1776"/>
              <a:ext cx="0" cy="230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563" name="Line 159"/>
            <p:cNvSpPr>
              <a:spLocks noChangeShapeType="1"/>
            </p:cNvSpPr>
            <p:nvPr/>
          </p:nvSpPr>
          <p:spPr bwMode="auto">
            <a:xfrm>
              <a:off x="1605" y="1806"/>
              <a:ext cx="67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073" name="Oval 161"/>
          <p:cNvSpPr>
            <a:spLocks noChangeArrowheads="1"/>
          </p:cNvSpPr>
          <p:nvPr/>
        </p:nvSpPr>
        <p:spPr bwMode="auto">
          <a:xfrm>
            <a:off x="5455920" y="3240406"/>
            <a:ext cx="243840" cy="18288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9074" name="Text Box 162"/>
          <p:cNvSpPr txBox="1">
            <a:spLocks noChangeArrowheads="1"/>
          </p:cNvSpPr>
          <p:nvPr/>
        </p:nvSpPr>
        <p:spPr bwMode="auto">
          <a:xfrm>
            <a:off x="5120640" y="2743200"/>
            <a:ext cx="134112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B</a:t>
            </a:r>
          </a:p>
        </p:txBody>
      </p:sp>
      <p:grpSp>
        <p:nvGrpSpPr>
          <p:cNvPr id="39082" name="Group 170"/>
          <p:cNvGrpSpPr>
            <a:grpSpLocks/>
          </p:cNvGrpSpPr>
          <p:nvPr/>
        </p:nvGrpSpPr>
        <p:grpSpPr bwMode="auto">
          <a:xfrm>
            <a:off x="4023360" y="2720340"/>
            <a:ext cx="4632960" cy="4960620"/>
            <a:chOff x="1632" y="1476"/>
            <a:chExt cx="1824" cy="2604"/>
          </a:xfrm>
        </p:grpSpPr>
        <p:sp>
          <p:nvSpPr>
            <p:cNvPr id="17560" name="Line 163"/>
            <p:cNvSpPr>
              <a:spLocks noChangeShapeType="1"/>
            </p:cNvSpPr>
            <p:nvPr/>
          </p:nvSpPr>
          <p:spPr bwMode="auto">
            <a:xfrm flipV="1">
              <a:off x="3456" y="1488"/>
              <a:ext cx="0" cy="25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561" name="Line 164"/>
            <p:cNvSpPr>
              <a:spLocks noChangeShapeType="1"/>
            </p:cNvSpPr>
            <p:nvPr/>
          </p:nvSpPr>
          <p:spPr bwMode="auto">
            <a:xfrm>
              <a:off x="1632" y="1476"/>
              <a:ext cx="182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080" name="Oval 168"/>
          <p:cNvSpPr>
            <a:spLocks noChangeArrowheads="1"/>
          </p:cNvSpPr>
          <p:nvPr/>
        </p:nvSpPr>
        <p:spPr bwMode="auto">
          <a:xfrm>
            <a:off x="8549640" y="2640330"/>
            <a:ext cx="243840" cy="18288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9081" name="Text Box 169"/>
          <p:cNvSpPr txBox="1">
            <a:spLocks noChangeArrowheads="1"/>
          </p:cNvSpPr>
          <p:nvPr/>
        </p:nvSpPr>
        <p:spPr bwMode="auto">
          <a:xfrm>
            <a:off x="8214360" y="2143126"/>
            <a:ext cx="134112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</a:t>
            </a:r>
          </a:p>
        </p:txBody>
      </p:sp>
      <p:grpSp>
        <p:nvGrpSpPr>
          <p:cNvPr id="39085" name="Group 173"/>
          <p:cNvGrpSpPr>
            <a:grpSpLocks/>
          </p:cNvGrpSpPr>
          <p:nvPr/>
        </p:nvGrpSpPr>
        <p:grpSpPr bwMode="auto">
          <a:xfrm>
            <a:off x="4023360" y="4480560"/>
            <a:ext cx="6217920" cy="3200400"/>
            <a:chOff x="1632" y="2400"/>
            <a:chExt cx="2448" cy="1680"/>
          </a:xfrm>
        </p:grpSpPr>
        <p:sp>
          <p:nvSpPr>
            <p:cNvPr id="17558" name="Line 171"/>
            <p:cNvSpPr>
              <a:spLocks noChangeShapeType="1"/>
            </p:cNvSpPr>
            <p:nvPr/>
          </p:nvSpPr>
          <p:spPr bwMode="auto">
            <a:xfrm flipV="1">
              <a:off x="4080" y="2400"/>
              <a:ext cx="0" cy="168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559" name="Line 172"/>
            <p:cNvSpPr>
              <a:spLocks noChangeShapeType="1"/>
            </p:cNvSpPr>
            <p:nvPr/>
          </p:nvSpPr>
          <p:spPr bwMode="auto">
            <a:xfrm>
              <a:off x="1632" y="2448"/>
              <a:ext cx="244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086" name="Oval 174"/>
          <p:cNvSpPr>
            <a:spLocks noChangeArrowheads="1"/>
          </p:cNvSpPr>
          <p:nvPr/>
        </p:nvSpPr>
        <p:spPr bwMode="auto">
          <a:xfrm>
            <a:off x="10088880" y="4480560"/>
            <a:ext cx="243840" cy="18288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9087" name="Text Box 175"/>
          <p:cNvSpPr txBox="1">
            <a:spLocks noChangeArrowheads="1"/>
          </p:cNvSpPr>
          <p:nvPr/>
        </p:nvSpPr>
        <p:spPr bwMode="auto">
          <a:xfrm>
            <a:off x="9753600" y="3983356"/>
            <a:ext cx="134112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9089" name="Freeform 177"/>
          <p:cNvSpPr>
            <a:spLocks/>
          </p:cNvSpPr>
          <p:nvPr/>
        </p:nvSpPr>
        <p:spPr bwMode="auto">
          <a:xfrm>
            <a:off x="5608320" y="2743200"/>
            <a:ext cx="4632960" cy="3749040"/>
          </a:xfrm>
          <a:custGeom>
            <a:avLst/>
            <a:gdLst>
              <a:gd name="T0" fmla="*/ 2147483647 w 1824"/>
              <a:gd name="T1" fmla="*/ 2147483647 h 1968"/>
              <a:gd name="T2" fmla="*/ 2147483647 w 1824"/>
              <a:gd name="T3" fmla="*/ 2147483647 h 1968"/>
              <a:gd name="T4" fmla="*/ 2147483647 w 1824"/>
              <a:gd name="T5" fmla="*/ 0 h 1968"/>
              <a:gd name="T6" fmla="*/ 0 w 1824"/>
              <a:gd name="T7" fmla="*/ 2147483647 h 1968"/>
              <a:gd name="T8" fmla="*/ 2147483647 w 1824"/>
              <a:gd name="T9" fmla="*/ 2147483647 h 19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24" h="1968">
                <a:moveTo>
                  <a:pt x="288" y="1968"/>
                </a:moveTo>
                <a:lnTo>
                  <a:pt x="1824" y="960"/>
                </a:lnTo>
                <a:lnTo>
                  <a:pt x="1200" y="0"/>
                </a:lnTo>
                <a:lnTo>
                  <a:pt x="0" y="288"/>
                </a:lnTo>
                <a:lnTo>
                  <a:pt x="288" y="1968"/>
                </a:lnTo>
                <a:close/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39090" name="Oval 178"/>
          <p:cNvSpPr>
            <a:spLocks noChangeArrowheads="1"/>
          </p:cNvSpPr>
          <p:nvPr/>
        </p:nvSpPr>
        <p:spPr bwMode="auto">
          <a:xfrm>
            <a:off x="7780021" y="3874770"/>
            <a:ext cx="243840" cy="18288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9091" name="Text Box 179"/>
          <p:cNvSpPr txBox="1">
            <a:spLocks noChangeArrowheads="1"/>
          </p:cNvSpPr>
          <p:nvPr/>
        </p:nvSpPr>
        <p:spPr bwMode="auto">
          <a:xfrm>
            <a:off x="243840" y="5029200"/>
            <a:ext cx="2804160" cy="170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solidFill>
                  <a:srgbClr val="FF0000"/>
                </a:solidFill>
              </a:rPr>
              <a:t>Toạ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độ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vị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trí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báu</a:t>
            </a:r>
            <a:r>
              <a:rPr lang="en-US" dirty="0">
                <a:solidFill>
                  <a:srgbClr val="FF0000"/>
                </a:solidFill>
              </a:rPr>
              <a:t>: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(5;6)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9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9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9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9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9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9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9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500"/>
                                        <p:tgtEl>
                                          <p:spTgt spid="39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9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9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500"/>
                                        <p:tgtEl>
                                          <p:spTgt spid="39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9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9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500"/>
                                        <p:tgtEl>
                                          <p:spTgt spid="39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9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9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39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39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500"/>
                                        <p:tgtEl>
                                          <p:spTgt spid="39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39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39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390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39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9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39051" grpId="0"/>
      <p:bldP spid="39052" grpId="0"/>
      <p:bldP spid="39053" grpId="0"/>
      <p:bldP spid="39054" grpId="0"/>
      <p:bldP spid="39055" grpId="0" animBg="1"/>
      <p:bldP spid="39056" grpId="0" animBg="1"/>
      <p:bldP spid="39063" grpId="0"/>
      <p:bldP spid="39066" grpId="0"/>
      <p:bldP spid="39068" grpId="0" animBg="1"/>
      <p:bldP spid="39069" grpId="0"/>
      <p:bldP spid="39073" grpId="0" animBg="1"/>
      <p:bldP spid="39074" grpId="0"/>
      <p:bldP spid="39080" grpId="0" animBg="1"/>
      <p:bldP spid="39081" grpId="0"/>
      <p:bldP spid="39086" grpId="0" animBg="1"/>
      <p:bldP spid="39087" grpId="0"/>
      <p:bldP spid="39089" grpId="0" animBg="1"/>
      <p:bldP spid="39090" grpId="0" animBg="1"/>
      <p:bldP spid="39090" grpId="1" animBg="1"/>
      <p:bldP spid="3909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8" descr="Káº¿t quáº£ hÃ¬nh áº£nh cho HÃ¬nh áº£nh há»p quÃ 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3680" y="5029200"/>
            <a:ext cx="4876800" cy="329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154"/>
          <p:cNvSpPr txBox="1">
            <a:spLocks noChangeArrowheads="1"/>
          </p:cNvSpPr>
          <p:nvPr/>
        </p:nvSpPr>
        <p:spPr bwMode="auto">
          <a:xfrm>
            <a:off x="731520" y="2011680"/>
            <a:ext cx="13411200" cy="197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rgbClr val="0000CC"/>
                </a:solidFill>
              </a:rPr>
              <a:t>Có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bốn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hộp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quà</a:t>
            </a:r>
            <a:r>
              <a:rPr lang="en-US" sz="4000" dirty="0">
                <a:solidFill>
                  <a:srgbClr val="0000CC"/>
                </a:solidFill>
              </a:rPr>
              <a:t>. </a:t>
            </a:r>
            <a:r>
              <a:rPr lang="en-US" sz="4000" dirty="0" err="1">
                <a:solidFill>
                  <a:srgbClr val="0000CC"/>
                </a:solidFill>
              </a:rPr>
              <a:t>Trong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mỗi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hộp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quà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có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một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câu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hỏi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và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một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phần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quà</a:t>
            </a:r>
            <a:r>
              <a:rPr lang="en-US" sz="4000" dirty="0">
                <a:solidFill>
                  <a:srgbClr val="0000CC"/>
                </a:solidFill>
              </a:rPr>
              <a:t>. </a:t>
            </a:r>
            <a:r>
              <a:rPr lang="en-US" sz="4000" dirty="0" err="1">
                <a:solidFill>
                  <a:srgbClr val="0000CC"/>
                </a:solidFill>
              </a:rPr>
              <a:t>Nếu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trả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lời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đúng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câu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hỏi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sẽ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nhận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được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phần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quà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đó</a:t>
            </a:r>
            <a:r>
              <a:rPr lang="en-US" sz="4000" dirty="0">
                <a:solidFill>
                  <a:srgbClr val="0000CC"/>
                </a:solidFill>
              </a:rPr>
              <a:t>. </a:t>
            </a:r>
            <a:r>
              <a:rPr lang="en-US" sz="4000" dirty="0" err="1">
                <a:solidFill>
                  <a:srgbClr val="0000CC"/>
                </a:solidFill>
              </a:rPr>
              <a:t>Nếu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trả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lời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sai</a:t>
            </a:r>
            <a:r>
              <a:rPr lang="en-US" sz="4000" dirty="0">
                <a:solidFill>
                  <a:srgbClr val="0000CC"/>
                </a:solidFill>
              </a:rPr>
              <a:t>, </a:t>
            </a:r>
            <a:r>
              <a:rPr lang="en-US" sz="4000" dirty="0" err="1">
                <a:solidFill>
                  <a:srgbClr val="0000CC"/>
                </a:solidFill>
              </a:rPr>
              <a:t>cơ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hội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sẽ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dành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cho</a:t>
            </a:r>
            <a:r>
              <a:rPr lang="en-US" sz="4000" dirty="0">
                <a:solidFill>
                  <a:srgbClr val="0000CC"/>
                </a:solidFill>
              </a:rPr>
              <a:t> HS </a:t>
            </a:r>
            <a:r>
              <a:rPr lang="en-US" sz="4000" dirty="0" err="1">
                <a:solidFill>
                  <a:srgbClr val="0000CC"/>
                </a:solidFill>
              </a:rPr>
              <a:t>khác</a:t>
            </a:r>
            <a:r>
              <a:rPr lang="en-US" sz="400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18436" name="WordArt 3"/>
          <p:cNvSpPr>
            <a:spLocks noChangeArrowheads="1" noChangeShapeType="1" noTextEdit="1"/>
          </p:cNvSpPr>
          <p:nvPr/>
        </p:nvSpPr>
        <p:spPr bwMode="auto">
          <a:xfrm>
            <a:off x="3169920" y="548640"/>
            <a:ext cx="8778240" cy="914400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en-US" sz="51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HỘP QUÀ MAY MẮN</a:t>
            </a:r>
          </a:p>
        </p:txBody>
      </p:sp>
      <p:pic>
        <p:nvPicPr>
          <p:cNvPr id="18437" name="Picture 16" descr="Káº¿t quáº£ hÃ¬nh áº£nh cho HÃ¬nh áº£nh há»p quÃ 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5280" y="4206241"/>
            <a:ext cx="3169920" cy="220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8" descr="Káº¿t quáº£ hÃ¬nh áº£nh cho HÃ¬nh áº£nh há»p quÃ 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309862" y="4114800"/>
            <a:ext cx="4320539" cy="238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26" descr="HÃ¬nh áº£nh cÃ³ liÃªn quan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8000" y="5029200"/>
            <a:ext cx="3657600" cy="260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4" name="Picture 16" descr="Káº¿t quáº£ hÃ¬nh áº£nh cho HÃ¬nh áº£nh há»p quÃ 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0720" y="489586"/>
            <a:ext cx="4165600" cy="289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AutoShape 22" descr="Káº¿t quáº£ hÃ¬nh áº£nh cho HÃ¬nh áº£nh há»p quÃ "/>
          <p:cNvSpPr>
            <a:spLocks noChangeAspect="1" noChangeArrowheads="1"/>
          </p:cNvSpPr>
          <p:nvPr/>
        </p:nvSpPr>
        <p:spPr bwMode="auto">
          <a:xfrm>
            <a:off x="269240" y="-219075"/>
            <a:ext cx="487680" cy="36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19460" name="AutoShape 24" descr="Káº¿t quáº£ hÃ¬nh áº£nh cho HÃ¬nh áº£nh há»p quÃ "/>
          <p:cNvSpPr>
            <a:spLocks noChangeAspect="1" noChangeArrowheads="1"/>
          </p:cNvSpPr>
          <p:nvPr/>
        </p:nvSpPr>
        <p:spPr bwMode="auto">
          <a:xfrm>
            <a:off x="513080" y="-36195"/>
            <a:ext cx="487680" cy="36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pic>
        <p:nvPicPr>
          <p:cNvPr id="17436" name="Picture 28" descr="Káº¿t quáº£ hÃ¬nh áº£nh cho HÃ¬nh áº£nh há»p quÃ 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13880" y="3623310"/>
            <a:ext cx="6789421" cy="428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18" descr="Káº¿t quáº£ hÃ¬nh áº£nh cho HÃ¬nh áº£nh há»p quÃ 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93280" y="489586"/>
            <a:ext cx="643128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4" name="Picture 26" descr="HÃ¬nh áº£nh cÃ³ liÃªn quan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63041" y="4114801"/>
            <a:ext cx="5450840" cy="3722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2" descr="BAR"/>
          <p:cNvPicPr preferRelativeResize="0"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5400000">
            <a:off x="-3992880" y="3992880"/>
            <a:ext cx="8229600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3" descr="BAR"/>
          <p:cNvPicPr preferRelativeResize="0"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5400000">
            <a:off x="10393680" y="3992880"/>
            <a:ext cx="8229600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4" descr="BAR"/>
          <p:cNvPicPr preferRelativeResize="0"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0800000">
            <a:off x="0" y="0"/>
            <a:ext cx="14630400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5" descr="BAR"/>
          <p:cNvPicPr preferRelativeResize="0"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0800000">
            <a:off x="0" y="8046720"/>
            <a:ext cx="14630400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4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8542" y="6774180"/>
            <a:ext cx="6017259" cy="144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2302" y="4634866"/>
            <a:ext cx="4859019" cy="282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61961" y="4093846"/>
            <a:ext cx="5737861" cy="201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98462" y="3236596"/>
            <a:ext cx="3914139" cy="114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50618">
            <a:off x="5245102" y="1927861"/>
            <a:ext cx="3528059" cy="223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7582" y="923926"/>
            <a:ext cx="5379720" cy="204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412480" y="140971"/>
            <a:ext cx="5641341" cy="122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o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45761" y="611506"/>
            <a:ext cx="3418840" cy="140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ov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41501" y="1394460"/>
            <a:ext cx="4335779" cy="398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744221" y="3851911"/>
            <a:ext cx="3766819" cy="1919197"/>
            <a:chOff x="465931" y="3209925"/>
            <a:chExt cx="2353469" cy="1599331"/>
          </a:xfrm>
        </p:grpSpPr>
        <p:pic>
          <p:nvPicPr>
            <p:cNvPr id="20495" name="Picture 13" descr="Káº¿t quáº£ hÃ¬nh áº£nh cho hÃ¬nh áº£nh bá» nÃ£o ngÆ°á»i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65931" y="3209925"/>
              <a:ext cx="2353469" cy="1464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6" name="TextBox 12"/>
            <p:cNvSpPr txBox="1">
              <a:spLocks noChangeArrowheads="1"/>
            </p:cNvSpPr>
            <p:nvPr/>
          </p:nvSpPr>
          <p:spPr bwMode="auto">
            <a:xfrm>
              <a:off x="509588" y="4078287"/>
              <a:ext cx="2190750" cy="730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5100" b="1" dirty="0">
                  <a:solidFill>
                    <a:srgbClr val="FFFF00"/>
                  </a:solidFill>
                </a:rPr>
                <a:t>TỨ GIÁC</a:t>
              </a:r>
            </a:p>
          </p:txBody>
        </p:sp>
      </p:grpSp>
      <p:sp>
        <p:nvSpPr>
          <p:cNvPr id="14" name="Freeform 17"/>
          <p:cNvSpPr>
            <a:spLocks/>
          </p:cNvSpPr>
          <p:nvPr/>
        </p:nvSpPr>
        <p:spPr bwMode="auto">
          <a:xfrm rot="1213187">
            <a:off x="4869181" y="3263266"/>
            <a:ext cx="2336800" cy="1339214"/>
          </a:xfrm>
          <a:custGeom>
            <a:avLst/>
            <a:gdLst>
              <a:gd name="T0" fmla="*/ 0 w 1584"/>
              <a:gd name="T1" fmla="*/ 2147483647 h 1536"/>
              <a:gd name="T2" fmla="*/ 2147483647 w 1584"/>
              <a:gd name="T3" fmla="*/ 0 h 1536"/>
              <a:gd name="T4" fmla="*/ 2147483647 w 1584"/>
              <a:gd name="T5" fmla="*/ 2147483647 h 1536"/>
              <a:gd name="T6" fmla="*/ 2147483647 w 1584"/>
              <a:gd name="T7" fmla="*/ 2147483647 h 1536"/>
              <a:gd name="T8" fmla="*/ 0 w 1584"/>
              <a:gd name="T9" fmla="*/ 2147483647 h 1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4" h="1536">
                <a:moveTo>
                  <a:pt x="0" y="816"/>
                </a:moveTo>
                <a:lnTo>
                  <a:pt x="480" y="0"/>
                </a:lnTo>
                <a:lnTo>
                  <a:pt x="1584" y="672"/>
                </a:lnTo>
                <a:lnTo>
                  <a:pt x="432" y="1536"/>
                </a:lnTo>
                <a:lnTo>
                  <a:pt x="0" y="816"/>
                </a:lnTo>
                <a:close/>
              </a:path>
            </a:pathLst>
          </a:custGeom>
          <a:solidFill>
            <a:srgbClr val="336699"/>
          </a:soli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20493" name="AutoShape 22" descr="Káº¿t quáº£ hÃ¬nh áº£nh cho HÃ¬nh áº£nh há»p quÃ "/>
          <p:cNvSpPr>
            <a:spLocks noChangeAspect="1" noChangeArrowheads="1"/>
          </p:cNvSpPr>
          <p:nvPr/>
        </p:nvSpPr>
        <p:spPr bwMode="auto">
          <a:xfrm>
            <a:off x="269240" y="-219075"/>
            <a:ext cx="487680" cy="36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20494" name="AutoShape 24" descr="Káº¿t quáº£ hÃ¬nh áº£nh cho HÃ¬nh áº£nh há»p quÃ "/>
          <p:cNvSpPr>
            <a:spLocks noChangeAspect="1" noChangeArrowheads="1"/>
          </p:cNvSpPr>
          <p:nvPr/>
        </p:nvSpPr>
        <p:spPr bwMode="auto">
          <a:xfrm>
            <a:off x="513080" y="-36195"/>
            <a:ext cx="487680" cy="36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53440" y="822960"/>
            <a:ext cx="13167360" cy="2747998"/>
          </a:xfrm>
          <a:prstGeom prst="rect">
            <a:avLst/>
          </a:prstGeom>
          <a:noFill/>
        </p:spPr>
        <p:txBody>
          <a:bodyPr lIns="130622" tIns="65311" rIns="130622" bIns="65311">
            <a:spAutoFit/>
          </a:bodyPr>
          <a:lstStyle/>
          <a:p>
            <a:pPr>
              <a:defRPr/>
            </a:pP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7,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:</a:t>
            </a:r>
          </a:p>
          <a:p>
            <a:pPr marL="489833" indent="-489833">
              <a:buFontTx/>
              <a:buChar char="-"/>
              <a:defRPr/>
            </a:pPr>
            <a:r>
              <a:rPr lang="en-US" dirty="0" err="1"/>
              <a:t>Chương</a:t>
            </a:r>
            <a:r>
              <a:rPr lang="en-US" dirty="0"/>
              <a:t> I: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</a:t>
            </a:r>
            <a:r>
              <a:rPr lang="en-US" dirty="0" err="1"/>
              <a:t>vuông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.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song </a:t>
            </a:r>
            <a:r>
              <a:rPr lang="en-US" dirty="0" err="1"/>
              <a:t>song</a:t>
            </a:r>
            <a:endParaRPr lang="en-US" dirty="0"/>
          </a:p>
          <a:p>
            <a:pPr marL="489833" indent="-489833">
              <a:buFontTx/>
              <a:buChar char="-"/>
              <a:defRPr/>
            </a:pPr>
            <a:r>
              <a:rPr lang="en-US" dirty="0" err="1"/>
              <a:t>Chương</a:t>
            </a:r>
            <a:r>
              <a:rPr lang="en-US" dirty="0"/>
              <a:t> II: Tam </a:t>
            </a:r>
            <a:r>
              <a:rPr lang="en-US" dirty="0" err="1"/>
              <a:t>giác</a:t>
            </a:r>
            <a:endParaRPr lang="en-US" dirty="0"/>
          </a:p>
          <a:p>
            <a:pPr marL="489833" indent="-489833">
              <a:buFontTx/>
              <a:buChar char="-"/>
              <a:defRPr/>
            </a:pPr>
            <a:r>
              <a:rPr lang="en-US" dirty="0" err="1"/>
              <a:t>Chương</a:t>
            </a:r>
            <a:r>
              <a:rPr lang="en-US" dirty="0"/>
              <a:t> III: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yếu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tam </a:t>
            </a:r>
            <a:r>
              <a:rPr lang="en-US" dirty="0" err="1"/>
              <a:t>giác</a:t>
            </a:r>
            <a:r>
              <a:rPr lang="en-US" dirty="0"/>
              <a:t>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quy</a:t>
            </a:r>
            <a:r>
              <a:rPr lang="en-US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3440" y="3840480"/>
            <a:ext cx="12801600" cy="3825216"/>
          </a:xfrm>
          <a:prstGeom prst="rect">
            <a:avLst/>
          </a:prstGeom>
          <a:noFill/>
        </p:spPr>
        <p:txBody>
          <a:bodyPr lIns="130622" tIns="65311" rIns="130622" bIns="65311">
            <a:spAutoFit/>
          </a:bodyPr>
          <a:lstStyle/>
          <a:p>
            <a:pPr>
              <a:defRPr/>
            </a:pPr>
            <a:r>
              <a:rPr lang="en-US" sz="4000" dirty="0" err="1">
                <a:solidFill>
                  <a:srgbClr val="0000CC"/>
                </a:solidFill>
              </a:rPr>
              <a:t>Trong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chương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trình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Hình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học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lớp</a:t>
            </a:r>
            <a:r>
              <a:rPr lang="en-US" sz="4000" dirty="0">
                <a:solidFill>
                  <a:srgbClr val="0000CC"/>
                </a:solidFill>
              </a:rPr>
              <a:t> 8, </a:t>
            </a:r>
            <a:r>
              <a:rPr lang="en-US" sz="4000" dirty="0" err="1">
                <a:solidFill>
                  <a:srgbClr val="0000CC"/>
                </a:solidFill>
              </a:rPr>
              <a:t>các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em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sẽ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được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học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tiếp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về</a:t>
            </a:r>
            <a:r>
              <a:rPr lang="en-US" sz="4000" dirty="0">
                <a:solidFill>
                  <a:srgbClr val="0000CC"/>
                </a:solidFill>
              </a:rPr>
              <a:t>:</a:t>
            </a:r>
          </a:p>
          <a:p>
            <a:pPr marL="489833" indent="-489833">
              <a:buFontTx/>
              <a:buChar char="-"/>
              <a:defRPr/>
            </a:pPr>
            <a:r>
              <a:rPr lang="en-US" sz="4000" dirty="0" err="1">
                <a:solidFill>
                  <a:srgbClr val="0000CC"/>
                </a:solidFill>
              </a:rPr>
              <a:t>Chương</a:t>
            </a:r>
            <a:r>
              <a:rPr lang="en-US" sz="4000" dirty="0">
                <a:solidFill>
                  <a:srgbClr val="0000CC"/>
                </a:solidFill>
              </a:rPr>
              <a:t> I: </a:t>
            </a:r>
            <a:r>
              <a:rPr lang="en-US" sz="4000" dirty="0" err="1">
                <a:solidFill>
                  <a:srgbClr val="0000CC"/>
                </a:solidFill>
              </a:rPr>
              <a:t>Tứ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giác</a:t>
            </a:r>
            <a:endParaRPr lang="en-US" sz="4000" dirty="0">
              <a:solidFill>
                <a:srgbClr val="0000CC"/>
              </a:solidFill>
            </a:endParaRPr>
          </a:p>
          <a:p>
            <a:pPr marL="489833" indent="-489833">
              <a:buFontTx/>
              <a:buChar char="-"/>
              <a:defRPr/>
            </a:pPr>
            <a:r>
              <a:rPr lang="en-US" sz="4000" dirty="0" err="1">
                <a:solidFill>
                  <a:srgbClr val="0000CC"/>
                </a:solidFill>
              </a:rPr>
              <a:t>Chương</a:t>
            </a:r>
            <a:r>
              <a:rPr lang="en-US" sz="4000" dirty="0">
                <a:solidFill>
                  <a:srgbClr val="0000CC"/>
                </a:solidFill>
              </a:rPr>
              <a:t> II: </a:t>
            </a:r>
            <a:r>
              <a:rPr lang="en-US" sz="4000" dirty="0" err="1">
                <a:solidFill>
                  <a:srgbClr val="0000CC"/>
                </a:solidFill>
              </a:rPr>
              <a:t>Đa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giác</a:t>
            </a:r>
            <a:r>
              <a:rPr lang="en-US" sz="4000" dirty="0">
                <a:solidFill>
                  <a:srgbClr val="0000CC"/>
                </a:solidFill>
              </a:rPr>
              <a:t>. </a:t>
            </a:r>
            <a:r>
              <a:rPr lang="en-US" sz="4000" dirty="0" err="1">
                <a:solidFill>
                  <a:srgbClr val="0000CC"/>
                </a:solidFill>
              </a:rPr>
              <a:t>Diện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tích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đa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giác</a:t>
            </a:r>
            <a:endParaRPr lang="en-US" sz="4000" dirty="0">
              <a:solidFill>
                <a:srgbClr val="0000CC"/>
              </a:solidFill>
            </a:endParaRPr>
          </a:p>
          <a:p>
            <a:pPr marL="489833" indent="-489833">
              <a:buFontTx/>
              <a:buChar char="-"/>
              <a:defRPr/>
            </a:pPr>
            <a:r>
              <a:rPr lang="en-US" sz="4000" dirty="0" err="1">
                <a:solidFill>
                  <a:srgbClr val="0000CC"/>
                </a:solidFill>
              </a:rPr>
              <a:t>Chương</a:t>
            </a:r>
            <a:r>
              <a:rPr lang="en-US" sz="4000" dirty="0">
                <a:solidFill>
                  <a:srgbClr val="0000CC"/>
                </a:solidFill>
              </a:rPr>
              <a:t> III: Tam </a:t>
            </a:r>
            <a:r>
              <a:rPr lang="en-US" sz="4000" dirty="0" err="1">
                <a:solidFill>
                  <a:srgbClr val="0000CC"/>
                </a:solidFill>
              </a:rPr>
              <a:t>giác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đồng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dạng</a:t>
            </a:r>
            <a:endParaRPr lang="en-US" sz="4000" dirty="0">
              <a:solidFill>
                <a:srgbClr val="0000CC"/>
              </a:solidFill>
            </a:endParaRPr>
          </a:p>
          <a:p>
            <a:pPr marL="489833" indent="-489833">
              <a:buFontTx/>
              <a:buChar char="-"/>
              <a:defRPr/>
            </a:pPr>
            <a:r>
              <a:rPr lang="en-US" sz="4000" dirty="0" err="1">
                <a:solidFill>
                  <a:srgbClr val="0000CC"/>
                </a:solidFill>
              </a:rPr>
              <a:t>Chương</a:t>
            </a:r>
            <a:r>
              <a:rPr lang="en-US" sz="4000" dirty="0">
                <a:solidFill>
                  <a:srgbClr val="0000CC"/>
                </a:solidFill>
              </a:rPr>
              <a:t> IV: </a:t>
            </a:r>
            <a:r>
              <a:rPr lang="en-US" sz="4000" dirty="0" err="1">
                <a:solidFill>
                  <a:srgbClr val="0000CC"/>
                </a:solidFill>
              </a:rPr>
              <a:t>Hình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lăng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trụ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đứng</a:t>
            </a:r>
            <a:r>
              <a:rPr lang="en-US" sz="4000" dirty="0">
                <a:solidFill>
                  <a:srgbClr val="0000CC"/>
                </a:solidFill>
              </a:rPr>
              <a:t>. </a:t>
            </a:r>
            <a:r>
              <a:rPr lang="en-US" sz="4000" dirty="0" err="1">
                <a:solidFill>
                  <a:srgbClr val="0000CC"/>
                </a:solidFill>
              </a:rPr>
              <a:t>Hình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chóp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đều</a:t>
            </a:r>
            <a:endParaRPr lang="en-US" sz="40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thiep mung ngay 2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 rot="21166732">
            <a:off x="2600961" y="1219200"/>
            <a:ext cx="4599941" cy="782956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r>
              <a:rPr lang="vi-VN" sz="2900" kern="10" dirty="0">
                <a:ln w="9525">
                  <a:round/>
                  <a:headEnd/>
                  <a:tailEnd/>
                </a:ln>
                <a:solidFill>
                  <a:srgbClr val="FF0000">
                    <a:alpha val="65097"/>
                  </a:srgbClr>
                </a:solidFill>
                <a:latin typeface="Times New Roman"/>
                <a:cs typeface="Times New Roman"/>
              </a:rPr>
              <a:t>HƯỚNG DẪN VỀ NHÀ</a:t>
            </a:r>
            <a:endParaRPr lang="en-US" sz="2900" kern="10" dirty="0">
              <a:ln w="9525">
                <a:round/>
                <a:headEnd/>
                <a:tailEnd/>
              </a:ln>
              <a:solidFill>
                <a:srgbClr val="FF0000">
                  <a:alpha val="65097"/>
                </a:srgbClr>
              </a:solidFill>
              <a:latin typeface="Times New Roman"/>
              <a:cs typeface="Times New Roman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 rot="21143245">
            <a:off x="2021841" y="2090609"/>
            <a:ext cx="7150101" cy="424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30622" tIns="65311" rIns="130622" bIns="65311">
            <a:spAutoFit/>
          </a:bodyPr>
          <a:lstStyle/>
          <a:p>
            <a:pPr algn="just">
              <a:spcBef>
                <a:spcPts val="857"/>
              </a:spcBef>
              <a:spcAft>
                <a:spcPts val="857"/>
              </a:spcAft>
              <a:defRPr/>
            </a:pPr>
            <a:r>
              <a:rPr lang="en-US" dirty="0">
                <a:solidFill>
                  <a:srgbClr val="0000CC"/>
                </a:solidFill>
              </a:rPr>
              <a:t>    </a:t>
            </a:r>
            <a:r>
              <a:rPr lang="en-US" altLang="en-US" sz="4000" b="1" dirty="0">
                <a:solidFill>
                  <a:srgbClr val="0033CC"/>
                </a:solidFill>
              </a:rPr>
              <a:t>1/ </a:t>
            </a:r>
            <a:r>
              <a:rPr lang="en-US" altLang="en-US" sz="4000" b="1" dirty="0" err="1">
                <a:solidFill>
                  <a:srgbClr val="0033CC"/>
                </a:solidFill>
              </a:rPr>
              <a:t>Học</a:t>
            </a:r>
            <a:r>
              <a:rPr lang="en-US" altLang="en-US" sz="4000" b="1" dirty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</a:rPr>
              <a:t>thuộc</a:t>
            </a:r>
            <a:r>
              <a:rPr lang="en-US" altLang="en-US" sz="4000" b="1" dirty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</a:rPr>
              <a:t>định</a:t>
            </a:r>
            <a:r>
              <a:rPr lang="en-US" altLang="en-US" sz="4000" b="1" dirty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</a:rPr>
              <a:t>nghĩa</a:t>
            </a:r>
            <a:r>
              <a:rPr lang="en-US" altLang="en-US" sz="4000" b="1" dirty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</a:rPr>
              <a:t>tứ</a:t>
            </a:r>
            <a:r>
              <a:rPr lang="en-US" altLang="en-US" sz="4000" b="1" dirty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</a:rPr>
              <a:t>giác</a:t>
            </a:r>
            <a:r>
              <a:rPr lang="en-US" altLang="en-US" sz="4000" b="1" dirty="0">
                <a:solidFill>
                  <a:srgbClr val="0033CC"/>
                </a:solidFill>
              </a:rPr>
              <a:t>, </a:t>
            </a:r>
            <a:r>
              <a:rPr lang="en-US" altLang="en-US" sz="4000" b="1" dirty="0" err="1">
                <a:solidFill>
                  <a:srgbClr val="0033CC"/>
                </a:solidFill>
              </a:rPr>
              <a:t>tứ</a:t>
            </a:r>
            <a:r>
              <a:rPr lang="en-US" altLang="en-US" sz="4000" b="1" dirty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</a:rPr>
              <a:t>giác</a:t>
            </a:r>
            <a:r>
              <a:rPr lang="en-US" altLang="en-US" sz="4000" b="1" dirty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</a:rPr>
              <a:t>lồi</a:t>
            </a:r>
            <a:r>
              <a:rPr lang="en-US" altLang="en-US" sz="4000" b="1" dirty="0">
                <a:solidFill>
                  <a:srgbClr val="0033CC"/>
                </a:solidFill>
              </a:rPr>
              <a:t>, </a:t>
            </a:r>
            <a:r>
              <a:rPr lang="en-US" altLang="en-US" sz="4000" b="1" dirty="0" err="1">
                <a:solidFill>
                  <a:srgbClr val="0033CC"/>
                </a:solidFill>
              </a:rPr>
              <a:t>định</a:t>
            </a:r>
            <a:r>
              <a:rPr lang="en-US" altLang="en-US" sz="4000" b="1" dirty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</a:rPr>
              <a:t>lí</a:t>
            </a:r>
            <a:r>
              <a:rPr lang="en-US" altLang="en-US" sz="4000" b="1" dirty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</a:rPr>
              <a:t>tổng</a:t>
            </a:r>
            <a:r>
              <a:rPr lang="en-US" altLang="en-US" sz="4000" b="1" dirty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</a:rPr>
              <a:t>các</a:t>
            </a:r>
            <a:r>
              <a:rPr lang="en-US" altLang="en-US" sz="4000" b="1" dirty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</a:rPr>
              <a:t>góc</a:t>
            </a:r>
            <a:r>
              <a:rPr lang="en-US" altLang="en-US" sz="4000" b="1" dirty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</a:rPr>
              <a:t>của</a:t>
            </a:r>
            <a:r>
              <a:rPr lang="en-US" altLang="en-US" sz="4000" b="1" dirty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</a:rPr>
              <a:t>tứ</a:t>
            </a:r>
            <a:r>
              <a:rPr lang="en-US" altLang="en-US" sz="4000" b="1" dirty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</a:rPr>
              <a:t>giác</a:t>
            </a:r>
            <a:r>
              <a:rPr lang="en-US" altLang="en-US" sz="4000" b="1" dirty="0">
                <a:solidFill>
                  <a:srgbClr val="0033CC"/>
                </a:solidFill>
              </a:rPr>
              <a:t>.</a:t>
            </a:r>
          </a:p>
          <a:p>
            <a:pPr algn="ctr">
              <a:spcBef>
                <a:spcPts val="857"/>
              </a:spcBef>
              <a:spcAft>
                <a:spcPts val="857"/>
              </a:spcAft>
              <a:defRPr/>
            </a:pPr>
            <a:r>
              <a:rPr lang="en-US" altLang="en-US" sz="4000" b="1" dirty="0">
                <a:solidFill>
                  <a:srgbClr val="0033CC"/>
                </a:solidFill>
              </a:rPr>
              <a:t>2/ </a:t>
            </a:r>
            <a:r>
              <a:rPr lang="en-US" altLang="en-US" sz="4000" b="1" dirty="0" err="1">
                <a:solidFill>
                  <a:srgbClr val="0033CC"/>
                </a:solidFill>
              </a:rPr>
              <a:t>Làm</a:t>
            </a:r>
            <a:r>
              <a:rPr lang="en-US" altLang="en-US" sz="4000" b="1" dirty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</a:rPr>
              <a:t>bài</a:t>
            </a:r>
            <a:r>
              <a:rPr lang="en-US" altLang="en-US" sz="4000" b="1" dirty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</a:rPr>
              <a:t>tập</a:t>
            </a:r>
            <a:r>
              <a:rPr lang="en-US" altLang="en-US" sz="4000" b="1" dirty="0">
                <a:solidFill>
                  <a:srgbClr val="0033CC"/>
                </a:solidFill>
              </a:rPr>
              <a:t>: 3; 4; 5 </a:t>
            </a:r>
            <a:br>
              <a:rPr lang="en-US" altLang="en-US" sz="4000" b="1" dirty="0">
                <a:solidFill>
                  <a:srgbClr val="0033CC"/>
                </a:solidFill>
              </a:rPr>
            </a:br>
            <a:r>
              <a:rPr lang="en-US" altLang="en-US" sz="4000" b="1" dirty="0">
                <a:solidFill>
                  <a:srgbClr val="0033CC"/>
                </a:solidFill>
              </a:rPr>
              <a:t>(Sgk-T67)</a:t>
            </a:r>
          </a:p>
          <a:p>
            <a:pPr algn="ctr">
              <a:spcBef>
                <a:spcPts val="857"/>
              </a:spcBef>
              <a:spcAft>
                <a:spcPts val="857"/>
              </a:spcAft>
              <a:defRPr/>
            </a:pPr>
            <a:r>
              <a:rPr lang="en-US" altLang="en-US" sz="4000" b="1" dirty="0">
                <a:solidFill>
                  <a:srgbClr val="0033CC"/>
                </a:solidFill>
              </a:rPr>
              <a:t>3/ </a:t>
            </a:r>
            <a:r>
              <a:rPr lang="en-US" altLang="en-US" sz="4000" b="1" dirty="0" err="1">
                <a:solidFill>
                  <a:srgbClr val="0033CC"/>
                </a:solidFill>
              </a:rPr>
              <a:t>Soạn</a:t>
            </a:r>
            <a:r>
              <a:rPr lang="en-US" altLang="en-US" sz="4000" b="1" dirty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</a:rPr>
              <a:t>bài</a:t>
            </a:r>
            <a:r>
              <a:rPr lang="en-US" altLang="en-US" sz="4000" b="1" dirty="0">
                <a:solidFill>
                  <a:srgbClr val="0033CC"/>
                </a:solidFill>
              </a:rPr>
              <a:t>: </a:t>
            </a:r>
            <a:r>
              <a:rPr lang="en-US" altLang="en-US" sz="4000" b="1" dirty="0" err="1">
                <a:solidFill>
                  <a:srgbClr val="0033CC"/>
                </a:solidFill>
              </a:rPr>
              <a:t>Hình</a:t>
            </a:r>
            <a:r>
              <a:rPr lang="en-US" altLang="en-US" sz="4000" b="1" dirty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</a:rPr>
              <a:t>thang</a:t>
            </a:r>
            <a:endParaRPr lang="en-US" altLang="en-US" sz="40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68" name="WordArt 28"/>
          <p:cNvSpPr>
            <a:spLocks noChangeArrowheads="1" noChangeShapeType="1" noTextEdit="1"/>
          </p:cNvSpPr>
          <p:nvPr/>
        </p:nvSpPr>
        <p:spPr bwMode="auto">
          <a:xfrm>
            <a:off x="0" y="117569"/>
            <a:ext cx="14630400" cy="7955280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100" kern="10" dirty="0" smtClean="0">
                <a:ln w="12700">
                  <a:solidFill>
                    <a:srgbClr val="FF1705"/>
                  </a:solidFill>
                  <a:round/>
                  <a:headEnd/>
                  <a:tailEnd/>
                </a:ln>
                <a:solidFill>
                  <a:srgbClr val="FF1705">
                    <a:alpha val="96077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THÀNH CÔNG</a:t>
            </a:r>
          </a:p>
          <a:p>
            <a:pPr algn="ctr"/>
            <a:r>
              <a:rPr lang="vi-VN" sz="5100" kern="10" dirty="0" smtClean="0">
                <a:ln w="12700">
                  <a:solidFill>
                    <a:srgbClr val="FF1705"/>
                  </a:solidFill>
                  <a:round/>
                  <a:headEnd/>
                  <a:tailEnd/>
                </a:ln>
                <a:solidFill>
                  <a:srgbClr val="FF1705">
                    <a:alpha val="96077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99% </a:t>
            </a:r>
            <a:r>
              <a:rPr lang="en-US" sz="5100" kern="10" dirty="0" smtClean="0">
                <a:ln w="12700">
                  <a:solidFill>
                    <a:srgbClr val="FF1705"/>
                  </a:solidFill>
                  <a:round/>
                  <a:headEnd/>
                  <a:tailEnd/>
                </a:ln>
                <a:solidFill>
                  <a:srgbClr val="FF1705">
                    <a:alpha val="96077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LÀ </a:t>
            </a:r>
            <a:r>
              <a:rPr lang="vi-VN" sz="5100" kern="10" dirty="0" smtClean="0">
                <a:ln w="12700">
                  <a:solidFill>
                    <a:srgbClr val="FF1705"/>
                  </a:solidFill>
                  <a:round/>
                  <a:headEnd/>
                  <a:tailEnd/>
                </a:ln>
                <a:solidFill>
                  <a:srgbClr val="FF1705">
                    <a:alpha val="96077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NHỜ</a:t>
            </a:r>
          </a:p>
          <a:p>
            <a:pPr algn="ctr"/>
            <a:r>
              <a:rPr lang="vi-VN" sz="5100" kern="10" dirty="0" smtClean="0">
                <a:ln w="12700">
                  <a:solidFill>
                    <a:srgbClr val="FF1705"/>
                  </a:solidFill>
                  <a:round/>
                  <a:headEnd/>
                  <a:tailEnd/>
                </a:ln>
                <a:solidFill>
                  <a:srgbClr val="FF1705">
                    <a:alpha val="96077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CHĂM CHỈ</a:t>
            </a:r>
            <a:endParaRPr lang="en-US" sz="5100" kern="10" dirty="0" smtClean="0">
              <a:ln w="12700">
                <a:solidFill>
                  <a:srgbClr val="FF1705"/>
                </a:solidFill>
                <a:round/>
                <a:headEnd/>
                <a:tailEnd/>
              </a:ln>
              <a:solidFill>
                <a:srgbClr val="FF1705">
                  <a:alpha val="96077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vi-VN" sz="5100" kern="10" dirty="0">
              <a:ln w="12700">
                <a:solidFill>
                  <a:srgbClr val="FF1705"/>
                </a:solidFill>
                <a:round/>
                <a:headEnd/>
                <a:tailEnd/>
              </a:ln>
              <a:solidFill>
                <a:srgbClr val="FF1705">
                  <a:alpha val="96077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1122681" y="1188720"/>
            <a:ext cx="11861800" cy="5029200"/>
            <a:chOff x="1295400" y="2286000"/>
            <a:chExt cx="6858000" cy="3429000"/>
          </a:xfrm>
        </p:grpSpPr>
        <p:sp>
          <p:nvSpPr>
            <p:cNvPr id="2" name="Explosion 2 1"/>
            <p:cNvSpPr/>
            <p:nvPr/>
          </p:nvSpPr>
          <p:spPr>
            <a:xfrm>
              <a:off x="1295400" y="2286000"/>
              <a:ext cx="6858000" cy="3429000"/>
            </a:xfrm>
            <a:prstGeom prst="irregularSeal2">
              <a:avLst/>
            </a:prstGeom>
            <a:solidFill>
              <a:srgbClr val="FEA0A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577" name="TextBox 1"/>
            <p:cNvSpPr txBox="1">
              <a:spLocks noChangeArrowheads="1"/>
            </p:cNvSpPr>
            <p:nvPr/>
          </p:nvSpPr>
          <p:spPr bwMode="auto">
            <a:xfrm>
              <a:off x="2971859" y="3429000"/>
              <a:ext cx="3595537" cy="1322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dirty="0" err="1"/>
                <a:t>Bốn</a:t>
              </a:r>
              <a:r>
                <a:rPr lang="en-US" sz="4000" dirty="0"/>
                <a:t> </a:t>
              </a:r>
              <a:r>
                <a:rPr lang="en-US" sz="4000" dirty="0" err="1"/>
                <a:t>góc</a:t>
              </a:r>
              <a:r>
                <a:rPr lang="en-US" sz="4000" dirty="0"/>
                <a:t> </a:t>
              </a:r>
              <a:r>
                <a:rPr lang="en-US" sz="4000" dirty="0" err="1"/>
                <a:t>của</a:t>
              </a:r>
              <a:r>
                <a:rPr lang="en-US" sz="4000" dirty="0"/>
                <a:t> </a:t>
              </a:r>
              <a:r>
                <a:rPr lang="en-US" sz="4000" dirty="0" err="1"/>
                <a:t>một</a:t>
              </a:r>
              <a:r>
                <a:rPr lang="en-US" sz="4000" dirty="0"/>
                <a:t> </a:t>
              </a:r>
              <a:r>
                <a:rPr lang="en-US" sz="4000" dirty="0" err="1"/>
                <a:t>tứ</a:t>
              </a:r>
              <a:r>
                <a:rPr lang="en-US" sz="4000" dirty="0"/>
                <a:t> </a:t>
              </a:r>
              <a:r>
                <a:rPr lang="en-US" sz="4000" dirty="0" err="1"/>
                <a:t>giác</a:t>
              </a:r>
              <a:r>
                <a:rPr lang="en-US" sz="4000" dirty="0"/>
                <a:t> </a:t>
              </a:r>
              <a:r>
                <a:rPr lang="en-US" sz="4000" dirty="0" err="1"/>
                <a:t>có</a:t>
              </a:r>
              <a:r>
                <a:rPr lang="en-US" sz="4000" dirty="0"/>
                <a:t> </a:t>
              </a:r>
              <a:r>
                <a:rPr lang="en-US" sz="4000" dirty="0" err="1"/>
                <a:t>thể</a:t>
              </a:r>
              <a:r>
                <a:rPr lang="en-US" sz="4000" dirty="0"/>
                <a:t> </a:t>
              </a:r>
              <a:r>
                <a:rPr lang="en-US" sz="4000" dirty="0" err="1"/>
                <a:t>đều</a:t>
              </a:r>
              <a:r>
                <a:rPr lang="en-US" sz="4000" dirty="0"/>
                <a:t> </a:t>
              </a:r>
              <a:r>
                <a:rPr lang="en-US" sz="4000" dirty="0" err="1"/>
                <a:t>nhọn</a:t>
              </a:r>
              <a:r>
                <a:rPr lang="en-US" sz="4000" dirty="0"/>
                <a:t>, </a:t>
              </a:r>
              <a:r>
                <a:rPr lang="en-US" sz="4000" dirty="0" err="1"/>
                <a:t>đều</a:t>
              </a:r>
              <a:r>
                <a:rPr lang="en-US" sz="4000" dirty="0"/>
                <a:t> </a:t>
              </a:r>
              <a:r>
                <a:rPr lang="en-US" sz="4000" dirty="0" err="1"/>
                <a:t>tù</a:t>
              </a:r>
              <a:r>
                <a:rPr lang="en-US" sz="4000" dirty="0"/>
                <a:t> </a:t>
              </a:r>
              <a:r>
                <a:rPr lang="en-US" sz="4000" dirty="0" err="1"/>
                <a:t>hoặc</a:t>
              </a:r>
              <a:r>
                <a:rPr lang="en-US" sz="4000" dirty="0"/>
                <a:t> </a:t>
              </a:r>
              <a:r>
                <a:rPr lang="en-US" sz="4000" dirty="0" err="1"/>
                <a:t>đều</a:t>
              </a:r>
              <a:r>
                <a:rPr lang="en-US" sz="4000" dirty="0"/>
                <a:t> </a:t>
              </a:r>
              <a:r>
                <a:rPr lang="en-US" sz="4000" dirty="0" err="1"/>
                <a:t>vuông</a:t>
              </a:r>
              <a:r>
                <a:rPr lang="en-US" sz="4000" dirty="0"/>
                <a:t> </a:t>
              </a:r>
              <a:r>
                <a:rPr lang="en-US" sz="4000" dirty="0" err="1"/>
                <a:t>không</a:t>
              </a:r>
              <a:r>
                <a:rPr lang="en-US" sz="4000" dirty="0"/>
                <a:t>?</a:t>
              </a:r>
            </a:p>
          </p:txBody>
        </p:sp>
      </p:grpSp>
      <p:pic>
        <p:nvPicPr>
          <p:cNvPr id="23555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325121" y="6390641"/>
            <a:ext cx="1501140" cy="19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9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12506960" y="6642736"/>
            <a:ext cx="2001520" cy="149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" y="0"/>
            <a:ext cx="2001520" cy="149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2760961" y="-154939"/>
            <a:ext cx="1501140" cy="19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484121" y="2425066"/>
            <a:ext cx="10073640" cy="91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100" b="1" dirty="0" err="1">
                <a:solidFill>
                  <a:srgbClr val="0000FF"/>
                </a:solidFill>
                <a:cs typeface="Times New Roman" pitchFamily="18" charset="0"/>
              </a:rPr>
              <a:t>Em</a:t>
            </a:r>
            <a:r>
              <a:rPr lang="en-US" sz="51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0000FF"/>
                </a:solidFill>
                <a:cs typeface="Times New Roman" pitchFamily="18" charset="0"/>
              </a:rPr>
              <a:t>nhận</a:t>
            </a:r>
            <a:r>
              <a:rPr lang="en-US" sz="51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0000FF"/>
                </a:solidFill>
                <a:cs typeface="Times New Roman" pitchFamily="18" charset="0"/>
              </a:rPr>
              <a:t>được</a:t>
            </a:r>
            <a:r>
              <a:rPr lang="en-US" sz="51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0000FF"/>
                </a:solidFill>
                <a:cs typeface="Times New Roman" pitchFamily="18" charset="0"/>
              </a:rPr>
              <a:t>phần</a:t>
            </a:r>
            <a:r>
              <a:rPr lang="en-US" sz="51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0000FF"/>
                </a:solidFill>
                <a:cs typeface="Times New Roman" pitchFamily="18" charset="0"/>
              </a:rPr>
              <a:t>thưởng</a:t>
            </a:r>
            <a:r>
              <a:rPr lang="en-US" sz="51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0000FF"/>
                </a:solidFill>
                <a:cs typeface="Times New Roman" pitchFamily="18" charset="0"/>
              </a:rPr>
              <a:t>là</a:t>
            </a:r>
            <a:endParaRPr lang="en-US" sz="51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990600" y="3505200"/>
            <a:ext cx="11887200" cy="91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100" b="1" dirty="0" smtClean="0">
                <a:solidFill>
                  <a:srgbClr val="FF0000"/>
                </a:solidFill>
                <a:cs typeface="Times New Roman" pitchFamily="18" charset="0"/>
              </a:rPr>
              <a:t>MỘT TRÀNG PHÁO TAY CỦA CẢ LỚP</a:t>
            </a:r>
            <a:endParaRPr lang="en-US" sz="51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11" name="Picture 17" descr="ag00373_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935610">
            <a:off x="12641582" y="7155180"/>
            <a:ext cx="1272539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 descr="ag00373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935610">
            <a:off x="10363200" y="7040880"/>
            <a:ext cx="1272541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7" descr="ag00373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935610">
            <a:off x="7071360" y="7040880"/>
            <a:ext cx="1272541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7" descr="ag00373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935610">
            <a:off x="3901440" y="7040880"/>
            <a:ext cx="1272541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7" descr="ag00373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935610">
            <a:off x="731520" y="7040880"/>
            <a:ext cx="1272541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7"/>
          <p:cNvGrpSpPr>
            <a:grpSpLocks/>
          </p:cNvGrpSpPr>
          <p:nvPr/>
        </p:nvGrpSpPr>
        <p:grpSpPr bwMode="auto">
          <a:xfrm>
            <a:off x="2072640" y="640080"/>
            <a:ext cx="10363200" cy="6949440"/>
            <a:chOff x="768" y="336"/>
            <a:chExt cx="4704" cy="3648"/>
          </a:xfrm>
        </p:grpSpPr>
        <p:pic>
          <p:nvPicPr>
            <p:cNvPr id="23567" name="Picture 8" descr="BALLOON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968" y="384"/>
              <a:ext cx="843" cy="1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AutoShape 9"/>
            <p:cNvSpPr>
              <a:spLocks noChangeArrowheads="1"/>
            </p:cNvSpPr>
            <p:nvPr/>
          </p:nvSpPr>
          <p:spPr bwMode="auto">
            <a:xfrm>
              <a:off x="4080" y="1344"/>
              <a:ext cx="864" cy="768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AutoShape 10"/>
            <p:cNvSpPr>
              <a:spLocks noChangeArrowheads="1"/>
            </p:cNvSpPr>
            <p:nvPr/>
          </p:nvSpPr>
          <p:spPr bwMode="auto">
            <a:xfrm>
              <a:off x="768" y="768"/>
              <a:ext cx="576" cy="528"/>
            </a:xfrm>
            <a:prstGeom prst="star5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AutoShape 11"/>
            <p:cNvSpPr>
              <a:spLocks noChangeArrowheads="1"/>
            </p:cNvSpPr>
            <p:nvPr/>
          </p:nvSpPr>
          <p:spPr bwMode="auto">
            <a:xfrm>
              <a:off x="4944" y="2688"/>
              <a:ext cx="528" cy="576"/>
            </a:xfrm>
            <a:prstGeom prst="star5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AutoShape 12"/>
            <p:cNvSpPr>
              <a:spLocks noChangeArrowheads="1"/>
            </p:cNvSpPr>
            <p:nvPr/>
          </p:nvSpPr>
          <p:spPr bwMode="auto">
            <a:xfrm>
              <a:off x="2160" y="3168"/>
              <a:ext cx="528" cy="576"/>
            </a:xfrm>
            <a:prstGeom prst="star5">
              <a:avLst/>
            </a:prstGeom>
            <a:solidFill>
              <a:srgbClr val="66FF33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AutoShape 13"/>
            <p:cNvSpPr>
              <a:spLocks noChangeArrowheads="1"/>
            </p:cNvSpPr>
            <p:nvPr/>
          </p:nvSpPr>
          <p:spPr bwMode="auto">
            <a:xfrm>
              <a:off x="4608" y="336"/>
              <a:ext cx="528" cy="576"/>
            </a:xfrm>
            <a:prstGeom prst="star5">
              <a:avLst/>
            </a:prstGeom>
            <a:solidFill>
              <a:schemeClr val="accent2"/>
            </a:solidFill>
            <a:ln w="57150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3573" name="Picture 14" descr="BALLOON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525" y="2787"/>
              <a:ext cx="843" cy="1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4" name="Picture 15" descr="BALLOON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20" y="480"/>
              <a:ext cx="1183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5" name="Picture 16" descr="BALLOON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16" y="2544"/>
              <a:ext cx="1014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31520" y="1354456"/>
            <a:ext cx="12923520" cy="444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marL="489833" indent="-489833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Chọn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trả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lời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đúng</a:t>
            </a:r>
            <a:r>
              <a:rPr lang="en-US" sz="4000" dirty="0">
                <a:latin typeface=".VnTime" pitchFamily="34" charset="0"/>
              </a:rPr>
              <a:t>				</a:t>
            </a:r>
          </a:p>
          <a:p>
            <a:pPr marL="489833" indent="-489833">
              <a:spcBef>
                <a:spcPct val="50000"/>
              </a:spcBef>
            </a:pPr>
            <a:r>
              <a:rPr lang="en-US" sz="4000" dirty="0" err="1">
                <a:cs typeface="Times New Roman" pitchFamily="18" charset="0"/>
              </a:rPr>
              <a:t>Tứ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giác</a:t>
            </a:r>
            <a:r>
              <a:rPr lang="en-US" sz="4000" dirty="0">
                <a:cs typeface="Times New Roman" pitchFamily="18" charset="0"/>
              </a:rPr>
              <a:t> ABCD </a:t>
            </a:r>
            <a:r>
              <a:rPr lang="en-US" sz="4000" dirty="0" err="1">
                <a:cs typeface="Times New Roman" pitchFamily="18" charset="0"/>
              </a:rPr>
              <a:t>có</a:t>
            </a:r>
            <a:r>
              <a:rPr lang="en-US" sz="4000" dirty="0">
                <a:cs typeface="Times New Roman" pitchFamily="18" charset="0"/>
              </a:rPr>
              <a:t> A + B = 140</a:t>
            </a:r>
            <a:r>
              <a:rPr lang="en-US" sz="4000" baseline="30000" dirty="0">
                <a:cs typeface="Times New Roman" pitchFamily="18" charset="0"/>
              </a:rPr>
              <a:t>0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thì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tổng</a:t>
            </a:r>
            <a:r>
              <a:rPr lang="en-US" sz="4000" dirty="0">
                <a:cs typeface="Times New Roman" pitchFamily="18" charset="0"/>
              </a:rPr>
              <a:t> C + D </a:t>
            </a:r>
            <a:r>
              <a:rPr lang="en-US" sz="4000" dirty="0" err="1">
                <a:cs typeface="Times New Roman" pitchFamily="18" charset="0"/>
              </a:rPr>
              <a:t>là</a:t>
            </a:r>
            <a:endParaRPr lang="en-US" sz="4000" dirty="0">
              <a:cs typeface="Times New Roman" pitchFamily="18" charset="0"/>
            </a:endParaRPr>
          </a:p>
          <a:p>
            <a:pPr marL="489833" indent="-489833">
              <a:spcBef>
                <a:spcPct val="50000"/>
              </a:spcBef>
              <a:buFontTx/>
              <a:buAutoNum type="alphaUcPeriod"/>
            </a:pPr>
            <a:r>
              <a:rPr lang="en-US" sz="4000" dirty="0">
                <a:cs typeface="Times New Roman" pitchFamily="18" charset="0"/>
              </a:rPr>
              <a:t> C+D=220</a:t>
            </a:r>
            <a:r>
              <a:rPr lang="en-US" sz="4000" baseline="30000" dirty="0">
                <a:cs typeface="Times New Roman" pitchFamily="18" charset="0"/>
              </a:rPr>
              <a:t>0			</a:t>
            </a:r>
            <a:r>
              <a:rPr lang="en-US" sz="4000" dirty="0">
                <a:cs typeface="Times New Roman" pitchFamily="18" charset="0"/>
              </a:rPr>
              <a:t>C. </a:t>
            </a:r>
            <a:r>
              <a:rPr lang="en-US" sz="4000" baseline="30000" dirty="0">
                <a:cs typeface="Times New Roman" pitchFamily="18" charset="0"/>
              </a:rPr>
              <a:t> </a:t>
            </a:r>
            <a:r>
              <a:rPr lang="en-US" sz="4000" dirty="0">
                <a:cs typeface="Times New Roman" pitchFamily="18" charset="0"/>
              </a:rPr>
              <a:t>C+D=160</a:t>
            </a:r>
            <a:r>
              <a:rPr lang="en-US" sz="4000" baseline="30000" dirty="0">
                <a:cs typeface="Times New Roman" pitchFamily="18" charset="0"/>
              </a:rPr>
              <a:t>0</a:t>
            </a:r>
            <a:endParaRPr lang="en-US" sz="4000" dirty="0">
              <a:cs typeface="Times New Roman" pitchFamily="18" charset="0"/>
            </a:endParaRPr>
          </a:p>
          <a:p>
            <a:pPr marL="489833" indent="-489833">
              <a:spcBef>
                <a:spcPct val="50000"/>
              </a:spcBef>
            </a:pPr>
            <a:r>
              <a:rPr lang="en-US" sz="4000" dirty="0">
                <a:latin typeface=".VnTime" pitchFamily="34" charset="0"/>
              </a:rPr>
              <a:t>B.  </a:t>
            </a:r>
            <a:r>
              <a:rPr lang="en-US" sz="4000" dirty="0">
                <a:cs typeface="Times New Roman" pitchFamily="18" charset="0"/>
              </a:rPr>
              <a:t>C+D=200</a:t>
            </a:r>
            <a:r>
              <a:rPr lang="en-US" sz="4000" baseline="30000" dirty="0">
                <a:cs typeface="Times New Roman" pitchFamily="18" charset="0"/>
              </a:rPr>
              <a:t>0			</a:t>
            </a:r>
            <a:r>
              <a:rPr lang="en-US" sz="4000" dirty="0">
                <a:cs typeface="Times New Roman" pitchFamily="18" charset="0"/>
              </a:rPr>
              <a:t>D. C+D=150</a:t>
            </a:r>
            <a:r>
              <a:rPr lang="en-US" sz="4000" baseline="30000" dirty="0">
                <a:cs typeface="Times New Roman" pitchFamily="18" charset="0"/>
              </a:rPr>
              <a:t>0</a:t>
            </a:r>
            <a:endParaRPr lang="en-US" sz="4000" dirty="0">
              <a:cs typeface="Times New Roman" pitchFamily="18" charset="0"/>
            </a:endParaRPr>
          </a:p>
          <a:p>
            <a:pPr marL="489833" indent="-489833">
              <a:spcBef>
                <a:spcPct val="50000"/>
              </a:spcBef>
            </a:pPr>
            <a:endParaRPr lang="en-US" sz="4000" dirty="0">
              <a:latin typeface=".VnTime" pitchFamily="34" charset="0"/>
            </a:endParaRPr>
          </a:p>
        </p:txBody>
      </p:sp>
      <p:grpSp>
        <p:nvGrpSpPr>
          <p:cNvPr id="4" name="Group 83"/>
          <p:cNvGrpSpPr>
            <a:grpSpLocks/>
          </p:cNvGrpSpPr>
          <p:nvPr/>
        </p:nvGrpSpPr>
        <p:grpSpPr bwMode="auto">
          <a:xfrm rot="10677275" flipV="1">
            <a:off x="9143719" y="2314576"/>
            <a:ext cx="360680" cy="93344"/>
            <a:chOff x="1344" y="2928"/>
            <a:chExt cx="912" cy="192"/>
          </a:xfrm>
        </p:grpSpPr>
        <p:sp>
          <p:nvSpPr>
            <p:cNvPr id="24636" name="Line 84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7" name="Line 85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03"/>
          <p:cNvGrpSpPr>
            <a:grpSpLocks/>
          </p:cNvGrpSpPr>
          <p:nvPr/>
        </p:nvGrpSpPr>
        <p:grpSpPr bwMode="auto">
          <a:xfrm rot="10677275" flipV="1">
            <a:off x="10002801" y="2299336"/>
            <a:ext cx="360680" cy="93344"/>
            <a:chOff x="1344" y="2928"/>
            <a:chExt cx="912" cy="192"/>
          </a:xfrm>
        </p:grpSpPr>
        <p:sp>
          <p:nvSpPr>
            <p:cNvPr id="24634" name="Line 104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5" name="Line 105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6"/>
          <p:cNvGrpSpPr>
            <a:grpSpLocks/>
          </p:cNvGrpSpPr>
          <p:nvPr/>
        </p:nvGrpSpPr>
        <p:grpSpPr bwMode="auto">
          <a:xfrm rot="10677275" flipV="1">
            <a:off x="5449851" y="2318386"/>
            <a:ext cx="360680" cy="93344"/>
            <a:chOff x="1344" y="2928"/>
            <a:chExt cx="912" cy="192"/>
          </a:xfrm>
        </p:grpSpPr>
        <p:sp>
          <p:nvSpPr>
            <p:cNvPr id="24632" name="Line 107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3" name="Line 108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09"/>
          <p:cNvGrpSpPr>
            <a:grpSpLocks/>
          </p:cNvGrpSpPr>
          <p:nvPr/>
        </p:nvGrpSpPr>
        <p:grpSpPr bwMode="auto">
          <a:xfrm rot="10677275" flipV="1">
            <a:off x="4628869" y="2337436"/>
            <a:ext cx="360680" cy="93344"/>
            <a:chOff x="1344" y="2928"/>
            <a:chExt cx="912" cy="192"/>
          </a:xfrm>
        </p:grpSpPr>
        <p:sp>
          <p:nvSpPr>
            <p:cNvPr id="24630" name="Line 110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1" name="Line 111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27"/>
          <p:cNvGrpSpPr>
            <a:grpSpLocks/>
          </p:cNvGrpSpPr>
          <p:nvPr/>
        </p:nvGrpSpPr>
        <p:grpSpPr bwMode="auto">
          <a:xfrm rot="10677275" flipV="1">
            <a:off x="6935751" y="4167449"/>
            <a:ext cx="360680" cy="93344"/>
            <a:chOff x="1344" y="2928"/>
            <a:chExt cx="912" cy="192"/>
          </a:xfrm>
        </p:grpSpPr>
        <p:sp>
          <p:nvSpPr>
            <p:cNvPr id="24628" name="Line 128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9" name="Line 129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30"/>
          <p:cNvGrpSpPr>
            <a:grpSpLocks/>
          </p:cNvGrpSpPr>
          <p:nvPr/>
        </p:nvGrpSpPr>
        <p:grpSpPr bwMode="auto">
          <a:xfrm rot="10677275" flipV="1">
            <a:off x="7545351" y="4167447"/>
            <a:ext cx="360680" cy="93346"/>
            <a:chOff x="1344" y="2928"/>
            <a:chExt cx="912" cy="192"/>
          </a:xfrm>
        </p:grpSpPr>
        <p:sp>
          <p:nvSpPr>
            <p:cNvPr id="24626" name="Line 131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7" name="Line 132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133"/>
          <p:cNvGrpSpPr>
            <a:grpSpLocks/>
          </p:cNvGrpSpPr>
          <p:nvPr/>
        </p:nvGrpSpPr>
        <p:grpSpPr bwMode="auto">
          <a:xfrm rot="10677275" flipV="1">
            <a:off x="7050051" y="3196590"/>
            <a:ext cx="360680" cy="93346"/>
            <a:chOff x="1344" y="2928"/>
            <a:chExt cx="912" cy="192"/>
          </a:xfrm>
        </p:grpSpPr>
        <p:sp>
          <p:nvSpPr>
            <p:cNvPr id="24624" name="Line 134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5" name="Line 135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139"/>
          <p:cNvGrpSpPr>
            <a:grpSpLocks/>
          </p:cNvGrpSpPr>
          <p:nvPr/>
        </p:nvGrpSpPr>
        <p:grpSpPr bwMode="auto">
          <a:xfrm rot="10677275" flipV="1">
            <a:off x="7621551" y="3196590"/>
            <a:ext cx="360680" cy="93346"/>
            <a:chOff x="1344" y="2928"/>
            <a:chExt cx="912" cy="192"/>
          </a:xfrm>
        </p:grpSpPr>
        <p:sp>
          <p:nvSpPr>
            <p:cNvPr id="24622" name="Line 140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3" name="Line 141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142"/>
          <p:cNvGrpSpPr>
            <a:grpSpLocks/>
          </p:cNvGrpSpPr>
          <p:nvPr/>
        </p:nvGrpSpPr>
        <p:grpSpPr bwMode="auto">
          <a:xfrm rot="10677275" flipV="1">
            <a:off x="2080261" y="3176849"/>
            <a:ext cx="360680" cy="93344"/>
            <a:chOff x="1344" y="2928"/>
            <a:chExt cx="912" cy="192"/>
          </a:xfrm>
        </p:grpSpPr>
        <p:sp>
          <p:nvSpPr>
            <p:cNvPr id="24620" name="Line 143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Line 144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157"/>
          <p:cNvGrpSpPr>
            <a:grpSpLocks/>
          </p:cNvGrpSpPr>
          <p:nvPr/>
        </p:nvGrpSpPr>
        <p:grpSpPr bwMode="auto">
          <a:xfrm rot="10677275" flipV="1">
            <a:off x="2135151" y="4167449"/>
            <a:ext cx="360680" cy="93344"/>
            <a:chOff x="1344" y="2928"/>
            <a:chExt cx="912" cy="192"/>
          </a:xfrm>
        </p:grpSpPr>
        <p:sp>
          <p:nvSpPr>
            <p:cNvPr id="24618" name="Line 158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9" name="Line 159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160"/>
          <p:cNvGrpSpPr>
            <a:grpSpLocks/>
          </p:cNvGrpSpPr>
          <p:nvPr/>
        </p:nvGrpSpPr>
        <p:grpSpPr bwMode="auto">
          <a:xfrm rot="10677275" flipV="1">
            <a:off x="1474471" y="3176849"/>
            <a:ext cx="360680" cy="93344"/>
            <a:chOff x="1344" y="2928"/>
            <a:chExt cx="912" cy="192"/>
          </a:xfrm>
        </p:grpSpPr>
        <p:sp>
          <p:nvSpPr>
            <p:cNvPr id="24616" name="Line 161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Line 162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" name="Group 163"/>
          <p:cNvGrpSpPr>
            <a:grpSpLocks/>
          </p:cNvGrpSpPr>
          <p:nvPr/>
        </p:nvGrpSpPr>
        <p:grpSpPr bwMode="auto">
          <a:xfrm rot="10677275" flipV="1">
            <a:off x="1525551" y="4167447"/>
            <a:ext cx="360680" cy="93346"/>
            <a:chOff x="1344" y="2928"/>
            <a:chExt cx="912" cy="192"/>
          </a:xfrm>
        </p:grpSpPr>
        <p:sp>
          <p:nvSpPr>
            <p:cNvPr id="24614" name="Line 164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5" name="Line 165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Oval 166"/>
          <p:cNvSpPr>
            <a:spLocks noChangeArrowheads="1"/>
          </p:cNvSpPr>
          <p:nvPr/>
        </p:nvSpPr>
        <p:spPr bwMode="auto">
          <a:xfrm>
            <a:off x="609600" y="3276600"/>
            <a:ext cx="853440" cy="548640"/>
          </a:xfrm>
          <a:prstGeom prst="ellipse">
            <a:avLst/>
          </a:prstGeom>
          <a:solidFill>
            <a:srgbClr val="F9FD51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A</a:t>
            </a:r>
          </a:p>
        </p:txBody>
      </p:sp>
      <p:pic>
        <p:nvPicPr>
          <p:cNvPr id="24592" name="Picture 2" descr="BAR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992880" y="3992880"/>
            <a:ext cx="8229600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3" name="Picture 3" descr="BAR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0393680" y="3992880"/>
            <a:ext cx="8229600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4" name="Picture 4" descr="BAR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0" y="0"/>
            <a:ext cx="14630400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5" name="Picture 5" descr="BAR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0" y="8046720"/>
            <a:ext cx="14630400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" name="Group 7"/>
          <p:cNvGrpSpPr>
            <a:grpSpLocks/>
          </p:cNvGrpSpPr>
          <p:nvPr/>
        </p:nvGrpSpPr>
        <p:grpSpPr bwMode="auto">
          <a:xfrm>
            <a:off x="1981200" y="274320"/>
            <a:ext cx="10363200" cy="6949440"/>
            <a:chOff x="768" y="336"/>
            <a:chExt cx="4704" cy="3648"/>
          </a:xfrm>
        </p:grpSpPr>
        <p:pic>
          <p:nvPicPr>
            <p:cNvPr id="24605" name="Picture 8" descr="BALLOO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25" y="752"/>
              <a:ext cx="843" cy="1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AutoShape 9"/>
            <p:cNvSpPr>
              <a:spLocks noChangeArrowheads="1"/>
            </p:cNvSpPr>
            <p:nvPr/>
          </p:nvSpPr>
          <p:spPr bwMode="auto">
            <a:xfrm>
              <a:off x="4080" y="1344"/>
              <a:ext cx="864" cy="768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AutoShape 10"/>
            <p:cNvSpPr>
              <a:spLocks noChangeArrowheads="1"/>
            </p:cNvSpPr>
            <p:nvPr/>
          </p:nvSpPr>
          <p:spPr bwMode="auto">
            <a:xfrm>
              <a:off x="768" y="768"/>
              <a:ext cx="576" cy="528"/>
            </a:xfrm>
            <a:prstGeom prst="star5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AutoShape 11"/>
            <p:cNvSpPr>
              <a:spLocks noChangeArrowheads="1"/>
            </p:cNvSpPr>
            <p:nvPr/>
          </p:nvSpPr>
          <p:spPr bwMode="auto">
            <a:xfrm>
              <a:off x="4944" y="2688"/>
              <a:ext cx="528" cy="576"/>
            </a:xfrm>
            <a:prstGeom prst="star5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AutoShape 12"/>
            <p:cNvSpPr>
              <a:spLocks noChangeArrowheads="1"/>
            </p:cNvSpPr>
            <p:nvPr/>
          </p:nvSpPr>
          <p:spPr bwMode="auto">
            <a:xfrm>
              <a:off x="2160" y="3168"/>
              <a:ext cx="528" cy="576"/>
            </a:xfrm>
            <a:prstGeom prst="star5">
              <a:avLst/>
            </a:prstGeom>
            <a:solidFill>
              <a:srgbClr val="66FF33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AutoShape 13"/>
            <p:cNvSpPr>
              <a:spLocks noChangeArrowheads="1"/>
            </p:cNvSpPr>
            <p:nvPr/>
          </p:nvSpPr>
          <p:spPr bwMode="auto">
            <a:xfrm>
              <a:off x="4608" y="336"/>
              <a:ext cx="528" cy="576"/>
            </a:xfrm>
            <a:prstGeom prst="star5">
              <a:avLst/>
            </a:prstGeom>
            <a:solidFill>
              <a:schemeClr val="accent2"/>
            </a:solidFill>
            <a:ln w="57150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4611" name="Picture 14" descr="BALLOO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25" y="2787"/>
              <a:ext cx="843" cy="1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12" name="Picture 15" descr="BALLOO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24" y="352"/>
              <a:ext cx="1183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13" name="Picture 16" descr="BALLOO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16" y="2544"/>
              <a:ext cx="1014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4" name="Picture 17" descr="ag00373_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8935610">
            <a:off x="12641582" y="7155180"/>
            <a:ext cx="1272539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17" descr="ag00373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8935610">
            <a:off x="10363200" y="7040880"/>
            <a:ext cx="1272541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17" descr="ag00373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8935610">
            <a:off x="7071360" y="7040880"/>
            <a:ext cx="1272541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17" descr="ag00373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8935610">
            <a:off x="3901440" y="7040880"/>
            <a:ext cx="1272541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4" descr="firew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8320" y="6766561"/>
            <a:ext cx="2011680" cy="19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17" descr="ag00373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8935610">
            <a:off x="731520" y="7040880"/>
            <a:ext cx="1272541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2362200" y="2743200"/>
            <a:ext cx="10073640" cy="91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100" b="1" dirty="0" err="1">
                <a:solidFill>
                  <a:srgbClr val="0000FF"/>
                </a:solidFill>
                <a:cs typeface="Times New Roman" pitchFamily="18" charset="0"/>
              </a:rPr>
              <a:t>Em</a:t>
            </a:r>
            <a:r>
              <a:rPr lang="en-US" sz="51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0000FF"/>
                </a:solidFill>
                <a:cs typeface="Times New Roman" pitchFamily="18" charset="0"/>
              </a:rPr>
              <a:t>nhận</a:t>
            </a:r>
            <a:r>
              <a:rPr lang="en-US" sz="51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0000FF"/>
                </a:solidFill>
                <a:cs typeface="Times New Roman" pitchFamily="18" charset="0"/>
              </a:rPr>
              <a:t>được</a:t>
            </a:r>
            <a:r>
              <a:rPr lang="en-US" sz="51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0000FF"/>
                </a:solidFill>
                <a:cs typeface="Times New Roman" pitchFamily="18" charset="0"/>
              </a:rPr>
              <a:t>phần</a:t>
            </a:r>
            <a:r>
              <a:rPr lang="en-US" sz="51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0000FF"/>
                </a:solidFill>
                <a:cs typeface="Times New Roman" pitchFamily="18" charset="0"/>
              </a:rPr>
              <a:t>thưởng</a:t>
            </a:r>
            <a:r>
              <a:rPr lang="en-US" sz="51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0000FF"/>
                </a:solidFill>
                <a:cs typeface="Times New Roman" pitchFamily="18" charset="0"/>
              </a:rPr>
              <a:t>là</a:t>
            </a:r>
            <a:endParaRPr lang="en-US" sz="51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64" name="Text Box 6"/>
          <p:cNvSpPr txBox="1">
            <a:spLocks noChangeArrowheads="1"/>
          </p:cNvSpPr>
          <p:nvPr/>
        </p:nvSpPr>
        <p:spPr bwMode="auto">
          <a:xfrm>
            <a:off x="1600200" y="3655272"/>
            <a:ext cx="11003280" cy="91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100" b="1" dirty="0" smtClean="0">
                <a:solidFill>
                  <a:srgbClr val="FF0000"/>
                </a:solidFill>
                <a:cs typeface="Times New Roman" pitchFamily="18" charset="0"/>
              </a:rPr>
              <a:t>CỘNG 1 ĐIỂM VÀO ĐIỂM MIỆNG</a:t>
            </a:r>
            <a:endParaRPr lang="en-US" sz="51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0" grpId="0" animBg="1"/>
      <p:bldP spid="4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BAR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-3992880" y="3992880"/>
            <a:ext cx="8229600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BAR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0393680" y="3992880"/>
            <a:ext cx="8229600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BAR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0" y="0"/>
            <a:ext cx="14630400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BAR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0" y="8046720"/>
            <a:ext cx="14630400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1" descr="Káº¿t quáº£ hÃ¬nh áº£nh cho hÃ¬nh áº£nh dáº¥u há»i cháº¥m trong nÃ£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27960" y="2244090"/>
            <a:ext cx="2969261" cy="222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486400" y="1280160"/>
            <a:ext cx="6949440" cy="2560320"/>
            <a:chOff x="3038422" y="-1887859"/>
            <a:chExt cx="2711613" cy="1414570"/>
          </a:xfrm>
        </p:grpSpPr>
        <p:sp>
          <p:nvSpPr>
            <p:cNvPr id="10" name="Cloud 9"/>
            <p:cNvSpPr/>
            <p:nvPr/>
          </p:nvSpPr>
          <p:spPr>
            <a:xfrm>
              <a:off x="3038422" y="-1887859"/>
              <a:ext cx="2616469" cy="1414570"/>
            </a:xfrm>
            <a:prstGeom prst="cloud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634" name="TextBox 33"/>
            <p:cNvSpPr txBox="1">
              <a:spLocks noChangeArrowheads="1"/>
            </p:cNvSpPr>
            <p:nvPr/>
          </p:nvSpPr>
          <p:spPr bwMode="auto">
            <a:xfrm>
              <a:off x="3284684" y="-1593460"/>
              <a:ext cx="2465351" cy="731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dirty="0" err="1">
                  <a:solidFill>
                    <a:srgbClr val="0000FF"/>
                  </a:solidFill>
                </a:rPr>
                <a:t>Tính</a:t>
              </a:r>
              <a:r>
                <a:rPr lang="en-US" sz="4000" dirty="0">
                  <a:solidFill>
                    <a:srgbClr val="0000FF"/>
                  </a:solidFill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</a:rPr>
                <a:t>góc</a:t>
              </a:r>
              <a:r>
                <a:rPr lang="en-US" sz="4000" dirty="0">
                  <a:solidFill>
                    <a:srgbClr val="0000FF"/>
                  </a:solidFill>
                </a:rPr>
                <a:t> B </a:t>
              </a:r>
              <a:r>
                <a:rPr lang="en-US" sz="4000" dirty="0" err="1">
                  <a:solidFill>
                    <a:srgbClr val="0000FF"/>
                  </a:solidFill>
                </a:rPr>
                <a:t>của</a:t>
              </a:r>
              <a:r>
                <a:rPr lang="en-US" sz="4000" dirty="0">
                  <a:solidFill>
                    <a:srgbClr val="0000FF"/>
                  </a:solidFill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</a:rPr>
                <a:t>tứ</a:t>
              </a:r>
              <a:r>
                <a:rPr lang="en-US" sz="4000" dirty="0">
                  <a:solidFill>
                    <a:srgbClr val="0000FF"/>
                  </a:solidFill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</a:rPr>
                <a:t>giác</a:t>
              </a:r>
              <a:r>
                <a:rPr lang="en-US" sz="4000" dirty="0">
                  <a:solidFill>
                    <a:srgbClr val="0000FF"/>
                  </a:solidFill>
                </a:rPr>
                <a:t> ABCD </a:t>
              </a:r>
              <a:r>
                <a:rPr lang="en-US" sz="4000" dirty="0" err="1">
                  <a:solidFill>
                    <a:srgbClr val="0000FF"/>
                  </a:solidFill>
                </a:rPr>
                <a:t>biết</a:t>
              </a:r>
              <a:r>
                <a:rPr lang="en-US" sz="4000" dirty="0">
                  <a:solidFill>
                    <a:srgbClr val="0000FF"/>
                  </a:solidFill>
                </a:rPr>
                <a:t> </a:t>
              </a:r>
              <a:endParaRPr lang="en-US" sz="4000" baseline="30000" dirty="0">
                <a:solidFill>
                  <a:srgbClr val="0000FF"/>
                </a:solidFill>
              </a:endParaRPr>
            </a:p>
          </p:txBody>
        </p:sp>
      </p:grp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263860" cy="65511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pPr>
              <a:defRPr/>
            </a:pPr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461760" y="2798446"/>
          <a:ext cx="4389120" cy="712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6" name="Equation" r:id="rId7" imgW="1612800" imgH="253800" progId="Equation.DSMT4">
                  <p:embed/>
                </p:oleObj>
              </mc:Choice>
              <mc:Fallback>
                <p:oleObj name="Equation" r:id="rId7" imgW="161280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760" y="2798446"/>
                        <a:ext cx="4389120" cy="7124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43840" y="182880"/>
            <a:ext cx="263860" cy="65511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pPr>
              <a:defRPr/>
            </a:pPr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65760" y="5006340"/>
          <a:ext cx="13776960" cy="1211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7" name="Equation" r:id="rId9" imgW="4508280" imgH="431640" progId="Equation.DSMT4">
                  <p:embed/>
                </p:oleObj>
              </mc:Choice>
              <mc:Fallback>
                <p:oleObj name="Equation" r:id="rId9" imgW="4508280" imgH="4316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" y="5006340"/>
                        <a:ext cx="13776960" cy="12115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5242560" y="6400800"/>
          <a:ext cx="3822701" cy="64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8" name="Equation" r:id="rId11" imgW="1168200" imgH="228600" progId="Equation.DSMT4">
                  <p:embed/>
                </p:oleObj>
              </mc:Choice>
              <mc:Fallback>
                <p:oleObj name="Equation" r:id="rId11" imgW="116820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2560" y="6400800"/>
                        <a:ext cx="3822701" cy="64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484121" y="2425066"/>
            <a:ext cx="10073640" cy="91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100" b="1" dirty="0" err="1">
                <a:solidFill>
                  <a:srgbClr val="0000FF"/>
                </a:solidFill>
                <a:cs typeface="Times New Roman" pitchFamily="18" charset="0"/>
              </a:rPr>
              <a:t>Em</a:t>
            </a:r>
            <a:r>
              <a:rPr lang="en-US" sz="51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0000FF"/>
                </a:solidFill>
                <a:cs typeface="Times New Roman" pitchFamily="18" charset="0"/>
              </a:rPr>
              <a:t>nhận</a:t>
            </a:r>
            <a:r>
              <a:rPr lang="en-US" sz="51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0000FF"/>
                </a:solidFill>
                <a:cs typeface="Times New Roman" pitchFamily="18" charset="0"/>
              </a:rPr>
              <a:t>được</a:t>
            </a:r>
            <a:r>
              <a:rPr lang="en-US" sz="51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0000FF"/>
                </a:solidFill>
                <a:cs typeface="Times New Roman" pitchFamily="18" charset="0"/>
              </a:rPr>
              <a:t>phần</a:t>
            </a:r>
            <a:r>
              <a:rPr lang="en-US" sz="51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0000FF"/>
                </a:solidFill>
                <a:cs typeface="Times New Roman" pitchFamily="18" charset="0"/>
              </a:rPr>
              <a:t>thưởng</a:t>
            </a:r>
            <a:r>
              <a:rPr lang="en-US" sz="51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0000FF"/>
                </a:solidFill>
                <a:cs typeface="Times New Roman" pitchFamily="18" charset="0"/>
              </a:rPr>
              <a:t>là</a:t>
            </a:r>
            <a:endParaRPr lang="en-US" sz="51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1676400" y="3931920"/>
            <a:ext cx="11414760" cy="91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100" b="1" dirty="0">
                <a:solidFill>
                  <a:srgbClr val="FF0000"/>
                </a:solidFill>
                <a:cs typeface="Times New Roman" pitchFamily="18" charset="0"/>
              </a:rPr>
              <a:t>MỘT ĐIỂM </a:t>
            </a:r>
            <a:r>
              <a:rPr lang="en-US" sz="5100" b="1" dirty="0" smtClean="0">
                <a:solidFill>
                  <a:srgbClr val="FF0000"/>
                </a:solidFill>
                <a:cs typeface="Times New Roman" pitchFamily="18" charset="0"/>
              </a:rPr>
              <a:t>10 VÀO ĐIỂM MIỆNG</a:t>
            </a:r>
            <a:endParaRPr lang="en-US" sz="51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25615" name="Picture 75" descr="Stars_twinkle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87681" y="7749540"/>
            <a:ext cx="3246120" cy="29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7" descr="ag00373_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18935610">
            <a:off x="12641582" y="7155180"/>
            <a:ext cx="1272539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7" descr="ag00373_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18935610">
            <a:off x="10363200" y="7040880"/>
            <a:ext cx="1272541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7" descr="ag00373_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18935610">
            <a:off x="7071360" y="7040880"/>
            <a:ext cx="1272541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7" descr="ag00373_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18935610">
            <a:off x="3901440" y="7040880"/>
            <a:ext cx="1272541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7" descr="ag00373_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18935610">
            <a:off x="731520" y="7040880"/>
            <a:ext cx="1272541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1" name="Text Box 20"/>
          <p:cNvSpPr txBox="1">
            <a:spLocks noChangeArrowheads="1"/>
          </p:cNvSpPr>
          <p:nvPr/>
        </p:nvSpPr>
        <p:spPr bwMode="auto">
          <a:xfrm>
            <a:off x="3048000" y="7040880"/>
            <a:ext cx="26386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endParaRPr lang="vi-VN"/>
          </a:p>
        </p:txBody>
      </p:sp>
      <p:pic>
        <p:nvPicPr>
          <p:cNvPr id="28" name="~PP4867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479.WAV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13827760" y="7690486"/>
            <a:ext cx="48768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Group 7"/>
          <p:cNvGrpSpPr>
            <a:grpSpLocks/>
          </p:cNvGrpSpPr>
          <p:nvPr/>
        </p:nvGrpSpPr>
        <p:grpSpPr bwMode="auto">
          <a:xfrm>
            <a:off x="2072640" y="640080"/>
            <a:ext cx="10363200" cy="6949440"/>
            <a:chOff x="768" y="336"/>
            <a:chExt cx="4704" cy="3648"/>
          </a:xfrm>
        </p:grpSpPr>
        <p:pic>
          <p:nvPicPr>
            <p:cNvPr id="25624" name="Picture 8" descr="BALLOON3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1968" y="384"/>
              <a:ext cx="843" cy="1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AutoShape 9"/>
            <p:cNvSpPr>
              <a:spLocks noChangeArrowheads="1"/>
            </p:cNvSpPr>
            <p:nvPr/>
          </p:nvSpPr>
          <p:spPr bwMode="auto">
            <a:xfrm>
              <a:off x="4080" y="1344"/>
              <a:ext cx="864" cy="768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AutoShape 10"/>
            <p:cNvSpPr>
              <a:spLocks noChangeArrowheads="1"/>
            </p:cNvSpPr>
            <p:nvPr/>
          </p:nvSpPr>
          <p:spPr bwMode="auto">
            <a:xfrm>
              <a:off x="768" y="768"/>
              <a:ext cx="576" cy="528"/>
            </a:xfrm>
            <a:prstGeom prst="star5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AutoShape 11"/>
            <p:cNvSpPr>
              <a:spLocks noChangeArrowheads="1"/>
            </p:cNvSpPr>
            <p:nvPr/>
          </p:nvSpPr>
          <p:spPr bwMode="auto">
            <a:xfrm>
              <a:off x="4944" y="2688"/>
              <a:ext cx="528" cy="576"/>
            </a:xfrm>
            <a:prstGeom prst="star5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AutoShape 12"/>
            <p:cNvSpPr>
              <a:spLocks noChangeArrowheads="1"/>
            </p:cNvSpPr>
            <p:nvPr/>
          </p:nvSpPr>
          <p:spPr bwMode="auto">
            <a:xfrm>
              <a:off x="2160" y="3168"/>
              <a:ext cx="528" cy="576"/>
            </a:xfrm>
            <a:prstGeom prst="star5">
              <a:avLst/>
            </a:prstGeom>
            <a:solidFill>
              <a:srgbClr val="66FF33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AutoShape 13"/>
            <p:cNvSpPr>
              <a:spLocks noChangeArrowheads="1"/>
            </p:cNvSpPr>
            <p:nvPr/>
          </p:nvSpPr>
          <p:spPr bwMode="auto">
            <a:xfrm>
              <a:off x="4608" y="336"/>
              <a:ext cx="528" cy="576"/>
            </a:xfrm>
            <a:prstGeom prst="star5">
              <a:avLst/>
            </a:prstGeom>
            <a:solidFill>
              <a:schemeClr val="accent2"/>
            </a:solidFill>
            <a:ln w="57150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5630" name="Picture 14" descr="BALLOON3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3525" y="2787"/>
              <a:ext cx="843" cy="1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31" name="Picture 15" descr="BALLOON3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3120" y="480"/>
              <a:ext cx="1183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32" name="Picture 16" descr="BALLOON3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816" y="2544"/>
              <a:ext cx="1014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6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04160" y="1371600"/>
            <a:ext cx="9387840" cy="3825216"/>
          </a:xfrm>
          <a:prstGeom prst="rect">
            <a:avLst/>
          </a:prstGeom>
        </p:spPr>
        <p:txBody>
          <a:bodyPr lIns="130622" tIns="65311" rIns="130622" bIns="6531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Chọn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trả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lời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đúng</a:t>
            </a:r>
            <a:endParaRPr lang="en-US" sz="4000" b="1" dirty="0">
              <a:solidFill>
                <a:srgbClr val="0000CC"/>
              </a:solidFill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4000" b="1" i="1" dirty="0" err="1"/>
              <a:t>Một</a:t>
            </a:r>
            <a:r>
              <a:rPr lang="en-US" sz="4000" b="1" i="1" dirty="0"/>
              <a:t> </a:t>
            </a:r>
            <a:r>
              <a:rPr lang="en-US" sz="4000" b="1" i="1" dirty="0" err="1"/>
              <a:t>tứ</a:t>
            </a:r>
            <a:r>
              <a:rPr lang="en-US" sz="4000" b="1" i="1" dirty="0"/>
              <a:t> </a:t>
            </a:r>
            <a:r>
              <a:rPr lang="en-US" sz="4000" b="1" i="1" dirty="0" err="1"/>
              <a:t>giác</a:t>
            </a:r>
            <a:r>
              <a:rPr lang="en-US" sz="4000" b="1" i="1" dirty="0"/>
              <a:t> </a:t>
            </a:r>
            <a:r>
              <a:rPr lang="en-US" sz="4000" b="1" i="1" dirty="0" err="1"/>
              <a:t>có</a:t>
            </a:r>
            <a:r>
              <a:rPr lang="en-US" sz="4000" b="1" i="1" dirty="0"/>
              <a:t> </a:t>
            </a:r>
            <a:r>
              <a:rPr lang="en-US" sz="4000" b="1" i="1" dirty="0" err="1"/>
              <a:t>nhiều</a:t>
            </a:r>
            <a:r>
              <a:rPr lang="en-US" sz="4000" b="1" i="1" dirty="0"/>
              <a:t> </a:t>
            </a:r>
            <a:r>
              <a:rPr lang="en-US" sz="4000" b="1" i="1" err="1"/>
              <a:t>nhất</a:t>
            </a:r>
            <a:r>
              <a:rPr lang="en-US" sz="4000" b="1" i="1" smtClean="0"/>
              <a:t>: </a:t>
            </a:r>
          </a:p>
          <a:p>
            <a:pPr marL="734749" indent="-734749">
              <a:lnSpc>
                <a:spcPct val="150000"/>
              </a:lnSpc>
              <a:buFontTx/>
              <a:buAutoNum type="alphaUcPeriod"/>
              <a:defRPr/>
            </a:pPr>
            <a:r>
              <a:rPr lang="en-US" sz="4000" smtClean="0"/>
              <a:t>Một góc tù               C. Ba góc tù                                </a:t>
            </a:r>
          </a:p>
          <a:p>
            <a:pPr marL="734749" indent="-734749">
              <a:lnSpc>
                <a:spcPct val="150000"/>
              </a:lnSpc>
              <a:buFontTx/>
              <a:buAutoNum type="alphaUcPeriod"/>
              <a:defRPr/>
            </a:pPr>
            <a:r>
              <a:rPr lang="en-US" sz="4000" smtClean="0"/>
              <a:t>Hai </a:t>
            </a:r>
            <a:r>
              <a:rPr lang="en-US" sz="4000" dirty="0" err="1"/>
              <a:t>góc</a:t>
            </a:r>
            <a:r>
              <a:rPr lang="en-US" sz="4000" dirty="0"/>
              <a:t> </a:t>
            </a:r>
            <a:r>
              <a:rPr lang="en-US" sz="4000" dirty="0" err="1"/>
              <a:t>tù</a:t>
            </a:r>
            <a:r>
              <a:rPr lang="en-US" sz="4000" dirty="0"/>
              <a:t>                D. </a:t>
            </a:r>
            <a:r>
              <a:rPr lang="en-US" sz="4000" dirty="0" err="1"/>
              <a:t>Bốn</a:t>
            </a:r>
            <a:r>
              <a:rPr lang="en-US" sz="4000" dirty="0"/>
              <a:t> </a:t>
            </a:r>
            <a:r>
              <a:rPr lang="en-US" sz="4000" dirty="0" err="1"/>
              <a:t>góc</a:t>
            </a:r>
            <a:r>
              <a:rPr lang="en-US" sz="4000" dirty="0"/>
              <a:t> </a:t>
            </a:r>
            <a:r>
              <a:rPr lang="en-US" sz="4000" dirty="0" err="1"/>
              <a:t>tù</a:t>
            </a:r>
            <a:endParaRPr lang="en-US" sz="4000" dirty="0"/>
          </a:p>
        </p:txBody>
      </p:sp>
      <p:sp>
        <p:nvSpPr>
          <p:cNvPr id="4" name="Oval 166"/>
          <p:cNvSpPr>
            <a:spLocks noChangeArrowheads="1"/>
          </p:cNvSpPr>
          <p:nvPr/>
        </p:nvSpPr>
        <p:spPr bwMode="auto">
          <a:xfrm>
            <a:off x="7543800" y="3505200"/>
            <a:ext cx="853440" cy="548640"/>
          </a:xfrm>
          <a:prstGeom prst="ellipse">
            <a:avLst/>
          </a:prstGeom>
          <a:solidFill>
            <a:srgbClr val="F9FD51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Freeform 6"/>
          <p:cNvSpPr>
            <a:spLocks noEditPoints="1"/>
          </p:cNvSpPr>
          <p:nvPr/>
        </p:nvSpPr>
        <p:spPr bwMode="auto">
          <a:xfrm>
            <a:off x="645161" y="160020"/>
            <a:ext cx="13317221" cy="7713346"/>
          </a:xfrm>
          <a:custGeom>
            <a:avLst/>
            <a:gdLst/>
            <a:ahLst/>
            <a:cxnLst>
              <a:cxn ang="0">
                <a:pos x="653" y="0"/>
              </a:cxn>
              <a:cxn ang="0">
                <a:pos x="59" y="5"/>
              </a:cxn>
              <a:cxn ang="0">
                <a:pos x="653" y="0"/>
              </a:cxn>
              <a:cxn ang="0">
                <a:pos x="653" y="5"/>
              </a:cxn>
              <a:cxn ang="0">
                <a:pos x="653" y="0"/>
              </a:cxn>
              <a:cxn ang="0">
                <a:pos x="694" y="18"/>
              </a:cxn>
              <a:cxn ang="0">
                <a:pos x="653" y="5"/>
              </a:cxn>
              <a:cxn ang="0">
                <a:pos x="694" y="18"/>
              </a:cxn>
              <a:cxn ang="0">
                <a:pos x="707" y="59"/>
              </a:cxn>
              <a:cxn ang="0">
                <a:pos x="694" y="18"/>
              </a:cxn>
              <a:cxn ang="0">
                <a:pos x="712" y="59"/>
              </a:cxn>
              <a:cxn ang="0">
                <a:pos x="707" y="59"/>
              </a:cxn>
              <a:cxn ang="0">
                <a:pos x="712" y="59"/>
              </a:cxn>
              <a:cxn ang="0">
                <a:pos x="707" y="468"/>
              </a:cxn>
              <a:cxn ang="0">
                <a:pos x="712" y="59"/>
              </a:cxn>
              <a:cxn ang="0">
                <a:pos x="712" y="468"/>
              </a:cxn>
              <a:cxn ang="0">
                <a:pos x="707" y="468"/>
              </a:cxn>
              <a:cxn ang="0">
                <a:pos x="712" y="468"/>
              </a:cxn>
              <a:cxn ang="0">
                <a:pos x="691" y="506"/>
              </a:cxn>
              <a:cxn ang="0">
                <a:pos x="712" y="468"/>
              </a:cxn>
              <a:cxn ang="0">
                <a:pos x="653" y="527"/>
              </a:cxn>
              <a:cxn ang="0">
                <a:pos x="691" y="506"/>
              </a:cxn>
              <a:cxn ang="0">
                <a:pos x="653" y="527"/>
              </a:cxn>
              <a:cxn ang="0">
                <a:pos x="653" y="522"/>
              </a:cxn>
              <a:cxn ang="0">
                <a:pos x="653" y="527"/>
              </a:cxn>
              <a:cxn ang="0">
                <a:pos x="59" y="527"/>
              </a:cxn>
              <a:cxn ang="0">
                <a:pos x="653" y="522"/>
              </a:cxn>
              <a:cxn ang="0">
                <a:pos x="59" y="527"/>
              </a:cxn>
              <a:cxn ang="0">
                <a:pos x="59" y="522"/>
              </a:cxn>
              <a:cxn ang="0">
                <a:pos x="59" y="527"/>
              </a:cxn>
              <a:cxn ang="0">
                <a:pos x="18" y="509"/>
              </a:cxn>
              <a:cxn ang="0">
                <a:pos x="59" y="522"/>
              </a:cxn>
              <a:cxn ang="0">
                <a:pos x="18" y="509"/>
              </a:cxn>
              <a:cxn ang="0">
                <a:pos x="5" y="468"/>
              </a:cxn>
              <a:cxn ang="0">
                <a:pos x="18" y="509"/>
              </a:cxn>
              <a:cxn ang="0">
                <a:pos x="0" y="468"/>
              </a:cxn>
              <a:cxn ang="0">
                <a:pos x="5" y="468"/>
              </a:cxn>
              <a:cxn ang="0">
                <a:pos x="0" y="468"/>
              </a:cxn>
              <a:cxn ang="0">
                <a:pos x="5" y="59"/>
              </a:cxn>
              <a:cxn ang="0">
                <a:pos x="0" y="468"/>
              </a:cxn>
              <a:cxn ang="0">
                <a:pos x="0" y="59"/>
              </a:cxn>
              <a:cxn ang="0">
                <a:pos x="5" y="59"/>
              </a:cxn>
              <a:cxn ang="0">
                <a:pos x="0" y="59"/>
              </a:cxn>
              <a:cxn ang="0">
                <a:pos x="21" y="21"/>
              </a:cxn>
              <a:cxn ang="0">
                <a:pos x="0" y="59"/>
              </a:cxn>
              <a:cxn ang="0">
                <a:pos x="59" y="0"/>
              </a:cxn>
              <a:cxn ang="0">
                <a:pos x="21" y="21"/>
              </a:cxn>
              <a:cxn ang="0">
                <a:pos x="59" y="0"/>
              </a:cxn>
              <a:cxn ang="0">
                <a:pos x="59" y="5"/>
              </a:cxn>
              <a:cxn ang="0">
                <a:pos x="59" y="0"/>
              </a:cxn>
            </a:cxnLst>
            <a:rect l="0" t="0" r="r" b="b"/>
            <a:pathLst>
              <a:path w="712" h="527">
                <a:moveTo>
                  <a:pt x="59" y="0"/>
                </a:moveTo>
                <a:lnTo>
                  <a:pt x="653" y="0"/>
                </a:lnTo>
                <a:lnTo>
                  <a:pt x="653" y="5"/>
                </a:lnTo>
                <a:lnTo>
                  <a:pt x="59" y="5"/>
                </a:lnTo>
                <a:lnTo>
                  <a:pt x="59" y="0"/>
                </a:lnTo>
                <a:close/>
                <a:moveTo>
                  <a:pt x="653" y="0"/>
                </a:moveTo>
                <a:lnTo>
                  <a:pt x="653" y="0"/>
                </a:lnTo>
                <a:lnTo>
                  <a:pt x="653" y="5"/>
                </a:lnTo>
                <a:lnTo>
                  <a:pt x="653" y="5"/>
                </a:lnTo>
                <a:lnTo>
                  <a:pt x="653" y="0"/>
                </a:lnTo>
                <a:close/>
                <a:moveTo>
                  <a:pt x="653" y="0"/>
                </a:moveTo>
                <a:cubicBezTo>
                  <a:pt x="669" y="0"/>
                  <a:pt x="684" y="7"/>
                  <a:pt x="694" y="18"/>
                </a:cubicBezTo>
                <a:lnTo>
                  <a:pt x="691" y="21"/>
                </a:lnTo>
                <a:cubicBezTo>
                  <a:pt x="681" y="11"/>
                  <a:pt x="668" y="5"/>
                  <a:pt x="653" y="5"/>
                </a:cubicBezTo>
                <a:lnTo>
                  <a:pt x="653" y="0"/>
                </a:lnTo>
                <a:close/>
                <a:moveTo>
                  <a:pt x="694" y="18"/>
                </a:moveTo>
                <a:cubicBezTo>
                  <a:pt x="705" y="28"/>
                  <a:pt x="712" y="43"/>
                  <a:pt x="712" y="59"/>
                </a:cubicBezTo>
                <a:lnTo>
                  <a:pt x="707" y="59"/>
                </a:lnTo>
                <a:cubicBezTo>
                  <a:pt x="707" y="44"/>
                  <a:pt x="701" y="31"/>
                  <a:pt x="691" y="21"/>
                </a:cubicBezTo>
                <a:lnTo>
                  <a:pt x="694" y="18"/>
                </a:lnTo>
                <a:close/>
                <a:moveTo>
                  <a:pt x="712" y="59"/>
                </a:moveTo>
                <a:lnTo>
                  <a:pt x="712" y="59"/>
                </a:lnTo>
                <a:lnTo>
                  <a:pt x="707" y="59"/>
                </a:lnTo>
                <a:lnTo>
                  <a:pt x="707" y="59"/>
                </a:lnTo>
                <a:lnTo>
                  <a:pt x="712" y="59"/>
                </a:lnTo>
                <a:close/>
                <a:moveTo>
                  <a:pt x="712" y="59"/>
                </a:moveTo>
                <a:lnTo>
                  <a:pt x="712" y="468"/>
                </a:lnTo>
                <a:lnTo>
                  <a:pt x="707" y="468"/>
                </a:lnTo>
                <a:lnTo>
                  <a:pt x="707" y="59"/>
                </a:lnTo>
                <a:lnTo>
                  <a:pt x="712" y="59"/>
                </a:lnTo>
                <a:close/>
                <a:moveTo>
                  <a:pt x="712" y="468"/>
                </a:moveTo>
                <a:lnTo>
                  <a:pt x="712" y="468"/>
                </a:lnTo>
                <a:lnTo>
                  <a:pt x="707" y="468"/>
                </a:lnTo>
                <a:lnTo>
                  <a:pt x="707" y="468"/>
                </a:lnTo>
                <a:lnTo>
                  <a:pt x="712" y="468"/>
                </a:lnTo>
                <a:close/>
                <a:moveTo>
                  <a:pt x="712" y="468"/>
                </a:moveTo>
                <a:cubicBezTo>
                  <a:pt x="712" y="484"/>
                  <a:pt x="705" y="499"/>
                  <a:pt x="694" y="509"/>
                </a:cubicBezTo>
                <a:lnTo>
                  <a:pt x="691" y="506"/>
                </a:lnTo>
                <a:cubicBezTo>
                  <a:pt x="701" y="496"/>
                  <a:pt x="707" y="483"/>
                  <a:pt x="707" y="468"/>
                </a:cubicBezTo>
                <a:lnTo>
                  <a:pt x="712" y="468"/>
                </a:lnTo>
                <a:close/>
                <a:moveTo>
                  <a:pt x="694" y="509"/>
                </a:moveTo>
                <a:cubicBezTo>
                  <a:pt x="684" y="520"/>
                  <a:pt x="669" y="527"/>
                  <a:pt x="653" y="527"/>
                </a:cubicBezTo>
                <a:lnTo>
                  <a:pt x="653" y="522"/>
                </a:lnTo>
                <a:cubicBezTo>
                  <a:pt x="668" y="522"/>
                  <a:pt x="681" y="516"/>
                  <a:pt x="691" y="506"/>
                </a:cubicBezTo>
                <a:lnTo>
                  <a:pt x="694" y="509"/>
                </a:lnTo>
                <a:close/>
                <a:moveTo>
                  <a:pt x="653" y="527"/>
                </a:moveTo>
                <a:lnTo>
                  <a:pt x="653" y="527"/>
                </a:lnTo>
                <a:lnTo>
                  <a:pt x="653" y="522"/>
                </a:lnTo>
                <a:lnTo>
                  <a:pt x="653" y="522"/>
                </a:lnTo>
                <a:lnTo>
                  <a:pt x="653" y="527"/>
                </a:lnTo>
                <a:close/>
                <a:moveTo>
                  <a:pt x="653" y="527"/>
                </a:moveTo>
                <a:lnTo>
                  <a:pt x="59" y="527"/>
                </a:lnTo>
                <a:lnTo>
                  <a:pt x="59" y="522"/>
                </a:lnTo>
                <a:lnTo>
                  <a:pt x="653" y="522"/>
                </a:lnTo>
                <a:lnTo>
                  <a:pt x="653" y="527"/>
                </a:lnTo>
                <a:close/>
                <a:moveTo>
                  <a:pt x="59" y="527"/>
                </a:moveTo>
                <a:lnTo>
                  <a:pt x="59" y="527"/>
                </a:lnTo>
                <a:lnTo>
                  <a:pt x="59" y="522"/>
                </a:lnTo>
                <a:lnTo>
                  <a:pt x="59" y="522"/>
                </a:lnTo>
                <a:lnTo>
                  <a:pt x="59" y="527"/>
                </a:lnTo>
                <a:close/>
                <a:moveTo>
                  <a:pt x="59" y="527"/>
                </a:moveTo>
                <a:cubicBezTo>
                  <a:pt x="43" y="527"/>
                  <a:pt x="28" y="520"/>
                  <a:pt x="18" y="509"/>
                </a:cubicBezTo>
                <a:lnTo>
                  <a:pt x="21" y="506"/>
                </a:lnTo>
                <a:cubicBezTo>
                  <a:pt x="31" y="516"/>
                  <a:pt x="44" y="522"/>
                  <a:pt x="59" y="522"/>
                </a:cubicBezTo>
                <a:lnTo>
                  <a:pt x="59" y="527"/>
                </a:lnTo>
                <a:close/>
                <a:moveTo>
                  <a:pt x="18" y="509"/>
                </a:moveTo>
                <a:cubicBezTo>
                  <a:pt x="7" y="499"/>
                  <a:pt x="0" y="484"/>
                  <a:pt x="0" y="468"/>
                </a:cubicBezTo>
                <a:lnTo>
                  <a:pt x="5" y="468"/>
                </a:lnTo>
                <a:cubicBezTo>
                  <a:pt x="5" y="483"/>
                  <a:pt x="11" y="496"/>
                  <a:pt x="21" y="506"/>
                </a:cubicBezTo>
                <a:lnTo>
                  <a:pt x="18" y="509"/>
                </a:lnTo>
                <a:close/>
                <a:moveTo>
                  <a:pt x="0" y="468"/>
                </a:moveTo>
                <a:lnTo>
                  <a:pt x="0" y="468"/>
                </a:lnTo>
                <a:lnTo>
                  <a:pt x="5" y="468"/>
                </a:lnTo>
                <a:lnTo>
                  <a:pt x="5" y="468"/>
                </a:lnTo>
                <a:lnTo>
                  <a:pt x="0" y="468"/>
                </a:lnTo>
                <a:close/>
                <a:moveTo>
                  <a:pt x="0" y="468"/>
                </a:moveTo>
                <a:lnTo>
                  <a:pt x="0" y="59"/>
                </a:lnTo>
                <a:lnTo>
                  <a:pt x="5" y="59"/>
                </a:lnTo>
                <a:lnTo>
                  <a:pt x="5" y="468"/>
                </a:lnTo>
                <a:lnTo>
                  <a:pt x="0" y="468"/>
                </a:lnTo>
                <a:close/>
                <a:moveTo>
                  <a:pt x="0" y="59"/>
                </a:moveTo>
                <a:lnTo>
                  <a:pt x="0" y="59"/>
                </a:lnTo>
                <a:lnTo>
                  <a:pt x="5" y="59"/>
                </a:lnTo>
                <a:lnTo>
                  <a:pt x="5" y="59"/>
                </a:lnTo>
                <a:lnTo>
                  <a:pt x="0" y="59"/>
                </a:lnTo>
                <a:close/>
                <a:moveTo>
                  <a:pt x="0" y="59"/>
                </a:moveTo>
                <a:cubicBezTo>
                  <a:pt x="0" y="43"/>
                  <a:pt x="7" y="28"/>
                  <a:pt x="18" y="18"/>
                </a:cubicBezTo>
                <a:lnTo>
                  <a:pt x="21" y="21"/>
                </a:lnTo>
                <a:cubicBezTo>
                  <a:pt x="11" y="31"/>
                  <a:pt x="5" y="44"/>
                  <a:pt x="5" y="59"/>
                </a:cubicBezTo>
                <a:lnTo>
                  <a:pt x="0" y="59"/>
                </a:lnTo>
                <a:close/>
                <a:moveTo>
                  <a:pt x="18" y="18"/>
                </a:moveTo>
                <a:cubicBezTo>
                  <a:pt x="28" y="7"/>
                  <a:pt x="43" y="0"/>
                  <a:pt x="59" y="0"/>
                </a:cubicBezTo>
                <a:lnTo>
                  <a:pt x="59" y="5"/>
                </a:lnTo>
                <a:cubicBezTo>
                  <a:pt x="44" y="5"/>
                  <a:pt x="31" y="11"/>
                  <a:pt x="21" y="21"/>
                </a:cubicBezTo>
                <a:lnTo>
                  <a:pt x="18" y="18"/>
                </a:lnTo>
                <a:close/>
                <a:moveTo>
                  <a:pt x="59" y="0"/>
                </a:moveTo>
                <a:lnTo>
                  <a:pt x="59" y="0"/>
                </a:lnTo>
                <a:lnTo>
                  <a:pt x="59" y="5"/>
                </a:lnTo>
                <a:lnTo>
                  <a:pt x="59" y="5"/>
                </a:lnTo>
                <a:lnTo>
                  <a:pt x="5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rgbClr val="333333">
                <a:alpha val="50000"/>
              </a:srgbClr>
            </a:outerShdw>
          </a:effectLst>
        </p:spPr>
        <p:txBody>
          <a:bodyPr lIns="130622" tIns="65311" rIns="130622" bIns="6531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grpSp>
        <p:nvGrpSpPr>
          <p:cNvPr id="26629" name="Group 7"/>
          <p:cNvGrpSpPr>
            <a:grpSpLocks/>
          </p:cNvGrpSpPr>
          <p:nvPr/>
        </p:nvGrpSpPr>
        <p:grpSpPr bwMode="auto">
          <a:xfrm>
            <a:off x="0" y="-171449"/>
            <a:ext cx="14772640" cy="8401050"/>
            <a:chOff x="-10" y="-3"/>
            <a:chExt cx="5773" cy="4325"/>
          </a:xfrm>
        </p:grpSpPr>
        <p:sp>
          <p:nvSpPr>
            <p:cNvPr id="7" name="Freeform 8"/>
            <p:cNvSpPr>
              <a:spLocks noEditPoints="1"/>
            </p:cNvSpPr>
            <p:nvPr/>
          </p:nvSpPr>
          <p:spPr bwMode="auto">
            <a:xfrm>
              <a:off x="-10" y="-3"/>
              <a:ext cx="5773" cy="4325"/>
            </a:xfrm>
            <a:custGeom>
              <a:avLst/>
              <a:gdLst/>
              <a:ahLst/>
              <a:cxnLst>
                <a:cxn ang="0">
                  <a:pos x="95" y="33"/>
                </a:cxn>
                <a:cxn ang="0">
                  <a:pos x="689" y="33"/>
                </a:cxn>
                <a:cxn ang="0">
                  <a:pos x="739" y="83"/>
                </a:cxn>
                <a:cxn ang="0">
                  <a:pos x="739" y="492"/>
                </a:cxn>
                <a:cxn ang="0">
                  <a:pos x="689" y="542"/>
                </a:cxn>
                <a:cxn ang="0">
                  <a:pos x="95" y="542"/>
                </a:cxn>
                <a:cxn ang="0">
                  <a:pos x="45" y="492"/>
                </a:cxn>
                <a:cxn ang="0">
                  <a:pos x="45" y="83"/>
                </a:cxn>
                <a:cxn ang="0">
                  <a:pos x="95" y="33"/>
                </a:cxn>
                <a:cxn ang="0">
                  <a:pos x="0" y="0"/>
                </a:cxn>
                <a:cxn ang="0">
                  <a:pos x="784" y="0"/>
                </a:cxn>
                <a:cxn ang="0">
                  <a:pos x="784" y="575"/>
                </a:cxn>
                <a:cxn ang="0">
                  <a:pos x="0" y="575"/>
                </a:cxn>
                <a:cxn ang="0">
                  <a:pos x="0" y="0"/>
                </a:cxn>
              </a:cxnLst>
              <a:rect l="0" t="0" r="r" b="b"/>
              <a:pathLst>
                <a:path w="784" h="575">
                  <a:moveTo>
                    <a:pt x="95" y="33"/>
                  </a:moveTo>
                  <a:lnTo>
                    <a:pt x="689" y="33"/>
                  </a:lnTo>
                  <a:cubicBezTo>
                    <a:pt x="716" y="33"/>
                    <a:pt x="739" y="56"/>
                    <a:pt x="739" y="83"/>
                  </a:cubicBezTo>
                  <a:lnTo>
                    <a:pt x="739" y="492"/>
                  </a:lnTo>
                  <a:cubicBezTo>
                    <a:pt x="739" y="519"/>
                    <a:pt x="716" y="542"/>
                    <a:pt x="689" y="542"/>
                  </a:cubicBezTo>
                  <a:lnTo>
                    <a:pt x="95" y="542"/>
                  </a:lnTo>
                  <a:cubicBezTo>
                    <a:pt x="68" y="542"/>
                    <a:pt x="45" y="519"/>
                    <a:pt x="45" y="492"/>
                  </a:cubicBezTo>
                  <a:lnTo>
                    <a:pt x="45" y="83"/>
                  </a:lnTo>
                  <a:cubicBezTo>
                    <a:pt x="45" y="56"/>
                    <a:pt x="68" y="33"/>
                    <a:pt x="95" y="33"/>
                  </a:cubicBezTo>
                  <a:close/>
                  <a:moveTo>
                    <a:pt x="0" y="0"/>
                  </a:moveTo>
                  <a:lnTo>
                    <a:pt x="784" y="0"/>
                  </a:lnTo>
                  <a:lnTo>
                    <a:pt x="784" y="575"/>
                  </a:lnTo>
                  <a:lnTo>
                    <a:pt x="0" y="5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8000"/>
            </a:solidFill>
            <a:ln w="0">
              <a:noFill/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" name="Freeform 9"/>
            <p:cNvSpPr>
              <a:spLocks noEditPoints="1"/>
            </p:cNvSpPr>
            <p:nvPr/>
          </p:nvSpPr>
          <p:spPr bwMode="auto">
            <a:xfrm>
              <a:off x="211" y="132"/>
              <a:ext cx="5303" cy="4045"/>
            </a:xfrm>
            <a:custGeom>
              <a:avLst/>
              <a:gdLst/>
              <a:ahLst/>
              <a:cxnLst>
                <a:cxn ang="0">
                  <a:pos x="659" y="0"/>
                </a:cxn>
                <a:cxn ang="0">
                  <a:pos x="65" y="4"/>
                </a:cxn>
                <a:cxn ang="0">
                  <a:pos x="659" y="0"/>
                </a:cxn>
                <a:cxn ang="0">
                  <a:pos x="659" y="4"/>
                </a:cxn>
                <a:cxn ang="0">
                  <a:pos x="659" y="0"/>
                </a:cxn>
                <a:cxn ang="0">
                  <a:pos x="705" y="19"/>
                </a:cxn>
                <a:cxn ang="0">
                  <a:pos x="659" y="4"/>
                </a:cxn>
                <a:cxn ang="0">
                  <a:pos x="705" y="19"/>
                </a:cxn>
                <a:cxn ang="0">
                  <a:pos x="720" y="65"/>
                </a:cxn>
                <a:cxn ang="0">
                  <a:pos x="705" y="19"/>
                </a:cxn>
                <a:cxn ang="0">
                  <a:pos x="724" y="65"/>
                </a:cxn>
                <a:cxn ang="0">
                  <a:pos x="720" y="65"/>
                </a:cxn>
                <a:cxn ang="0">
                  <a:pos x="724" y="65"/>
                </a:cxn>
                <a:cxn ang="0">
                  <a:pos x="720" y="474"/>
                </a:cxn>
                <a:cxn ang="0">
                  <a:pos x="724" y="65"/>
                </a:cxn>
                <a:cxn ang="0">
                  <a:pos x="724" y="474"/>
                </a:cxn>
                <a:cxn ang="0">
                  <a:pos x="720" y="474"/>
                </a:cxn>
                <a:cxn ang="0">
                  <a:pos x="724" y="474"/>
                </a:cxn>
                <a:cxn ang="0">
                  <a:pos x="702" y="517"/>
                </a:cxn>
                <a:cxn ang="0">
                  <a:pos x="724" y="474"/>
                </a:cxn>
                <a:cxn ang="0">
                  <a:pos x="659" y="539"/>
                </a:cxn>
                <a:cxn ang="0">
                  <a:pos x="702" y="517"/>
                </a:cxn>
                <a:cxn ang="0">
                  <a:pos x="659" y="539"/>
                </a:cxn>
                <a:cxn ang="0">
                  <a:pos x="659" y="535"/>
                </a:cxn>
                <a:cxn ang="0">
                  <a:pos x="659" y="539"/>
                </a:cxn>
                <a:cxn ang="0">
                  <a:pos x="65" y="539"/>
                </a:cxn>
                <a:cxn ang="0">
                  <a:pos x="659" y="535"/>
                </a:cxn>
                <a:cxn ang="0">
                  <a:pos x="65" y="539"/>
                </a:cxn>
                <a:cxn ang="0">
                  <a:pos x="65" y="535"/>
                </a:cxn>
                <a:cxn ang="0">
                  <a:pos x="65" y="539"/>
                </a:cxn>
                <a:cxn ang="0">
                  <a:pos x="19" y="520"/>
                </a:cxn>
                <a:cxn ang="0">
                  <a:pos x="65" y="535"/>
                </a:cxn>
                <a:cxn ang="0">
                  <a:pos x="19" y="520"/>
                </a:cxn>
                <a:cxn ang="0">
                  <a:pos x="4" y="474"/>
                </a:cxn>
                <a:cxn ang="0">
                  <a:pos x="19" y="520"/>
                </a:cxn>
                <a:cxn ang="0">
                  <a:pos x="0" y="474"/>
                </a:cxn>
                <a:cxn ang="0">
                  <a:pos x="4" y="474"/>
                </a:cxn>
                <a:cxn ang="0">
                  <a:pos x="0" y="474"/>
                </a:cxn>
                <a:cxn ang="0">
                  <a:pos x="4" y="65"/>
                </a:cxn>
                <a:cxn ang="0">
                  <a:pos x="0" y="474"/>
                </a:cxn>
                <a:cxn ang="0">
                  <a:pos x="0" y="65"/>
                </a:cxn>
                <a:cxn ang="0">
                  <a:pos x="4" y="65"/>
                </a:cxn>
                <a:cxn ang="0">
                  <a:pos x="0" y="65"/>
                </a:cxn>
                <a:cxn ang="0">
                  <a:pos x="22" y="22"/>
                </a:cxn>
                <a:cxn ang="0">
                  <a:pos x="0" y="65"/>
                </a:cxn>
                <a:cxn ang="0">
                  <a:pos x="65" y="0"/>
                </a:cxn>
                <a:cxn ang="0">
                  <a:pos x="22" y="22"/>
                </a:cxn>
                <a:cxn ang="0">
                  <a:pos x="65" y="0"/>
                </a:cxn>
                <a:cxn ang="0">
                  <a:pos x="65" y="4"/>
                </a:cxn>
                <a:cxn ang="0">
                  <a:pos x="65" y="0"/>
                </a:cxn>
              </a:cxnLst>
              <a:rect l="0" t="0" r="r" b="b"/>
              <a:pathLst>
                <a:path w="724" h="539">
                  <a:moveTo>
                    <a:pt x="65" y="0"/>
                  </a:moveTo>
                  <a:lnTo>
                    <a:pt x="659" y="0"/>
                  </a:lnTo>
                  <a:lnTo>
                    <a:pt x="659" y="4"/>
                  </a:lnTo>
                  <a:lnTo>
                    <a:pt x="65" y="4"/>
                  </a:lnTo>
                  <a:lnTo>
                    <a:pt x="65" y="0"/>
                  </a:lnTo>
                  <a:close/>
                  <a:moveTo>
                    <a:pt x="659" y="0"/>
                  </a:moveTo>
                  <a:lnTo>
                    <a:pt x="659" y="0"/>
                  </a:lnTo>
                  <a:lnTo>
                    <a:pt x="659" y="4"/>
                  </a:lnTo>
                  <a:lnTo>
                    <a:pt x="659" y="4"/>
                  </a:lnTo>
                  <a:lnTo>
                    <a:pt x="659" y="0"/>
                  </a:lnTo>
                  <a:close/>
                  <a:moveTo>
                    <a:pt x="659" y="0"/>
                  </a:moveTo>
                  <a:cubicBezTo>
                    <a:pt x="677" y="0"/>
                    <a:pt x="693" y="7"/>
                    <a:pt x="705" y="19"/>
                  </a:cubicBezTo>
                  <a:lnTo>
                    <a:pt x="702" y="22"/>
                  </a:lnTo>
                  <a:cubicBezTo>
                    <a:pt x="691" y="11"/>
                    <a:pt x="676" y="4"/>
                    <a:pt x="659" y="4"/>
                  </a:cubicBezTo>
                  <a:lnTo>
                    <a:pt x="659" y="0"/>
                  </a:lnTo>
                  <a:close/>
                  <a:moveTo>
                    <a:pt x="705" y="19"/>
                  </a:moveTo>
                  <a:cubicBezTo>
                    <a:pt x="717" y="31"/>
                    <a:pt x="724" y="47"/>
                    <a:pt x="724" y="65"/>
                  </a:cubicBezTo>
                  <a:lnTo>
                    <a:pt x="720" y="65"/>
                  </a:lnTo>
                  <a:cubicBezTo>
                    <a:pt x="720" y="49"/>
                    <a:pt x="713" y="33"/>
                    <a:pt x="702" y="22"/>
                  </a:cubicBezTo>
                  <a:lnTo>
                    <a:pt x="705" y="19"/>
                  </a:lnTo>
                  <a:close/>
                  <a:moveTo>
                    <a:pt x="724" y="65"/>
                  </a:moveTo>
                  <a:lnTo>
                    <a:pt x="724" y="65"/>
                  </a:lnTo>
                  <a:lnTo>
                    <a:pt x="720" y="65"/>
                  </a:lnTo>
                  <a:lnTo>
                    <a:pt x="720" y="65"/>
                  </a:lnTo>
                  <a:lnTo>
                    <a:pt x="724" y="65"/>
                  </a:lnTo>
                  <a:close/>
                  <a:moveTo>
                    <a:pt x="724" y="65"/>
                  </a:moveTo>
                  <a:lnTo>
                    <a:pt x="724" y="474"/>
                  </a:lnTo>
                  <a:lnTo>
                    <a:pt x="720" y="474"/>
                  </a:lnTo>
                  <a:lnTo>
                    <a:pt x="720" y="65"/>
                  </a:lnTo>
                  <a:lnTo>
                    <a:pt x="724" y="65"/>
                  </a:lnTo>
                  <a:close/>
                  <a:moveTo>
                    <a:pt x="724" y="474"/>
                  </a:moveTo>
                  <a:lnTo>
                    <a:pt x="724" y="474"/>
                  </a:lnTo>
                  <a:lnTo>
                    <a:pt x="720" y="474"/>
                  </a:lnTo>
                  <a:lnTo>
                    <a:pt x="720" y="474"/>
                  </a:lnTo>
                  <a:lnTo>
                    <a:pt x="724" y="474"/>
                  </a:lnTo>
                  <a:close/>
                  <a:moveTo>
                    <a:pt x="724" y="474"/>
                  </a:moveTo>
                  <a:cubicBezTo>
                    <a:pt x="724" y="492"/>
                    <a:pt x="717" y="508"/>
                    <a:pt x="705" y="520"/>
                  </a:cubicBezTo>
                  <a:lnTo>
                    <a:pt x="702" y="517"/>
                  </a:lnTo>
                  <a:cubicBezTo>
                    <a:pt x="713" y="506"/>
                    <a:pt x="720" y="490"/>
                    <a:pt x="720" y="474"/>
                  </a:cubicBezTo>
                  <a:lnTo>
                    <a:pt x="724" y="474"/>
                  </a:lnTo>
                  <a:close/>
                  <a:moveTo>
                    <a:pt x="705" y="520"/>
                  </a:moveTo>
                  <a:cubicBezTo>
                    <a:pt x="693" y="532"/>
                    <a:pt x="677" y="539"/>
                    <a:pt x="659" y="539"/>
                  </a:cubicBezTo>
                  <a:lnTo>
                    <a:pt x="659" y="535"/>
                  </a:lnTo>
                  <a:cubicBezTo>
                    <a:pt x="676" y="535"/>
                    <a:pt x="691" y="528"/>
                    <a:pt x="702" y="517"/>
                  </a:cubicBezTo>
                  <a:lnTo>
                    <a:pt x="705" y="520"/>
                  </a:lnTo>
                  <a:close/>
                  <a:moveTo>
                    <a:pt x="659" y="539"/>
                  </a:moveTo>
                  <a:lnTo>
                    <a:pt x="659" y="539"/>
                  </a:lnTo>
                  <a:lnTo>
                    <a:pt x="659" y="535"/>
                  </a:lnTo>
                  <a:lnTo>
                    <a:pt x="659" y="535"/>
                  </a:lnTo>
                  <a:lnTo>
                    <a:pt x="659" y="539"/>
                  </a:lnTo>
                  <a:close/>
                  <a:moveTo>
                    <a:pt x="659" y="539"/>
                  </a:moveTo>
                  <a:lnTo>
                    <a:pt x="65" y="539"/>
                  </a:lnTo>
                  <a:lnTo>
                    <a:pt x="65" y="535"/>
                  </a:lnTo>
                  <a:lnTo>
                    <a:pt x="659" y="535"/>
                  </a:lnTo>
                  <a:lnTo>
                    <a:pt x="659" y="539"/>
                  </a:lnTo>
                  <a:close/>
                  <a:moveTo>
                    <a:pt x="65" y="539"/>
                  </a:moveTo>
                  <a:lnTo>
                    <a:pt x="65" y="539"/>
                  </a:lnTo>
                  <a:lnTo>
                    <a:pt x="65" y="535"/>
                  </a:lnTo>
                  <a:lnTo>
                    <a:pt x="65" y="535"/>
                  </a:lnTo>
                  <a:lnTo>
                    <a:pt x="65" y="539"/>
                  </a:lnTo>
                  <a:close/>
                  <a:moveTo>
                    <a:pt x="65" y="539"/>
                  </a:moveTo>
                  <a:cubicBezTo>
                    <a:pt x="47" y="539"/>
                    <a:pt x="31" y="532"/>
                    <a:pt x="19" y="520"/>
                  </a:cubicBezTo>
                  <a:lnTo>
                    <a:pt x="22" y="517"/>
                  </a:lnTo>
                  <a:cubicBezTo>
                    <a:pt x="33" y="528"/>
                    <a:pt x="48" y="535"/>
                    <a:pt x="65" y="535"/>
                  </a:cubicBezTo>
                  <a:lnTo>
                    <a:pt x="65" y="539"/>
                  </a:lnTo>
                  <a:close/>
                  <a:moveTo>
                    <a:pt x="19" y="520"/>
                  </a:moveTo>
                  <a:cubicBezTo>
                    <a:pt x="7" y="508"/>
                    <a:pt x="0" y="492"/>
                    <a:pt x="0" y="474"/>
                  </a:cubicBezTo>
                  <a:lnTo>
                    <a:pt x="4" y="474"/>
                  </a:lnTo>
                  <a:cubicBezTo>
                    <a:pt x="4" y="490"/>
                    <a:pt x="11" y="506"/>
                    <a:pt x="22" y="517"/>
                  </a:cubicBezTo>
                  <a:lnTo>
                    <a:pt x="19" y="520"/>
                  </a:lnTo>
                  <a:close/>
                  <a:moveTo>
                    <a:pt x="0" y="474"/>
                  </a:moveTo>
                  <a:lnTo>
                    <a:pt x="0" y="474"/>
                  </a:lnTo>
                  <a:lnTo>
                    <a:pt x="4" y="474"/>
                  </a:lnTo>
                  <a:lnTo>
                    <a:pt x="4" y="474"/>
                  </a:lnTo>
                  <a:lnTo>
                    <a:pt x="0" y="474"/>
                  </a:lnTo>
                  <a:close/>
                  <a:moveTo>
                    <a:pt x="0" y="474"/>
                  </a:moveTo>
                  <a:lnTo>
                    <a:pt x="0" y="65"/>
                  </a:lnTo>
                  <a:lnTo>
                    <a:pt x="4" y="65"/>
                  </a:lnTo>
                  <a:lnTo>
                    <a:pt x="4" y="474"/>
                  </a:lnTo>
                  <a:lnTo>
                    <a:pt x="0" y="474"/>
                  </a:lnTo>
                  <a:close/>
                  <a:moveTo>
                    <a:pt x="0" y="65"/>
                  </a:moveTo>
                  <a:lnTo>
                    <a:pt x="0" y="65"/>
                  </a:lnTo>
                  <a:lnTo>
                    <a:pt x="4" y="65"/>
                  </a:lnTo>
                  <a:lnTo>
                    <a:pt x="4" y="65"/>
                  </a:lnTo>
                  <a:lnTo>
                    <a:pt x="0" y="65"/>
                  </a:lnTo>
                  <a:close/>
                  <a:moveTo>
                    <a:pt x="0" y="65"/>
                  </a:moveTo>
                  <a:cubicBezTo>
                    <a:pt x="0" y="47"/>
                    <a:pt x="7" y="31"/>
                    <a:pt x="19" y="19"/>
                  </a:cubicBezTo>
                  <a:lnTo>
                    <a:pt x="22" y="22"/>
                  </a:lnTo>
                  <a:cubicBezTo>
                    <a:pt x="11" y="33"/>
                    <a:pt x="4" y="49"/>
                    <a:pt x="4" y="65"/>
                  </a:cubicBezTo>
                  <a:lnTo>
                    <a:pt x="0" y="65"/>
                  </a:lnTo>
                  <a:close/>
                  <a:moveTo>
                    <a:pt x="19" y="19"/>
                  </a:moveTo>
                  <a:cubicBezTo>
                    <a:pt x="31" y="7"/>
                    <a:pt x="47" y="0"/>
                    <a:pt x="65" y="0"/>
                  </a:cubicBezTo>
                  <a:lnTo>
                    <a:pt x="65" y="4"/>
                  </a:lnTo>
                  <a:cubicBezTo>
                    <a:pt x="48" y="4"/>
                    <a:pt x="33" y="11"/>
                    <a:pt x="22" y="22"/>
                  </a:cubicBezTo>
                  <a:lnTo>
                    <a:pt x="19" y="19"/>
                  </a:lnTo>
                  <a:close/>
                  <a:moveTo>
                    <a:pt x="65" y="0"/>
                  </a:moveTo>
                  <a:lnTo>
                    <a:pt x="65" y="0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" name="Freeform 10"/>
            <p:cNvSpPr>
              <a:spLocks noEditPoints="1"/>
            </p:cNvSpPr>
            <p:nvPr/>
          </p:nvSpPr>
          <p:spPr bwMode="auto">
            <a:xfrm>
              <a:off x="255" y="177"/>
              <a:ext cx="5243" cy="3943"/>
            </a:xfrm>
            <a:custGeom>
              <a:avLst/>
              <a:gdLst/>
              <a:ahLst/>
              <a:cxnLst>
                <a:cxn ang="0">
                  <a:pos x="653" y="0"/>
                </a:cxn>
                <a:cxn ang="0">
                  <a:pos x="59" y="5"/>
                </a:cxn>
                <a:cxn ang="0">
                  <a:pos x="653" y="0"/>
                </a:cxn>
                <a:cxn ang="0">
                  <a:pos x="653" y="5"/>
                </a:cxn>
                <a:cxn ang="0">
                  <a:pos x="653" y="0"/>
                </a:cxn>
                <a:cxn ang="0">
                  <a:pos x="694" y="18"/>
                </a:cxn>
                <a:cxn ang="0">
                  <a:pos x="653" y="5"/>
                </a:cxn>
                <a:cxn ang="0">
                  <a:pos x="694" y="18"/>
                </a:cxn>
                <a:cxn ang="0">
                  <a:pos x="707" y="59"/>
                </a:cxn>
                <a:cxn ang="0">
                  <a:pos x="694" y="18"/>
                </a:cxn>
                <a:cxn ang="0">
                  <a:pos x="712" y="59"/>
                </a:cxn>
                <a:cxn ang="0">
                  <a:pos x="707" y="59"/>
                </a:cxn>
                <a:cxn ang="0">
                  <a:pos x="712" y="59"/>
                </a:cxn>
                <a:cxn ang="0">
                  <a:pos x="707" y="468"/>
                </a:cxn>
                <a:cxn ang="0">
                  <a:pos x="712" y="59"/>
                </a:cxn>
                <a:cxn ang="0">
                  <a:pos x="712" y="468"/>
                </a:cxn>
                <a:cxn ang="0">
                  <a:pos x="707" y="468"/>
                </a:cxn>
                <a:cxn ang="0">
                  <a:pos x="712" y="468"/>
                </a:cxn>
                <a:cxn ang="0">
                  <a:pos x="691" y="506"/>
                </a:cxn>
                <a:cxn ang="0">
                  <a:pos x="712" y="468"/>
                </a:cxn>
                <a:cxn ang="0">
                  <a:pos x="653" y="527"/>
                </a:cxn>
                <a:cxn ang="0">
                  <a:pos x="691" y="506"/>
                </a:cxn>
                <a:cxn ang="0">
                  <a:pos x="653" y="527"/>
                </a:cxn>
                <a:cxn ang="0">
                  <a:pos x="653" y="522"/>
                </a:cxn>
                <a:cxn ang="0">
                  <a:pos x="653" y="527"/>
                </a:cxn>
                <a:cxn ang="0">
                  <a:pos x="59" y="527"/>
                </a:cxn>
                <a:cxn ang="0">
                  <a:pos x="653" y="522"/>
                </a:cxn>
                <a:cxn ang="0">
                  <a:pos x="59" y="527"/>
                </a:cxn>
                <a:cxn ang="0">
                  <a:pos x="59" y="522"/>
                </a:cxn>
                <a:cxn ang="0">
                  <a:pos x="59" y="527"/>
                </a:cxn>
                <a:cxn ang="0">
                  <a:pos x="18" y="509"/>
                </a:cxn>
                <a:cxn ang="0">
                  <a:pos x="59" y="522"/>
                </a:cxn>
                <a:cxn ang="0">
                  <a:pos x="18" y="509"/>
                </a:cxn>
                <a:cxn ang="0">
                  <a:pos x="5" y="468"/>
                </a:cxn>
                <a:cxn ang="0">
                  <a:pos x="18" y="509"/>
                </a:cxn>
                <a:cxn ang="0">
                  <a:pos x="0" y="468"/>
                </a:cxn>
                <a:cxn ang="0">
                  <a:pos x="5" y="468"/>
                </a:cxn>
                <a:cxn ang="0">
                  <a:pos x="0" y="468"/>
                </a:cxn>
                <a:cxn ang="0">
                  <a:pos x="5" y="59"/>
                </a:cxn>
                <a:cxn ang="0">
                  <a:pos x="0" y="468"/>
                </a:cxn>
                <a:cxn ang="0">
                  <a:pos x="0" y="59"/>
                </a:cxn>
                <a:cxn ang="0">
                  <a:pos x="5" y="59"/>
                </a:cxn>
                <a:cxn ang="0">
                  <a:pos x="0" y="59"/>
                </a:cxn>
                <a:cxn ang="0">
                  <a:pos x="21" y="21"/>
                </a:cxn>
                <a:cxn ang="0">
                  <a:pos x="0" y="59"/>
                </a:cxn>
                <a:cxn ang="0">
                  <a:pos x="59" y="0"/>
                </a:cxn>
                <a:cxn ang="0">
                  <a:pos x="21" y="21"/>
                </a:cxn>
                <a:cxn ang="0">
                  <a:pos x="59" y="0"/>
                </a:cxn>
                <a:cxn ang="0">
                  <a:pos x="59" y="5"/>
                </a:cxn>
                <a:cxn ang="0">
                  <a:pos x="59" y="0"/>
                </a:cxn>
              </a:cxnLst>
              <a:rect l="0" t="0" r="r" b="b"/>
              <a:pathLst>
                <a:path w="712" h="527">
                  <a:moveTo>
                    <a:pt x="59" y="0"/>
                  </a:moveTo>
                  <a:lnTo>
                    <a:pt x="653" y="0"/>
                  </a:lnTo>
                  <a:lnTo>
                    <a:pt x="653" y="5"/>
                  </a:lnTo>
                  <a:lnTo>
                    <a:pt x="59" y="5"/>
                  </a:lnTo>
                  <a:lnTo>
                    <a:pt x="59" y="0"/>
                  </a:lnTo>
                  <a:close/>
                  <a:moveTo>
                    <a:pt x="653" y="0"/>
                  </a:moveTo>
                  <a:lnTo>
                    <a:pt x="653" y="0"/>
                  </a:lnTo>
                  <a:lnTo>
                    <a:pt x="653" y="5"/>
                  </a:lnTo>
                  <a:lnTo>
                    <a:pt x="653" y="5"/>
                  </a:lnTo>
                  <a:lnTo>
                    <a:pt x="653" y="0"/>
                  </a:lnTo>
                  <a:close/>
                  <a:moveTo>
                    <a:pt x="653" y="0"/>
                  </a:moveTo>
                  <a:cubicBezTo>
                    <a:pt x="669" y="0"/>
                    <a:pt x="684" y="7"/>
                    <a:pt x="694" y="18"/>
                  </a:cubicBezTo>
                  <a:lnTo>
                    <a:pt x="691" y="21"/>
                  </a:lnTo>
                  <a:cubicBezTo>
                    <a:pt x="681" y="11"/>
                    <a:pt x="668" y="5"/>
                    <a:pt x="653" y="5"/>
                  </a:cubicBezTo>
                  <a:lnTo>
                    <a:pt x="653" y="0"/>
                  </a:lnTo>
                  <a:close/>
                  <a:moveTo>
                    <a:pt x="694" y="18"/>
                  </a:moveTo>
                  <a:cubicBezTo>
                    <a:pt x="705" y="28"/>
                    <a:pt x="712" y="43"/>
                    <a:pt x="712" y="59"/>
                  </a:cubicBezTo>
                  <a:lnTo>
                    <a:pt x="707" y="59"/>
                  </a:lnTo>
                  <a:cubicBezTo>
                    <a:pt x="707" y="44"/>
                    <a:pt x="701" y="31"/>
                    <a:pt x="691" y="21"/>
                  </a:cubicBezTo>
                  <a:lnTo>
                    <a:pt x="694" y="18"/>
                  </a:lnTo>
                  <a:close/>
                  <a:moveTo>
                    <a:pt x="712" y="59"/>
                  </a:moveTo>
                  <a:lnTo>
                    <a:pt x="712" y="59"/>
                  </a:lnTo>
                  <a:lnTo>
                    <a:pt x="707" y="59"/>
                  </a:lnTo>
                  <a:lnTo>
                    <a:pt x="707" y="59"/>
                  </a:lnTo>
                  <a:lnTo>
                    <a:pt x="712" y="59"/>
                  </a:lnTo>
                  <a:close/>
                  <a:moveTo>
                    <a:pt x="712" y="59"/>
                  </a:moveTo>
                  <a:lnTo>
                    <a:pt x="712" y="468"/>
                  </a:lnTo>
                  <a:lnTo>
                    <a:pt x="707" y="468"/>
                  </a:lnTo>
                  <a:lnTo>
                    <a:pt x="707" y="59"/>
                  </a:lnTo>
                  <a:lnTo>
                    <a:pt x="712" y="59"/>
                  </a:lnTo>
                  <a:close/>
                  <a:moveTo>
                    <a:pt x="712" y="468"/>
                  </a:moveTo>
                  <a:lnTo>
                    <a:pt x="712" y="468"/>
                  </a:lnTo>
                  <a:lnTo>
                    <a:pt x="707" y="468"/>
                  </a:lnTo>
                  <a:lnTo>
                    <a:pt x="707" y="468"/>
                  </a:lnTo>
                  <a:lnTo>
                    <a:pt x="712" y="468"/>
                  </a:lnTo>
                  <a:close/>
                  <a:moveTo>
                    <a:pt x="712" y="468"/>
                  </a:moveTo>
                  <a:cubicBezTo>
                    <a:pt x="712" y="484"/>
                    <a:pt x="705" y="499"/>
                    <a:pt x="694" y="509"/>
                  </a:cubicBezTo>
                  <a:lnTo>
                    <a:pt x="691" y="506"/>
                  </a:lnTo>
                  <a:cubicBezTo>
                    <a:pt x="701" y="496"/>
                    <a:pt x="707" y="483"/>
                    <a:pt x="707" y="468"/>
                  </a:cubicBezTo>
                  <a:lnTo>
                    <a:pt x="712" y="468"/>
                  </a:lnTo>
                  <a:close/>
                  <a:moveTo>
                    <a:pt x="694" y="509"/>
                  </a:moveTo>
                  <a:cubicBezTo>
                    <a:pt x="684" y="520"/>
                    <a:pt x="669" y="527"/>
                    <a:pt x="653" y="527"/>
                  </a:cubicBezTo>
                  <a:lnTo>
                    <a:pt x="653" y="522"/>
                  </a:lnTo>
                  <a:cubicBezTo>
                    <a:pt x="668" y="522"/>
                    <a:pt x="681" y="516"/>
                    <a:pt x="691" y="506"/>
                  </a:cubicBezTo>
                  <a:lnTo>
                    <a:pt x="694" y="509"/>
                  </a:lnTo>
                  <a:close/>
                  <a:moveTo>
                    <a:pt x="653" y="527"/>
                  </a:moveTo>
                  <a:lnTo>
                    <a:pt x="653" y="527"/>
                  </a:lnTo>
                  <a:lnTo>
                    <a:pt x="653" y="522"/>
                  </a:lnTo>
                  <a:lnTo>
                    <a:pt x="653" y="522"/>
                  </a:lnTo>
                  <a:lnTo>
                    <a:pt x="653" y="527"/>
                  </a:lnTo>
                  <a:close/>
                  <a:moveTo>
                    <a:pt x="653" y="527"/>
                  </a:moveTo>
                  <a:lnTo>
                    <a:pt x="59" y="527"/>
                  </a:lnTo>
                  <a:lnTo>
                    <a:pt x="59" y="522"/>
                  </a:lnTo>
                  <a:lnTo>
                    <a:pt x="653" y="522"/>
                  </a:lnTo>
                  <a:lnTo>
                    <a:pt x="653" y="527"/>
                  </a:lnTo>
                  <a:close/>
                  <a:moveTo>
                    <a:pt x="59" y="527"/>
                  </a:moveTo>
                  <a:lnTo>
                    <a:pt x="59" y="527"/>
                  </a:lnTo>
                  <a:lnTo>
                    <a:pt x="59" y="522"/>
                  </a:lnTo>
                  <a:lnTo>
                    <a:pt x="59" y="522"/>
                  </a:lnTo>
                  <a:lnTo>
                    <a:pt x="59" y="527"/>
                  </a:lnTo>
                  <a:close/>
                  <a:moveTo>
                    <a:pt x="59" y="527"/>
                  </a:moveTo>
                  <a:cubicBezTo>
                    <a:pt x="43" y="527"/>
                    <a:pt x="28" y="520"/>
                    <a:pt x="18" y="509"/>
                  </a:cubicBezTo>
                  <a:lnTo>
                    <a:pt x="21" y="506"/>
                  </a:lnTo>
                  <a:cubicBezTo>
                    <a:pt x="31" y="516"/>
                    <a:pt x="44" y="522"/>
                    <a:pt x="59" y="522"/>
                  </a:cubicBezTo>
                  <a:lnTo>
                    <a:pt x="59" y="527"/>
                  </a:lnTo>
                  <a:close/>
                  <a:moveTo>
                    <a:pt x="18" y="509"/>
                  </a:moveTo>
                  <a:cubicBezTo>
                    <a:pt x="7" y="499"/>
                    <a:pt x="0" y="484"/>
                    <a:pt x="0" y="468"/>
                  </a:cubicBezTo>
                  <a:lnTo>
                    <a:pt x="5" y="468"/>
                  </a:lnTo>
                  <a:cubicBezTo>
                    <a:pt x="5" y="483"/>
                    <a:pt x="11" y="496"/>
                    <a:pt x="21" y="506"/>
                  </a:cubicBezTo>
                  <a:lnTo>
                    <a:pt x="18" y="509"/>
                  </a:lnTo>
                  <a:close/>
                  <a:moveTo>
                    <a:pt x="0" y="468"/>
                  </a:moveTo>
                  <a:lnTo>
                    <a:pt x="0" y="468"/>
                  </a:lnTo>
                  <a:lnTo>
                    <a:pt x="5" y="468"/>
                  </a:lnTo>
                  <a:lnTo>
                    <a:pt x="5" y="468"/>
                  </a:lnTo>
                  <a:lnTo>
                    <a:pt x="0" y="468"/>
                  </a:lnTo>
                  <a:close/>
                  <a:moveTo>
                    <a:pt x="0" y="468"/>
                  </a:moveTo>
                  <a:lnTo>
                    <a:pt x="0" y="59"/>
                  </a:lnTo>
                  <a:lnTo>
                    <a:pt x="5" y="59"/>
                  </a:lnTo>
                  <a:lnTo>
                    <a:pt x="5" y="468"/>
                  </a:lnTo>
                  <a:lnTo>
                    <a:pt x="0" y="468"/>
                  </a:lnTo>
                  <a:close/>
                  <a:moveTo>
                    <a:pt x="0" y="59"/>
                  </a:moveTo>
                  <a:lnTo>
                    <a:pt x="0" y="59"/>
                  </a:lnTo>
                  <a:lnTo>
                    <a:pt x="5" y="59"/>
                  </a:lnTo>
                  <a:lnTo>
                    <a:pt x="5" y="59"/>
                  </a:lnTo>
                  <a:lnTo>
                    <a:pt x="0" y="59"/>
                  </a:lnTo>
                  <a:close/>
                  <a:moveTo>
                    <a:pt x="0" y="59"/>
                  </a:moveTo>
                  <a:cubicBezTo>
                    <a:pt x="0" y="43"/>
                    <a:pt x="7" y="28"/>
                    <a:pt x="18" y="18"/>
                  </a:cubicBezTo>
                  <a:lnTo>
                    <a:pt x="21" y="21"/>
                  </a:lnTo>
                  <a:cubicBezTo>
                    <a:pt x="11" y="31"/>
                    <a:pt x="5" y="44"/>
                    <a:pt x="5" y="59"/>
                  </a:cubicBezTo>
                  <a:lnTo>
                    <a:pt x="0" y="59"/>
                  </a:lnTo>
                  <a:close/>
                  <a:moveTo>
                    <a:pt x="18" y="18"/>
                  </a:moveTo>
                  <a:cubicBezTo>
                    <a:pt x="28" y="7"/>
                    <a:pt x="43" y="0"/>
                    <a:pt x="59" y="0"/>
                  </a:cubicBezTo>
                  <a:lnTo>
                    <a:pt x="59" y="5"/>
                  </a:lnTo>
                  <a:cubicBezTo>
                    <a:pt x="44" y="5"/>
                    <a:pt x="31" y="11"/>
                    <a:pt x="21" y="21"/>
                  </a:cubicBezTo>
                  <a:lnTo>
                    <a:pt x="18" y="18"/>
                  </a:lnTo>
                  <a:close/>
                  <a:moveTo>
                    <a:pt x="59" y="0"/>
                  </a:moveTo>
                  <a:lnTo>
                    <a:pt x="59" y="0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grpSp>
        <p:nvGrpSpPr>
          <p:cNvPr id="26630" name="Group 4"/>
          <p:cNvGrpSpPr>
            <a:grpSpLocks/>
          </p:cNvGrpSpPr>
          <p:nvPr/>
        </p:nvGrpSpPr>
        <p:grpSpPr bwMode="auto">
          <a:xfrm rot="5400000">
            <a:off x="10659428" y="4136708"/>
            <a:ext cx="3461384" cy="4541520"/>
            <a:chOff x="3936" y="-15"/>
            <a:chExt cx="1817" cy="1788"/>
          </a:xfrm>
        </p:grpSpPr>
        <p:pic>
          <p:nvPicPr>
            <p:cNvPr id="26670" name="Picture 5" descr="hoa-hong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71" name="Picture 6" descr="hoa-day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72" name="Picture 7" descr="hoa-day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631" name="Group 21"/>
          <p:cNvGrpSpPr>
            <a:grpSpLocks/>
          </p:cNvGrpSpPr>
          <p:nvPr/>
        </p:nvGrpSpPr>
        <p:grpSpPr bwMode="auto">
          <a:xfrm rot="16200000">
            <a:off x="540067" y="-711517"/>
            <a:ext cx="3461386" cy="4541520"/>
            <a:chOff x="3936" y="-15"/>
            <a:chExt cx="1817" cy="1788"/>
          </a:xfrm>
        </p:grpSpPr>
        <p:pic>
          <p:nvPicPr>
            <p:cNvPr id="26667" name="Picture 22" descr="hoa-hong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68" name="Picture 23" descr="hoa-day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69" name="Picture 24" descr="hoa-day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632" name="Group 8"/>
          <p:cNvGrpSpPr>
            <a:grpSpLocks/>
          </p:cNvGrpSpPr>
          <p:nvPr/>
        </p:nvGrpSpPr>
        <p:grpSpPr bwMode="auto">
          <a:xfrm rot="10800000">
            <a:off x="0" y="4754880"/>
            <a:ext cx="4615181" cy="3474720"/>
            <a:chOff x="3936" y="-15"/>
            <a:chExt cx="1817" cy="1788"/>
          </a:xfrm>
        </p:grpSpPr>
        <p:pic>
          <p:nvPicPr>
            <p:cNvPr id="26664" name="Picture 9" descr="hoa-hong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65" name="Picture 10" descr="hoa-day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66" name="Picture 11" descr="hoa-day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633" name="Group 17"/>
          <p:cNvGrpSpPr>
            <a:grpSpLocks/>
          </p:cNvGrpSpPr>
          <p:nvPr/>
        </p:nvGrpSpPr>
        <p:grpSpPr bwMode="auto">
          <a:xfrm>
            <a:off x="10015222" y="0"/>
            <a:ext cx="4615179" cy="3406140"/>
            <a:chOff x="3936" y="-15"/>
            <a:chExt cx="1817" cy="1788"/>
          </a:xfrm>
        </p:grpSpPr>
        <p:pic>
          <p:nvPicPr>
            <p:cNvPr id="26661" name="Picture 18" descr="hoa-hong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62" name="Picture 19" descr="hoa-day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63" name="Picture 20" descr="hoa-day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634" name="Picture 75" descr="Stars_twinkl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1" y="7749540"/>
            <a:ext cx="3246120" cy="29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75" descr="Stars_twinkl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-1019175" y="1384936"/>
            <a:ext cx="2434590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75" descr="Stars_twinkl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13214985" y="6505576"/>
            <a:ext cx="2434590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Group 7"/>
          <p:cNvGrpSpPr>
            <a:grpSpLocks/>
          </p:cNvGrpSpPr>
          <p:nvPr/>
        </p:nvGrpSpPr>
        <p:grpSpPr bwMode="auto">
          <a:xfrm>
            <a:off x="2072640" y="274320"/>
            <a:ext cx="10363200" cy="6949440"/>
            <a:chOff x="768" y="336"/>
            <a:chExt cx="4704" cy="3648"/>
          </a:xfrm>
        </p:grpSpPr>
        <p:pic>
          <p:nvPicPr>
            <p:cNvPr id="26652" name="Picture 8" descr="BALLOON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968" y="384"/>
              <a:ext cx="843" cy="1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AutoShape 9"/>
            <p:cNvSpPr>
              <a:spLocks noChangeArrowheads="1"/>
            </p:cNvSpPr>
            <p:nvPr/>
          </p:nvSpPr>
          <p:spPr bwMode="auto">
            <a:xfrm>
              <a:off x="4080" y="1344"/>
              <a:ext cx="864" cy="768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AutoShape 10"/>
            <p:cNvSpPr>
              <a:spLocks noChangeArrowheads="1"/>
            </p:cNvSpPr>
            <p:nvPr/>
          </p:nvSpPr>
          <p:spPr bwMode="auto">
            <a:xfrm>
              <a:off x="768" y="768"/>
              <a:ext cx="576" cy="528"/>
            </a:xfrm>
            <a:prstGeom prst="star5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AutoShape 11"/>
            <p:cNvSpPr>
              <a:spLocks noChangeArrowheads="1"/>
            </p:cNvSpPr>
            <p:nvPr/>
          </p:nvSpPr>
          <p:spPr bwMode="auto">
            <a:xfrm>
              <a:off x="4944" y="2688"/>
              <a:ext cx="528" cy="576"/>
            </a:xfrm>
            <a:prstGeom prst="star5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AutoShape 12"/>
            <p:cNvSpPr>
              <a:spLocks noChangeArrowheads="1"/>
            </p:cNvSpPr>
            <p:nvPr/>
          </p:nvSpPr>
          <p:spPr bwMode="auto">
            <a:xfrm>
              <a:off x="2160" y="3168"/>
              <a:ext cx="528" cy="576"/>
            </a:xfrm>
            <a:prstGeom prst="star5">
              <a:avLst/>
            </a:prstGeom>
            <a:solidFill>
              <a:srgbClr val="66FF33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AutoShape 13"/>
            <p:cNvSpPr>
              <a:spLocks noChangeArrowheads="1"/>
            </p:cNvSpPr>
            <p:nvPr/>
          </p:nvSpPr>
          <p:spPr bwMode="auto">
            <a:xfrm>
              <a:off x="4608" y="336"/>
              <a:ext cx="528" cy="576"/>
            </a:xfrm>
            <a:prstGeom prst="star5">
              <a:avLst/>
            </a:prstGeom>
            <a:solidFill>
              <a:schemeClr val="accent2"/>
            </a:solidFill>
            <a:ln w="57150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6658" name="Picture 14" descr="BALLOON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525" y="2787"/>
              <a:ext cx="843" cy="1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9" name="Picture 15" descr="BALLOON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390" y="432"/>
              <a:ext cx="1183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60" name="Picture 16" descr="BALLOON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16" y="2544"/>
              <a:ext cx="1014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2484121" y="3339466"/>
            <a:ext cx="10073640" cy="91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100" b="1" dirty="0" err="1">
                <a:solidFill>
                  <a:srgbClr val="0000FF"/>
                </a:solidFill>
                <a:cs typeface="Times New Roman" pitchFamily="18" charset="0"/>
              </a:rPr>
              <a:t>Em</a:t>
            </a:r>
            <a:r>
              <a:rPr lang="en-US" sz="51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0000FF"/>
                </a:solidFill>
                <a:cs typeface="Times New Roman" pitchFamily="18" charset="0"/>
              </a:rPr>
              <a:t>nhận</a:t>
            </a:r>
            <a:r>
              <a:rPr lang="en-US" sz="51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0000FF"/>
                </a:solidFill>
                <a:cs typeface="Times New Roman" pitchFamily="18" charset="0"/>
              </a:rPr>
              <a:t>được</a:t>
            </a:r>
            <a:r>
              <a:rPr lang="en-US" sz="51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0000FF"/>
                </a:solidFill>
                <a:cs typeface="Times New Roman" pitchFamily="18" charset="0"/>
              </a:rPr>
              <a:t>phần</a:t>
            </a:r>
            <a:r>
              <a:rPr lang="en-US" sz="51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0000FF"/>
                </a:solidFill>
                <a:cs typeface="Times New Roman" pitchFamily="18" charset="0"/>
              </a:rPr>
              <a:t>thưởng</a:t>
            </a:r>
            <a:r>
              <a:rPr lang="en-US" sz="51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0000FF"/>
                </a:solidFill>
                <a:cs typeface="Times New Roman" pitchFamily="18" charset="0"/>
              </a:rPr>
              <a:t>là</a:t>
            </a:r>
            <a:endParaRPr lang="en-US" sz="51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838200" y="4341072"/>
            <a:ext cx="13335000" cy="91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100" b="1" dirty="0">
                <a:solidFill>
                  <a:srgbClr val="FF0000"/>
                </a:solidFill>
                <a:cs typeface="Times New Roman" pitchFamily="18" charset="0"/>
              </a:rPr>
              <a:t>MỘT </a:t>
            </a:r>
            <a:r>
              <a:rPr lang="en-US" sz="5100" b="1" dirty="0" smtClean="0">
                <a:solidFill>
                  <a:srgbClr val="FF0000"/>
                </a:solidFill>
                <a:cs typeface="Times New Roman" pitchFamily="18" charset="0"/>
              </a:rPr>
              <a:t>TRÀNG PHÁO TAY CỦA CẢ LỚP</a:t>
            </a:r>
            <a:endParaRPr lang="en-US" sz="51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42" name="Picture 17" descr="ag00373_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8935610">
            <a:off x="12641582" y="7155180"/>
            <a:ext cx="1272539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7" descr="ag00373_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8935610">
            <a:off x="10363200" y="7040880"/>
            <a:ext cx="1272541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7" descr="ag00373_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8935610">
            <a:off x="7071360" y="7040880"/>
            <a:ext cx="1272541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17" descr="ag00373_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8935610">
            <a:off x="3901440" y="7040880"/>
            <a:ext cx="1272541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17" descr="ag00373_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8935610">
            <a:off x="731520" y="7040880"/>
            <a:ext cx="1272541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5" name="Text Box 20"/>
          <p:cNvSpPr txBox="1">
            <a:spLocks noChangeArrowheads="1"/>
          </p:cNvSpPr>
          <p:nvPr/>
        </p:nvSpPr>
        <p:spPr bwMode="auto">
          <a:xfrm>
            <a:off x="3048000" y="7040880"/>
            <a:ext cx="26386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endParaRPr lang="vi-VN"/>
          </a:p>
        </p:txBody>
      </p:sp>
      <p:pic>
        <p:nvPicPr>
          <p:cNvPr id="48" name="Picture 21" descr="firew1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534400" y="4389120"/>
            <a:ext cx="1889760" cy="448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2" descr="firew1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2651760"/>
            <a:ext cx="2072640" cy="591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23" descr="firew1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80760" y="5852160"/>
            <a:ext cx="1889760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24" descr="firew1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98320" y="6766561"/>
            <a:ext cx="2011680" cy="19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~PP488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479.WAV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13827760" y="7690486"/>
            <a:ext cx="48768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6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  <p:bldLst>
      <p:bldP spid="3" grpId="0"/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/>
          <p:cNvSpPr txBox="1">
            <a:spLocks noChangeArrowheads="1"/>
          </p:cNvSpPr>
          <p:nvPr/>
        </p:nvSpPr>
        <p:spPr bwMode="auto">
          <a:xfrm>
            <a:off x="1143000" y="152400"/>
            <a:ext cx="12390120" cy="788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3600" dirty="0" err="1">
                <a:solidFill>
                  <a:srgbClr val="0000CC"/>
                </a:solidFill>
              </a:rPr>
              <a:t>Trong</a:t>
            </a:r>
            <a:r>
              <a:rPr lang="en-US" sz="3600" dirty="0">
                <a:solidFill>
                  <a:srgbClr val="0000CC"/>
                </a:solidFill>
              </a:rPr>
              <a:t> </a:t>
            </a:r>
            <a:r>
              <a:rPr lang="en-US" sz="3600" b="1" u="sng" dirty="0" err="1">
                <a:solidFill>
                  <a:srgbClr val="0000CC"/>
                </a:solidFill>
              </a:rPr>
              <a:t>chương</a:t>
            </a:r>
            <a:r>
              <a:rPr lang="en-US" sz="3600" b="1" u="sng" dirty="0">
                <a:solidFill>
                  <a:srgbClr val="0000CC"/>
                </a:solidFill>
              </a:rPr>
              <a:t> I: TỨ GIÁC</a:t>
            </a:r>
            <a:r>
              <a:rPr lang="en-US" sz="3600" dirty="0">
                <a:solidFill>
                  <a:srgbClr val="0000CC"/>
                </a:solidFill>
              </a:rPr>
              <a:t>, </a:t>
            </a:r>
            <a:r>
              <a:rPr lang="en-US" sz="3600" dirty="0" err="1">
                <a:solidFill>
                  <a:srgbClr val="0000CC"/>
                </a:solidFill>
              </a:rPr>
              <a:t>các</a:t>
            </a:r>
            <a:r>
              <a:rPr lang="en-US" sz="3600" dirty="0">
                <a:solidFill>
                  <a:srgbClr val="0000CC"/>
                </a:solidFill>
              </a:rPr>
              <a:t> </a:t>
            </a:r>
            <a:r>
              <a:rPr lang="en-US" sz="3600" dirty="0" err="1">
                <a:solidFill>
                  <a:srgbClr val="0000CC"/>
                </a:solidFill>
              </a:rPr>
              <a:t>em</a:t>
            </a:r>
            <a:r>
              <a:rPr lang="en-US" sz="3600" dirty="0">
                <a:solidFill>
                  <a:srgbClr val="0000CC"/>
                </a:solidFill>
              </a:rPr>
              <a:t> </a:t>
            </a:r>
            <a:r>
              <a:rPr lang="en-US" sz="3600" dirty="0" err="1">
                <a:solidFill>
                  <a:srgbClr val="0000CC"/>
                </a:solidFill>
              </a:rPr>
              <a:t>sẽ</a:t>
            </a:r>
            <a:r>
              <a:rPr lang="en-US" sz="3600" dirty="0">
                <a:solidFill>
                  <a:srgbClr val="0000CC"/>
                </a:solidFill>
              </a:rPr>
              <a:t> </a:t>
            </a:r>
            <a:r>
              <a:rPr lang="en-US" sz="3600" dirty="0" err="1">
                <a:solidFill>
                  <a:srgbClr val="0000CC"/>
                </a:solidFill>
              </a:rPr>
              <a:t>được</a:t>
            </a:r>
            <a:r>
              <a:rPr lang="en-US" sz="3600" dirty="0">
                <a:solidFill>
                  <a:srgbClr val="0000CC"/>
                </a:solidFill>
              </a:rPr>
              <a:t> </a:t>
            </a:r>
            <a:r>
              <a:rPr lang="en-US" sz="3600" dirty="0" err="1">
                <a:solidFill>
                  <a:srgbClr val="0000CC"/>
                </a:solidFill>
              </a:rPr>
              <a:t>học</a:t>
            </a:r>
            <a:r>
              <a:rPr lang="en-US" sz="3600" dirty="0">
                <a:solidFill>
                  <a:srgbClr val="0000CC"/>
                </a:solidFill>
              </a:rPr>
              <a:t> </a:t>
            </a:r>
            <a:r>
              <a:rPr lang="en-US" sz="3600" dirty="0" err="1">
                <a:solidFill>
                  <a:srgbClr val="0000CC"/>
                </a:solidFill>
              </a:rPr>
              <a:t>về</a:t>
            </a:r>
            <a:r>
              <a:rPr lang="en-US" sz="3600" dirty="0">
                <a:solidFill>
                  <a:srgbClr val="0000CC"/>
                </a:solidFill>
              </a:rPr>
              <a:t>:</a:t>
            </a:r>
          </a:p>
          <a:p>
            <a:r>
              <a:rPr lang="en-US" sz="3600" dirty="0"/>
              <a:t>§1. </a:t>
            </a:r>
            <a:r>
              <a:rPr lang="en-US" sz="3600" dirty="0" err="1"/>
              <a:t>Tứ</a:t>
            </a:r>
            <a:r>
              <a:rPr lang="en-US" sz="3600" dirty="0"/>
              <a:t> </a:t>
            </a:r>
            <a:r>
              <a:rPr lang="en-US" sz="3600" dirty="0" err="1"/>
              <a:t>giác</a:t>
            </a:r>
            <a:endParaRPr lang="en-US" sz="3600" dirty="0"/>
          </a:p>
          <a:p>
            <a:r>
              <a:rPr lang="en-US" sz="3600" dirty="0"/>
              <a:t>§2.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thang</a:t>
            </a:r>
            <a:endParaRPr lang="en-US" sz="3600" dirty="0"/>
          </a:p>
          <a:p>
            <a:r>
              <a:rPr lang="en-US" sz="3600" dirty="0"/>
              <a:t>§3.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thang</a:t>
            </a:r>
            <a:r>
              <a:rPr lang="en-US" sz="3600" dirty="0"/>
              <a:t> </a:t>
            </a:r>
            <a:r>
              <a:rPr lang="en-US" sz="3600" dirty="0" err="1"/>
              <a:t>cân</a:t>
            </a:r>
            <a:endParaRPr lang="en-US" sz="3600" dirty="0"/>
          </a:p>
          <a:p>
            <a:r>
              <a:rPr lang="en-US" sz="3600" dirty="0"/>
              <a:t>§4. </a:t>
            </a:r>
            <a:r>
              <a:rPr lang="en-US" sz="3600" dirty="0" err="1"/>
              <a:t>Đường</a:t>
            </a:r>
            <a:r>
              <a:rPr lang="en-US" sz="3600" dirty="0"/>
              <a:t> </a:t>
            </a:r>
            <a:r>
              <a:rPr lang="en-US" sz="3600" dirty="0" err="1"/>
              <a:t>trung</a:t>
            </a:r>
            <a:r>
              <a:rPr lang="en-US" sz="3600" dirty="0"/>
              <a:t> </a:t>
            </a:r>
            <a:r>
              <a:rPr lang="en-US" sz="3600" dirty="0" err="1"/>
              <a:t>bình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tam </a:t>
            </a:r>
            <a:r>
              <a:rPr lang="en-US" sz="3600" dirty="0" err="1"/>
              <a:t>giác</a:t>
            </a:r>
            <a:r>
              <a:rPr lang="en-US" sz="3600" dirty="0"/>
              <a:t>,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thang</a:t>
            </a:r>
            <a:endParaRPr lang="en-US" sz="3600" dirty="0"/>
          </a:p>
          <a:p>
            <a:r>
              <a:rPr lang="en-US" sz="3600" dirty="0"/>
              <a:t>§5. </a:t>
            </a:r>
            <a:r>
              <a:rPr lang="en-US" sz="3600" dirty="0" err="1"/>
              <a:t>Dựng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bằng</a:t>
            </a:r>
            <a:r>
              <a:rPr lang="en-US" sz="3600" dirty="0"/>
              <a:t> </a:t>
            </a:r>
            <a:r>
              <a:rPr lang="en-US" sz="3600" dirty="0" err="1"/>
              <a:t>thước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compa</a:t>
            </a:r>
            <a:r>
              <a:rPr lang="en-US" sz="3600" dirty="0"/>
              <a:t>. </a:t>
            </a:r>
            <a:r>
              <a:rPr lang="en-US" sz="3600" dirty="0" err="1"/>
              <a:t>Dựng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thang</a:t>
            </a:r>
            <a:endParaRPr lang="en-US" sz="3600" dirty="0"/>
          </a:p>
          <a:p>
            <a:r>
              <a:rPr lang="en-US" sz="3600" dirty="0"/>
              <a:t>§6. </a:t>
            </a:r>
            <a:r>
              <a:rPr lang="en-US" sz="3600" dirty="0" err="1"/>
              <a:t>Đối</a:t>
            </a:r>
            <a:r>
              <a:rPr lang="en-US" sz="3600" dirty="0"/>
              <a:t> </a:t>
            </a:r>
            <a:r>
              <a:rPr lang="en-US" sz="3600" dirty="0" err="1"/>
              <a:t>xứng</a:t>
            </a:r>
            <a:r>
              <a:rPr lang="en-US" sz="3600" dirty="0"/>
              <a:t> </a:t>
            </a:r>
            <a:r>
              <a:rPr lang="en-US" sz="3600" dirty="0" err="1"/>
              <a:t>trục</a:t>
            </a:r>
            <a:endParaRPr lang="en-US" sz="3600" dirty="0"/>
          </a:p>
          <a:p>
            <a:r>
              <a:rPr lang="en-US" sz="3600" dirty="0"/>
              <a:t>§7.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bình</a:t>
            </a:r>
            <a:r>
              <a:rPr lang="en-US" sz="3600" dirty="0"/>
              <a:t> </a:t>
            </a:r>
            <a:r>
              <a:rPr lang="en-US" sz="3600" dirty="0" err="1"/>
              <a:t>hành</a:t>
            </a:r>
            <a:endParaRPr lang="en-US" sz="3600" dirty="0"/>
          </a:p>
          <a:p>
            <a:r>
              <a:rPr lang="en-US" sz="3600" dirty="0"/>
              <a:t>§8. </a:t>
            </a:r>
            <a:r>
              <a:rPr lang="en-US" sz="3600" dirty="0" err="1"/>
              <a:t>Đối</a:t>
            </a:r>
            <a:r>
              <a:rPr lang="en-US" sz="3600" dirty="0"/>
              <a:t> </a:t>
            </a:r>
            <a:r>
              <a:rPr lang="en-US" sz="3600" dirty="0" err="1"/>
              <a:t>xứng</a:t>
            </a:r>
            <a:r>
              <a:rPr lang="en-US" sz="3600" dirty="0"/>
              <a:t> </a:t>
            </a:r>
            <a:r>
              <a:rPr lang="en-US" sz="3600" dirty="0" err="1"/>
              <a:t>tâm</a:t>
            </a:r>
            <a:endParaRPr lang="en-US" sz="3600" dirty="0"/>
          </a:p>
          <a:p>
            <a:r>
              <a:rPr lang="en-US" sz="3600" dirty="0"/>
              <a:t>§9.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 err="1"/>
              <a:t>nhật</a:t>
            </a:r>
            <a:endParaRPr lang="en-US" sz="3600" dirty="0"/>
          </a:p>
          <a:p>
            <a:r>
              <a:rPr lang="en-US" sz="3600" dirty="0"/>
              <a:t>§10. </a:t>
            </a:r>
            <a:r>
              <a:rPr lang="en-US" sz="3600" dirty="0" err="1"/>
              <a:t>Đường</a:t>
            </a:r>
            <a:r>
              <a:rPr lang="en-US" sz="3600" dirty="0"/>
              <a:t> </a:t>
            </a:r>
            <a:r>
              <a:rPr lang="en-US" sz="3600" dirty="0" err="1"/>
              <a:t>thẳng</a:t>
            </a:r>
            <a:r>
              <a:rPr lang="en-US" sz="3600" dirty="0"/>
              <a:t> song </a:t>
            </a:r>
            <a:r>
              <a:rPr lang="en-US" sz="3600" dirty="0" err="1"/>
              <a:t>song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đường</a:t>
            </a:r>
            <a:r>
              <a:rPr lang="en-US" sz="3600" dirty="0"/>
              <a:t> </a:t>
            </a:r>
            <a:r>
              <a:rPr lang="en-US" sz="3600" dirty="0" err="1"/>
              <a:t>thẳng</a:t>
            </a:r>
            <a:r>
              <a:rPr lang="en-US" sz="3600" dirty="0"/>
              <a:t> </a:t>
            </a:r>
            <a:r>
              <a:rPr lang="en-US" sz="3600" dirty="0" err="1"/>
              <a:t>cho</a:t>
            </a:r>
            <a:r>
              <a:rPr lang="en-US" sz="3600" dirty="0"/>
              <a:t> </a:t>
            </a:r>
            <a:r>
              <a:rPr lang="en-US" sz="3600" dirty="0" err="1"/>
              <a:t>trước</a:t>
            </a:r>
            <a:endParaRPr lang="en-US" sz="3600" dirty="0"/>
          </a:p>
          <a:p>
            <a:r>
              <a:rPr lang="en-US" sz="3600" dirty="0"/>
              <a:t>§11.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thoi</a:t>
            </a:r>
            <a:endParaRPr lang="en-US" sz="3600" dirty="0"/>
          </a:p>
          <a:p>
            <a:r>
              <a:rPr lang="en-US" sz="3600" dirty="0"/>
              <a:t>§12.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vuông</a:t>
            </a:r>
            <a:endParaRPr lang="en-US" sz="3600" dirty="0"/>
          </a:p>
          <a:p>
            <a:r>
              <a:rPr lang="en-US" sz="3600" dirty="0" err="1"/>
              <a:t>Ôn</a:t>
            </a:r>
            <a:r>
              <a:rPr lang="en-US" sz="3600" dirty="0"/>
              <a:t> </a:t>
            </a:r>
            <a:r>
              <a:rPr lang="en-US" sz="3600" dirty="0" err="1"/>
              <a:t>tập</a:t>
            </a:r>
            <a:r>
              <a:rPr lang="en-US" sz="3600" dirty="0"/>
              <a:t> </a:t>
            </a:r>
            <a:r>
              <a:rPr lang="en-US" sz="3600" dirty="0" err="1"/>
              <a:t>chương</a:t>
            </a:r>
            <a:r>
              <a:rPr lang="en-US" sz="3600" dirty="0"/>
              <a:t> I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5" descr="Káº¿t quáº£ hÃ¬nh áº£nh cho hÃ¬nh áº£nh bÃºt chÃ¬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9840" y="372237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Freeform 17"/>
          <p:cNvSpPr>
            <a:spLocks/>
          </p:cNvSpPr>
          <p:nvPr/>
        </p:nvSpPr>
        <p:spPr bwMode="auto">
          <a:xfrm>
            <a:off x="601981" y="2137410"/>
            <a:ext cx="4023360" cy="2926080"/>
          </a:xfrm>
          <a:custGeom>
            <a:avLst/>
            <a:gdLst>
              <a:gd name="T0" fmla="*/ 0 w 1584"/>
              <a:gd name="T1" fmla="*/ 2147483647 h 1536"/>
              <a:gd name="T2" fmla="*/ 2147483647 w 1584"/>
              <a:gd name="T3" fmla="*/ 0 h 1536"/>
              <a:gd name="T4" fmla="*/ 2147483647 w 1584"/>
              <a:gd name="T5" fmla="*/ 2147483647 h 1536"/>
              <a:gd name="T6" fmla="*/ 2147483647 w 1584"/>
              <a:gd name="T7" fmla="*/ 2147483647 h 1536"/>
              <a:gd name="T8" fmla="*/ 0 w 1584"/>
              <a:gd name="T9" fmla="*/ 2147483647 h 1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4" h="1536">
                <a:moveTo>
                  <a:pt x="0" y="816"/>
                </a:moveTo>
                <a:lnTo>
                  <a:pt x="480" y="0"/>
                </a:lnTo>
                <a:lnTo>
                  <a:pt x="1584" y="672"/>
                </a:lnTo>
                <a:lnTo>
                  <a:pt x="432" y="1536"/>
                </a:lnTo>
                <a:lnTo>
                  <a:pt x="0" y="816"/>
                </a:lnTo>
                <a:close/>
              </a:path>
            </a:pathLst>
          </a:custGeom>
          <a:solidFill>
            <a:srgbClr val="336699"/>
          </a:soli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5124" name="Rectangle 18"/>
          <p:cNvSpPr>
            <a:spLocks noChangeArrowheads="1"/>
          </p:cNvSpPr>
          <p:nvPr/>
        </p:nvSpPr>
        <p:spPr bwMode="auto">
          <a:xfrm rot="20227522">
            <a:off x="9237981" y="2411730"/>
            <a:ext cx="5120640" cy="1828800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5125" name="Rectangle 19"/>
          <p:cNvSpPr>
            <a:spLocks noChangeArrowheads="1"/>
          </p:cNvSpPr>
          <p:nvPr/>
        </p:nvSpPr>
        <p:spPr bwMode="auto">
          <a:xfrm>
            <a:off x="5364480" y="2320290"/>
            <a:ext cx="2682240" cy="2011680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pic>
        <p:nvPicPr>
          <p:cNvPr id="5126" name="Picture 9" descr="Káº¿t quáº£ hÃ¬nh áº£nh cho hÃ¬nh áº£nh comp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40140">
            <a:off x="2882902" y="4789170"/>
            <a:ext cx="2413000" cy="307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AutoShape 15" descr="Káº¿t quáº£ hÃ¬nh áº£nh cho hÃ¬nh áº£nh thÆ°á»c Äo gÃ³c"/>
          <p:cNvSpPr>
            <a:spLocks noChangeAspect="1" noChangeArrowheads="1"/>
          </p:cNvSpPr>
          <p:nvPr/>
        </p:nvSpPr>
        <p:spPr bwMode="auto">
          <a:xfrm>
            <a:off x="269240" y="-219075"/>
            <a:ext cx="487680" cy="36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5128" name="AutoShape 17" descr="Káº¿t quáº£ hÃ¬nh áº£nh cho hÃ¬nh áº£nh thÆ°á»c Äo gÃ³c"/>
          <p:cNvSpPr>
            <a:spLocks noChangeAspect="1" noChangeArrowheads="1"/>
          </p:cNvSpPr>
          <p:nvPr/>
        </p:nvSpPr>
        <p:spPr bwMode="auto">
          <a:xfrm>
            <a:off x="513080" y="-36195"/>
            <a:ext cx="487680" cy="36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5129" name="AutoShape 19" descr="Káº¿t quáº£ hÃ¬nh áº£nh cho hÃ¬nh áº£nh thÆ°á»c Äo gÃ³c"/>
          <p:cNvSpPr>
            <a:spLocks noChangeAspect="1" noChangeArrowheads="1"/>
          </p:cNvSpPr>
          <p:nvPr/>
        </p:nvSpPr>
        <p:spPr bwMode="auto">
          <a:xfrm>
            <a:off x="756920" y="146686"/>
            <a:ext cx="48768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5130" name="AutoShape 21" descr="Káº¿t quáº£ hÃ¬nh áº£nh cho hÃ¬nh áº£nh thÆ°á»c Äo gÃ³c"/>
          <p:cNvSpPr>
            <a:spLocks noChangeAspect="1" noChangeArrowheads="1"/>
          </p:cNvSpPr>
          <p:nvPr/>
        </p:nvSpPr>
        <p:spPr bwMode="auto">
          <a:xfrm>
            <a:off x="1000760" y="329566"/>
            <a:ext cx="48768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pic>
        <p:nvPicPr>
          <p:cNvPr id="5131" name="Picture 23" descr="Káº¿t quáº£ hÃ¬nh áº£nh cho hÃ¬nh áº£nh thÆ°á»c Äo gÃ³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9000" y="5069206"/>
            <a:ext cx="536448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2" name="TextBox 2"/>
          <p:cNvSpPr txBox="1">
            <a:spLocks noChangeArrowheads="1"/>
          </p:cNvSpPr>
          <p:nvPr/>
        </p:nvSpPr>
        <p:spPr bwMode="auto">
          <a:xfrm>
            <a:off x="1333501" y="716280"/>
            <a:ext cx="3291840" cy="91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en-US" sz="5100" b="1" dirty="0" err="1">
                <a:solidFill>
                  <a:srgbClr val="FF0000"/>
                </a:solidFill>
              </a:rPr>
              <a:t>Tiết</a:t>
            </a:r>
            <a:r>
              <a:rPr lang="en-US" sz="5100" b="1" dirty="0">
                <a:solidFill>
                  <a:srgbClr val="FF0000"/>
                </a:solidFill>
              </a:rPr>
              <a:t> 1 §1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71942" y="548640"/>
            <a:ext cx="6810458" cy="1316837"/>
          </a:xfrm>
          <a:prstGeom prst="rect">
            <a:avLst/>
          </a:prstGeom>
          <a:noFill/>
        </p:spPr>
        <p:txBody>
          <a:bodyPr lIns="130622" tIns="65311" rIns="130622" bIns="6531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7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TỨ GIÁC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33"/>
          <p:cNvGrpSpPr>
            <a:grpSpLocks/>
          </p:cNvGrpSpPr>
          <p:nvPr/>
        </p:nvGrpSpPr>
        <p:grpSpPr bwMode="auto">
          <a:xfrm>
            <a:off x="0" y="731520"/>
            <a:ext cx="3657600" cy="2718435"/>
            <a:chOff x="0" y="960"/>
            <a:chExt cx="1440" cy="1427"/>
          </a:xfrm>
        </p:grpSpPr>
        <p:grpSp>
          <p:nvGrpSpPr>
            <p:cNvPr id="6182" name="Group 15"/>
            <p:cNvGrpSpPr>
              <a:grpSpLocks/>
            </p:cNvGrpSpPr>
            <p:nvPr/>
          </p:nvGrpSpPr>
          <p:grpSpPr bwMode="auto">
            <a:xfrm>
              <a:off x="0" y="960"/>
              <a:ext cx="1440" cy="1235"/>
              <a:chOff x="240" y="912"/>
              <a:chExt cx="1440" cy="1235"/>
            </a:xfrm>
          </p:grpSpPr>
          <p:sp>
            <p:nvSpPr>
              <p:cNvPr id="6184" name="Freeform 7"/>
              <p:cNvSpPr>
                <a:spLocks/>
              </p:cNvSpPr>
              <p:nvPr/>
            </p:nvSpPr>
            <p:spPr bwMode="auto">
              <a:xfrm>
                <a:off x="432" y="1152"/>
                <a:ext cx="1008" cy="720"/>
              </a:xfrm>
              <a:custGeom>
                <a:avLst/>
                <a:gdLst>
                  <a:gd name="T0" fmla="*/ 0 w 1248"/>
                  <a:gd name="T1" fmla="*/ 3 h 1056"/>
                  <a:gd name="T2" fmla="*/ 17 w 1248"/>
                  <a:gd name="T3" fmla="*/ 0 h 1056"/>
                  <a:gd name="T4" fmla="*/ 63 w 1248"/>
                  <a:gd name="T5" fmla="*/ 1 h 1056"/>
                  <a:gd name="T6" fmla="*/ 22 w 1248"/>
                  <a:gd name="T7" fmla="*/ 5 h 1056"/>
                  <a:gd name="T8" fmla="*/ 0 w 1248"/>
                  <a:gd name="T9" fmla="*/ 3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48" h="1056">
                    <a:moveTo>
                      <a:pt x="0" y="624"/>
                    </a:moveTo>
                    <a:lnTo>
                      <a:pt x="336" y="0"/>
                    </a:lnTo>
                    <a:lnTo>
                      <a:pt x="1248" y="384"/>
                    </a:lnTo>
                    <a:lnTo>
                      <a:pt x="432" y="1056"/>
                    </a:lnTo>
                    <a:lnTo>
                      <a:pt x="0" y="62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5" name="Text Box 11"/>
              <p:cNvSpPr txBox="1">
                <a:spLocks noChangeArrowheads="1"/>
              </p:cNvSpPr>
              <p:nvPr/>
            </p:nvSpPr>
            <p:spPr bwMode="auto">
              <a:xfrm>
                <a:off x="240" y="1440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A</a:t>
                </a:r>
              </a:p>
            </p:txBody>
          </p:sp>
          <p:sp>
            <p:nvSpPr>
              <p:cNvPr id="6186" name="Text Box 12"/>
              <p:cNvSpPr txBox="1">
                <a:spLocks noChangeArrowheads="1"/>
              </p:cNvSpPr>
              <p:nvPr/>
            </p:nvSpPr>
            <p:spPr bwMode="auto">
              <a:xfrm>
                <a:off x="576" y="912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B</a:t>
                </a:r>
              </a:p>
            </p:txBody>
          </p:sp>
          <p:sp>
            <p:nvSpPr>
              <p:cNvPr id="6187" name="Text Box 13"/>
              <p:cNvSpPr txBox="1">
                <a:spLocks noChangeArrowheads="1"/>
              </p:cNvSpPr>
              <p:nvPr/>
            </p:nvSpPr>
            <p:spPr bwMode="auto">
              <a:xfrm>
                <a:off x="1392" y="1248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C</a:t>
                </a:r>
              </a:p>
            </p:txBody>
          </p:sp>
          <p:sp>
            <p:nvSpPr>
              <p:cNvPr id="6188" name="Text Box 14"/>
              <p:cNvSpPr txBox="1">
                <a:spLocks noChangeArrowheads="1"/>
              </p:cNvSpPr>
              <p:nvPr/>
            </p:nvSpPr>
            <p:spPr bwMode="auto">
              <a:xfrm>
                <a:off x="672" y="1824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D</a:t>
                </a:r>
              </a:p>
            </p:txBody>
          </p:sp>
        </p:grpSp>
        <p:sp>
          <p:nvSpPr>
            <p:cNvPr id="6183" name="Text Box 32"/>
            <p:cNvSpPr txBox="1">
              <a:spLocks noChangeArrowheads="1"/>
            </p:cNvSpPr>
            <p:nvPr/>
          </p:nvSpPr>
          <p:spPr bwMode="auto">
            <a:xfrm>
              <a:off x="384" y="2064"/>
              <a:ext cx="432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a)</a:t>
              </a:r>
            </a:p>
          </p:txBody>
        </p:sp>
      </p:grpSp>
      <p:grpSp>
        <p:nvGrpSpPr>
          <p:cNvPr id="6147" name="Group 36"/>
          <p:cNvGrpSpPr>
            <a:grpSpLocks/>
          </p:cNvGrpSpPr>
          <p:nvPr/>
        </p:nvGrpSpPr>
        <p:grpSpPr bwMode="auto">
          <a:xfrm>
            <a:off x="3657600" y="640080"/>
            <a:ext cx="2560320" cy="2809875"/>
            <a:chOff x="1440" y="912"/>
            <a:chExt cx="1008" cy="1475"/>
          </a:xfrm>
        </p:grpSpPr>
        <p:grpSp>
          <p:nvGrpSpPr>
            <p:cNvPr id="6175" name="Group 31"/>
            <p:cNvGrpSpPr>
              <a:grpSpLocks/>
            </p:cNvGrpSpPr>
            <p:nvPr/>
          </p:nvGrpSpPr>
          <p:grpSpPr bwMode="auto">
            <a:xfrm>
              <a:off x="1440" y="912"/>
              <a:ext cx="1008" cy="1427"/>
              <a:chOff x="1536" y="864"/>
              <a:chExt cx="1008" cy="1427"/>
            </a:xfrm>
          </p:grpSpPr>
          <p:sp>
            <p:nvSpPr>
              <p:cNvPr id="6177" name="Freeform 8"/>
              <p:cNvSpPr>
                <a:spLocks/>
              </p:cNvSpPr>
              <p:nvPr/>
            </p:nvSpPr>
            <p:spPr bwMode="auto">
              <a:xfrm>
                <a:off x="1728" y="1104"/>
                <a:ext cx="672" cy="864"/>
              </a:xfrm>
              <a:custGeom>
                <a:avLst/>
                <a:gdLst>
                  <a:gd name="T0" fmla="*/ 0 w 672"/>
                  <a:gd name="T1" fmla="*/ 336 h 864"/>
                  <a:gd name="T2" fmla="*/ 624 w 672"/>
                  <a:gd name="T3" fmla="*/ 0 h 864"/>
                  <a:gd name="T4" fmla="*/ 384 w 672"/>
                  <a:gd name="T5" fmla="*/ 384 h 864"/>
                  <a:gd name="T6" fmla="*/ 672 w 672"/>
                  <a:gd name="T7" fmla="*/ 864 h 864"/>
                  <a:gd name="T8" fmla="*/ 0 w 672"/>
                  <a:gd name="T9" fmla="*/ 336 h 8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72" h="864">
                    <a:moveTo>
                      <a:pt x="0" y="336"/>
                    </a:moveTo>
                    <a:lnTo>
                      <a:pt x="624" y="0"/>
                    </a:lnTo>
                    <a:lnTo>
                      <a:pt x="384" y="384"/>
                    </a:lnTo>
                    <a:lnTo>
                      <a:pt x="672" y="864"/>
                    </a:lnTo>
                    <a:lnTo>
                      <a:pt x="0" y="33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8" name="Text Box 16"/>
              <p:cNvSpPr txBox="1">
                <a:spLocks noChangeArrowheads="1"/>
              </p:cNvSpPr>
              <p:nvPr/>
            </p:nvSpPr>
            <p:spPr bwMode="auto">
              <a:xfrm>
                <a:off x="1536" y="1344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A</a:t>
                </a:r>
              </a:p>
            </p:txBody>
          </p:sp>
          <p:sp>
            <p:nvSpPr>
              <p:cNvPr id="6179" name="Text Box 17"/>
              <p:cNvSpPr txBox="1">
                <a:spLocks noChangeArrowheads="1"/>
              </p:cNvSpPr>
              <p:nvPr/>
            </p:nvSpPr>
            <p:spPr bwMode="auto">
              <a:xfrm>
                <a:off x="2256" y="864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B</a:t>
                </a:r>
              </a:p>
            </p:txBody>
          </p:sp>
          <p:sp>
            <p:nvSpPr>
              <p:cNvPr id="6180" name="Text Box 18"/>
              <p:cNvSpPr txBox="1">
                <a:spLocks noChangeArrowheads="1"/>
              </p:cNvSpPr>
              <p:nvPr/>
            </p:nvSpPr>
            <p:spPr bwMode="auto">
              <a:xfrm>
                <a:off x="2112" y="1344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C</a:t>
                </a:r>
              </a:p>
            </p:txBody>
          </p:sp>
          <p:sp>
            <p:nvSpPr>
              <p:cNvPr id="6181" name="Text Box 19"/>
              <p:cNvSpPr txBox="1">
                <a:spLocks noChangeArrowheads="1"/>
              </p:cNvSpPr>
              <p:nvPr/>
            </p:nvSpPr>
            <p:spPr bwMode="auto">
              <a:xfrm>
                <a:off x="2256" y="1968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D</a:t>
                </a:r>
              </a:p>
            </p:txBody>
          </p:sp>
        </p:grpSp>
        <p:sp>
          <p:nvSpPr>
            <p:cNvPr id="6176" name="Text Box 35"/>
            <p:cNvSpPr txBox="1">
              <a:spLocks noChangeArrowheads="1"/>
            </p:cNvSpPr>
            <p:nvPr/>
          </p:nvSpPr>
          <p:spPr bwMode="auto">
            <a:xfrm>
              <a:off x="1776" y="2064"/>
              <a:ext cx="384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b)</a:t>
              </a:r>
            </a:p>
          </p:txBody>
        </p:sp>
      </p:grpSp>
      <p:grpSp>
        <p:nvGrpSpPr>
          <p:cNvPr id="6148" name="Group 38"/>
          <p:cNvGrpSpPr>
            <a:grpSpLocks/>
          </p:cNvGrpSpPr>
          <p:nvPr/>
        </p:nvGrpSpPr>
        <p:grpSpPr bwMode="auto">
          <a:xfrm>
            <a:off x="7071360" y="274320"/>
            <a:ext cx="3291840" cy="3084195"/>
            <a:chOff x="2784" y="720"/>
            <a:chExt cx="1296" cy="1619"/>
          </a:xfrm>
        </p:grpSpPr>
        <p:grpSp>
          <p:nvGrpSpPr>
            <p:cNvPr id="6168" name="Group 30"/>
            <p:cNvGrpSpPr>
              <a:grpSpLocks/>
            </p:cNvGrpSpPr>
            <p:nvPr/>
          </p:nvGrpSpPr>
          <p:grpSpPr bwMode="auto">
            <a:xfrm>
              <a:off x="2784" y="720"/>
              <a:ext cx="1296" cy="1523"/>
              <a:chOff x="2784" y="816"/>
              <a:chExt cx="1296" cy="1523"/>
            </a:xfrm>
          </p:grpSpPr>
          <p:sp>
            <p:nvSpPr>
              <p:cNvPr id="6170" name="Freeform 9"/>
              <p:cNvSpPr>
                <a:spLocks/>
              </p:cNvSpPr>
              <p:nvPr/>
            </p:nvSpPr>
            <p:spPr bwMode="auto">
              <a:xfrm>
                <a:off x="2976" y="1104"/>
                <a:ext cx="912" cy="912"/>
              </a:xfrm>
              <a:custGeom>
                <a:avLst/>
                <a:gdLst>
                  <a:gd name="T0" fmla="*/ 0 w 912"/>
                  <a:gd name="T1" fmla="*/ 288 h 912"/>
                  <a:gd name="T2" fmla="*/ 816 w 912"/>
                  <a:gd name="T3" fmla="*/ 0 h 912"/>
                  <a:gd name="T4" fmla="*/ 0 w 912"/>
                  <a:gd name="T5" fmla="*/ 912 h 912"/>
                  <a:gd name="T6" fmla="*/ 912 w 912"/>
                  <a:gd name="T7" fmla="*/ 912 h 912"/>
                  <a:gd name="T8" fmla="*/ 0 w 912"/>
                  <a:gd name="T9" fmla="*/ 288 h 9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12" h="912">
                    <a:moveTo>
                      <a:pt x="0" y="288"/>
                    </a:moveTo>
                    <a:lnTo>
                      <a:pt x="816" y="0"/>
                    </a:lnTo>
                    <a:lnTo>
                      <a:pt x="0" y="912"/>
                    </a:lnTo>
                    <a:lnTo>
                      <a:pt x="912" y="912"/>
                    </a:lnTo>
                    <a:lnTo>
                      <a:pt x="0" y="28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1" name="Text Box 20"/>
              <p:cNvSpPr txBox="1">
                <a:spLocks noChangeArrowheads="1"/>
              </p:cNvSpPr>
              <p:nvPr/>
            </p:nvSpPr>
            <p:spPr bwMode="auto">
              <a:xfrm>
                <a:off x="2784" y="1152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A</a:t>
                </a:r>
              </a:p>
            </p:txBody>
          </p:sp>
          <p:sp>
            <p:nvSpPr>
              <p:cNvPr id="6172" name="Text Box 21"/>
              <p:cNvSpPr txBox="1">
                <a:spLocks noChangeArrowheads="1"/>
              </p:cNvSpPr>
              <p:nvPr/>
            </p:nvSpPr>
            <p:spPr bwMode="auto">
              <a:xfrm>
                <a:off x="3696" y="816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B</a:t>
                </a:r>
              </a:p>
            </p:txBody>
          </p:sp>
          <p:sp>
            <p:nvSpPr>
              <p:cNvPr id="6173" name="Text Box 22"/>
              <p:cNvSpPr txBox="1">
                <a:spLocks noChangeArrowheads="1"/>
              </p:cNvSpPr>
              <p:nvPr/>
            </p:nvSpPr>
            <p:spPr bwMode="auto">
              <a:xfrm>
                <a:off x="2832" y="2016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C</a:t>
                </a:r>
              </a:p>
            </p:txBody>
          </p:sp>
          <p:sp>
            <p:nvSpPr>
              <p:cNvPr id="6174" name="Text Box 23"/>
              <p:cNvSpPr txBox="1">
                <a:spLocks noChangeArrowheads="1"/>
              </p:cNvSpPr>
              <p:nvPr/>
            </p:nvSpPr>
            <p:spPr bwMode="auto">
              <a:xfrm>
                <a:off x="3792" y="2016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D</a:t>
                </a:r>
              </a:p>
            </p:txBody>
          </p:sp>
        </p:grpSp>
        <p:sp>
          <p:nvSpPr>
            <p:cNvPr id="6169" name="Text Box 37"/>
            <p:cNvSpPr txBox="1">
              <a:spLocks noChangeArrowheads="1"/>
            </p:cNvSpPr>
            <p:nvPr/>
          </p:nvSpPr>
          <p:spPr bwMode="auto">
            <a:xfrm>
              <a:off x="3120" y="2016"/>
              <a:ext cx="432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c)</a:t>
              </a:r>
            </a:p>
          </p:txBody>
        </p:sp>
      </p:grpSp>
      <p:grpSp>
        <p:nvGrpSpPr>
          <p:cNvPr id="6149" name="Group 40"/>
          <p:cNvGrpSpPr>
            <a:grpSpLocks/>
          </p:cNvGrpSpPr>
          <p:nvPr/>
        </p:nvGrpSpPr>
        <p:grpSpPr bwMode="auto">
          <a:xfrm>
            <a:off x="10972800" y="457200"/>
            <a:ext cx="3657600" cy="3829050"/>
            <a:chOff x="4320" y="912"/>
            <a:chExt cx="1440" cy="2010"/>
          </a:xfrm>
        </p:grpSpPr>
        <p:grpSp>
          <p:nvGrpSpPr>
            <p:cNvPr id="6160" name="Group 29"/>
            <p:cNvGrpSpPr>
              <a:grpSpLocks/>
            </p:cNvGrpSpPr>
            <p:nvPr/>
          </p:nvGrpSpPr>
          <p:grpSpPr bwMode="auto">
            <a:xfrm>
              <a:off x="4320" y="912"/>
              <a:ext cx="1440" cy="1331"/>
              <a:chOff x="4272" y="960"/>
              <a:chExt cx="1440" cy="1331"/>
            </a:xfrm>
          </p:grpSpPr>
          <p:sp>
            <p:nvSpPr>
              <p:cNvPr id="6162" name="Freeform 10"/>
              <p:cNvSpPr>
                <a:spLocks/>
              </p:cNvSpPr>
              <p:nvPr/>
            </p:nvSpPr>
            <p:spPr bwMode="auto">
              <a:xfrm>
                <a:off x="4416" y="1200"/>
                <a:ext cx="1104" cy="768"/>
              </a:xfrm>
              <a:custGeom>
                <a:avLst/>
                <a:gdLst>
                  <a:gd name="T0" fmla="*/ 0 w 1104"/>
                  <a:gd name="T1" fmla="*/ 768 h 768"/>
                  <a:gd name="T2" fmla="*/ 336 w 1104"/>
                  <a:gd name="T3" fmla="*/ 0 h 768"/>
                  <a:gd name="T4" fmla="*/ 1104 w 1104"/>
                  <a:gd name="T5" fmla="*/ 768 h 768"/>
                  <a:gd name="T6" fmla="*/ 0 w 1104"/>
                  <a:gd name="T7" fmla="*/ 768 h 76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04" h="768">
                    <a:moveTo>
                      <a:pt x="0" y="768"/>
                    </a:moveTo>
                    <a:lnTo>
                      <a:pt x="336" y="0"/>
                    </a:lnTo>
                    <a:lnTo>
                      <a:pt x="1104" y="768"/>
                    </a:lnTo>
                    <a:lnTo>
                      <a:pt x="0" y="76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3" name="Text Box 24"/>
              <p:cNvSpPr txBox="1">
                <a:spLocks noChangeArrowheads="1"/>
              </p:cNvSpPr>
              <p:nvPr/>
            </p:nvSpPr>
            <p:spPr bwMode="auto">
              <a:xfrm>
                <a:off x="4608" y="960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A</a:t>
                </a:r>
              </a:p>
            </p:txBody>
          </p:sp>
          <p:sp>
            <p:nvSpPr>
              <p:cNvPr id="6164" name="Text Box 25"/>
              <p:cNvSpPr txBox="1">
                <a:spLocks noChangeArrowheads="1"/>
              </p:cNvSpPr>
              <p:nvPr/>
            </p:nvSpPr>
            <p:spPr bwMode="auto">
              <a:xfrm>
                <a:off x="4272" y="1968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B</a:t>
                </a:r>
              </a:p>
            </p:txBody>
          </p:sp>
          <p:sp>
            <p:nvSpPr>
              <p:cNvPr id="6165" name="Text Box 26"/>
              <p:cNvSpPr txBox="1">
                <a:spLocks noChangeArrowheads="1"/>
              </p:cNvSpPr>
              <p:nvPr/>
            </p:nvSpPr>
            <p:spPr bwMode="auto">
              <a:xfrm>
                <a:off x="4608" y="1968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C</a:t>
                </a:r>
              </a:p>
            </p:txBody>
          </p:sp>
          <p:sp>
            <p:nvSpPr>
              <p:cNvPr id="6166" name="Text Box 27"/>
              <p:cNvSpPr txBox="1">
                <a:spLocks noChangeArrowheads="1"/>
              </p:cNvSpPr>
              <p:nvPr/>
            </p:nvSpPr>
            <p:spPr bwMode="auto">
              <a:xfrm>
                <a:off x="5424" y="1968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D</a:t>
                </a:r>
              </a:p>
            </p:txBody>
          </p:sp>
          <p:sp>
            <p:nvSpPr>
              <p:cNvPr id="6167" name="Oval 28"/>
              <p:cNvSpPr>
                <a:spLocks noChangeArrowheads="1"/>
              </p:cNvSpPr>
              <p:nvPr/>
            </p:nvSpPr>
            <p:spPr bwMode="auto">
              <a:xfrm>
                <a:off x="4683" y="1938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61" name="Text Box 39"/>
            <p:cNvSpPr txBox="1">
              <a:spLocks noChangeArrowheads="1"/>
            </p:cNvSpPr>
            <p:nvPr/>
          </p:nvSpPr>
          <p:spPr bwMode="auto">
            <a:xfrm>
              <a:off x="4728" y="2550"/>
              <a:ext cx="744" cy="3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dirty="0" err="1">
                  <a:solidFill>
                    <a:srgbClr val="0000CC"/>
                  </a:solidFill>
                </a:rPr>
                <a:t>Hình</a:t>
              </a:r>
              <a:r>
                <a:rPr lang="en-US" sz="4000" dirty="0">
                  <a:solidFill>
                    <a:srgbClr val="0000CC"/>
                  </a:solidFill>
                </a:rPr>
                <a:t> 2</a:t>
              </a:r>
            </a:p>
          </p:txBody>
        </p:sp>
      </p:grpSp>
      <p:sp>
        <p:nvSpPr>
          <p:cNvPr id="39" name="Freeform 49"/>
          <p:cNvSpPr>
            <a:spLocks/>
          </p:cNvSpPr>
          <p:nvPr/>
        </p:nvSpPr>
        <p:spPr bwMode="auto">
          <a:xfrm>
            <a:off x="487680" y="1188720"/>
            <a:ext cx="2560320" cy="1371600"/>
          </a:xfrm>
          <a:custGeom>
            <a:avLst/>
            <a:gdLst>
              <a:gd name="T0" fmla="*/ 0 w 1248"/>
              <a:gd name="T1" fmla="*/ 2147483647 h 1056"/>
              <a:gd name="T2" fmla="*/ 2147483647 w 1248"/>
              <a:gd name="T3" fmla="*/ 0 h 1056"/>
              <a:gd name="T4" fmla="*/ 2147483647 w 1248"/>
              <a:gd name="T5" fmla="*/ 2147483647 h 1056"/>
              <a:gd name="T6" fmla="*/ 2147483647 w 1248"/>
              <a:gd name="T7" fmla="*/ 2147483647 h 1056"/>
              <a:gd name="T8" fmla="*/ 0 w 1248"/>
              <a:gd name="T9" fmla="*/ 2147483647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48" h="1056">
                <a:moveTo>
                  <a:pt x="0" y="624"/>
                </a:moveTo>
                <a:lnTo>
                  <a:pt x="336" y="0"/>
                </a:lnTo>
                <a:lnTo>
                  <a:pt x="1248" y="384"/>
                </a:lnTo>
                <a:lnTo>
                  <a:pt x="432" y="1056"/>
                </a:lnTo>
                <a:lnTo>
                  <a:pt x="0" y="62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40" name="Freeform 57"/>
          <p:cNvSpPr>
            <a:spLocks/>
          </p:cNvSpPr>
          <p:nvPr/>
        </p:nvSpPr>
        <p:spPr bwMode="auto">
          <a:xfrm>
            <a:off x="4145280" y="1097280"/>
            <a:ext cx="1706880" cy="1645920"/>
          </a:xfrm>
          <a:custGeom>
            <a:avLst/>
            <a:gdLst>
              <a:gd name="T0" fmla="*/ 0 w 672"/>
              <a:gd name="T1" fmla="*/ 2147483647 h 864"/>
              <a:gd name="T2" fmla="*/ 2147483647 w 672"/>
              <a:gd name="T3" fmla="*/ 0 h 864"/>
              <a:gd name="T4" fmla="*/ 2147483647 w 672"/>
              <a:gd name="T5" fmla="*/ 2147483647 h 864"/>
              <a:gd name="T6" fmla="*/ 2147483647 w 672"/>
              <a:gd name="T7" fmla="*/ 2147483647 h 864"/>
              <a:gd name="T8" fmla="*/ 0 w 672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72" h="864">
                <a:moveTo>
                  <a:pt x="0" y="336"/>
                </a:moveTo>
                <a:lnTo>
                  <a:pt x="624" y="0"/>
                </a:lnTo>
                <a:lnTo>
                  <a:pt x="384" y="384"/>
                </a:lnTo>
                <a:lnTo>
                  <a:pt x="672" y="864"/>
                </a:lnTo>
                <a:lnTo>
                  <a:pt x="0" y="33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41" name="Freeform 80"/>
          <p:cNvSpPr>
            <a:spLocks/>
          </p:cNvSpPr>
          <p:nvPr/>
        </p:nvSpPr>
        <p:spPr bwMode="auto">
          <a:xfrm>
            <a:off x="7559040" y="817246"/>
            <a:ext cx="2316480" cy="1737360"/>
          </a:xfrm>
          <a:custGeom>
            <a:avLst/>
            <a:gdLst>
              <a:gd name="T0" fmla="*/ 0 w 912"/>
              <a:gd name="T1" fmla="*/ 2147483647 h 912"/>
              <a:gd name="T2" fmla="*/ 2147483647 w 912"/>
              <a:gd name="T3" fmla="*/ 0 h 912"/>
              <a:gd name="T4" fmla="*/ 0 w 912"/>
              <a:gd name="T5" fmla="*/ 2147483647 h 912"/>
              <a:gd name="T6" fmla="*/ 2147483647 w 912"/>
              <a:gd name="T7" fmla="*/ 2147483647 h 912"/>
              <a:gd name="T8" fmla="*/ 0 w 912"/>
              <a:gd name="T9" fmla="*/ 2147483647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2" h="912">
                <a:moveTo>
                  <a:pt x="0" y="288"/>
                </a:moveTo>
                <a:lnTo>
                  <a:pt x="816" y="0"/>
                </a:lnTo>
                <a:lnTo>
                  <a:pt x="0" y="912"/>
                </a:lnTo>
                <a:lnTo>
                  <a:pt x="912" y="912"/>
                </a:lnTo>
                <a:lnTo>
                  <a:pt x="0" y="28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6153" name="Line 84"/>
          <p:cNvSpPr>
            <a:spLocks noChangeShapeType="1"/>
          </p:cNvSpPr>
          <p:nvPr/>
        </p:nvSpPr>
        <p:spPr bwMode="auto">
          <a:xfrm>
            <a:off x="10728960" y="1097280"/>
            <a:ext cx="0" cy="356616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6154" name="Text Box 85"/>
          <p:cNvSpPr txBox="1">
            <a:spLocks noChangeArrowheads="1"/>
          </p:cNvSpPr>
          <p:nvPr/>
        </p:nvSpPr>
        <p:spPr bwMode="auto">
          <a:xfrm>
            <a:off x="4084320" y="3577591"/>
            <a:ext cx="1889760" cy="7474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>
                <a:solidFill>
                  <a:srgbClr val="0000CC"/>
                </a:solidFill>
              </a:rPr>
              <a:t>Hình</a:t>
            </a:r>
            <a:r>
              <a:rPr lang="en-US" sz="4000" dirty="0">
                <a:solidFill>
                  <a:srgbClr val="0000CC"/>
                </a:solidFill>
              </a:rPr>
              <a:t> 1</a:t>
            </a:r>
          </a:p>
        </p:txBody>
      </p:sp>
      <p:pic>
        <p:nvPicPr>
          <p:cNvPr id="7209" name="Picture 41" descr="Káº¿t quáº£ hÃ¬nh áº£nh cho hÃ¬nh áº£nh dáº¥u há»i cháº¥m trong nÃ£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2" y="5454016"/>
            <a:ext cx="2969259" cy="222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182621" y="4173856"/>
            <a:ext cx="7741920" cy="2684144"/>
            <a:chOff x="6083710" y="4084637"/>
            <a:chExt cx="4838700" cy="2236788"/>
          </a:xfrm>
        </p:grpSpPr>
        <p:sp>
          <p:nvSpPr>
            <p:cNvPr id="4" name="Cloud Callout 3"/>
            <p:cNvSpPr/>
            <p:nvPr/>
          </p:nvSpPr>
          <p:spPr>
            <a:xfrm>
              <a:off x="6083710" y="4084637"/>
              <a:ext cx="4838700" cy="2236788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59" name="TextBox 1"/>
            <p:cNvSpPr txBox="1">
              <a:spLocks noChangeArrowheads="1"/>
            </p:cNvSpPr>
            <p:nvPr/>
          </p:nvSpPr>
          <p:spPr bwMode="auto">
            <a:xfrm>
              <a:off x="6602413" y="4565650"/>
              <a:ext cx="4217987" cy="1102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dirty="0" err="1">
                  <a:solidFill>
                    <a:srgbClr val="0000CC"/>
                  </a:solidFill>
                </a:rPr>
                <a:t>Hình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nào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là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tứ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giác</a:t>
              </a:r>
              <a:r>
                <a:rPr lang="en-US" sz="4000" dirty="0">
                  <a:solidFill>
                    <a:srgbClr val="0000CC"/>
                  </a:solidFill>
                </a:rPr>
                <a:t>?</a:t>
              </a:r>
            </a:p>
            <a:p>
              <a:r>
                <a:rPr lang="en-US" sz="4000" dirty="0" err="1">
                  <a:solidFill>
                    <a:srgbClr val="0000CC"/>
                  </a:solidFill>
                </a:rPr>
                <a:t>Hình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nào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không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là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tứ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giác</a:t>
              </a:r>
              <a:r>
                <a:rPr lang="en-US" sz="4000" dirty="0">
                  <a:solidFill>
                    <a:srgbClr val="0000CC"/>
                  </a:solidFill>
                </a:rPr>
                <a:t>?</a:t>
              </a:r>
            </a:p>
          </p:txBody>
        </p:sp>
      </p:grpSp>
      <p:sp>
        <p:nvSpPr>
          <p:cNvPr id="9" name="Up Arrow 8"/>
          <p:cNvSpPr/>
          <p:nvPr/>
        </p:nvSpPr>
        <p:spPr>
          <a:xfrm>
            <a:off x="2908301" y="4173856"/>
            <a:ext cx="4145280" cy="2926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TỨ GIÁC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109981" y="1371601"/>
            <a:ext cx="547624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Định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nghĩa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tứ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giác</a:t>
            </a:r>
            <a:r>
              <a:rPr lang="en-US" sz="4000" b="1" i="1" dirty="0">
                <a:solidFill>
                  <a:srgbClr val="FF0000"/>
                </a:solidFill>
              </a:rPr>
              <a:t>:</a:t>
            </a:r>
          </a:p>
        </p:txBody>
      </p:sp>
      <p:grpSp>
        <p:nvGrpSpPr>
          <p:cNvPr id="7171" name="Group 15"/>
          <p:cNvGrpSpPr>
            <a:grpSpLocks/>
          </p:cNvGrpSpPr>
          <p:nvPr/>
        </p:nvGrpSpPr>
        <p:grpSpPr bwMode="auto">
          <a:xfrm>
            <a:off x="6296662" y="300991"/>
            <a:ext cx="6464299" cy="3400242"/>
            <a:chOff x="277" y="912"/>
            <a:chExt cx="1401" cy="1045"/>
          </a:xfrm>
        </p:grpSpPr>
        <p:sp>
          <p:nvSpPr>
            <p:cNvPr id="7181" name="Freeform 7"/>
            <p:cNvSpPr>
              <a:spLocks/>
            </p:cNvSpPr>
            <p:nvPr/>
          </p:nvSpPr>
          <p:spPr bwMode="auto">
            <a:xfrm>
              <a:off x="392" y="1072"/>
              <a:ext cx="1008" cy="720"/>
            </a:xfrm>
            <a:custGeom>
              <a:avLst/>
              <a:gdLst>
                <a:gd name="T0" fmla="*/ 0 w 1248"/>
                <a:gd name="T1" fmla="*/ 3 h 1056"/>
                <a:gd name="T2" fmla="*/ 17 w 1248"/>
                <a:gd name="T3" fmla="*/ 0 h 1056"/>
                <a:gd name="T4" fmla="*/ 63 w 1248"/>
                <a:gd name="T5" fmla="*/ 1 h 1056"/>
                <a:gd name="T6" fmla="*/ 22 w 1248"/>
                <a:gd name="T7" fmla="*/ 5 h 1056"/>
                <a:gd name="T8" fmla="*/ 0 w 1248"/>
                <a:gd name="T9" fmla="*/ 3 h 10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8" h="1056">
                  <a:moveTo>
                    <a:pt x="0" y="624"/>
                  </a:moveTo>
                  <a:lnTo>
                    <a:pt x="336" y="0"/>
                  </a:lnTo>
                  <a:lnTo>
                    <a:pt x="1248" y="384"/>
                  </a:lnTo>
                  <a:lnTo>
                    <a:pt x="432" y="1056"/>
                  </a:lnTo>
                  <a:lnTo>
                    <a:pt x="0" y="62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Text Box 11"/>
            <p:cNvSpPr txBox="1">
              <a:spLocks noChangeArrowheads="1"/>
            </p:cNvSpPr>
            <p:nvPr/>
          </p:nvSpPr>
          <p:spPr bwMode="auto">
            <a:xfrm>
              <a:off x="277" y="1403"/>
              <a:ext cx="288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7183" name="Text Box 12"/>
            <p:cNvSpPr txBox="1">
              <a:spLocks noChangeArrowheads="1"/>
            </p:cNvSpPr>
            <p:nvPr/>
          </p:nvSpPr>
          <p:spPr bwMode="auto">
            <a:xfrm>
              <a:off x="606" y="912"/>
              <a:ext cx="288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  <p:sp>
          <p:nvSpPr>
            <p:cNvPr id="7184" name="Text Box 13"/>
            <p:cNvSpPr txBox="1">
              <a:spLocks noChangeArrowheads="1"/>
            </p:cNvSpPr>
            <p:nvPr/>
          </p:nvSpPr>
          <p:spPr bwMode="auto">
            <a:xfrm>
              <a:off x="1390" y="1241"/>
              <a:ext cx="288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</a:t>
              </a:r>
            </a:p>
          </p:txBody>
        </p:sp>
        <p:sp>
          <p:nvSpPr>
            <p:cNvPr id="7185" name="Text Box 14"/>
            <p:cNvSpPr txBox="1">
              <a:spLocks noChangeArrowheads="1"/>
            </p:cNvSpPr>
            <p:nvPr/>
          </p:nvSpPr>
          <p:spPr bwMode="auto">
            <a:xfrm>
              <a:off x="709" y="1768"/>
              <a:ext cx="288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</a:t>
              </a:r>
            </a:p>
          </p:txBody>
        </p:sp>
      </p:grpSp>
      <p:sp>
        <p:nvSpPr>
          <p:cNvPr id="32813" name="Text Box 45"/>
          <p:cNvSpPr txBox="1">
            <a:spLocks noChangeArrowheads="1"/>
          </p:cNvSpPr>
          <p:nvPr/>
        </p:nvSpPr>
        <p:spPr bwMode="auto">
          <a:xfrm>
            <a:off x="243840" y="3749040"/>
            <a:ext cx="14142720" cy="11783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FF0000"/>
                </a:solidFill>
              </a:rPr>
              <a:t>Tứ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giác</a:t>
            </a:r>
            <a:r>
              <a:rPr lang="en-US" dirty="0">
                <a:solidFill>
                  <a:srgbClr val="FF0000"/>
                </a:solidFill>
              </a:rPr>
              <a:t> ABCD </a:t>
            </a:r>
            <a:r>
              <a:rPr lang="en-US" dirty="0" err="1">
                <a:solidFill>
                  <a:srgbClr val="FF0000"/>
                </a:solidFill>
              </a:rPr>
              <a:t>là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hình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gồm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bốn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đoạn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thẳng</a:t>
            </a:r>
            <a:r>
              <a:rPr lang="en-US" dirty="0">
                <a:solidFill>
                  <a:srgbClr val="FF0000"/>
                </a:solidFill>
              </a:rPr>
              <a:t> AB, BC, CD, DA </a:t>
            </a:r>
            <a:r>
              <a:rPr lang="en-US" dirty="0" err="1">
                <a:solidFill>
                  <a:srgbClr val="FF0000"/>
                </a:solidFill>
              </a:rPr>
              <a:t>trong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bất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kì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hai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đoạn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thẳng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nào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cũng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không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cùng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nằm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trên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một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đường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thẳng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1584960" y="5852160"/>
            <a:ext cx="1146048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 Tứ giác ABCD còn gọi là tứ giác BCDA, BADC,…</a:t>
            </a:r>
          </a:p>
        </p:txBody>
      </p:sp>
      <p:sp>
        <p:nvSpPr>
          <p:cNvPr id="32850" name="Text Box 82"/>
          <p:cNvSpPr txBox="1">
            <a:spLocks noChangeArrowheads="1"/>
          </p:cNvSpPr>
          <p:nvPr/>
        </p:nvSpPr>
        <p:spPr bwMode="auto">
          <a:xfrm>
            <a:off x="1584960" y="6400800"/>
            <a:ext cx="75590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 Các điểm A,B,C,D gọi là các </a:t>
            </a:r>
            <a:r>
              <a:rPr lang="en-US" b="1">
                <a:solidFill>
                  <a:srgbClr val="FF0000"/>
                </a:solidFill>
              </a:rPr>
              <a:t>đỉnh</a:t>
            </a:r>
          </a:p>
        </p:txBody>
      </p:sp>
      <p:sp>
        <p:nvSpPr>
          <p:cNvPr id="32851" name="Text Box 83"/>
          <p:cNvSpPr txBox="1">
            <a:spLocks noChangeArrowheads="1"/>
          </p:cNvSpPr>
          <p:nvPr/>
        </p:nvSpPr>
        <p:spPr bwMode="auto">
          <a:xfrm>
            <a:off x="1587501" y="6949440"/>
            <a:ext cx="9994899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-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AB,BC,CD,DA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cạnh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1109981" y="5029201"/>
            <a:ext cx="2669539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Chú</a:t>
            </a:r>
            <a:r>
              <a:rPr lang="en-US" sz="4000" b="1" i="1" dirty="0">
                <a:solidFill>
                  <a:srgbClr val="FF0000"/>
                </a:solidFill>
              </a:rPr>
              <a:t> ý:</a:t>
            </a:r>
          </a:p>
        </p:txBody>
      </p:sp>
      <p:pic>
        <p:nvPicPr>
          <p:cNvPr id="48" name="Picture 41" descr="Káº¿t quáº£ hÃ¬nh áº£nh cho hÃ¬nh áº£nh dáº¥u há»i cháº¥m trong nÃ£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8880" y="4722496"/>
            <a:ext cx="2969261" cy="222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364480" y="3943351"/>
            <a:ext cx="5659120" cy="2366010"/>
            <a:chOff x="3056084" y="-304800"/>
            <a:chExt cx="3536948" cy="1971020"/>
          </a:xfrm>
        </p:grpSpPr>
        <p:sp>
          <p:nvSpPr>
            <p:cNvPr id="2" name="Cloud 1"/>
            <p:cNvSpPr/>
            <p:nvPr/>
          </p:nvSpPr>
          <p:spPr>
            <a:xfrm>
              <a:off x="3056084" y="-304800"/>
              <a:ext cx="3536948" cy="197102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80" name="TextBox 46"/>
            <p:cNvSpPr txBox="1">
              <a:spLocks noChangeArrowheads="1"/>
            </p:cNvSpPr>
            <p:nvPr/>
          </p:nvSpPr>
          <p:spPr bwMode="auto">
            <a:xfrm>
              <a:off x="3505200" y="139709"/>
              <a:ext cx="2876550" cy="1102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dirty="0" err="1">
                  <a:solidFill>
                    <a:srgbClr val="0000CC"/>
                  </a:solidFill>
                </a:rPr>
                <a:t>Tứ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giác</a:t>
              </a:r>
              <a:r>
                <a:rPr lang="en-US" sz="4000" dirty="0">
                  <a:solidFill>
                    <a:srgbClr val="0000CC"/>
                  </a:solidFill>
                </a:rPr>
                <a:t> ABCD </a:t>
              </a:r>
              <a:r>
                <a:rPr lang="en-US" sz="4000" dirty="0" err="1">
                  <a:solidFill>
                    <a:srgbClr val="0000CC"/>
                  </a:solidFill>
                </a:rPr>
                <a:t>là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hình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như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thế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nào</a:t>
              </a:r>
              <a:r>
                <a:rPr lang="en-US" sz="4000" dirty="0">
                  <a:solidFill>
                    <a:srgbClr val="0000CC"/>
                  </a:solidFill>
                </a:rPr>
                <a:t>?</a:t>
              </a:r>
            </a:p>
          </p:txBody>
        </p:sp>
      </p:grp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28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28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28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2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2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  <p:bldP spid="32813" grpId="0" animBg="1"/>
      <p:bldP spid="32849" grpId="0"/>
      <p:bldP spid="32850" grpId="0"/>
      <p:bldP spid="32851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1" descr="Káº¿t quáº£ hÃ¬nh áº£nh cho hÃ¬nh áº£nh dáº¥u há»i cháº¥m trong nÃ£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8880" y="0"/>
            <a:ext cx="1971040" cy="167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243840" y="182881"/>
            <a:ext cx="975360" cy="74745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?1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449321" y="182880"/>
            <a:ext cx="9230360" cy="170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CC"/>
                </a:solidFill>
              </a:rPr>
              <a:t>Trong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các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tứ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giác</a:t>
            </a:r>
            <a:r>
              <a:rPr lang="en-US" dirty="0">
                <a:solidFill>
                  <a:srgbClr val="0000CC"/>
                </a:solidFill>
              </a:rPr>
              <a:t> ở </a:t>
            </a:r>
            <a:r>
              <a:rPr lang="en-US" dirty="0" err="1">
                <a:solidFill>
                  <a:srgbClr val="0000CC"/>
                </a:solidFill>
              </a:rPr>
              <a:t>hình</a:t>
            </a:r>
            <a:r>
              <a:rPr lang="en-US" dirty="0">
                <a:solidFill>
                  <a:srgbClr val="0000CC"/>
                </a:solidFill>
              </a:rPr>
              <a:t> 1, </a:t>
            </a:r>
            <a:r>
              <a:rPr lang="en-US" dirty="0" err="1">
                <a:solidFill>
                  <a:srgbClr val="0000CC"/>
                </a:solidFill>
              </a:rPr>
              <a:t>tứ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giác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nào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luôn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u="sng" dirty="0" err="1">
                <a:solidFill>
                  <a:srgbClr val="0000CC"/>
                </a:solidFill>
              </a:rPr>
              <a:t>nằm</a:t>
            </a:r>
            <a:r>
              <a:rPr lang="en-US" u="sng" dirty="0">
                <a:solidFill>
                  <a:srgbClr val="0000CC"/>
                </a:solidFill>
              </a:rPr>
              <a:t> </a:t>
            </a:r>
            <a:r>
              <a:rPr lang="en-US" u="sng" dirty="0" err="1">
                <a:solidFill>
                  <a:srgbClr val="0000CC"/>
                </a:solidFill>
              </a:rPr>
              <a:t>trong</a:t>
            </a:r>
            <a:r>
              <a:rPr lang="en-US" u="sng" dirty="0">
                <a:solidFill>
                  <a:srgbClr val="0000CC"/>
                </a:solidFill>
              </a:rPr>
              <a:t> </a:t>
            </a:r>
            <a:r>
              <a:rPr lang="en-US" u="sng" dirty="0" err="1">
                <a:solidFill>
                  <a:srgbClr val="0000CC"/>
                </a:solidFill>
              </a:rPr>
              <a:t>một</a:t>
            </a:r>
            <a:r>
              <a:rPr lang="en-US" u="sng" dirty="0">
                <a:solidFill>
                  <a:srgbClr val="0000CC"/>
                </a:solidFill>
              </a:rPr>
              <a:t> </a:t>
            </a:r>
            <a:r>
              <a:rPr lang="en-US" u="sng" dirty="0" err="1">
                <a:solidFill>
                  <a:srgbClr val="0000CC"/>
                </a:solidFill>
              </a:rPr>
              <a:t>nửa</a:t>
            </a:r>
            <a:r>
              <a:rPr lang="en-US" u="sng" dirty="0">
                <a:solidFill>
                  <a:srgbClr val="0000CC"/>
                </a:solidFill>
              </a:rPr>
              <a:t> </a:t>
            </a:r>
            <a:r>
              <a:rPr lang="en-US" u="sng" dirty="0" err="1">
                <a:solidFill>
                  <a:srgbClr val="0000CC"/>
                </a:solidFill>
              </a:rPr>
              <a:t>mặt</a:t>
            </a:r>
            <a:r>
              <a:rPr lang="en-US" u="sng" dirty="0">
                <a:solidFill>
                  <a:srgbClr val="0000CC"/>
                </a:solidFill>
              </a:rPr>
              <a:t> </a:t>
            </a:r>
            <a:r>
              <a:rPr lang="en-US" u="sng" dirty="0" err="1">
                <a:solidFill>
                  <a:srgbClr val="0000CC"/>
                </a:solidFill>
              </a:rPr>
              <a:t>phẳng</a:t>
            </a:r>
            <a:r>
              <a:rPr lang="en-US" u="sng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có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bờ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là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đường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thẳng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chứa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bất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kì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cạnh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nào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của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tứ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giác</a:t>
            </a:r>
            <a:r>
              <a:rPr lang="en-US" dirty="0">
                <a:solidFill>
                  <a:srgbClr val="0000CC"/>
                </a:solidFill>
              </a:rPr>
              <a:t>?</a:t>
            </a:r>
          </a:p>
        </p:txBody>
      </p:sp>
      <p:grpSp>
        <p:nvGrpSpPr>
          <p:cNvPr id="8197" name="Group 6"/>
          <p:cNvGrpSpPr>
            <a:grpSpLocks/>
          </p:cNvGrpSpPr>
          <p:nvPr/>
        </p:nvGrpSpPr>
        <p:grpSpPr bwMode="auto">
          <a:xfrm>
            <a:off x="1463040" y="1861186"/>
            <a:ext cx="3779520" cy="2907029"/>
            <a:chOff x="-48" y="929"/>
            <a:chExt cx="1488" cy="1526"/>
          </a:xfrm>
        </p:grpSpPr>
        <p:grpSp>
          <p:nvGrpSpPr>
            <p:cNvPr id="8230" name="Group 7"/>
            <p:cNvGrpSpPr>
              <a:grpSpLocks/>
            </p:cNvGrpSpPr>
            <p:nvPr/>
          </p:nvGrpSpPr>
          <p:grpSpPr bwMode="auto">
            <a:xfrm>
              <a:off x="-48" y="929"/>
              <a:ext cx="1488" cy="1280"/>
              <a:chOff x="192" y="881"/>
              <a:chExt cx="1488" cy="1280"/>
            </a:xfrm>
          </p:grpSpPr>
          <p:sp>
            <p:nvSpPr>
              <p:cNvPr id="8232" name="Freeform 8"/>
              <p:cNvSpPr>
                <a:spLocks/>
              </p:cNvSpPr>
              <p:nvPr/>
            </p:nvSpPr>
            <p:spPr bwMode="auto">
              <a:xfrm>
                <a:off x="432" y="1152"/>
                <a:ext cx="1008" cy="720"/>
              </a:xfrm>
              <a:custGeom>
                <a:avLst/>
                <a:gdLst>
                  <a:gd name="T0" fmla="*/ 0 w 1248"/>
                  <a:gd name="T1" fmla="*/ 3 h 1056"/>
                  <a:gd name="T2" fmla="*/ 17 w 1248"/>
                  <a:gd name="T3" fmla="*/ 0 h 1056"/>
                  <a:gd name="T4" fmla="*/ 63 w 1248"/>
                  <a:gd name="T5" fmla="*/ 1 h 1056"/>
                  <a:gd name="T6" fmla="*/ 22 w 1248"/>
                  <a:gd name="T7" fmla="*/ 5 h 1056"/>
                  <a:gd name="T8" fmla="*/ 0 w 1248"/>
                  <a:gd name="T9" fmla="*/ 3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48" h="1056">
                    <a:moveTo>
                      <a:pt x="0" y="624"/>
                    </a:moveTo>
                    <a:lnTo>
                      <a:pt x="336" y="0"/>
                    </a:lnTo>
                    <a:lnTo>
                      <a:pt x="1248" y="384"/>
                    </a:lnTo>
                    <a:lnTo>
                      <a:pt x="432" y="1056"/>
                    </a:lnTo>
                    <a:lnTo>
                      <a:pt x="0" y="62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" name="Text Box 9"/>
              <p:cNvSpPr txBox="1">
                <a:spLocks noChangeArrowheads="1"/>
              </p:cNvSpPr>
              <p:nvPr/>
            </p:nvSpPr>
            <p:spPr bwMode="auto">
              <a:xfrm>
                <a:off x="192" y="1440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A</a:t>
                </a:r>
              </a:p>
            </p:txBody>
          </p:sp>
          <p:sp>
            <p:nvSpPr>
              <p:cNvPr id="8234" name="Text Box 10"/>
              <p:cNvSpPr txBox="1">
                <a:spLocks noChangeArrowheads="1"/>
              </p:cNvSpPr>
              <p:nvPr/>
            </p:nvSpPr>
            <p:spPr bwMode="auto">
              <a:xfrm>
                <a:off x="624" y="881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B</a:t>
                </a:r>
              </a:p>
            </p:txBody>
          </p:sp>
          <p:sp>
            <p:nvSpPr>
              <p:cNvPr id="8235" name="Text Box 11"/>
              <p:cNvSpPr txBox="1">
                <a:spLocks noChangeArrowheads="1"/>
              </p:cNvSpPr>
              <p:nvPr/>
            </p:nvSpPr>
            <p:spPr bwMode="auto">
              <a:xfrm>
                <a:off x="1392" y="1200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C</a:t>
                </a:r>
              </a:p>
            </p:txBody>
          </p:sp>
          <p:sp>
            <p:nvSpPr>
              <p:cNvPr id="8236" name="Text Box 12"/>
              <p:cNvSpPr txBox="1">
                <a:spLocks noChangeArrowheads="1"/>
              </p:cNvSpPr>
              <p:nvPr/>
            </p:nvSpPr>
            <p:spPr bwMode="auto">
              <a:xfrm>
                <a:off x="672" y="1838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D</a:t>
                </a:r>
              </a:p>
            </p:txBody>
          </p:sp>
        </p:grpSp>
        <p:sp>
          <p:nvSpPr>
            <p:cNvPr id="8231" name="Text Box 13"/>
            <p:cNvSpPr txBox="1">
              <a:spLocks noChangeArrowheads="1"/>
            </p:cNvSpPr>
            <p:nvPr/>
          </p:nvSpPr>
          <p:spPr bwMode="auto">
            <a:xfrm>
              <a:off x="384" y="2132"/>
              <a:ext cx="432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a)</a:t>
              </a:r>
            </a:p>
          </p:txBody>
        </p:sp>
      </p:grpSp>
      <p:grpSp>
        <p:nvGrpSpPr>
          <p:cNvPr id="33806" name="Group 14"/>
          <p:cNvGrpSpPr>
            <a:grpSpLocks/>
          </p:cNvGrpSpPr>
          <p:nvPr/>
        </p:nvGrpSpPr>
        <p:grpSpPr bwMode="auto">
          <a:xfrm>
            <a:off x="6375400" y="1851660"/>
            <a:ext cx="2804160" cy="2969895"/>
            <a:chOff x="1454" y="924"/>
            <a:chExt cx="1104" cy="1559"/>
          </a:xfrm>
        </p:grpSpPr>
        <p:grpSp>
          <p:nvGrpSpPr>
            <p:cNvPr id="8223" name="Group 15"/>
            <p:cNvGrpSpPr>
              <a:grpSpLocks/>
            </p:cNvGrpSpPr>
            <p:nvPr/>
          </p:nvGrpSpPr>
          <p:grpSpPr bwMode="auto">
            <a:xfrm>
              <a:off x="1454" y="924"/>
              <a:ext cx="1104" cy="1271"/>
              <a:chOff x="1550" y="876"/>
              <a:chExt cx="1104" cy="1271"/>
            </a:xfrm>
          </p:grpSpPr>
          <p:sp>
            <p:nvSpPr>
              <p:cNvPr id="8225" name="Freeform 16"/>
              <p:cNvSpPr>
                <a:spLocks/>
              </p:cNvSpPr>
              <p:nvPr/>
            </p:nvSpPr>
            <p:spPr bwMode="auto">
              <a:xfrm>
                <a:off x="1728" y="1104"/>
                <a:ext cx="672" cy="864"/>
              </a:xfrm>
              <a:custGeom>
                <a:avLst/>
                <a:gdLst>
                  <a:gd name="T0" fmla="*/ 0 w 672"/>
                  <a:gd name="T1" fmla="*/ 336 h 864"/>
                  <a:gd name="T2" fmla="*/ 624 w 672"/>
                  <a:gd name="T3" fmla="*/ 0 h 864"/>
                  <a:gd name="T4" fmla="*/ 384 w 672"/>
                  <a:gd name="T5" fmla="*/ 384 h 864"/>
                  <a:gd name="T6" fmla="*/ 672 w 672"/>
                  <a:gd name="T7" fmla="*/ 864 h 864"/>
                  <a:gd name="T8" fmla="*/ 0 w 672"/>
                  <a:gd name="T9" fmla="*/ 336 h 8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72" h="864">
                    <a:moveTo>
                      <a:pt x="0" y="336"/>
                    </a:moveTo>
                    <a:lnTo>
                      <a:pt x="624" y="0"/>
                    </a:lnTo>
                    <a:lnTo>
                      <a:pt x="384" y="384"/>
                    </a:lnTo>
                    <a:lnTo>
                      <a:pt x="672" y="864"/>
                    </a:lnTo>
                    <a:lnTo>
                      <a:pt x="0" y="33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6" name="Text Box 17"/>
              <p:cNvSpPr txBox="1">
                <a:spLocks noChangeArrowheads="1"/>
              </p:cNvSpPr>
              <p:nvPr/>
            </p:nvSpPr>
            <p:spPr bwMode="auto">
              <a:xfrm>
                <a:off x="1550" y="1290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A</a:t>
                </a:r>
              </a:p>
            </p:txBody>
          </p:sp>
          <p:sp>
            <p:nvSpPr>
              <p:cNvPr id="8227" name="Text Box 18"/>
              <p:cNvSpPr txBox="1">
                <a:spLocks noChangeArrowheads="1"/>
              </p:cNvSpPr>
              <p:nvPr/>
            </p:nvSpPr>
            <p:spPr bwMode="auto">
              <a:xfrm>
                <a:off x="2196" y="876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B</a:t>
                </a:r>
              </a:p>
            </p:txBody>
          </p:sp>
          <p:sp>
            <p:nvSpPr>
              <p:cNvPr id="8228" name="Text Box 19"/>
              <p:cNvSpPr txBox="1">
                <a:spLocks noChangeArrowheads="1"/>
              </p:cNvSpPr>
              <p:nvPr/>
            </p:nvSpPr>
            <p:spPr bwMode="auto">
              <a:xfrm>
                <a:off x="2126" y="1361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C</a:t>
                </a:r>
              </a:p>
            </p:txBody>
          </p:sp>
          <p:sp>
            <p:nvSpPr>
              <p:cNvPr id="8229" name="Text Box 20"/>
              <p:cNvSpPr txBox="1">
                <a:spLocks noChangeArrowheads="1"/>
              </p:cNvSpPr>
              <p:nvPr/>
            </p:nvSpPr>
            <p:spPr bwMode="auto">
              <a:xfrm>
                <a:off x="2366" y="1824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D</a:t>
                </a:r>
              </a:p>
            </p:txBody>
          </p:sp>
        </p:grpSp>
        <p:sp>
          <p:nvSpPr>
            <p:cNvPr id="8224" name="Text Box 21"/>
            <p:cNvSpPr txBox="1">
              <a:spLocks noChangeArrowheads="1"/>
            </p:cNvSpPr>
            <p:nvPr/>
          </p:nvSpPr>
          <p:spPr bwMode="auto">
            <a:xfrm>
              <a:off x="1872" y="2160"/>
              <a:ext cx="384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b)</a:t>
              </a:r>
            </a:p>
          </p:txBody>
        </p:sp>
      </p:grpSp>
      <p:grpSp>
        <p:nvGrpSpPr>
          <p:cNvPr id="33814" name="Group 22"/>
          <p:cNvGrpSpPr>
            <a:grpSpLocks/>
          </p:cNvGrpSpPr>
          <p:nvPr/>
        </p:nvGrpSpPr>
        <p:grpSpPr bwMode="auto">
          <a:xfrm>
            <a:off x="10327641" y="1600200"/>
            <a:ext cx="3449320" cy="3129915"/>
            <a:chOff x="2784" y="792"/>
            <a:chExt cx="1358" cy="1643"/>
          </a:xfrm>
        </p:grpSpPr>
        <p:grpSp>
          <p:nvGrpSpPr>
            <p:cNvPr id="8216" name="Group 23"/>
            <p:cNvGrpSpPr>
              <a:grpSpLocks/>
            </p:cNvGrpSpPr>
            <p:nvPr/>
          </p:nvGrpSpPr>
          <p:grpSpPr bwMode="auto">
            <a:xfrm>
              <a:off x="2784" y="792"/>
              <a:ext cx="1358" cy="1355"/>
              <a:chOff x="2784" y="888"/>
              <a:chExt cx="1358" cy="1355"/>
            </a:xfrm>
          </p:grpSpPr>
          <p:sp>
            <p:nvSpPr>
              <p:cNvPr id="8218" name="Freeform 24"/>
              <p:cNvSpPr>
                <a:spLocks/>
              </p:cNvSpPr>
              <p:nvPr/>
            </p:nvSpPr>
            <p:spPr bwMode="auto">
              <a:xfrm>
                <a:off x="2976" y="1104"/>
                <a:ext cx="912" cy="912"/>
              </a:xfrm>
              <a:custGeom>
                <a:avLst/>
                <a:gdLst>
                  <a:gd name="T0" fmla="*/ 0 w 912"/>
                  <a:gd name="T1" fmla="*/ 288 h 912"/>
                  <a:gd name="T2" fmla="*/ 816 w 912"/>
                  <a:gd name="T3" fmla="*/ 0 h 912"/>
                  <a:gd name="T4" fmla="*/ 0 w 912"/>
                  <a:gd name="T5" fmla="*/ 912 h 912"/>
                  <a:gd name="T6" fmla="*/ 912 w 912"/>
                  <a:gd name="T7" fmla="*/ 912 h 912"/>
                  <a:gd name="T8" fmla="*/ 0 w 912"/>
                  <a:gd name="T9" fmla="*/ 288 h 9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12" h="912">
                    <a:moveTo>
                      <a:pt x="0" y="288"/>
                    </a:moveTo>
                    <a:lnTo>
                      <a:pt x="816" y="0"/>
                    </a:lnTo>
                    <a:lnTo>
                      <a:pt x="0" y="912"/>
                    </a:lnTo>
                    <a:lnTo>
                      <a:pt x="912" y="912"/>
                    </a:lnTo>
                    <a:lnTo>
                      <a:pt x="0" y="28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9" name="Text Box 25"/>
              <p:cNvSpPr txBox="1">
                <a:spLocks noChangeArrowheads="1"/>
              </p:cNvSpPr>
              <p:nvPr/>
            </p:nvSpPr>
            <p:spPr bwMode="auto">
              <a:xfrm>
                <a:off x="2784" y="1152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A</a:t>
                </a:r>
              </a:p>
            </p:txBody>
          </p:sp>
          <p:sp>
            <p:nvSpPr>
              <p:cNvPr id="8220" name="Text Box 26"/>
              <p:cNvSpPr txBox="1">
                <a:spLocks noChangeArrowheads="1"/>
              </p:cNvSpPr>
              <p:nvPr/>
            </p:nvSpPr>
            <p:spPr bwMode="auto">
              <a:xfrm>
                <a:off x="3648" y="888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B</a:t>
                </a:r>
              </a:p>
            </p:txBody>
          </p:sp>
          <p:sp>
            <p:nvSpPr>
              <p:cNvPr id="8221" name="Text Box 27"/>
              <p:cNvSpPr txBox="1">
                <a:spLocks noChangeArrowheads="1"/>
              </p:cNvSpPr>
              <p:nvPr/>
            </p:nvSpPr>
            <p:spPr bwMode="auto">
              <a:xfrm>
                <a:off x="2784" y="1920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C</a:t>
                </a:r>
              </a:p>
            </p:txBody>
          </p:sp>
          <p:sp>
            <p:nvSpPr>
              <p:cNvPr id="8222" name="Text Box 28"/>
              <p:cNvSpPr txBox="1">
                <a:spLocks noChangeArrowheads="1"/>
              </p:cNvSpPr>
              <p:nvPr/>
            </p:nvSpPr>
            <p:spPr bwMode="auto">
              <a:xfrm>
                <a:off x="3854" y="1869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D</a:t>
                </a:r>
              </a:p>
            </p:txBody>
          </p:sp>
        </p:grpSp>
        <p:sp>
          <p:nvSpPr>
            <p:cNvPr id="8217" name="Text Box 29"/>
            <p:cNvSpPr txBox="1">
              <a:spLocks noChangeArrowheads="1"/>
            </p:cNvSpPr>
            <p:nvPr/>
          </p:nvSpPr>
          <p:spPr bwMode="auto">
            <a:xfrm>
              <a:off x="3278" y="2112"/>
              <a:ext cx="432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c)</a:t>
              </a:r>
            </a:p>
          </p:txBody>
        </p:sp>
      </p:grpSp>
      <p:sp>
        <p:nvSpPr>
          <p:cNvPr id="8200" name="Freeform 30"/>
          <p:cNvSpPr>
            <a:spLocks/>
          </p:cNvSpPr>
          <p:nvPr/>
        </p:nvSpPr>
        <p:spPr bwMode="auto">
          <a:xfrm>
            <a:off x="2072640" y="2377440"/>
            <a:ext cx="2560320" cy="1371600"/>
          </a:xfrm>
          <a:custGeom>
            <a:avLst/>
            <a:gdLst>
              <a:gd name="T0" fmla="*/ 0 w 1248"/>
              <a:gd name="T1" fmla="*/ 2147483647 h 1056"/>
              <a:gd name="T2" fmla="*/ 2147483647 w 1248"/>
              <a:gd name="T3" fmla="*/ 0 h 1056"/>
              <a:gd name="T4" fmla="*/ 2147483647 w 1248"/>
              <a:gd name="T5" fmla="*/ 2147483647 h 1056"/>
              <a:gd name="T6" fmla="*/ 2147483647 w 1248"/>
              <a:gd name="T7" fmla="*/ 2147483647 h 1056"/>
              <a:gd name="T8" fmla="*/ 0 w 1248"/>
              <a:gd name="T9" fmla="*/ 2147483647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48" h="1056">
                <a:moveTo>
                  <a:pt x="0" y="624"/>
                </a:moveTo>
                <a:lnTo>
                  <a:pt x="336" y="0"/>
                </a:lnTo>
                <a:lnTo>
                  <a:pt x="1248" y="384"/>
                </a:lnTo>
                <a:lnTo>
                  <a:pt x="432" y="1056"/>
                </a:lnTo>
                <a:lnTo>
                  <a:pt x="0" y="62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33823" name="Freeform 31"/>
          <p:cNvSpPr>
            <a:spLocks/>
          </p:cNvSpPr>
          <p:nvPr/>
        </p:nvSpPr>
        <p:spPr bwMode="auto">
          <a:xfrm>
            <a:off x="6827520" y="2286000"/>
            <a:ext cx="1706880" cy="1645920"/>
          </a:xfrm>
          <a:custGeom>
            <a:avLst/>
            <a:gdLst>
              <a:gd name="T0" fmla="*/ 0 w 672"/>
              <a:gd name="T1" fmla="*/ 2147483647 h 864"/>
              <a:gd name="T2" fmla="*/ 2147483647 w 672"/>
              <a:gd name="T3" fmla="*/ 0 h 864"/>
              <a:gd name="T4" fmla="*/ 2147483647 w 672"/>
              <a:gd name="T5" fmla="*/ 2147483647 h 864"/>
              <a:gd name="T6" fmla="*/ 2147483647 w 672"/>
              <a:gd name="T7" fmla="*/ 2147483647 h 864"/>
              <a:gd name="T8" fmla="*/ 0 w 672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72" h="864">
                <a:moveTo>
                  <a:pt x="0" y="336"/>
                </a:moveTo>
                <a:lnTo>
                  <a:pt x="624" y="0"/>
                </a:lnTo>
                <a:lnTo>
                  <a:pt x="384" y="384"/>
                </a:lnTo>
                <a:lnTo>
                  <a:pt x="672" y="864"/>
                </a:lnTo>
                <a:lnTo>
                  <a:pt x="0" y="33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33824" name="Freeform 32"/>
          <p:cNvSpPr>
            <a:spLocks/>
          </p:cNvSpPr>
          <p:nvPr/>
        </p:nvSpPr>
        <p:spPr bwMode="auto">
          <a:xfrm>
            <a:off x="10815320" y="2005966"/>
            <a:ext cx="2316480" cy="1737360"/>
          </a:xfrm>
          <a:custGeom>
            <a:avLst/>
            <a:gdLst>
              <a:gd name="T0" fmla="*/ 0 w 912"/>
              <a:gd name="T1" fmla="*/ 2147483647 h 912"/>
              <a:gd name="T2" fmla="*/ 2147483647 w 912"/>
              <a:gd name="T3" fmla="*/ 0 h 912"/>
              <a:gd name="T4" fmla="*/ 0 w 912"/>
              <a:gd name="T5" fmla="*/ 2147483647 h 912"/>
              <a:gd name="T6" fmla="*/ 2147483647 w 912"/>
              <a:gd name="T7" fmla="*/ 2147483647 h 912"/>
              <a:gd name="T8" fmla="*/ 0 w 912"/>
              <a:gd name="T9" fmla="*/ 2147483647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2" h="912">
                <a:moveTo>
                  <a:pt x="0" y="288"/>
                </a:moveTo>
                <a:lnTo>
                  <a:pt x="816" y="0"/>
                </a:lnTo>
                <a:lnTo>
                  <a:pt x="0" y="912"/>
                </a:lnTo>
                <a:lnTo>
                  <a:pt x="912" y="912"/>
                </a:lnTo>
                <a:lnTo>
                  <a:pt x="0" y="28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pic>
        <p:nvPicPr>
          <p:cNvPr id="33826" name="Picture 34" descr="ThuocK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890763">
            <a:off x="420687" y="2835592"/>
            <a:ext cx="3621406" cy="14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7" name="Picture 35" descr="ThuocK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24932">
            <a:off x="7622" y="3434716"/>
            <a:ext cx="4828539" cy="10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8" name="Picture 36" descr="ThuocK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056115">
            <a:off x="1023622" y="3526156"/>
            <a:ext cx="4828539" cy="10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9" name="Picture 37" descr="ThuocK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98502">
            <a:off x="1219200" y="2508886"/>
            <a:ext cx="4828541" cy="10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30" name="Picture 38" descr="ThuocK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614994">
            <a:off x="5975668" y="3090863"/>
            <a:ext cx="3621406" cy="14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31" name="Picture 39" descr="ThuocK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369259">
            <a:off x="9976139" y="2835300"/>
            <a:ext cx="3621406" cy="14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32" name="Text Box 40"/>
          <p:cNvSpPr txBox="1">
            <a:spLocks noChangeArrowheads="1"/>
          </p:cNvSpPr>
          <p:nvPr/>
        </p:nvSpPr>
        <p:spPr bwMode="auto">
          <a:xfrm>
            <a:off x="4876801" y="4099560"/>
            <a:ext cx="9179560" cy="197855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rgbClr val="FF0000"/>
                </a:solidFill>
              </a:rPr>
              <a:t>Tứ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giác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lồi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là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tứ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giác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luôn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nằm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trong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một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nửa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mặt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phẳng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có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bờ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là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đường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thẳng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chứa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bất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kì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cạnh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nào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của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tứ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giác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3833" name="Text Box 41"/>
          <p:cNvSpPr txBox="1">
            <a:spLocks noChangeArrowheads="1"/>
          </p:cNvSpPr>
          <p:nvPr/>
        </p:nvSpPr>
        <p:spPr bwMode="auto">
          <a:xfrm>
            <a:off x="4876800" y="6697980"/>
            <a:ext cx="7988301" cy="1363004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</p:spPr>
        <p:txBody>
          <a:bodyPr lIns="130622" tIns="65311" rIns="130622" bIns="653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dirty="0" err="1" smtClean="0"/>
              <a:t>Khi</a:t>
            </a:r>
            <a:r>
              <a:rPr lang="en-US" sz="4000" dirty="0" smtClean="0"/>
              <a:t> </a:t>
            </a:r>
            <a:r>
              <a:rPr lang="en-US" sz="4000" dirty="0" err="1" smtClean="0"/>
              <a:t>nói</a:t>
            </a:r>
            <a:r>
              <a:rPr lang="en-US" sz="4000" dirty="0" smtClean="0"/>
              <a:t> </a:t>
            </a:r>
            <a:r>
              <a:rPr lang="en-US" sz="4000" dirty="0" err="1" smtClean="0"/>
              <a:t>đến</a:t>
            </a:r>
            <a:r>
              <a:rPr lang="en-US" sz="4000" dirty="0" smtClean="0"/>
              <a:t> </a:t>
            </a:r>
            <a:r>
              <a:rPr lang="en-US" sz="4000" dirty="0" err="1" smtClean="0"/>
              <a:t>tứ</a:t>
            </a:r>
            <a:r>
              <a:rPr lang="en-US" sz="4000" dirty="0" smtClean="0"/>
              <a:t> </a:t>
            </a:r>
            <a:r>
              <a:rPr lang="en-US" sz="4000" dirty="0" err="1" smtClean="0"/>
              <a:t>giác</a:t>
            </a:r>
            <a:r>
              <a:rPr lang="en-US" sz="4000" dirty="0" smtClean="0"/>
              <a:t> </a:t>
            </a:r>
            <a:r>
              <a:rPr lang="en-US" sz="4000" dirty="0" err="1" smtClean="0"/>
              <a:t>mà</a:t>
            </a:r>
            <a:r>
              <a:rPr lang="en-US" sz="4000" dirty="0" smtClean="0"/>
              <a:t> </a:t>
            </a:r>
            <a:r>
              <a:rPr lang="en-US" sz="4000" dirty="0" err="1" smtClean="0"/>
              <a:t>không</a:t>
            </a:r>
            <a:r>
              <a:rPr lang="en-US" sz="4000" dirty="0" smtClean="0"/>
              <a:t> </a:t>
            </a:r>
            <a:r>
              <a:rPr lang="en-US" sz="4000" dirty="0" err="1" smtClean="0"/>
              <a:t>nói</a:t>
            </a:r>
            <a:r>
              <a:rPr lang="en-US" sz="4000" dirty="0" smtClean="0"/>
              <a:t> </a:t>
            </a:r>
            <a:r>
              <a:rPr lang="en-US" sz="4000" dirty="0" err="1" smtClean="0"/>
              <a:t>gì</a:t>
            </a:r>
            <a:r>
              <a:rPr lang="en-US" sz="4000" dirty="0" smtClean="0"/>
              <a:t> </a:t>
            </a:r>
            <a:r>
              <a:rPr lang="en-US" sz="4000" dirty="0" err="1" smtClean="0"/>
              <a:t>thêm</a:t>
            </a:r>
            <a:r>
              <a:rPr lang="en-US" sz="4000" dirty="0" smtClean="0"/>
              <a:t> ta </a:t>
            </a:r>
            <a:r>
              <a:rPr lang="en-US" sz="4000" dirty="0" err="1" smtClean="0"/>
              <a:t>hiểu</a:t>
            </a:r>
            <a:r>
              <a:rPr lang="en-US" sz="4000" dirty="0" smtClean="0"/>
              <a:t> </a:t>
            </a:r>
            <a:r>
              <a:rPr lang="en-US" sz="4000" dirty="0" err="1" smtClean="0"/>
              <a:t>đó</a:t>
            </a:r>
            <a:r>
              <a:rPr lang="en-US" sz="4000" dirty="0" smtClean="0"/>
              <a:t> </a:t>
            </a:r>
            <a:r>
              <a:rPr lang="en-US" sz="4000" dirty="0" err="1" smtClean="0"/>
              <a:t>là</a:t>
            </a:r>
            <a:r>
              <a:rPr lang="en-US" sz="4000" dirty="0" smtClean="0"/>
              <a:t> </a:t>
            </a:r>
            <a:r>
              <a:rPr lang="en-US" sz="4000" dirty="0" err="1" smtClean="0"/>
              <a:t>tứ</a:t>
            </a:r>
            <a:r>
              <a:rPr lang="en-US" sz="4000" dirty="0" smtClean="0"/>
              <a:t> </a:t>
            </a:r>
            <a:r>
              <a:rPr lang="en-US" sz="4000" dirty="0" err="1" smtClean="0"/>
              <a:t>giác</a:t>
            </a:r>
            <a:r>
              <a:rPr lang="en-US" sz="4000" dirty="0" smtClean="0"/>
              <a:t> </a:t>
            </a:r>
            <a:r>
              <a:rPr lang="en-US" sz="4000" dirty="0" err="1" smtClean="0"/>
              <a:t>lồi</a:t>
            </a:r>
            <a:endParaRPr lang="en-US" sz="4000" dirty="0" smtClean="0"/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4876801" y="3291841"/>
            <a:ext cx="704596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Định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nghĩa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tứ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giác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lồi</a:t>
            </a:r>
            <a:r>
              <a:rPr lang="en-US" sz="4000" b="1" i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4889501" y="5943601"/>
            <a:ext cx="2669539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Chú</a:t>
            </a:r>
            <a:r>
              <a:rPr lang="en-US" sz="4000" b="1" i="1" dirty="0">
                <a:solidFill>
                  <a:srgbClr val="FF0000"/>
                </a:solidFill>
              </a:rPr>
              <a:t> ý: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461761" y="2103120"/>
            <a:ext cx="4356101" cy="1737360"/>
            <a:chOff x="10138195" y="4112101"/>
            <a:chExt cx="2722352" cy="1566373"/>
          </a:xfrm>
        </p:grpSpPr>
        <p:sp>
          <p:nvSpPr>
            <p:cNvPr id="6" name="Left Arrow 5"/>
            <p:cNvSpPr/>
            <p:nvPr/>
          </p:nvSpPr>
          <p:spPr>
            <a:xfrm>
              <a:off x="10138195" y="4112101"/>
              <a:ext cx="2487420" cy="156637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15" name="TextBox 3"/>
            <p:cNvSpPr txBox="1">
              <a:spLocks noChangeArrowheads="1"/>
            </p:cNvSpPr>
            <p:nvPr/>
          </p:nvSpPr>
          <p:spPr bwMode="auto">
            <a:xfrm>
              <a:off x="10197141" y="4645699"/>
              <a:ext cx="2663406" cy="638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</a:rPr>
                <a:t>TỨ GIÁC LỒI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33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33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33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33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33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0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33823" grpId="0" animBg="1"/>
      <p:bldP spid="33824" grpId="0" animBg="1"/>
      <p:bldP spid="33832" grpId="0" animBg="1"/>
      <p:bldP spid="33833" grpId="0" animBg="1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21920" y="102871"/>
            <a:ext cx="853440" cy="74745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?2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853440" y="1"/>
            <a:ext cx="1341120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rgbClr val="0000CC"/>
                </a:solidFill>
              </a:rPr>
              <a:t>Quan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sát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tứ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giác</a:t>
            </a:r>
            <a:r>
              <a:rPr lang="en-US" sz="4000" dirty="0">
                <a:solidFill>
                  <a:srgbClr val="0000CC"/>
                </a:solidFill>
              </a:rPr>
              <a:t> ABCD ở </a:t>
            </a:r>
            <a:r>
              <a:rPr lang="en-US" sz="4000" dirty="0" err="1">
                <a:solidFill>
                  <a:srgbClr val="0000CC"/>
                </a:solidFill>
              </a:rPr>
              <a:t>hình</a:t>
            </a:r>
            <a:r>
              <a:rPr lang="en-US" sz="4000" dirty="0">
                <a:solidFill>
                  <a:srgbClr val="0000CC"/>
                </a:solidFill>
              </a:rPr>
              <a:t> 3 </a:t>
            </a:r>
            <a:r>
              <a:rPr lang="en-US" sz="4000" dirty="0" err="1">
                <a:solidFill>
                  <a:srgbClr val="0000CC"/>
                </a:solidFill>
              </a:rPr>
              <a:t>rồi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điền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vào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chỗ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trống</a:t>
            </a:r>
            <a:r>
              <a:rPr lang="en-US" sz="4000" dirty="0">
                <a:solidFill>
                  <a:srgbClr val="0000CC"/>
                </a:solidFill>
              </a:rPr>
              <a:t>:</a:t>
            </a:r>
          </a:p>
        </p:txBody>
      </p:sp>
      <p:grpSp>
        <p:nvGrpSpPr>
          <p:cNvPr id="34835" name="Group 19"/>
          <p:cNvGrpSpPr>
            <a:grpSpLocks/>
          </p:cNvGrpSpPr>
          <p:nvPr/>
        </p:nvGrpSpPr>
        <p:grpSpPr bwMode="auto">
          <a:xfrm>
            <a:off x="0" y="2560320"/>
            <a:ext cx="5303520" cy="3084195"/>
            <a:chOff x="24" y="384"/>
            <a:chExt cx="2088" cy="1619"/>
          </a:xfrm>
        </p:grpSpPr>
        <p:sp>
          <p:nvSpPr>
            <p:cNvPr id="9271" name="Freeform 6"/>
            <p:cNvSpPr>
              <a:spLocks/>
            </p:cNvSpPr>
            <p:nvPr/>
          </p:nvSpPr>
          <p:spPr bwMode="auto">
            <a:xfrm>
              <a:off x="336" y="624"/>
              <a:ext cx="1488" cy="1104"/>
            </a:xfrm>
            <a:custGeom>
              <a:avLst/>
              <a:gdLst>
                <a:gd name="T0" fmla="*/ 144 w 1488"/>
                <a:gd name="T1" fmla="*/ 336 h 1104"/>
                <a:gd name="T2" fmla="*/ 1104 w 1488"/>
                <a:gd name="T3" fmla="*/ 0 h 1104"/>
                <a:gd name="T4" fmla="*/ 1488 w 1488"/>
                <a:gd name="T5" fmla="*/ 1104 h 1104"/>
                <a:gd name="T6" fmla="*/ 0 w 1488"/>
                <a:gd name="T7" fmla="*/ 1104 h 1104"/>
                <a:gd name="T8" fmla="*/ 144 w 1488"/>
                <a:gd name="T9" fmla="*/ 336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88" h="1104">
                  <a:moveTo>
                    <a:pt x="144" y="336"/>
                  </a:moveTo>
                  <a:lnTo>
                    <a:pt x="1104" y="0"/>
                  </a:lnTo>
                  <a:lnTo>
                    <a:pt x="1488" y="1104"/>
                  </a:lnTo>
                  <a:lnTo>
                    <a:pt x="0" y="1104"/>
                  </a:lnTo>
                  <a:lnTo>
                    <a:pt x="144" y="336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72" name="Oval 7"/>
            <p:cNvSpPr>
              <a:spLocks noChangeArrowheads="1"/>
            </p:cNvSpPr>
            <p:nvPr/>
          </p:nvSpPr>
          <p:spPr bwMode="auto">
            <a:xfrm>
              <a:off x="864" y="139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3" name="Oval 8"/>
            <p:cNvSpPr>
              <a:spLocks noChangeArrowheads="1"/>
            </p:cNvSpPr>
            <p:nvPr/>
          </p:nvSpPr>
          <p:spPr bwMode="auto">
            <a:xfrm>
              <a:off x="1104" y="115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4" name="Oval 9"/>
            <p:cNvSpPr>
              <a:spLocks noChangeArrowheads="1"/>
            </p:cNvSpPr>
            <p:nvPr/>
          </p:nvSpPr>
          <p:spPr bwMode="auto">
            <a:xfrm>
              <a:off x="240" y="115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5" name="Oval 10"/>
            <p:cNvSpPr>
              <a:spLocks noChangeArrowheads="1"/>
            </p:cNvSpPr>
            <p:nvPr/>
          </p:nvSpPr>
          <p:spPr bwMode="auto">
            <a:xfrm>
              <a:off x="1728" y="96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6" name="Text Box 11"/>
            <p:cNvSpPr txBox="1">
              <a:spLocks noChangeArrowheads="1"/>
            </p:cNvSpPr>
            <p:nvPr/>
          </p:nvSpPr>
          <p:spPr bwMode="auto">
            <a:xfrm>
              <a:off x="336" y="720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9277" name="Text Box 12"/>
            <p:cNvSpPr txBox="1">
              <a:spLocks noChangeArrowheads="1"/>
            </p:cNvSpPr>
            <p:nvPr/>
          </p:nvSpPr>
          <p:spPr bwMode="auto">
            <a:xfrm>
              <a:off x="1344" y="384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  <p:sp>
          <p:nvSpPr>
            <p:cNvPr id="9278" name="Text Box 13"/>
            <p:cNvSpPr txBox="1">
              <a:spLocks noChangeArrowheads="1"/>
            </p:cNvSpPr>
            <p:nvPr/>
          </p:nvSpPr>
          <p:spPr bwMode="auto">
            <a:xfrm>
              <a:off x="1776" y="1680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</a:t>
              </a:r>
            </a:p>
          </p:txBody>
        </p:sp>
        <p:sp>
          <p:nvSpPr>
            <p:cNvPr id="9279" name="Text Box 14"/>
            <p:cNvSpPr txBox="1">
              <a:spLocks noChangeArrowheads="1"/>
            </p:cNvSpPr>
            <p:nvPr/>
          </p:nvSpPr>
          <p:spPr bwMode="auto">
            <a:xfrm>
              <a:off x="144" y="1680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</a:t>
              </a:r>
            </a:p>
          </p:txBody>
        </p:sp>
        <p:sp>
          <p:nvSpPr>
            <p:cNvPr id="9280" name="Text Box 15"/>
            <p:cNvSpPr txBox="1">
              <a:spLocks noChangeArrowheads="1"/>
            </p:cNvSpPr>
            <p:nvPr/>
          </p:nvSpPr>
          <p:spPr bwMode="auto">
            <a:xfrm>
              <a:off x="876" y="1296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</a:t>
              </a:r>
            </a:p>
          </p:txBody>
        </p:sp>
        <p:sp>
          <p:nvSpPr>
            <p:cNvPr id="9281" name="Text Box 16"/>
            <p:cNvSpPr txBox="1">
              <a:spLocks noChangeArrowheads="1"/>
            </p:cNvSpPr>
            <p:nvPr/>
          </p:nvSpPr>
          <p:spPr bwMode="auto">
            <a:xfrm>
              <a:off x="1116" y="984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M</a:t>
              </a:r>
            </a:p>
          </p:txBody>
        </p:sp>
        <p:sp>
          <p:nvSpPr>
            <p:cNvPr id="9282" name="Text Box 17"/>
            <p:cNvSpPr txBox="1">
              <a:spLocks noChangeArrowheads="1"/>
            </p:cNvSpPr>
            <p:nvPr/>
          </p:nvSpPr>
          <p:spPr bwMode="auto">
            <a:xfrm>
              <a:off x="1740" y="816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N</a:t>
              </a:r>
            </a:p>
          </p:txBody>
        </p:sp>
        <p:sp>
          <p:nvSpPr>
            <p:cNvPr id="9283" name="Text Box 18"/>
            <p:cNvSpPr txBox="1">
              <a:spLocks noChangeArrowheads="1"/>
            </p:cNvSpPr>
            <p:nvPr/>
          </p:nvSpPr>
          <p:spPr bwMode="auto">
            <a:xfrm>
              <a:off x="24" y="1020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Q</a:t>
              </a:r>
            </a:p>
          </p:txBody>
        </p:sp>
      </p:grpSp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3352800" y="731520"/>
            <a:ext cx="67056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a) Hai </a:t>
            </a:r>
            <a:r>
              <a:rPr lang="en-US" b="1" i="1"/>
              <a:t>đỉnh kề nhau</a:t>
            </a:r>
            <a:r>
              <a:rPr lang="en-US"/>
              <a:t>: A và B,….</a:t>
            </a:r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3779520" y="1377316"/>
            <a:ext cx="75590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Hai </a:t>
            </a:r>
            <a:r>
              <a:rPr lang="en-US" b="1" i="1"/>
              <a:t>đỉnh đối nhau</a:t>
            </a:r>
            <a:r>
              <a:rPr lang="en-US"/>
              <a:t>: A và C,….</a:t>
            </a:r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5486400" y="2194560"/>
            <a:ext cx="51816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b) </a:t>
            </a:r>
            <a:r>
              <a:rPr lang="en-US" b="1" i="1"/>
              <a:t>Đường chéo</a:t>
            </a:r>
            <a:r>
              <a:rPr lang="en-US"/>
              <a:t>: AC,….</a:t>
            </a:r>
          </a:p>
        </p:txBody>
      </p:sp>
      <p:sp>
        <p:nvSpPr>
          <p:cNvPr id="34839" name="Text Box 23"/>
          <p:cNvSpPr txBox="1">
            <a:spLocks noChangeArrowheads="1"/>
          </p:cNvSpPr>
          <p:nvPr/>
        </p:nvSpPr>
        <p:spPr bwMode="auto">
          <a:xfrm>
            <a:off x="5547360" y="2926080"/>
            <a:ext cx="75590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c) Hai </a:t>
            </a:r>
            <a:r>
              <a:rPr lang="en-US" b="1" i="1"/>
              <a:t>cạnh kề nhau</a:t>
            </a:r>
            <a:r>
              <a:rPr lang="en-US"/>
              <a:t>: AB và BC,….</a:t>
            </a:r>
          </a:p>
        </p:txBody>
      </p:sp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6035040" y="4389120"/>
            <a:ext cx="75590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Hai </a:t>
            </a:r>
            <a:r>
              <a:rPr lang="en-US" b="1" i="1"/>
              <a:t>cạnh đối nhau</a:t>
            </a:r>
            <a:r>
              <a:rPr lang="en-US"/>
              <a:t>: AB và CD,….</a:t>
            </a:r>
          </a:p>
        </p:txBody>
      </p:sp>
      <p:sp>
        <p:nvSpPr>
          <p:cNvPr id="34843" name="Text Box 27"/>
          <p:cNvSpPr txBox="1">
            <a:spLocks noChangeArrowheads="1"/>
          </p:cNvSpPr>
          <p:nvPr/>
        </p:nvSpPr>
        <p:spPr bwMode="auto">
          <a:xfrm>
            <a:off x="5547360" y="6600826"/>
            <a:ext cx="75590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e) </a:t>
            </a:r>
            <a:r>
              <a:rPr lang="en-US" b="1" i="1"/>
              <a:t>Điểm nằm trong </a:t>
            </a:r>
            <a:r>
              <a:rPr lang="en-US"/>
              <a:t>tứ giác: M,…</a:t>
            </a:r>
          </a:p>
        </p:txBody>
      </p:sp>
      <p:sp>
        <p:nvSpPr>
          <p:cNvPr id="34844" name="Text Box 28"/>
          <p:cNvSpPr txBox="1">
            <a:spLocks noChangeArrowheads="1"/>
          </p:cNvSpPr>
          <p:nvPr/>
        </p:nvSpPr>
        <p:spPr bwMode="auto">
          <a:xfrm>
            <a:off x="5913120" y="7223760"/>
            <a:ext cx="75590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  <a:r>
              <a:rPr lang="en-US" b="1" i="1"/>
              <a:t>Điểm nằm ngoài </a:t>
            </a:r>
            <a:r>
              <a:rPr lang="en-US"/>
              <a:t>tứ giác: N,…</a:t>
            </a:r>
          </a:p>
        </p:txBody>
      </p:sp>
      <p:sp>
        <p:nvSpPr>
          <p:cNvPr id="34845" name="Text Box 29"/>
          <p:cNvSpPr txBox="1">
            <a:spLocks noChangeArrowheads="1"/>
          </p:cNvSpPr>
          <p:nvPr/>
        </p:nvSpPr>
        <p:spPr bwMode="auto">
          <a:xfrm>
            <a:off x="9144001" y="725806"/>
            <a:ext cx="5410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B và C, C và D, D và A</a:t>
            </a:r>
          </a:p>
        </p:txBody>
      </p:sp>
      <p:sp>
        <p:nvSpPr>
          <p:cNvPr id="34846" name="Text Box 30"/>
          <p:cNvSpPr txBox="1">
            <a:spLocks noChangeArrowheads="1"/>
          </p:cNvSpPr>
          <p:nvPr/>
        </p:nvSpPr>
        <p:spPr bwMode="auto">
          <a:xfrm>
            <a:off x="9326880" y="1371600"/>
            <a:ext cx="188976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B và D </a:t>
            </a:r>
          </a:p>
        </p:txBody>
      </p:sp>
      <p:sp>
        <p:nvSpPr>
          <p:cNvPr id="34847" name="Text Box 31"/>
          <p:cNvSpPr txBox="1">
            <a:spLocks noChangeArrowheads="1"/>
          </p:cNvSpPr>
          <p:nvPr/>
        </p:nvSpPr>
        <p:spPr bwMode="auto">
          <a:xfrm>
            <a:off x="9692640" y="2194560"/>
            <a:ext cx="97536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BD </a:t>
            </a:r>
          </a:p>
        </p:txBody>
      </p:sp>
      <p:sp>
        <p:nvSpPr>
          <p:cNvPr id="34848" name="Text Box 32"/>
          <p:cNvSpPr txBox="1">
            <a:spLocks noChangeArrowheads="1"/>
          </p:cNvSpPr>
          <p:nvPr/>
        </p:nvSpPr>
        <p:spPr bwMode="auto">
          <a:xfrm>
            <a:off x="5974080" y="3703320"/>
            <a:ext cx="2743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BC và CD,</a:t>
            </a:r>
          </a:p>
        </p:txBody>
      </p:sp>
      <p:sp>
        <p:nvSpPr>
          <p:cNvPr id="34849" name="Text Box 33"/>
          <p:cNvSpPr txBox="1">
            <a:spLocks noChangeArrowheads="1"/>
          </p:cNvSpPr>
          <p:nvPr/>
        </p:nvSpPr>
        <p:spPr bwMode="auto">
          <a:xfrm>
            <a:off x="8351520" y="3703320"/>
            <a:ext cx="57302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CD và DA, DA và AB</a:t>
            </a:r>
          </a:p>
        </p:txBody>
      </p:sp>
      <p:sp>
        <p:nvSpPr>
          <p:cNvPr id="34850" name="Text Box 34"/>
          <p:cNvSpPr txBox="1">
            <a:spLocks noChangeArrowheads="1"/>
          </p:cNvSpPr>
          <p:nvPr/>
        </p:nvSpPr>
        <p:spPr bwMode="auto">
          <a:xfrm>
            <a:off x="12222480" y="4389120"/>
            <a:ext cx="26822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BC và AD</a:t>
            </a:r>
          </a:p>
        </p:txBody>
      </p:sp>
      <p:grpSp>
        <p:nvGrpSpPr>
          <p:cNvPr id="34865" name="Group 49"/>
          <p:cNvGrpSpPr>
            <a:grpSpLocks/>
          </p:cNvGrpSpPr>
          <p:nvPr/>
        </p:nvGrpSpPr>
        <p:grpSpPr bwMode="auto">
          <a:xfrm>
            <a:off x="5547360" y="5210177"/>
            <a:ext cx="7559040" cy="617219"/>
            <a:chOff x="2256" y="2543"/>
            <a:chExt cx="2976" cy="324"/>
          </a:xfrm>
        </p:grpSpPr>
        <p:sp>
          <p:nvSpPr>
            <p:cNvPr id="9267" name="Text Box 25"/>
            <p:cNvSpPr txBox="1">
              <a:spLocks noChangeArrowheads="1"/>
            </p:cNvSpPr>
            <p:nvPr/>
          </p:nvSpPr>
          <p:spPr bwMode="auto">
            <a:xfrm>
              <a:off x="2256" y="2544"/>
              <a:ext cx="297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d) </a:t>
              </a:r>
              <a:r>
                <a:rPr lang="en-US" b="1" i="1" dirty="0" err="1"/>
                <a:t>Góc</a:t>
              </a:r>
              <a:r>
                <a:rPr lang="en-US" dirty="0"/>
                <a:t>: </a:t>
              </a:r>
              <a:r>
                <a:rPr lang="en-US" dirty="0" smtClean="0"/>
                <a:t>  A, ….</a:t>
              </a:r>
              <a:endParaRPr lang="en-US" dirty="0"/>
            </a:p>
          </p:txBody>
        </p:sp>
        <p:grpSp>
          <p:nvGrpSpPr>
            <p:cNvPr id="9268" name="Group 38"/>
            <p:cNvGrpSpPr>
              <a:grpSpLocks/>
            </p:cNvGrpSpPr>
            <p:nvPr/>
          </p:nvGrpSpPr>
          <p:grpSpPr bwMode="auto">
            <a:xfrm>
              <a:off x="2945" y="2543"/>
              <a:ext cx="114" cy="80"/>
              <a:chOff x="4262" y="2575"/>
              <a:chExt cx="192" cy="49"/>
            </a:xfrm>
          </p:grpSpPr>
          <p:sp>
            <p:nvSpPr>
              <p:cNvPr id="9269" name="Line 36"/>
              <p:cNvSpPr>
                <a:spLocks noChangeShapeType="1"/>
              </p:cNvSpPr>
              <p:nvPr/>
            </p:nvSpPr>
            <p:spPr bwMode="auto">
              <a:xfrm flipV="1">
                <a:off x="4262" y="2576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0" name="Line 37"/>
              <p:cNvSpPr>
                <a:spLocks noChangeShapeType="1"/>
              </p:cNvSpPr>
              <p:nvPr/>
            </p:nvSpPr>
            <p:spPr bwMode="auto">
              <a:xfrm>
                <a:off x="4358" y="2575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741920" y="5166358"/>
            <a:ext cx="2682240" cy="661273"/>
            <a:chOff x="4838700" y="4305300"/>
            <a:chExt cx="1676400" cy="551061"/>
          </a:xfrm>
        </p:grpSpPr>
        <p:sp>
          <p:nvSpPr>
            <p:cNvPr id="9257" name="Text Box 35"/>
            <p:cNvSpPr txBox="1">
              <a:spLocks noChangeArrowheads="1"/>
            </p:cNvSpPr>
            <p:nvPr/>
          </p:nvSpPr>
          <p:spPr bwMode="auto">
            <a:xfrm>
              <a:off x="4838700" y="4343400"/>
              <a:ext cx="1676400" cy="512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 smtClean="0">
                  <a:solidFill>
                    <a:srgbClr val="0000FF"/>
                  </a:solidFill>
                </a:rPr>
                <a:t> B</a:t>
              </a:r>
              <a:r>
                <a:rPr lang="en-US" b="1" dirty="0">
                  <a:solidFill>
                    <a:srgbClr val="0000FF"/>
                  </a:solidFill>
                </a:rPr>
                <a:t>, C, D</a:t>
              </a:r>
            </a:p>
          </p:txBody>
        </p:sp>
        <p:grpSp>
          <p:nvGrpSpPr>
            <p:cNvPr id="9258" name="Group 39"/>
            <p:cNvGrpSpPr>
              <a:grpSpLocks/>
            </p:cNvGrpSpPr>
            <p:nvPr/>
          </p:nvGrpSpPr>
          <p:grpSpPr bwMode="auto">
            <a:xfrm>
              <a:off x="4953000" y="4305300"/>
              <a:ext cx="180975" cy="123825"/>
              <a:chOff x="960" y="2688"/>
              <a:chExt cx="192" cy="48"/>
            </a:xfrm>
          </p:grpSpPr>
          <p:sp>
            <p:nvSpPr>
              <p:cNvPr id="9265" name="Line 40"/>
              <p:cNvSpPr>
                <a:spLocks noChangeShapeType="1"/>
              </p:cNvSpPr>
              <p:nvPr/>
            </p:nvSpPr>
            <p:spPr bwMode="auto">
              <a:xfrm flipV="1">
                <a:off x="960" y="2688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6" name="Line 41"/>
              <p:cNvSpPr>
                <a:spLocks noChangeShapeType="1"/>
              </p:cNvSpPr>
              <p:nvPr/>
            </p:nvSpPr>
            <p:spPr bwMode="auto">
              <a:xfrm>
                <a:off x="1056" y="2688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59" name="Group 42"/>
            <p:cNvGrpSpPr>
              <a:grpSpLocks/>
            </p:cNvGrpSpPr>
            <p:nvPr/>
          </p:nvGrpSpPr>
          <p:grpSpPr bwMode="auto">
            <a:xfrm>
              <a:off x="5310188" y="4305300"/>
              <a:ext cx="180975" cy="123825"/>
              <a:chOff x="960" y="2688"/>
              <a:chExt cx="192" cy="48"/>
            </a:xfrm>
          </p:grpSpPr>
          <p:sp>
            <p:nvSpPr>
              <p:cNvPr id="9263" name="Line 43"/>
              <p:cNvSpPr>
                <a:spLocks noChangeShapeType="1"/>
              </p:cNvSpPr>
              <p:nvPr/>
            </p:nvSpPr>
            <p:spPr bwMode="auto">
              <a:xfrm flipV="1">
                <a:off x="960" y="2688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4" name="Line 44"/>
              <p:cNvSpPr>
                <a:spLocks noChangeShapeType="1"/>
              </p:cNvSpPr>
              <p:nvPr/>
            </p:nvSpPr>
            <p:spPr bwMode="auto">
              <a:xfrm>
                <a:off x="1056" y="2688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60" name="Group 45"/>
            <p:cNvGrpSpPr>
              <a:grpSpLocks/>
            </p:cNvGrpSpPr>
            <p:nvPr/>
          </p:nvGrpSpPr>
          <p:grpSpPr bwMode="auto">
            <a:xfrm>
              <a:off x="5672138" y="4314825"/>
              <a:ext cx="180975" cy="123825"/>
              <a:chOff x="960" y="2688"/>
              <a:chExt cx="192" cy="48"/>
            </a:xfrm>
          </p:grpSpPr>
          <p:sp>
            <p:nvSpPr>
              <p:cNvPr id="9261" name="Line 46"/>
              <p:cNvSpPr>
                <a:spLocks noChangeShapeType="1"/>
              </p:cNvSpPr>
              <p:nvPr/>
            </p:nvSpPr>
            <p:spPr bwMode="auto">
              <a:xfrm flipV="1">
                <a:off x="960" y="2688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2" name="Line 47"/>
              <p:cNvSpPr>
                <a:spLocks noChangeShapeType="1"/>
              </p:cNvSpPr>
              <p:nvPr/>
            </p:nvSpPr>
            <p:spPr bwMode="auto">
              <a:xfrm>
                <a:off x="1056" y="2688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236" name="Text Box 26"/>
          <p:cNvSpPr txBox="1">
            <a:spLocks noChangeArrowheads="1"/>
          </p:cNvSpPr>
          <p:nvPr/>
        </p:nvSpPr>
        <p:spPr bwMode="auto">
          <a:xfrm>
            <a:off x="6080760" y="5943600"/>
            <a:ext cx="75590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b="1" i="1" dirty="0" err="1"/>
              <a:t>góc</a:t>
            </a:r>
            <a:r>
              <a:rPr lang="en-US" b="1" i="1" dirty="0"/>
              <a:t> </a:t>
            </a:r>
            <a:r>
              <a:rPr lang="en-US" b="1" i="1" dirty="0" err="1"/>
              <a:t>đối</a:t>
            </a:r>
            <a:r>
              <a:rPr lang="en-US" b="1" i="1" dirty="0"/>
              <a:t> </a:t>
            </a:r>
            <a:r>
              <a:rPr lang="en-US" b="1" i="1" dirty="0" err="1"/>
              <a:t>nhau</a:t>
            </a:r>
            <a:r>
              <a:rPr lang="en-US" dirty="0"/>
              <a:t>: </a:t>
            </a:r>
            <a:r>
              <a:rPr lang="en-US" dirty="0" smtClean="0"/>
              <a:t>    A </a:t>
            </a:r>
            <a:r>
              <a:rPr lang="en-US" dirty="0" err="1"/>
              <a:t>và</a:t>
            </a:r>
            <a:r>
              <a:rPr lang="en-US" dirty="0"/>
              <a:t> C,….</a:t>
            </a:r>
          </a:p>
        </p:txBody>
      </p:sp>
      <p:grpSp>
        <p:nvGrpSpPr>
          <p:cNvPr id="9237" name="Group 57"/>
          <p:cNvGrpSpPr>
            <a:grpSpLocks/>
          </p:cNvGrpSpPr>
          <p:nvPr/>
        </p:nvGrpSpPr>
        <p:grpSpPr bwMode="auto">
          <a:xfrm>
            <a:off x="9761222" y="5977890"/>
            <a:ext cx="1508760" cy="91440"/>
            <a:chOff x="1929" y="2946"/>
            <a:chExt cx="594" cy="48"/>
          </a:xfrm>
        </p:grpSpPr>
        <p:grpSp>
          <p:nvGrpSpPr>
            <p:cNvPr id="9251" name="Group 53"/>
            <p:cNvGrpSpPr>
              <a:grpSpLocks/>
            </p:cNvGrpSpPr>
            <p:nvPr/>
          </p:nvGrpSpPr>
          <p:grpSpPr bwMode="auto">
            <a:xfrm>
              <a:off x="1929" y="2946"/>
              <a:ext cx="192" cy="48"/>
              <a:chOff x="1920" y="2928"/>
              <a:chExt cx="192" cy="48"/>
            </a:xfrm>
          </p:grpSpPr>
          <p:sp>
            <p:nvSpPr>
              <p:cNvPr id="9255" name="Line 51"/>
              <p:cNvSpPr>
                <a:spLocks noChangeShapeType="1"/>
              </p:cNvSpPr>
              <p:nvPr/>
            </p:nvSpPr>
            <p:spPr bwMode="auto">
              <a:xfrm flipV="1">
                <a:off x="1920" y="29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6" name="Line 52"/>
              <p:cNvSpPr>
                <a:spLocks noChangeShapeType="1"/>
              </p:cNvSpPr>
              <p:nvPr/>
            </p:nvSpPr>
            <p:spPr bwMode="auto">
              <a:xfrm>
                <a:off x="2016" y="29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52" name="Group 54"/>
            <p:cNvGrpSpPr>
              <a:grpSpLocks/>
            </p:cNvGrpSpPr>
            <p:nvPr/>
          </p:nvGrpSpPr>
          <p:grpSpPr bwMode="auto">
            <a:xfrm>
              <a:off x="2331" y="2946"/>
              <a:ext cx="192" cy="48"/>
              <a:chOff x="1920" y="2928"/>
              <a:chExt cx="192" cy="48"/>
            </a:xfrm>
          </p:grpSpPr>
          <p:sp>
            <p:nvSpPr>
              <p:cNvPr id="9253" name="Line 55"/>
              <p:cNvSpPr>
                <a:spLocks noChangeShapeType="1"/>
              </p:cNvSpPr>
              <p:nvPr/>
            </p:nvSpPr>
            <p:spPr bwMode="auto">
              <a:xfrm flipV="1">
                <a:off x="1920" y="29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4" name="Line 56"/>
              <p:cNvSpPr>
                <a:spLocks noChangeShapeType="1"/>
              </p:cNvSpPr>
              <p:nvPr/>
            </p:nvSpPr>
            <p:spPr bwMode="auto">
              <a:xfrm>
                <a:off x="2016" y="29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265" name="Group 1"/>
          <p:cNvGrpSpPr>
            <a:grpSpLocks/>
          </p:cNvGrpSpPr>
          <p:nvPr/>
        </p:nvGrpSpPr>
        <p:grpSpPr bwMode="auto">
          <a:xfrm>
            <a:off x="11369040" y="5943598"/>
            <a:ext cx="2560320" cy="615553"/>
            <a:chOff x="7219950" y="5619750"/>
            <a:chExt cx="1600200" cy="512961"/>
          </a:xfrm>
        </p:grpSpPr>
        <p:grpSp>
          <p:nvGrpSpPr>
            <p:cNvPr id="9244" name="Group 60"/>
            <p:cNvGrpSpPr>
              <a:grpSpLocks/>
            </p:cNvGrpSpPr>
            <p:nvPr/>
          </p:nvGrpSpPr>
          <p:grpSpPr bwMode="auto">
            <a:xfrm>
              <a:off x="7253287" y="5624513"/>
              <a:ext cx="304800" cy="76200"/>
              <a:chOff x="1920" y="2928"/>
              <a:chExt cx="192" cy="48"/>
            </a:xfrm>
          </p:grpSpPr>
          <p:sp>
            <p:nvSpPr>
              <p:cNvPr id="9249" name="Line 61"/>
              <p:cNvSpPr>
                <a:spLocks noChangeShapeType="1"/>
              </p:cNvSpPr>
              <p:nvPr/>
            </p:nvSpPr>
            <p:spPr bwMode="auto">
              <a:xfrm flipV="1">
                <a:off x="1920" y="29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0" name="Line 62"/>
              <p:cNvSpPr>
                <a:spLocks noChangeShapeType="1"/>
              </p:cNvSpPr>
              <p:nvPr/>
            </p:nvSpPr>
            <p:spPr bwMode="auto">
              <a:xfrm>
                <a:off x="2016" y="29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45" name="Group 63"/>
            <p:cNvGrpSpPr>
              <a:grpSpLocks/>
            </p:cNvGrpSpPr>
            <p:nvPr/>
          </p:nvGrpSpPr>
          <p:grpSpPr bwMode="auto">
            <a:xfrm>
              <a:off x="7924800" y="5624513"/>
              <a:ext cx="304800" cy="76200"/>
              <a:chOff x="1920" y="2928"/>
              <a:chExt cx="192" cy="48"/>
            </a:xfrm>
          </p:grpSpPr>
          <p:sp>
            <p:nvSpPr>
              <p:cNvPr id="9247" name="Line 64"/>
              <p:cNvSpPr>
                <a:spLocks noChangeShapeType="1"/>
              </p:cNvSpPr>
              <p:nvPr/>
            </p:nvSpPr>
            <p:spPr bwMode="auto">
              <a:xfrm flipV="1">
                <a:off x="1920" y="29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8" name="Line 65"/>
              <p:cNvSpPr>
                <a:spLocks noChangeShapeType="1"/>
              </p:cNvSpPr>
              <p:nvPr/>
            </p:nvSpPr>
            <p:spPr bwMode="auto">
              <a:xfrm>
                <a:off x="2016" y="29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46" name="Text Box 67"/>
            <p:cNvSpPr txBox="1">
              <a:spLocks noChangeArrowheads="1"/>
            </p:cNvSpPr>
            <p:nvPr/>
          </p:nvSpPr>
          <p:spPr bwMode="auto">
            <a:xfrm>
              <a:off x="7219950" y="5619750"/>
              <a:ext cx="1600200" cy="512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0000FF"/>
                  </a:solidFill>
                </a:rPr>
                <a:t>B </a:t>
              </a:r>
              <a:r>
                <a:rPr lang="en-US" b="1" dirty="0" smtClean="0">
                  <a:solidFill>
                    <a:srgbClr val="0000FF"/>
                  </a:solidFill>
                </a:rPr>
                <a:t> 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và</a:t>
              </a:r>
              <a:r>
                <a:rPr lang="en-US" b="1" dirty="0" smtClean="0">
                  <a:solidFill>
                    <a:srgbClr val="0000FF"/>
                  </a:solidFill>
                </a:rPr>
                <a:t> </a:t>
              </a:r>
              <a:r>
                <a:rPr lang="en-US" b="1" dirty="0">
                  <a:solidFill>
                    <a:srgbClr val="0000FF"/>
                  </a:solidFill>
                </a:rPr>
                <a:t>D</a:t>
              </a:r>
            </a:p>
          </p:txBody>
        </p:sp>
      </p:grpSp>
      <p:sp>
        <p:nvSpPr>
          <p:cNvPr id="34884" name="Text Box 68"/>
          <p:cNvSpPr txBox="1">
            <a:spLocks noChangeArrowheads="1"/>
          </p:cNvSpPr>
          <p:nvPr/>
        </p:nvSpPr>
        <p:spPr bwMode="auto">
          <a:xfrm>
            <a:off x="11597640" y="6583680"/>
            <a:ext cx="97536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34885" name="Text Box 69"/>
          <p:cNvSpPr txBox="1">
            <a:spLocks noChangeArrowheads="1"/>
          </p:cNvSpPr>
          <p:nvPr/>
        </p:nvSpPr>
        <p:spPr bwMode="auto">
          <a:xfrm>
            <a:off x="11574781" y="7183756"/>
            <a:ext cx="97536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Q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303520" y="2194560"/>
            <a:ext cx="0" cy="55778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2" name="Text Box 85"/>
          <p:cNvSpPr txBox="1">
            <a:spLocks noChangeArrowheads="1"/>
          </p:cNvSpPr>
          <p:nvPr/>
        </p:nvSpPr>
        <p:spPr bwMode="auto">
          <a:xfrm>
            <a:off x="1828800" y="5657851"/>
            <a:ext cx="1828800" cy="6551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Hình 3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4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4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4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4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4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4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  <p:bldP spid="34821" grpId="0"/>
      <p:bldP spid="34836" grpId="0"/>
      <p:bldP spid="34837" grpId="0"/>
      <p:bldP spid="34838" grpId="0"/>
      <p:bldP spid="34839" grpId="0"/>
      <p:bldP spid="34840" grpId="0"/>
      <p:bldP spid="34843" grpId="0"/>
      <p:bldP spid="34844" grpId="0"/>
      <p:bldP spid="34845" grpId="0"/>
      <p:bldP spid="34846" grpId="0"/>
      <p:bldP spid="34847" grpId="0"/>
      <p:bldP spid="34848" grpId="0"/>
      <p:bldP spid="34849" grpId="0"/>
      <p:bldP spid="34850" grpId="0"/>
      <p:bldP spid="34884" grpId="0"/>
      <p:bldP spid="348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828800" y="365761"/>
            <a:ext cx="1207008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0000CC"/>
                </a:solidFill>
              </a:rPr>
              <a:t>a) </a:t>
            </a:r>
            <a:r>
              <a:rPr lang="en-US" sz="4000" dirty="0" err="1">
                <a:solidFill>
                  <a:srgbClr val="0000CC"/>
                </a:solidFill>
              </a:rPr>
              <a:t>Nhắc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lại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định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lí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về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tổng</a:t>
            </a:r>
            <a:r>
              <a:rPr lang="en-US" sz="4000" dirty="0">
                <a:solidFill>
                  <a:srgbClr val="0000CC"/>
                </a:solidFill>
              </a:rPr>
              <a:t> 3 </a:t>
            </a:r>
            <a:r>
              <a:rPr lang="en-US" sz="4000" dirty="0" err="1">
                <a:solidFill>
                  <a:srgbClr val="0000CC"/>
                </a:solidFill>
              </a:rPr>
              <a:t>góc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của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một</a:t>
            </a:r>
            <a:r>
              <a:rPr lang="en-US" sz="4000" dirty="0">
                <a:solidFill>
                  <a:srgbClr val="0000CC"/>
                </a:solidFill>
              </a:rPr>
              <a:t> tam </a:t>
            </a:r>
            <a:r>
              <a:rPr lang="en-US" sz="4000" dirty="0" err="1">
                <a:solidFill>
                  <a:srgbClr val="0000CC"/>
                </a:solidFill>
              </a:rPr>
              <a:t>giác</a:t>
            </a:r>
            <a:endParaRPr lang="en-US" sz="4000" dirty="0">
              <a:solidFill>
                <a:srgbClr val="0000CC"/>
              </a:solidFill>
            </a:endParaRPr>
          </a:p>
        </p:txBody>
      </p:sp>
      <p:grpSp>
        <p:nvGrpSpPr>
          <p:cNvPr id="11268" name="Group 8"/>
          <p:cNvGrpSpPr>
            <a:grpSpLocks/>
          </p:cNvGrpSpPr>
          <p:nvPr/>
        </p:nvGrpSpPr>
        <p:grpSpPr bwMode="auto">
          <a:xfrm>
            <a:off x="1219200" y="1878330"/>
            <a:ext cx="5364480" cy="2651760"/>
            <a:chOff x="1219200" y="1981200"/>
            <a:chExt cx="3352800" cy="2209800"/>
          </a:xfrm>
        </p:grpSpPr>
        <p:sp>
          <p:nvSpPr>
            <p:cNvPr id="8" name="Right Arrow 7"/>
            <p:cNvSpPr/>
            <p:nvPr/>
          </p:nvSpPr>
          <p:spPr>
            <a:xfrm>
              <a:off x="1219200" y="1981200"/>
              <a:ext cx="3352800" cy="2209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255" name="Text Box 7"/>
            <p:cNvSpPr txBox="1">
              <a:spLocks noChangeArrowheads="1"/>
            </p:cNvSpPr>
            <p:nvPr/>
          </p:nvSpPr>
          <p:spPr bwMode="auto">
            <a:xfrm>
              <a:off x="1371600" y="2670601"/>
              <a:ext cx="3200400" cy="948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 err="1">
                  <a:solidFill>
                    <a:srgbClr val="FF0000"/>
                  </a:solidFill>
                </a:rPr>
                <a:t>Tổng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ba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góc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của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một</a:t>
              </a:r>
              <a:r>
                <a:rPr lang="en-US" b="1" dirty="0">
                  <a:solidFill>
                    <a:srgbClr val="FF0000"/>
                  </a:solidFill>
                </a:rPr>
                <a:t> tam </a:t>
              </a:r>
              <a:r>
                <a:rPr lang="en-US" b="1" dirty="0" err="1">
                  <a:solidFill>
                    <a:srgbClr val="FF0000"/>
                  </a:solidFill>
                </a:rPr>
                <a:t>giác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bằng</a:t>
              </a:r>
              <a:r>
                <a:rPr lang="en-US" b="1" dirty="0">
                  <a:solidFill>
                    <a:srgbClr val="FF0000"/>
                  </a:solidFill>
                </a:rPr>
                <a:t> 180</a:t>
              </a:r>
              <a:r>
                <a:rPr lang="en-US" b="1" baseline="30000" dirty="0">
                  <a:solidFill>
                    <a:srgbClr val="FF0000"/>
                  </a:solidFill>
                </a:rPr>
                <a:t>0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244" name="Group 18"/>
          <p:cNvGrpSpPr>
            <a:grpSpLocks/>
          </p:cNvGrpSpPr>
          <p:nvPr/>
        </p:nvGrpSpPr>
        <p:grpSpPr bwMode="auto">
          <a:xfrm>
            <a:off x="7193280" y="1280160"/>
            <a:ext cx="5852160" cy="3359051"/>
            <a:chOff x="5334000" y="1143000"/>
            <a:chExt cx="3657600" cy="2798905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5486400" y="1565229"/>
              <a:ext cx="762000" cy="18635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486400" y="3428752"/>
              <a:ext cx="3200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6248400" y="1565229"/>
              <a:ext cx="2438400" cy="18635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51" name="TextBox 15"/>
            <p:cNvSpPr txBox="1">
              <a:spLocks noChangeArrowheads="1"/>
            </p:cNvSpPr>
            <p:nvPr/>
          </p:nvSpPr>
          <p:spPr bwMode="auto">
            <a:xfrm>
              <a:off x="6096000" y="1143000"/>
              <a:ext cx="533400" cy="512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10252" name="TextBox 16"/>
            <p:cNvSpPr txBox="1">
              <a:spLocks noChangeArrowheads="1"/>
            </p:cNvSpPr>
            <p:nvPr/>
          </p:nvSpPr>
          <p:spPr bwMode="auto">
            <a:xfrm>
              <a:off x="5334000" y="3429000"/>
              <a:ext cx="533400" cy="512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10253" name="TextBox 17"/>
            <p:cNvSpPr txBox="1">
              <a:spLocks noChangeArrowheads="1"/>
            </p:cNvSpPr>
            <p:nvPr/>
          </p:nvSpPr>
          <p:spPr bwMode="auto">
            <a:xfrm>
              <a:off x="8458200" y="3429000"/>
              <a:ext cx="533400" cy="512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C</a:t>
              </a:r>
            </a:p>
          </p:txBody>
        </p:sp>
      </p:grp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6705600" y="4954906"/>
            <a:ext cx="694944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sym typeface="Lamsymbol" pitchFamily="2" charset="2"/>
              </a:rPr>
              <a:t>Δ </a:t>
            </a:r>
            <a:r>
              <a:rPr lang="en-US" sz="4000" dirty="0"/>
              <a:t>ABC </a:t>
            </a:r>
            <a:r>
              <a:rPr lang="en-US" sz="4000" dirty="0" err="1"/>
              <a:t>có</a:t>
            </a:r>
            <a:r>
              <a:rPr lang="en-US" sz="4000" dirty="0"/>
              <a:t>:</a:t>
            </a:r>
          </a:p>
        </p:txBody>
      </p:sp>
      <p:graphicFrame>
        <p:nvGraphicFramePr>
          <p:cNvPr id="21" name="Object 31"/>
          <p:cNvGraphicFramePr>
            <a:graphicFrameLocks noChangeAspect="1"/>
          </p:cNvGraphicFramePr>
          <p:nvPr/>
        </p:nvGraphicFramePr>
        <p:xfrm>
          <a:off x="9220200" y="4993004"/>
          <a:ext cx="3446781" cy="569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3" imgW="990170" imgH="215806" progId="Equation.DSMT4">
                  <p:embed/>
                </p:oleObj>
              </mc:Choice>
              <mc:Fallback>
                <p:oleObj name="Equation" r:id="rId3" imgW="990170" imgH="215806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0200" y="4993004"/>
                        <a:ext cx="3446781" cy="5695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731520" y="365761"/>
            <a:ext cx="853440" cy="74745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?3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1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1867</TotalTime>
  <Words>1253</Words>
  <Application>Microsoft Office PowerPoint</Application>
  <PresentationFormat>Custom</PresentationFormat>
  <Paragraphs>321</Paragraphs>
  <Slides>25</Slides>
  <Notes>1</Notes>
  <HiddenSlides>0</HiddenSlides>
  <MMClips>2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.VnTime</vt:lpstr>
      <vt:lpstr>Arial</vt:lpstr>
      <vt:lpstr>Calibri</vt:lpstr>
      <vt:lpstr>Lamsymbol</vt:lpstr>
      <vt:lpstr>Times New Roman</vt:lpstr>
      <vt:lpstr>Wingdings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1234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Hoang Nien</dc:creator>
  <cp:lastModifiedBy>MyPC</cp:lastModifiedBy>
  <cp:revision>218</cp:revision>
  <dcterms:created xsi:type="dcterms:W3CDTF">2008-10-23T00:57:35Z</dcterms:created>
  <dcterms:modified xsi:type="dcterms:W3CDTF">2020-10-18T12:59:53Z</dcterms:modified>
</cp:coreProperties>
</file>