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387F7-A910-487A-B4B7-587897A2C280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5F74A-4F59-4546-B23B-8D529E997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B9B98-A13C-4A41-924A-91B9B1C4E8D3}" type="datetimeFigureOut">
              <a:rPr lang="en-US" smtClean="0"/>
              <a:pPr/>
              <a:t>17/10/2020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Ngoc%20Tuyet\My%20Documents\Downloads\Nh_ng%20b&#244;ng%20hoa%20nh_ng%20b&#224;i%20ca%20-%20_ang%20c_p%20nh_t%20-%20T_i_%20lyrics_%20nh_c%20ch_%20b&#224;i%20h&#225;t_%20upload%20b_i%20peluvefinger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5" name="Picture 9" descr="Cài đặt 3g  thumb 87a0 Bộ sưu tập hình nền ngày nhà giáo Việt Nam cho dế yêu 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905000" y="3048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TRÖÔØNG THCS </a:t>
            </a:r>
            <a:r>
              <a:rPr lang="en-US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LONG BIÊN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8" name="WordArt 12"/>
          <p:cNvSpPr>
            <a:spLocks noChangeArrowheads="1" noChangeShapeType="1" noTextEdit="1"/>
          </p:cNvSpPr>
          <p:nvPr/>
        </p:nvSpPr>
        <p:spPr bwMode="auto">
          <a:xfrm>
            <a:off x="1219200" y="2133600"/>
            <a:ext cx="6781800" cy="6019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2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Xin</a:t>
            </a:r>
            <a:r>
              <a:rPr lang="en-US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tr©n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träng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kÝnh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chµo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quÝ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thÇy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c« </a:t>
            </a:r>
          </a:p>
          <a:p>
            <a:pPr algn="ctr"/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vÒ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dù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giê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th¨m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líp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8A1</a:t>
            </a:r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107763" dir="18900000" algn="ctr" rotWithShape="0">
                  <a:srgbClr val="9999FF">
                    <a:alpha val="50000"/>
                  </a:srgbClr>
                </a:outerShdw>
              </a:effectLst>
              <a:latin typeface=".VnTime" pitchFamily="34" charset="0"/>
            </a:endParaRPr>
          </a:p>
        </p:txBody>
      </p:sp>
      <p:sp>
        <p:nvSpPr>
          <p:cNvPr id="50189" name="WordArt 13"/>
          <p:cNvSpPr>
            <a:spLocks noChangeArrowheads="1" noChangeShapeType="1" noTextEdit="1"/>
          </p:cNvSpPr>
          <p:nvPr/>
        </p:nvSpPr>
        <p:spPr bwMode="auto">
          <a:xfrm>
            <a:off x="1905000" y="39624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GV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ĐINH THANH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: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à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VNI-Times"/>
            </a:endParaRPr>
          </a:p>
        </p:txBody>
      </p:sp>
      <p:pic>
        <p:nvPicPr>
          <p:cNvPr id="50190" name="Nh_ng bông hoa nh_ng bài ca - _ang c_p nh_t - T_i_ lyrics_ nh_c ch_ bài hát_ upload b_i peluvefinger.mp3">
            <a:hlinkClick r:id="" action="ppaction://media"/>
            <a:hlinkHover r:id="" action="ppaction://ole?verb=0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72200"/>
            <a:ext cx="762000" cy="685800"/>
          </a:xfrm>
          <a:prstGeom prst="rect">
            <a:avLst/>
          </a:prstGeom>
          <a:noFill/>
        </p:spPr>
      </p:pic>
      <p:sp>
        <p:nvSpPr>
          <p:cNvPr id="50191" name="WordArt 15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447800" cy="15240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63157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0194" name="Picture 18" descr="Book-0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6738" y="795338"/>
            <a:ext cx="990600" cy="457200"/>
          </a:xfrm>
          <a:prstGeom prst="rect">
            <a:avLst/>
          </a:prstGeom>
          <a:noFill/>
        </p:spPr>
      </p:pic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0" y="5029200"/>
            <a:ext cx="952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 dirty="0" err="1">
                <a:solidFill>
                  <a:srgbClr val="C00000"/>
                </a:solidFill>
              </a:rPr>
              <a:t>Bài</a:t>
            </a:r>
            <a:r>
              <a:rPr lang="en-US" sz="2800" b="1" i="1" u="sng" dirty="0">
                <a:solidFill>
                  <a:srgbClr val="C00000"/>
                </a:solidFill>
              </a:rPr>
              <a:t> </a:t>
            </a:r>
            <a:r>
              <a:rPr lang="en-US" sz="2800" b="1" i="1" u="sng" dirty="0" err="1">
                <a:solidFill>
                  <a:srgbClr val="C00000"/>
                </a:solidFill>
              </a:rPr>
              <a:t>dạy</a:t>
            </a:r>
            <a:r>
              <a:rPr lang="en-US" sz="2800" b="1" i="1" dirty="0">
                <a:solidFill>
                  <a:srgbClr val="C00000"/>
                </a:solidFill>
              </a:rPr>
              <a:t>: </a:t>
            </a:r>
            <a:r>
              <a:rPr lang="en-US" sz="2800" b="1" i="1" dirty="0" smtClean="0"/>
              <a:t>PHÂN TÍCH ĐA THỨC THÀNH NHÂN TỬ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 smtClean="0"/>
              <a:t>BẰNG PHƯƠNG PHÁP ĐẶT NHÂN TỬ CHUNG</a:t>
            </a:r>
            <a:endParaRPr lang="en-US" sz="28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32542" fill="hold"/>
                                        <p:tgtEl>
                                          <p:spTgt spid="501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mute="1" showWhenStopped="0">
                <p:cTn id="2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90"/>
                </p:tgtEl>
              </p:cMediaNode>
            </p:audio>
          </p:childTnLst>
        </p:cTn>
      </p:par>
    </p:tnLst>
    <p:bldLst>
      <p:bldP spid="50188" grpId="0" animBg="1"/>
      <p:bldP spid="50189" grpId="0" animBg="1"/>
      <p:bldP spid="50191" grpId="0" animBg="1"/>
      <p:bldP spid="501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C00000"/>
                </a:solidFill>
              </a:rPr>
              <a:t>Hoạt</a:t>
            </a:r>
            <a:r>
              <a:rPr lang="en-US" sz="3200" b="1" u="sng" dirty="0" smtClean="0">
                <a:solidFill>
                  <a:srgbClr val="C0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động</a:t>
            </a:r>
            <a:r>
              <a:rPr lang="en-US" sz="3200" b="1" u="sng" dirty="0" smtClean="0">
                <a:solidFill>
                  <a:srgbClr val="C0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mở</a:t>
            </a:r>
            <a:r>
              <a:rPr lang="en-US" sz="3200" b="1" u="sng" dirty="0" smtClean="0">
                <a:solidFill>
                  <a:srgbClr val="C0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</a:rPr>
              <a:t>đầu</a:t>
            </a:r>
            <a:r>
              <a:rPr lang="en-US" sz="3200" b="1" u="sng" dirty="0" smtClean="0">
                <a:solidFill>
                  <a:srgbClr val="C00000"/>
                </a:solidFill>
              </a:rPr>
              <a:t>: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838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Bài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tập</a:t>
            </a:r>
            <a:r>
              <a:rPr lang="en-US" sz="2400" u="sng" dirty="0" smtClean="0"/>
              <a:t>: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 </a:t>
            </a:r>
            <a:r>
              <a:rPr lang="en-US" sz="2400" dirty="0" err="1" smtClean="0"/>
              <a:t>trị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biểu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371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a/ 85.12,7 + 15.12,7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371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b/ 48.143 – 48.40 – 48.3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17526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12,7. (85 + 15)</a:t>
            </a:r>
          </a:p>
          <a:p>
            <a:r>
              <a:rPr lang="en-US" sz="2000" b="1" dirty="0" smtClean="0"/>
              <a:t>= 12,7. 100</a:t>
            </a:r>
          </a:p>
          <a:p>
            <a:r>
              <a:rPr lang="en-US" sz="2000" b="1" dirty="0" smtClean="0"/>
              <a:t>= 1270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17526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48.(143 – 40 – 3 )</a:t>
            </a:r>
          </a:p>
          <a:p>
            <a:r>
              <a:rPr lang="en-US" sz="2000" b="1" dirty="0" smtClean="0"/>
              <a:t>= 48 . 100</a:t>
            </a:r>
          </a:p>
          <a:p>
            <a:r>
              <a:rPr lang="en-US" sz="2000" b="1" dirty="0" smtClean="0"/>
              <a:t>= 4800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2819400"/>
            <a:ext cx="7620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Tính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chất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cộng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 algn="ctr"/>
            <a:endParaRPr lang="en-US" sz="3200" dirty="0" smtClean="0"/>
          </a:p>
          <a:p>
            <a:pPr marL="457200" indent="-457200" algn="ctr"/>
            <a:r>
              <a:rPr lang="en-US" sz="3200" dirty="0" smtClean="0"/>
              <a:t>a.( b + c ) = </a:t>
            </a:r>
            <a:r>
              <a:rPr lang="en-US" sz="3200" dirty="0" err="1" smtClean="0"/>
              <a:t>a.b</a:t>
            </a:r>
            <a:r>
              <a:rPr lang="en-US" sz="3200" dirty="0" smtClean="0"/>
              <a:t> + </a:t>
            </a:r>
            <a:r>
              <a:rPr lang="en-US" sz="3200" dirty="0" err="1" smtClean="0"/>
              <a:t>a.c</a:t>
            </a:r>
            <a:endParaRPr lang="en-US" sz="3200" dirty="0" smtClean="0"/>
          </a:p>
          <a:p>
            <a:pPr marL="457200" indent="-457200" algn="ctr"/>
            <a:endParaRPr lang="en-US" sz="3200" dirty="0"/>
          </a:p>
          <a:p>
            <a:pPr marL="457200" indent="-457200"/>
            <a:r>
              <a:rPr lang="en-US" sz="2400" dirty="0" smtClean="0">
                <a:solidFill>
                  <a:srgbClr val="C00000"/>
                </a:solidFill>
              </a:rPr>
              <a:t>                </a:t>
            </a:r>
            <a:r>
              <a:rPr lang="en-US" sz="2400" dirty="0" smtClean="0"/>
              <a:t>Hay   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b +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c =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( b + c)</a:t>
            </a:r>
          </a:p>
          <a:p>
            <a:pPr marL="457200" indent="-457200"/>
            <a:endParaRPr lang="en-US" sz="3200" dirty="0" smtClean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09800" y="1676400"/>
            <a:ext cx="381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00400" y="1676400"/>
            <a:ext cx="381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43600" y="1676400"/>
            <a:ext cx="228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53000" y="1676400"/>
            <a:ext cx="304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5600" y="1676400"/>
            <a:ext cx="304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114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  </a:t>
            </a:r>
            <a:r>
              <a:rPr lang="en-US" sz="2000" i="1" u="sng" dirty="0" err="1" smtClean="0"/>
              <a:t>TiẾT</a:t>
            </a:r>
            <a:r>
              <a:rPr lang="en-US" sz="2000" i="1" u="sng" dirty="0" smtClean="0"/>
              <a:t> 9:  </a:t>
            </a:r>
          </a:p>
          <a:p>
            <a:r>
              <a:rPr lang="en-US" dirty="0" smtClean="0"/>
              <a:t>	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   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 </a:t>
            </a:r>
            <a:r>
              <a:rPr lang="en-US" sz="2000" b="1" u="sng" dirty="0" err="1" smtClean="0"/>
              <a:t>Ví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dụ</a:t>
            </a:r>
            <a:r>
              <a:rPr lang="en-US" sz="2000" b="1" u="sng" dirty="0" smtClean="0"/>
              <a:t> </a:t>
            </a:r>
            <a:r>
              <a:rPr lang="en-US" b="1" dirty="0" smtClean="0"/>
              <a:t>: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828800" y="3810000"/>
            <a:ext cx="518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152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/>
              <a:t>a.</a:t>
            </a:r>
            <a:r>
              <a:rPr lang="en-US" b="1" u="sng" dirty="0" err="1" smtClean="0"/>
              <a:t>Ví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1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1524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 3x</a:t>
            </a:r>
            <a:r>
              <a:rPr lang="en-US" baseline="30000" dirty="0" smtClean="0"/>
              <a:t>2  </a:t>
            </a:r>
            <a:r>
              <a:rPr lang="en-US" dirty="0" smtClean="0"/>
              <a:t>- 6x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305300" y="3848100"/>
            <a:ext cx="510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Gợi</a:t>
            </a:r>
            <a:r>
              <a:rPr lang="en-US" u="sng" dirty="0" smtClean="0"/>
              <a:t> ý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= 3x . 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6x  = 3x .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190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3x</a:t>
            </a:r>
            <a:r>
              <a:rPr lang="en-US" baseline="30000" dirty="0" smtClean="0"/>
              <a:t>2 </a:t>
            </a:r>
            <a:r>
              <a:rPr lang="en-US" dirty="0" smtClean="0"/>
              <a:t> - 6x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3x.x – 3x.2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3x.(x – 2)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 smtClean="0"/>
              <a:t>Giải</a:t>
            </a:r>
            <a:r>
              <a:rPr lang="en-US" i="1" u="sng" dirty="0" smtClean="0"/>
              <a:t>:</a:t>
            </a:r>
            <a:endParaRPr lang="en-US" i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2590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* </a:t>
            </a:r>
            <a:r>
              <a:rPr lang="en-US" b="1" i="1" u="sng" dirty="0" err="1" smtClean="0">
                <a:solidFill>
                  <a:srgbClr val="C00000"/>
                </a:solidFill>
              </a:rPr>
              <a:t>Phân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tích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đa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thức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thành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nhân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tử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( hay </a:t>
            </a:r>
            <a:r>
              <a:rPr lang="en-US" b="1" i="1" dirty="0" err="1" smtClean="0">
                <a:solidFill>
                  <a:srgbClr val="C00000"/>
                </a:solidFill>
              </a:rPr>
              <a:t>thừa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số</a:t>
            </a:r>
            <a:r>
              <a:rPr lang="en-US" b="1" i="1" dirty="0" smtClean="0">
                <a:solidFill>
                  <a:srgbClr val="C00000"/>
                </a:solidFill>
              </a:rPr>
              <a:t>) </a:t>
            </a:r>
            <a:r>
              <a:rPr lang="en-US" b="1" i="1" dirty="0" err="1" smtClean="0">
                <a:solidFill>
                  <a:srgbClr val="C00000"/>
                </a:solidFill>
              </a:rPr>
              <a:t>là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biến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đổi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đó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thành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tích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của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những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3200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--&gt; </a:t>
            </a:r>
            <a:r>
              <a:rPr lang="en-US" dirty="0" err="1" smtClean="0">
                <a:solidFill>
                  <a:srgbClr val="C00000"/>
                </a:solidFill>
              </a:rPr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3657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b. </a:t>
            </a:r>
            <a:r>
              <a:rPr lang="en-US" b="1" u="sng" dirty="0" err="1" smtClean="0"/>
              <a:t>Ví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2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81200" y="3657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 25x</a:t>
            </a:r>
            <a:r>
              <a:rPr lang="en-US" baseline="30000" dirty="0" smtClean="0"/>
              <a:t>3</a:t>
            </a:r>
            <a:r>
              <a:rPr lang="en-US" dirty="0" smtClean="0"/>
              <a:t> -5x</a:t>
            </a:r>
            <a:r>
              <a:rPr lang="en-US" baseline="30000" dirty="0" smtClean="0"/>
              <a:t>2</a:t>
            </a:r>
            <a:r>
              <a:rPr lang="en-US" dirty="0" smtClean="0"/>
              <a:t> +10x 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752600" y="403860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25x</a:t>
            </a:r>
            <a:r>
              <a:rPr lang="en-US" baseline="30000" dirty="0" smtClean="0"/>
              <a:t>3</a:t>
            </a:r>
            <a:r>
              <a:rPr lang="en-US" dirty="0" smtClean="0"/>
              <a:t> -5x</a:t>
            </a:r>
            <a:r>
              <a:rPr lang="en-US" baseline="30000" dirty="0" smtClean="0"/>
              <a:t>2</a:t>
            </a:r>
            <a:r>
              <a:rPr lang="en-US" dirty="0" smtClean="0"/>
              <a:t> +10x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668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 smtClean="0"/>
              <a:t>Giải</a:t>
            </a:r>
            <a:r>
              <a:rPr lang="en-US" i="1" u="sng" dirty="0" smtClean="0"/>
              <a:t>:</a:t>
            </a:r>
            <a:endParaRPr lang="en-US" i="1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4038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5x.5x</a:t>
            </a:r>
            <a:r>
              <a:rPr lang="en-US" baseline="30000" dirty="0" smtClean="0"/>
              <a:t>2</a:t>
            </a:r>
            <a:r>
              <a:rPr lang="en-US" dirty="0" smtClean="0"/>
              <a:t> – 5x.x + 5x.2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00400" y="434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5x. (5x</a:t>
            </a:r>
            <a:r>
              <a:rPr lang="en-US" baseline="30000" dirty="0" smtClean="0"/>
              <a:t>2</a:t>
            </a:r>
            <a:r>
              <a:rPr lang="en-US" dirty="0" smtClean="0"/>
              <a:t> – x + 2 )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220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: 3x 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434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:5x)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14400" y="4572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* </a:t>
            </a:r>
            <a:r>
              <a:rPr lang="en-US" b="1" i="1" u="sng" dirty="0" err="1" smtClean="0">
                <a:solidFill>
                  <a:srgbClr val="C00000"/>
                </a:solidFill>
              </a:rPr>
              <a:t>Cách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tìm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nhân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tử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chung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với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các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đa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thức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có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hệ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số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nguyên</a:t>
            </a:r>
            <a:r>
              <a:rPr lang="en-US" b="1" i="1" u="sng" dirty="0" smtClean="0">
                <a:solidFill>
                  <a:srgbClr val="C00000"/>
                </a:solidFill>
              </a:rPr>
              <a:t>:</a:t>
            </a:r>
            <a:endParaRPr lang="en-US" b="1" i="1" u="sng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6800" y="4876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 </a:t>
            </a:r>
            <a:r>
              <a:rPr lang="en-US" dirty="0" err="1" smtClean="0"/>
              <a:t>là</a:t>
            </a:r>
            <a:r>
              <a:rPr lang="en-US" dirty="0" smtClean="0"/>
              <a:t> ƯCLN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dương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hạng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66800" y="5486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: 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hạng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,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mũ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10400" y="2819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A.B+A.C=A.(B+C)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6858000" y="3352800"/>
            <a:ext cx="2445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25x</a:t>
            </a:r>
            <a:r>
              <a:rPr lang="en-US" baseline="30000" dirty="0" smtClean="0"/>
              <a:t>3</a:t>
            </a:r>
            <a:r>
              <a:rPr lang="en-US" dirty="0" smtClean="0"/>
              <a:t> -5x</a:t>
            </a:r>
            <a:r>
              <a:rPr lang="en-US" baseline="30000" dirty="0" smtClean="0"/>
              <a:t>2</a:t>
            </a:r>
            <a:r>
              <a:rPr lang="en-US" dirty="0" smtClean="0"/>
              <a:t> +10x (NTC:5x)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858000" y="3657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5x. (5x</a:t>
            </a:r>
            <a:r>
              <a:rPr lang="en-US" baseline="30000" dirty="0" smtClean="0"/>
              <a:t>2</a:t>
            </a:r>
            <a:r>
              <a:rPr lang="en-US" dirty="0" smtClean="0"/>
              <a:t> – x + 2 )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858000" y="434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14x</a:t>
            </a:r>
            <a:r>
              <a:rPr lang="en-US" baseline="30000" dirty="0" smtClean="0"/>
              <a:t>2</a:t>
            </a:r>
            <a:r>
              <a:rPr lang="en-US" dirty="0" smtClean="0"/>
              <a:t>y-21xy</a:t>
            </a:r>
            <a:r>
              <a:rPr lang="en-US" baseline="30000" dirty="0" smtClean="0"/>
              <a:t>2</a:t>
            </a:r>
            <a:r>
              <a:rPr lang="en-US" dirty="0" smtClean="0"/>
              <a:t> +28x</a:t>
            </a:r>
            <a:r>
              <a:rPr lang="en-US" baseline="30000" dirty="0" smtClean="0"/>
              <a:t>2</a:t>
            </a:r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001000" y="4648200"/>
            <a:ext cx="100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NTC: 7xy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781800" y="5029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=7xy.(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391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696200" y="502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-3y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077200" y="5029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+4xy)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23" grpId="0"/>
      <p:bldP spid="25" grpId="0"/>
      <p:bldP spid="26" grpId="0"/>
      <p:bldP spid="28" grpId="0" build="allAtOnce"/>
      <p:bldP spid="30" grpId="0"/>
      <p:bldP spid="31" grpId="1"/>
      <p:bldP spid="34" grpId="0"/>
      <p:bldP spid="35" grpId="0"/>
      <p:bldP spid="36" grpId="0"/>
      <p:bldP spid="32" grpId="0"/>
      <p:bldP spid="33" grpId="0"/>
      <p:bldP spid="39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114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  </a:t>
            </a:r>
            <a:r>
              <a:rPr lang="en-US" sz="2000" i="1" u="sng" dirty="0" err="1" smtClean="0"/>
              <a:t>TiẾT</a:t>
            </a:r>
            <a:r>
              <a:rPr lang="en-US" sz="2000" i="1" u="sng" dirty="0" smtClean="0"/>
              <a:t> 9:  </a:t>
            </a:r>
          </a:p>
          <a:p>
            <a:r>
              <a:rPr lang="en-US" dirty="0" smtClean="0"/>
              <a:t>	</a:t>
            </a:r>
            <a:endParaRPr lang="en-US" sz="2400" b="1" dirty="0"/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   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                  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u="sng" dirty="0" err="1" smtClean="0"/>
              <a:t>Ví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dụ</a:t>
            </a:r>
            <a:r>
              <a:rPr lang="en-US" sz="2000" u="sng" dirty="0" smtClean="0"/>
              <a:t> 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sz="2000" u="sng" dirty="0" err="1" smtClean="0"/>
              <a:t>Áp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dụng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19812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19812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Phân</a:t>
            </a:r>
            <a:r>
              <a:rPr lang="en-US" b="1" i="1" dirty="0" smtClean="0"/>
              <a:t> </a:t>
            </a:r>
            <a:r>
              <a:rPr lang="en-US" b="1" i="1" dirty="0" err="1" smtClean="0"/>
              <a:t>tích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đa</a:t>
            </a:r>
            <a:r>
              <a:rPr lang="en-US" b="1" i="1" dirty="0" smtClean="0"/>
              <a:t> </a:t>
            </a:r>
            <a:r>
              <a:rPr lang="en-US" b="1" i="1" dirty="0" err="1" smtClean="0"/>
              <a:t>thức</a:t>
            </a:r>
            <a:r>
              <a:rPr lang="en-US" b="1" i="1" dirty="0" smtClean="0"/>
              <a:t> </a:t>
            </a:r>
            <a:r>
              <a:rPr lang="en-US" b="1" i="1" dirty="0" err="1" smtClean="0"/>
              <a:t>sau</a:t>
            </a:r>
            <a:r>
              <a:rPr lang="en-US" b="1" i="1" dirty="0" smtClean="0"/>
              <a:t> </a:t>
            </a:r>
            <a:r>
              <a:rPr lang="en-US" b="1" i="1" dirty="0" err="1" smtClean="0"/>
              <a:t>thành</a:t>
            </a:r>
            <a:r>
              <a:rPr lang="en-US" b="1" i="1" dirty="0" smtClean="0"/>
              <a:t> </a:t>
            </a:r>
            <a:r>
              <a:rPr lang="en-US" b="1" i="1" dirty="0" err="1" smtClean="0"/>
              <a:t>nhân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tử</a:t>
            </a:r>
            <a:r>
              <a:rPr lang="en-US" b="1" i="1" dirty="0" smtClean="0"/>
              <a:t>: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a)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–x		b) 5x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(x –2y) - 15x(x - 2y)		c) 3(x – y) – 5x(y – x)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8194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/>
              <a:t>Chú</a:t>
            </a:r>
            <a:r>
              <a:rPr lang="en-US" sz="2000" b="1" u="sng" dirty="0" smtClean="0"/>
              <a:t> ý : </a:t>
            </a:r>
            <a:endParaRPr lang="en-US" sz="20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28194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Nhiều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khi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để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làm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xuất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hiện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tử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chung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cần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đổi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dấu</a:t>
            </a:r>
            <a:r>
              <a:rPr lang="en-US" b="1" i="1" dirty="0" smtClean="0">
                <a:solidFill>
                  <a:srgbClr val="FF0000"/>
                </a:solidFill>
              </a:rPr>
              <a:t>  </a:t>
            </a:r>
            <a:r>
              <a:rPr lang="en-US" b="1" i="1" dirty="0" err="1" smtClean="0">
                <a:solidFill>
                  <a:srgbClr val="FF0000"/>
                </a:solidFill>
              </a:rPr>
              <a:t>các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hạng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tử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124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A= - ( - 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3429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Vd</a:t>
            </a:r>
            <a:r>
              <a:rPr lang="en-US" sz="2000" dirty="0" smtClean="0"/>
              <a:t>:  y - x = - ( x – y )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62000" y="39624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0" y="3962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Tìm</a:t>
            </a:r>
            <a:r>
              <a:rPr lang="en-US" b="1" i="1" dirty="0" smtClean="0"/>
              <a:t> x </a:t>
            </a:r>
            <a:r>
              <a:rPr lang="en-US" b="1" i="1" dirty="0" err="1" smtClean="0"/>
              <a:t>sao</a:t>
            </a:r>
            <a:r>
              <a:rPr lang="en-US" b="1" i="1" dirty="0" smtClean="0"/>
              <a:t> </a:t>
            </a:r>
            <a:r>
              <a:rPr lang="en-US" b="1" i="1" dirty="0" err="1" smtClean="0"/>
              <a:t>cho</a:t>
            </a:r>
            <a:r>
              <a:rPr lang="en-US" b="1" i="1" dirty="0" smtClean="0"/>
              <a:t>  3x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– 6x = 0</a:t>
            </a:r>
            <a:r>
              <a:rPr lang="en-US" b="1" i="1" baseline="30000" dirty="0" smtClean="0"/>
              <a:t>  </a:t>
            </a:r>
            <a:endParaRPr lang="en-US" b="1" i="1" dirty="0"/>
          </a:p>
        </p:txBody>
      </p:sp>
      <p:sp>
        <p:nvSpPr>
          <p:cNvPr id="20" name="Rectangle 19"/>
          <p:cNvSpPr/>
          <p:nvPr/>
        </p:nvSpPr>
        <p:spPr>
          <a:xfrm>
            <a:off x="1600200" y="434340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– 6x = 0</a:t>
            </a:r>
            <a:r>
              <a:rPr lang="en-US" baseline="30000" dirty="0" smtClean="0"/>
              <a:t> 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3x( x – 2 ) = 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4953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=&gt; 3x = 0  </a:t>
            </a:r>
            <a:r>
              <a:rPr lang="en-US" dirty="0" err="1" smtClean="0"/>
              <a:t>hoặc</a:t>
            </a:r>
            <a:r>
              <a:rPr lang="en-US" dirty="0" smtClean="0"/>
              <a:t>  x – 2 = 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5257800"/>
            <a:ext cx="464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=&gt;  x  = 0  </a:t>
            </a:r>
            <a:r>
              <a:rPr lang="en-US" dirty="0" err="1" smtClean="0"/>
              <a:t>hoặc</a:t>
            </a:r>
            <a:r>
              <a:rPr lang="en-US" dirty="0" smtClean="0"/>
              <a:t>         x =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00400" y="46482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 A.B =0 =&gt; A=0 </a:t>
            </a:r>
            <a:r>
              <a:rPr lang="en-US" dirty="0" err="1" smtClean="0">
                <a:solidFill>
                  <a:srgbClr val="FF0000"/>
                </a:solidFill>
              </a:rPr>
              <a:t>hoặc</a:t>
            </a:r>
            <a:r>
              <a:rPr lang="en-US" dirty="0" smtClean="0">
                <a:solidFill>
                  <a:srgbClr val="FF0000"/>
                </a:solidFill>
              </a:rPr>
              <a:t> B = 0 )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5638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Vậy</a:t>
            </a:r>
            <a:r>
              <a:rPr lang="en-US" dirty="0" smtClean="0"/>
              <a:t> x=0 </a:t>
            </a:r>
            <a:r>
              <a:rPr lang="en-US" dirty="0" err="1" smtClean="0"/>
              <a:t>và</a:t>
            </a:r>
            <a:r>
              <a:rPr lang="en-US" dirty="0" smtClean="0"/>
              <a:t> x=2.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8" grpId="0" animBg="1"/>
      <p:bldP spid="19" grpId="0"/>
      <p:bldP spid="20" grpId="0"/>
      <p:bldP spid="22" grpId="0"/>
      <p:bldP spid="23" grpId="0"/>
      <p:bldP spid="24" grpId="0"/>
      <p:bldP spid="25" grpId="0"/>
      <p:bldP spid="2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133600"/>
            <a:ext cx="701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solidFill>
                  <a:srgbClr val="C00000"/>
                </a:solidFill>
              </a:rPr>
              <a:t>BÀI TẬP 1</a:t>
            </a:r>
            <a:r>
              <a:rPr lang="en-US" sz="2200" dirty="0" smtClean="0"/>
              <a:t>: </a:t>
            </a:r>
            <a:r>
              <a:rPr lang="en-US" sz="2200" dirty="0" err="1" smtClean="0"/>
              <a:t>Tìm</a:t>
            </a:r>
            <a:r>
              <a:rPr lang="en-US" sz="2200" dirty="0" smtClean="0"/>
              <a:t> x </a:t>
            </a:r>
            <a:r>
              <a:rPr lang="en-US" sz="2200" dirty="0" err="1" smtClean="0"/>
              <a:t>biết</a:t>
            </a:r>
            <a:r>
              <a:rPr lang="en-US" sz="2200" dirty="0" smtClean="0"/>
              <a:t>: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590800"/>
            <a:ext cx="510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5x(x-2000) –  x + 2000  =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358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5x(x-2000) –  (x–2000)  = 0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352800"/>
            <a:ext cx="358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(x – 2000)(5x – 1)          = 0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733800"/>
            <a:ext cx="419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=&gt; x – 2000 = 0  </a:t>
            </a:r>
            <a:r>
              <a:rPr lang="en-US" sz="2200" dirty="0" err="1" smtClean="0"/>
              <a:t>hoặc</a:t>
            </a:r>
            <a:r>
              <a:rPr lang="en-US" sz="2200" dirty="0" smtClean="0"/>
              <a:t>  5x – 1 = 0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114800"/>
            <a:ext cx="419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=&gt;    x = 2000      </a:t>
            </a:r>
            <a:r>
              <a:rPr lang="en-US" sz="2200" dirty="0" err="1" smtClean="0"/>
              <a:t>hoặc</a:t>
            </a:r>
            <a:r>
              <a:rPr lang="en-US" sz="2200" dirty="0" smtClean="0"/>
              <a:t>         x = 1/5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495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Vậy</a:t>
            </a:r>
            <a:r>
              <a:rPr lang="en-US" sz="2400" dirty="0" smtClean="0"/>
              <a:t> x=2000 </a:t>
            </a:r>
            <a:r>
              <a:rPr lang="en-US" sz="2400" dirty="0" err="1" smtClean="0"/>
              <a:t>và</a:t>
            </a:r>
            <a:r>
              <a:rPr lang="en-US" sz="2400" dirty="0" smtClean="0"/>
              <a:t> x=1/5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2514600" y="3429000"/>
            <a:ext cx="6858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itle 4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err="1" smtClean="0"/>
              <a:t>Tiết</a:t>
            </a:r>
            <a:r>
              <a:rPr lang="en-US" sz="2400" i="1" u="sng" dirty="0" smtClean="0"/>
              <a:t> 9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                  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Content Placeholder 5"/>
          <p:cNvSpPr txBox="1">
            <a:spLocks noGrp="1"/>
          </p:cNvSpPr>
          <p:nvPr>
            <p:ph idx="1"/>
          </p:nvPr>
        </p:nvSpPr>
        <p:spPr>
          <a:xfrm>
            <a:off x="914400" y="9144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u="sng" dirty="0" err="1" smtClean="0"/>
              <a:t>Ví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dụ</a:t>
            </a:r>
            <a:r>
              <a:rPr lang="en-US" sz="2000" u="sng" dirty="0" smtClean="0"/>
              <a:t> 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1295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sz="2000" u="sng" dirty="0" err="1" smtClean="0"/>
              <a:t>Áp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dụng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16764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</a:t>
            </a:r>
            <a:r>
              <a:rPr lang="en-US" sz="2000" u="sng" dirty="0" smtClean="0"/>
              <a:t>Bài </a:t>
            </a:r>
            <a:r>
              <a:rPr lang="en-US" sz="2000" u="sng" dirty="0" err="1" smtClean="0"/>
              <a:t>tập</a:t>
            </a:r>
            <a:r>
              <a:rPr lang="en-US" sz="2000" u="sng" dirty="0" smtClean="0"/>
              <a:t>:</a:t>
            </a: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BÀI TẬP 2: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048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tích</a:t>
            </a:r>
            <a:r>
              <a:rPr lang="en-US" sz="2400" dirty="0" smtClean="0"/>
              <a:t> </a:t>
            </a:r>
            <a:r>
              <a:rPr lang="en-US" sz="2400" dirty="0" err="1" smtClean="0"/>
              <a:t>đa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nhân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, </a:t>
            </a:r>
            <a:r>
              <a:rPr lang="en-US" sz="2400" dirty="0" err="1" smtClean="0"/>
              <a:t>rồi</a:t>
            </a:r>
            <a:r>
              <a:rPr lang="en-US" sz="2400" dirty="0" smtClean="0"/>
              <a:t> </a:t>
            </a:r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bí</a:t>
            </a:r>
            <a:r>
              <a:rPr lang="en-US" sz="2400" dirty="0" smtClean="0"/>
              <a:t> </a:t>
            </a:r>
            <a:r>
              <a:rPr lang="en-US" sz="2400" dirty="0" err="1" smtClean="0"/>
              <a:t>mật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bảng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143000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             a) 3x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y – 6xy      </a:t>
            </a:r>
            <a:r>
              <a:rPr lang="en-US" dirty="0" smtClean="0"/>
              <a:t>	 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1430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CHÀO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5105400"/>
            <a:ext cx="12954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57400" y="5105400"/>
            <a:ext cx="838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5257800"/>
            <a:ext cx="129540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2590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NHÀ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11430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00800" y="4724400"/>
            <a:ext cx="838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00800" y="5257800"/>
            <a:ext cx="8382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38800" y="4724400"/>
            <a:ext cx="9144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91000" y="5105400"/>
            <a:ext cx="1600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39000" y="5105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895600" y="4724400"/>
            <a:ext cx="1295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2000" y="4724400"/>
            <a:ext cx="12954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3xy(x-2)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57400" y="4724400"/>
            <a:ext cx="838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239000" y="4724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(x-2).(x-1)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0" y="2590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NGÀY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191000" y="472440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2(x-y)(5x+3y)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91200" y="5257800"/>
            <a:ext cx="762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1447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  3xy(x-2)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2971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=2.5x(x-y)+2.3y(x-y)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24600" y="1524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 x(x-2) – (x -2)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590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b) 10x(x-y) – 6y(y-x)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096000" y="1219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c) x (x-2) – x+2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722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 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553200" y="2438400"/>
          <a:ext cx="1706880" cy="609600"/>
        </p:xfrm>
        <a:graphic>
          <a:graphicData uri="http://schemas.openxmlformats.org/presentationml/2006/ole">
            <p:oleObj spid="_x0000_s20483" name="Equation" r:id="rId3" imgW="134604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324600" y="3048000"/>
          <a:ext cx="1651819" cy="609600"/>
        </p:xfrm>
        <a:graphic>
          <a:graphicData uri="http://schemas.openxmlformats.org/presentationml/2006/ole">
            <p:oleObj spid="_x0000_s20484" name="Equation" r:id="rId4" imgW="1066680" imgH="393480" progId="Equation.DSMT4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895600" y="4648200"/>
          <a:ext cx="1295400" cy="685800"/>
        </p:xfrm>
        <a:graphic>
          <a:graphicData uri="http://schemas.openxmlformats.org/presentationml/2006/ole">
            <p:oleObj spid="_x0000_s20486" name="Equation" r:id="rId5" imgW="1066680" imgH="39348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620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CHÀO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956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NGÀY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91000" y="5257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NHÀ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90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828800" y="3352800"/>
            <a:ext cx="1710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=2(x-y)(5x+3y)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6324600" y="1828800"/>
            <a:ext cx="1463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= (x-2).(x-1)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0574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MỪNG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715000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GIÁO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008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V</a:t>
            </a:r>
            <a:r>
              <a:rPr lang="en-US" dirty="0" err="1" smtClean="0">
                <a:latin typeface="Book Antiqua" pitchFamily="18" charset="0"/>
              </a:rPr>
              <a:t>iỆT</a:t>
            </a:r>
            <a:endParaRPr lang="en-US" dirty="0"/>
          </a:p>
        </p:txBody>
      </p:sp>
      <p:pic>
        <p:nvPicPr>
          <p:cNvPr id="47" name="Picture 21" descr="j02321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214414">
            <a:off x="36277" y="3226465"/>
            <a:ext cx="1266756" cy="131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6" grpId="0" animBg="1"/>
      <p:bldP spid="29" grpId="1"/>
      <p:bldP spid="29" grpId="2"/>
      <p:bldP spid="30" grpId="1"/>
      <p:bldP spid="31" grpId="1"/>
      <p:bldP spid="35" grpId="0"/>
      <p:bldP spid="36" grpId="0"/>
      <p:bldP spid="37" grpId="0"/>
      <p:bldP spid="38" grpId="0"/>
      <p:bldP spid="41" grpId="0"/>
      <p:bldP spid="41" grpId="1"/>
      <p:bldP spid="42" grpId="0"/>
      <p:bldP spid="42" grpId="1"/>
      <p:bldP spid="43" grpId="1"/>
      <p:bldP spid="44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691438" y="23399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5720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28800" y="520700"/>
            <a:ext cx="5867400" cy="95410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Times New Roman" pitchFamily="18" charset="0"/>
              </a:rPr>
              <a:t>    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BẰNG PHƯƠNG PHÁP ĐẶT NHÂN TỬ CHUNG 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838200" y="838200"/>
            <a:ext cx="0" cy="1157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1628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8153400" y="685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8" descr="Bouquet"/>
          <p:cNvSpPr txBox="1">
            <a:spLocks noChangeArrowheads="1"/>
          </p:cNvSpPr>
          <p:nvPr/>
        </p:nvSpPr>
        <p:spPr bwMode="auto">
          <a:xfrm>
            <a:off x="228600" y="1905000"/>
            <a:ext cx="2438400" cy="92333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Thế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18441" name="Text Box 9" descr="Bouquet"/>
          <p:cNvSpPr txBox="1">
            <a:spLocks noChangeArrowheads="1"/>
          </p:cNvSpPr>
          <p:nvPr/>
        </p:nvSpPr>
        <p:spPr bwMode="auto">
          <a:xfrm>
            <a:off x="3048000" y="1905000"/>
            <a:ext cx="2895600" cy="1200329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Muốn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bằng</a:t>
            </a:r>
            <a:r>
              <a:rPr lang="en-US" b="1" dirty="0" smtClean="0">
                <a:latin typeface="Times New Roman" pitchFamily="18" charset="0"/>
              </a:rPr>
              <a:t> pp </a:t>
            </a:r>
            <a:r>
              <a:rPr lang="en-US" b="1" dirty="0" err="1" smtClean="0">
                <a:latin typeface="Times New Roman" pitchFamily="18" charset="0"/>
              </a:rPr>
              <a:t>đặt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chung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sử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dụng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chất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</a:rPr>
              <a:t>?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8442" name="Text Box 10" descr="Bouquet"/>
          <p:cNvSpPr txBox="1">
            <a:spLocks noChangeArrowheads="1"/>
          </p:cNvSpPr>
          <p:nvPr/>
        </p:nvSpPr>
        <p:spPr bwMode="auto">
          <a:xfrm>
            <a:off x="6248400" y="1905000"/>
            <a:ext cx="2743200" cy="1200329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Khi</a:t>
            </a:r>
            <a:r>
              <a:rPr lang="en-US" b="1" dirty="0" smtClean="0"/>
              <a:t> pt </a:t>
            </a:r>
            <a:r>
              <a:rPr lang="en-US" b="1" dirty="0" err="1" smtClean="0"/>
              <a:t>đa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</a:t>
            </a:r>
            <a:r>
              <a:rPr lang="en-US" b="1" dirty="0" err="1" smtClean="0"/>
              <a:t>tử</a:t>
            </a:r>
            <a:r>
              <a:rPr lang="en-US" b="1" dirty="0" smtClean="0"/>
              <a:t> </a:t>
            </a:r>
            <a:r>
              <a:rPr lang="en-US" b="1" dirty="0" err="1" smtClean="0"/>
              <a:t>bằng</a:t>
            </a:r>
            <a:r>
              <a:rPr lang="en-US" b="1" dirty="0" smtClean="0"/>
              <a:t> pp </a:t>
            </a:r>
            <a:r>
              <a:rPr lang="en-US" b="1" dirty="0" err="1" smtClean="0"/>
              <a:t>đặt</a:t>
            </a:r>
            <a:r>
              <a:rPr lang="en-US" b="1" dirty="0" smtClean="0"/>
              <a:t> NTC, </a:t>
            </a:r>
            <a:r>
              <a:rPr lang="en-US" b="1" dirty="0" err="1" smtClean="0"/>
              <a:t>Cách</a:t>
            </a:r>
            <a:r>
              <a:rPr lang="en-US" b="1" dirty="0" smtClean="0"/>
              <a:t> </a:t>
            </a:r>
            <a:r>
              <a:rPr lang="en-US" b="1" dirty="0" err="1" smtClean="0"/>
              <a:t>tìm</a:t>
            </a:r>
            <a:r>
              <a:rPr lang="en-US" b="1" dirty="0" smtClean="0"/>
              <a:t> NTC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đa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nguyên</a:t>
            </a:r>
            <a:r>
              <a:rPr lang="en-US" b="1" dirty="0" smtClean="0"/>
              <a:t> ?</a:t>
            </a:r>
            <a:endParaRPr lang="en-US" b="1" dirty="0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572000" y="11080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1600200" y="2590800"/>
            <a:ext cx="45719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81000" y="3581400"/>
            <a:ext cx="2667000" cy="1015663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       </a:t>
            </a:r>
            <a:r>
              <a:rPr lang="en-US" b="1" i="1" dirty="0" err="1" smtClean="0">
                <a:solidFill>
                  <a:srgbClr val="002060"/>
                </a:solidFill>
              </a:rPr>
              <a:t>Viết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đa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thức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à"/>
            </a:pPr>
            <a:r>
              <a:rPr lang="en-US" b="1" i="1" u="sng" dirty="0" err="1" smtClean="0">
                <a:solidFill>
                  <a:srgbClr val="002060"/>
                </a:solidFill>
              </a:rPr>
              <a:t>tích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của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các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đa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thức</a:t>
            </a:r>
            <a:endParaRPr lang="en-US" b="1" i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à"/>
            </a:pPr>
            <a:endParaRPr lang="en-US" sz="2000" dirty="0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3581400"/>
            <a:ext cx="2667000" cy="954107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sử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dụng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tính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chất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phân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phối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phép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nhân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đối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phép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477000" y="3581400"/>
            <a:ext cx="2341563" cy="815608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Hệ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số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Phần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biến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838200" y="838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7849394" y="3428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50292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BTVN  39,40,41b,42/ TRANG 19 SGK.</a:t>
            </a:r>
          </a:p>
          <a:p>
            <a:pPr algn="ctr"/>
            <a:r>
              <a:rPr lang="en-US" sz="2400" b="1" dirty="0" err="1" smtClean="0"/>
              <a:t>Ôn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lại</a:t>
            </a:r>
            <a:r>
              <a:rPr lang="en-US" sz="2400" b="1" dirty="0" smtClean="0"/>
              <a:t> 7  </a:t>
            </a:r>
            <a:r>
              <a:rPr lang="en-US" sz="2400" b="1" dirty="0" err="1" smtClean="0"/>
              <a:t>hằng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đẳng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nhớ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847</Words>
  <Application>Microsoft Office PowerPoint</Application>
  <PresentationFormat>On-screen Show (4:3)</PresentationFormat>
  <Paragraphs>127</Paragraphs>
  <Slides>7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Slide 1</vt:lpstr>
      <vt:lpstr>Slide 2</vt:lpstr>
      <vt:lpstr>Slide 3</vt:lpstr>
      <vt:lpstr>     Bài 6:       PHÂN TÍCH ĐA THỨC THÀNH NHÂN TỬ                      BẰNG PHƯƠNG PHÁP ĐẶT NHÂN TỬ CHUNG </vt:lpstr>
      <vt:lpstr>Tiết 9: Bài 6:  PHÂN TÍCH ĐA THỨC THÀNH NHÂN TỬ                      BẰNG PHƯƠNG PHÁP ĐẶT NHÂN TỬ CHUNG 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73</cp:revision>
  <dcterms:created xsi:type="dcterms:W3CDTF">2013-09-17T11:23:09Z</dcterms:created>
  <dcterms:modified xsi:type="dcterms:W3CDTF">2020-10-17T13:54:56Z</dcterms:modified>
</cp:coreProperties>
</file>