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61" r:id="rId8"/>
    <p:sldId id="262" r:id="rId9"/>
    <p:sldId id="263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9144000" cy="5143500" type="screen16x9"/>
  <p:notesSz cx="6858000" cy="9144000"/>
  <p:embeddedFontLst>
    <p:embeddedFont>
      <p:font typeface="Sniglet" panose="04070505030100020000"/>
      <p:regular r:id="rId23"/>
    </p:embeddedFont>
    <p:embeddedFont>
      <p:font typeface="Dosis" panose="02010503020202060003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7434E-2449-4FE6-A4AA-84155392FB23}" type="doc">
      <dgm:prSet loTypeId="list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C9300015-0B4F-4ED3-A222-19ADE6CA401D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I. CÁCH MẠNG CÔNG NGHIỆP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A4E992FA-1E5D-4F9D-871F-BC0D75A9A1DA}" cxnId="{926F89F3-0408-42A1-AE57-F5E89FDBCC6F}" type="parTrans">
      <dgm:prSet/>
      <dgm:spPr/>
      <dgm:t>
        <a:bodyPr/>
        <a:p>
          <a:endParaRPr lang="en-US"/>
        </a:p>
      </dgm:t>
    </dgm:pt>
    <dgm:pt modelId="{DDBE257D-493B-4ADB-83BB-7773E544C733}" cxnId="{926F89F3-0408-42A1-AE57-F5E89FDBCC6F}" type="sibTrans">
      <dgm:prSet/>
      <dgm:spPr/>
      <dgm:t>
        <a:bodyPr/>
        <a:p>
          <a:endParaRPr lang="en-US"/>
        </a:p>
      </dgm:t>
    </dgm:pt>
    <dgm:pt modelId="{67172ADC-3D5A-4F92-AB76-F32236DF9149}">
      <dgm:prSet phldrT="[Text]"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1. Cách mạng công nghiệp ở Anh	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9D5DC742-C6AF-44FD-8A8A-0E918F6149E9}" cxnId="{636B6529-7375-4D07-87FA-392E320ECE6F}" type="parTrans">
      <dgm:prSet/>
      <dgm:spPr/>
      <dgm:t>
        <a:bodyPr/>
        <a:p>
          <a:endParaRPr lang="en-US"/>
        </a:p>
      </dgm:t>
    </dgm:pt>
    <dgm:pt modelId="{898112BF-353C-4865-9CBF-B15F7F9C3E18}" cxnId="{636B6529-7375-4D07-87FA-392E320ECE6F}" type="sibTrans">
      <dgm:prSet/>
      <dgm:spPr/>
      <dgm:t>
        <a:bodyPr/>
        <a:p>
          <a:endParaRPr lang="en-US"/>
        </a:p>
      </dgm:t>
    </dgm:pt>
    <dgm:pt modelId="{9C934455-0BC3-478D-9204-596A8362C91B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2. Cách mạng công nghiệp ở Pháp, Đức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773EE1B1-1A56-4D6C-84B2-2087057C97EC}" cxnId="{A137A22B-0961-4E0F-9B19-59C66715A9EF}" type="parTrans">
      <dgm:prSet/>
      <dgm:spPr/>
      <dgm:t>
        <a:bodyPr/>
        <a:p>
          <a:endParaRPr lang="en-US"/>
        </a:p>
      </dgm:t>
    </dgm:pt>
    <dgm:pt modelId="{0FD544B6-CF53-4D5F-A138-EDFA89D94D54}" cxnId="{A137A22B-0961-4E0F-9B19-59C66715A9EF}" type="sibTrans">
      <dgm:prSet/>
      <dgm:spPr/>
      <dgm:t>
        <a:bodyPr/>
        <a:p>
          <a:endParaRPr lang="en-US"/>
        </a:p>
      </dgm:t>
    </dgm:pt>
    <dgm:pt modelId="{157746D2-001E-4B2A-9A2E-ACEA009EC532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3. Hệ quả của cách mạng công nghiệp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D27872C4-8AEF-42C2-BFA4-C9297028105F}" cxnId="{A7FF93AC-0F04-4FAF-AF7F-FA62F4D7B62E}" type="parTrans">
      <dgm:prSet/>
      <dgm:spPr/>
      <dgm:t>
        <a:bodyPr/>
        <a:p>
          <a:endParaRPr lang="en-US"/>
        </a:p>
      </dgm:t>
    </dgm:pt>
    <dgm:pt modelId="{07593289-A816-447F-B6A1-11BADC5BF40A}" cxnId="{A7FF93AC-0F04-4FAF-AF7F-FA62F4D7B62E}" type="sibTrans">
      <dgm:prSet/>
      <dgm:spPr/>
      <dgm:t>
        <a:bodyPr/>
        <a:p>
          <a:endParaRPr lang="en-US"/>
        </a:p>
      </dgm:t>
    </dgm:pt>
    <dgm:pt modelId="{BF61D2A1-834A-4D25-8CF9-3E6F9C55D7F6}" type="pres">
      <dgm:prSet presAssocID="{5517434E-2449-4FE6-A4AA-84155392FB23}" presName="composite" presStyleCnt="0">
        <dgm:presLayoutVars>
          <dgm:chMax val="1"/>
          <dgm:dir/>
          <dgm:resizeHandles val="exact"/>
        </dgm:presLayoutVars>
      </dgm:prSet>
      <dgm:spPr/>
    </dgm:pt>
    <dgm:pt modelId="{BC0A6667-16CD-4240-AE05-3CE0FFAE4A79}" type="pres">
      <dgm:prSet presAssocID="{C9300015-0B4F-4ED3-A222-19ADE6CA401D}" presName="roof" presStyleLbl="dkBgShp" presStyleIdx="0" presStyleCnt="2"/>
      <dgm:spPr/>
    </dgm:pt>
    <dgm:pt modelId="{0EB5A689-1A79-4BB6-8B15-71EDDFA6E2EE}" type="pres">
      <dgm:prSet presAssocID="{C9300015-0B4F-4ED3-A222-19ADE6CA401D}" presName="pillars" presStyleCnt="0"/>
      <dgm:spPr/>
    </dgm:pt>
    <dgm:pt modelId="{8D177BD5-3746-45CE-B7F3-0BC152555A4E}" type="pres">
      <dgm:prSet presAssocID="{C9300015-0B4F-4ED3-A222-19ADE6CA401D}" presName="pillar1" presStyleLbl="node1" presStyleIdx="0" presStyleCnt="3">
        <dgm:presLayoutVars>
          <dgm:bulletEnabled val="1"/>
        </dgm:presLayoutVars>
      </dgm:prSet>
      <dgm:spPr/>
    </dgm:pt>
    <dgm:pt modelId="{C51403E2-94DD-4F57-A650-4E5A082523E6}" type="pres">
      <dgm:prSet presAssocID="{9C934455-0BC3-478D-9204-596A8362C91B}" presName="pillarX" presStyleLbl="node1" presStyleIdx="1" presStyleCnt="3">
        <dgm:presLayoutVars>
          <dgm:bulletEnabled val="1"/>
        </dgm:presLayoutVars>
      </dgm:prSet>
      <dgm:spPr/>
    </dgm:pt>
    <dgm:pt modelId="{F6FACAC2-0CCD-4287-8823-1ED4853B6A23}" type="pres">
      <dgm:prSet presAssocID="{157746D2-001E-4B2A-9A2E-ACEA009EC532}" presName="pillarX" presStyleLbl="node1" presStyleIdx="2" presStyleCnt="3">
        <dgm:presLayoutVars>
          <dgm:bulletEnabled val="1"/>
        </dgm:presLayoutVars>
      </dgm:prSet>
      <dgm:spPr/>
    </dgm:pt>
    <dgm:pt modelId="{24897BD6-33A7-4A82-B11B-1656F6EC667A}" type="pres">
      <dgm:prSet presAssocID="{C9300015-0B4F-4ED3-A222-19ADE6CA401D}" presName="base" presStyleLbl="dkBgShp" presStyleIdx="1" presStyleCnt="2"/>
      <dgm:spPr/>
    </dgm:pt>
  </dgm:ptLst>
  <dgm:cxnLst>
    <dgm:cxn modelId="{926F89F3-0408-42A1-AE57-F5E89FDBCC6F}" srcId="{5517434E-2449-4FE6-A4AA-84155392FB23}" destId="{C9300015-0B4F-4ED3-A222-19ADE6CA401D}" srcOrd="0" destOrd="0" parTransId="{A4E992FA-1E5D-4F9D-871F-BC0D75A9A1DA}" sibTransId="{DDBE257D-493B-4ADB-83BB-7773E544C733}"/>
    <dgm:cxn modelId="{636B6529-7375-4D07-87FA-392E320ECE6F}" srcId="{C9300015-0B4F-4ED3-A222-19ADE6CA401D}" destId="{67172ADC-3D5A-4F92-AB76-F32236DF9149}" srcOrd="0" destOrd="0" parTransId="{9D5DC742-C6AF-44FD-8A8A-0E918F6149E9}" sibTransId="{898112BF-353C-4865-9CBF-B15F7F9C3E18}"/>
    <dgm:cxn modelId="{A137A22B-0961-4E0F-9B19-59C66715A9EF}" srcId="{C9300015-0B4F-4ED3-A222-19ADE6CA401D}" destId="{9C934455-0BC3-478D-9204-596A8362C91B}" srcOrd="1" destOrd="0" parTransId="{773EE1B1-1A56-4D6C-84B2-2087057C97EC}" sibTransId="{0FD544B6-CF53-4D5F-A138-EDFA89D94D54}"/>
    <dgm:cxn modelId="{A7FF93AC-0F04-4FAF-AF7F-FA62F4D7B62E}" srcId="{C9300015-0B4F-4ED3-A222-19ADE6CA401D}" destId="{157746D2-001E-4B2A-9A2E-ACEA009EC532}" srcOrd="2" destOrd="0" parTransId="{D27872C4-8AEF-42C2-BFA4-C9297028105F}" sibTransId="{07593289-A816-447F-B6A1-11BADC5BF40A}"/>
    <dgm:cxn modelId="{6356FC35-970E-4AA3-8E1D-C7EFA182EB8F}" type="presOf" srcId="{5517434E-2449-4FE6-A4AA-84155392FB23}" destId="{BF61D2A1-834A-4D25-8CF9-3E6F9C55D7F6}" srcOrd="0" destOrd="0" presId="urn:microsoft.com/office/officeart/2005/8/layout/hList3"/>
    <dgm:cxn modelId="{ACAC11BC-0A06-40E1-BC26-1F245E9B806B}" type="presParOf" srcId="{BF61D2A1-834A-4D25-8CF9-3E6F9C55D7F6}" destId="{BC0A6667-16CD-4240-AE05-3CE0FFAE4A79}" srcOrd="0" destOrd="0" presId="urn:microsoft.com/office/officeart/2005/8/layout/hList3"/>
    <dgm:cxn modelId="{736F8D18-CA99-4FED-AD84-695581A27565}" type="presOf" srcId="{C9300015-0B4F-4ED3-A222-19ADE6CA401D}" destId="{BC0A6667-16CD-4240-AE05-3CE0FFAE4A79}" srcOrd="0" destOrd="0" presId="urn:microsoft.com/office/officeart/2005/8/layout/hList3"/>
    <dgm:cxn modelId="{3AA82B6C-BC8D-4B19-BC3C-6C05BC3DC390}" type="presParOf" srcId="{BF61D2A1-834A-4D25-8CF9-3E6F9C55D7F6}" destId="{0EB5A689-1A79-4BB6-8B15-71EDDFA6E2EE}" srcOrd="1" destOrd="0" presId="urn:microsoft.com/office/officeart/2005/8/layout/hList3"/>
    <dgm:cxn modelId="{EC432289-1720-4A59-A427-C04E5FF7844A}" type="presParOf" srcId="{0EB5A689-1A79-4BB6-8B15-71EDDFA6E2EE}" destId="{8D177BD5-3746-45CE-B7F3-0BC152555A4E}" srcOrd="0" destOrd="1" presId="urn:microsoft.com/office/officeart/2005/8/layout/hList3"/>
    <dgm:cxn modelId="{1B882317-A7A8-4844-906E-3D87FD40F40B}" type="presOf" srcId="{67172ADC-3D5A-4F92-AB76-F32236DF9149}" destId="{8D177BD5-3746-45CE-B7F3-0BC152555A4E}" srcOrd="0" destOrd="0" presId="urn:microsoft.com/office/officeart/2005/8/layout/hList3"/>
    <dgm:cxn modelId="{A6B0D24F-D278-4283-8DE7-33D117FE7ACF}" type="presParOf" srcId="{0EB5A689-1A79-4BB6-8B15-71EDDFA6E2EE}" destId="{C51403E2-94DD-4F57-A650-4E5A082523E6}" srcOrd="1" destOrd="1" presId="urn:microsoft.com/office/officeart/2005/8/layout/hList3"/>
    <dgm:cxn modelId="{DD586C80-180D-473C-8F9C-D6EE9E2421F4}" type="presOf" srcId="{9C934455-0BC3-478D-9204-596A8362C91B}" destId="{C51403E2-94DD-4F57-A650-4E5A082523E6}" srcOrd="0" destOrd="0" presId="urn:microsoft.com/office/officeart/2005/8/layout/hList3"/>
    <dgm:cxn modelId="{DFB55114-CD0A-4798-8513-16C7C4861FD3}" type="presParOf" srcId="{0EB5A689-1A79-4BB6-8B15-71EDDFA6E2EE}" destId="{F6FACAC2-0CCD-4287-8823-1ED4853B6A23}" srcOrd="2" destOrd="1" presId="urn:microsoft.com/office/officeart/2005/8/layout/hList3"/>
    <dgm:cxn modelId="{DC9BD8AB-8738-4A83-9764-09B56592E22F}" type="presOf" srcId="{157746D2-001E-4B2A-9A2E-ACEA009EC532}" destId="{F6FACAC2-0CCD-4287-8823-1ED4853B6A23}" srcOrd="0" destOrd="0" presId="urn:microsoft.com/office/officeart/2005/8/layout/hList3"/>
    <dgm:cxn modelId="{AAA3B98F-B474-4580-9BED-4AF48F3DA008}" type="presParOf" srcId="{BF61D2A1-834A-4D25-8CF9-3E6F9C55D7F6}" destId="{24897BD6-33A7-4A82-B11B-1656F6EC667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875145" cy="3978910"/>
        <a:chOff x="0" y="0"/>
        <a:chExt cx="6875145" cy="3978910"/>
      </a:xfrm>
    </dsp:grpSpPr>
    <dsp:sp modelId="{BC0A6667-16CD-4240-AE05-3CE0FFAE4A79}">
      <dsp:nvSpPr>
        <dsp:cNvPr id="3" name="Rectangles 2"/>
        <dsp:cNvSpPr/>
      </dsp:nvSpPr>
      <dsp:spPr bwMode="white">
        <a:xfrm>
          <a:off x="0" y="0"/>
          <a:ext cx="6875145" cy="1193673"/>
        </a:xfrm>
        <a:prstGeom prst="rect">
          <a:avLst/>
        </a:prstGeom>
      </dsp:spPr>
      <dsp:style>
        <a:lnRef idx="0">
          <a:schemeClr val="accent1"/>
        </a:lnRef>
        <a:fillRef idx="1">
          <a:schemeClr val="accent1">
            <a:shade val="8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rPr>
            <a:t>I. CÁCH MẠNG CÔNG NGHIỆP</a:t>
          </a:r>
          <a:endParaRPr lang="en-US" sz="2800">
            <a:solidFill>
              <a:schemeClr val="lt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0" y="0"/>
        <a:ext cx="6875145" cy="1193673"/>
      </dsp:txXfrm>
    </dsp:sp>
    <dsp:sp modelId="{8D177BD5-3746-45CE-B7F3-0BC152555A4E}">
      <dsp:nvSpPr>
        <dsp:cNvPr id="4" name="Rectangles 3"/>
        <dsp:cNvSpPr/>
      </dsp:nvSpPr>
      <dsp:spPr bwMode="white">
        <a:xfrm>
          <a:off x="0" y="1193673"/>
          <a:ext cx="2291715" cy="2506713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1. Cách mạng công nghiệp ở Anh	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0" y="1193673"/>
        <a:ext cx="2291715" cy="2506713"/>
      </dsp:txXfrm>
    </dsp:sp>
    <dsp:sp modelId="{C51403E2-94DD-4F57-A650-4E5A082523E6}">
      <dsp:nvSpPr>
        <dsp:cNvPr id="5" name="Rectangles 4"/>
        <dsp:cNvSpPr/>
      </dsp:nvSpPr>
      <dsp:spPr bwMode="white">
        <a:xfrm>
          <a:off x="2291715" y="1193673"/>
          <a:ext cx="2291715" cy="2506713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2. Cách mạng công nghiệp ở Pháp, Đức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2291715" y="1193673"/>
        <a:ext cx="2291715" cy="2506713"/>
      </dsp:txXfrm>
    </dsp:sp>
    <dsp:sp modelId="{F6FACAC2-0CCD-4287-8823-1ED4853B6A23}">
      <dsp:nvSpPr>
        <dsp:cNvPr id="6" name="Rectangles 5"/>
        <dsp:cNvSpPr/>
      </dsp:nvSpPr>
      <dsp:spPr bwMode="white">
        <a:xfrm>
          <a:off x="4583430" y="1193673"/>
          <a:ext cx="2291715" cy="2506713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3. Hệ quả của cách mạng công nghiệp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4583430" y="1193673"/>
        <a:ext cx="2291715" cy="2506713"/>
      </dsp:txXfrm>
    </dsp:sp>
    <dsp:sp modelId="{24897BD6-33A7-4A82-B11B-1656F6EC667A}">
      <dsp:nvSpPr>
        <dsp:cNvPr id="7" name="Rectangles 6"/>
        <dsp:cNvSpPr/>
      </dsp:nvSpPr>
      <dsp:spPr bwMode="white">
        <a:xfrm>
          <a:off x="0" y="3700386"/>
          <a:ext cx="6875145" cy="278524"/>
        </a:xfrm>
        <a:prstGeom prst="rect">
          <a:avLst/>
        </a:prstGeom>
      </dsp:spPr>
      <dsp:style>
        <a:lnRef idx="0">
          <a:schemeClr val="accent1"/>
        </a:lnRef>
        <a:fillRef idx="1">
          <a:schemeClr val="accent1">
            <a:shade val="80000"/>
          </a:schemeClr>
        </a:fillRef>
        <a:effectRef idx="0">
          <a:scrgbClr r="0" g="0" b="0"/>
        </a:effectRef>
        <a:fontRef idx="minor"/>
      </dsp:style>
      <dsp:txXfrm>
        <a:off x="0" y="3700386"/>
        <a:ext cx="6875145" cy="27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defRPr sz="3700" b="0"/>
            </a:lvl1pPr>
            <a:lvl2pPr lvl="1" algn="r" rtl="0">
              <a:spcBef>
                <a:spcPts val="0"/>
              </a:spcBef>
              <a:buSzPct val="100000"/>
              <a:defRPr sz="3700" b="0"/>
            </a:lvl2pPr>
            <a:lvl3pPr lvl="2" algn="r" rtl="0">
              <a:spcBef>
                <a:spcPts val="0"/>
              </a:spcBef>
              <a:buSzPct val="100000"/>
              <a:defRPr sz="3700" b="0"/>
            </a:lvl3pPr>
            <a:lvl4pPr lvl="3" algn="r" rtl="0">
              <a:spcBef>
                <a:spcPts val="0"/>
              </a:spcBef>
              <a:buSzPct val="100000"/>
              <a:defRPr sz="3700" b="0"/>
            </a:lvl4pPr>
            <a:lvl5pPr lvl="4" algn="r" rtl="0">
              <a:spcBef>
                <a:spcPts val="0"/>
              </a:spcBef>
              <a:buSzPct val="100000"/>
              <a:defRPr sz="3700" b="0"/>
            </a:lvl5pPr>
            <a:lvl6pPr lvl="5" algn="r" rtl="0">
              <a:spcBef>
                <a:spcPts val="0"/>
              </a:spcBef>
              <a:buSzPct val="100000"/>
              <a:defRPr sz="3700" b="0"/>
            </a:lvl6pPr>
            <a:lvl7pPr lvl="6" algn="r" rtl="0">
              <a:spcBef>
                <a:spcPts val="0"/>
              </a:spcBef>
              <a:buSzPct val="100000"/>
              <a:defRPr sz="3700" b="0"/>
            </a:lvl7pPr>
            <a:lvl8pPr lvl="7" algn="r" rtl="0">
              <a:spcBef>
                <a:spcPts val="0"/>
              </a:spcBef>
              <a:buSzPct val="100000"/>
              <a:defRPr sz="3700" b="0"/>
            </a:lvl8pPr>
            <a:lvl9pPr lvl="8" algn="r" rtl="0">
              <a:spcBef>
                <a:spcPts val="0"/>
              </a:spcBef>
              <a:buSzPct val="100000"/>
              <a:defRPr sz="3700" b="0"/>
            </a:lvl9pPr>
          </a:lstStyle>
          <a:p/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5" y="4000287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3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8" y="4206693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4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19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291" name="Shape 291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  <p:grpSp>
        <p:nvGrpSpPr>
          <p:cNvPr id="326" name="Shape 326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0" name="Shape 360"/>
          <p:cNvSpPr txBox="1">
            <a:spLocks noGrp="1"/>
          </p:cNvSpPr>
          <p:nvPr>
            <p:ph type="body" idx="2"/>
          </p:nvPr>
        </p:nvSpPr>
        <p:spPr>
          <a:xfrm>
            <a:off x="2953086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1" name="Shape 361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362" name="Shape 362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63" name="Shape 363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64" name="Shape 364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65" name="Shape 36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66" name="Shape 36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67" name="Shape 36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68" name="Shape 36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69" name="Shape 36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70" name="Shape 37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71" name="Shape 37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72" name="Shape 372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73" name="Shape 373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74" name="Shape 374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75" name="Shape 37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76" name="Shape 37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77" name="Shape 37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78" name="Shape 37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79" name="Shape 37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80" name="Shape 38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81" name="Shape 38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82" name="Shape 382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83" name="Shape 383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84" name="Shape 384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85" name="Shape 38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86" name="Shape 38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87" name="Shape 38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88" name="Shape 38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89" name="Shape 38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90" name="Shape 39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91" name="Shape 39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cxnSp>
        <p:nvCxnSpPr>
          <p:cNvPr id="392" name="Shape 392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395" name="Shape 395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96" name="Shape 39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97" name="Shape 39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98" name="Shape 39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99" name="Shape 399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00" name="Shape 40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01" name="Shape 401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02" name="Shape 402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03" name="Shape 403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04" name="Shape 404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05" name="Shape 40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06" name="Shape 40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07" name="Shape 40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08" name="Shape 40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09" name="Shape 409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10" name="Shape 41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11" name="Shape 411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12" name="Shape 412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13" name="Shape 413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14" name="Shape 414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15" name="Shape 41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16" name="Shape 41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17" name="Shape 41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18" name="Shape 41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19" name="Shape 419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20" name="Shape 42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21" name="Shape 421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22" name="Shape 422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23" name="Shape 423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24" name="Shape 424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cxnSp>
        <p:nvCxnSpPr>
          <p:cNvPr id="425" name="Shape 425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428" name="Shape 428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Shape 441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Shape 463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Shape 465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 panose="04070505030100020000"/>
              <a:buNone/>
              <a:defRPr sz="1800" b="1">
                <a:solidFill>
                  <a:srgbClr val="3C78D8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9pPr>
          </a:lstStyle>
          <a:p/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 panose="02010503020202060003"/>
              <a:buChar char="✘"/>
              <a:defRPr sz="26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 panose="02010503020202060003"/>
              <a:buChar char="✗"/>
              <a:defRPr sz="20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 panose="02010503020202060003"/>
              <a:defRPr sz="20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 panose="02010503020202060003"/>
              <a:defRPr sz="1800">
                <a:solidFill>
                  <a:srgbClr val="3D4965"/>
                </a:solidFill>
                <a:latin typeface="Dosis" panose="02010503020202060003"/>
                <a:ea typeface="Dosis" panose="02010503020202060003"/>
                <a:cs typeface="Dosis" panose="02010503020202060003"/>
                <a:sym typeface="Dosis" panose="02010503020202060003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582930" y="171450"/>
            <a:ext cx="8214360" cy="144272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  <a:scene3d>
              <a:camera prst="orthographicFront"/>
              <a:lightRig rig="threePt" dir="t"/>
            </a:scene3d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altLang="en-GB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TIẾT 5. BÀI 3. CHỦ NGHĨA TƯ BẢN ĐƯỢC XÁC LẬP TRÊN PHẠM VI THẾ GIỚI</a:t>
            </a:r>
            <a:endParaRPr lang="en-US" altLang="en-GB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8565" y="1828800"/>
            <a:ext cx="34296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C4587"/>
                </a:solidFill>
                <a:latin typeface="Times New Roman" panose="02020603050405020304" charset="0"/>
                <a:cs typeface="Times New Roman" panose="02020603050405020304" charset="0"/>
              </a:rPr>
              <a:t>GV: Hoàng Thị Hương</a:t>
            </a:r>
            <a:endParaRPr lang="en-US" sz="2400" dirty="0">
              <a:solidFill>
                <a:srgbClr val="1C4587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dirty="0">
                <a:solidFill>
                  <a:srgbClr val="1C4587"/>
                </a:solidFill>
                <a:latin typeface="Times New Roman" panose="02020603050405020304" charset="0"/>
                <a:cs typeface="Times New Roman" panose="02020603050405020304" charset="0"/>
              </a:rPr>
              <a:t>Trường: THCS Long Biên</a:t>
            </a:r>
            <a:endParaRPr lang="en-US" sz="2400" dirty="0">
              <a:solidFill>
                <a:srgbClr val="1C4587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400" dirty="0">
                <a:solidFill>
                  <a:srgbClr val="1C4587"/>
                </a:solidFill>
                <a:latin typeface="Times New Roman" panose="02020603050405020304" charset="0"/>
                <a:cs typeface="Times New Roman" panose="02020603050405020304" charset="0"/>
              </a:rPr>
              <a:t>2020- 2021</a:t>
            </a:r>
            <a:endParaRPr lang="en-US" sz="2400" dirty="0">
              <a:solidFill>
                <a:srgbClr val="1C4587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50" y="749935"/>
            <a:ext cx="2458720" cy="3495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85" y="1221740"/>
            <a:ext cx="4635500" cy="30238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079500" y="4610735"/>
            <a:ext cx="2287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Ét - mơn Các- rai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412615" y="4566285"/>
            <a:ext cx="323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Máy dệt chạy bằng sức nước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" y="709930"/>
            <a:ext cx="2571750" cy="3903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295" y="822325"/>
            <a:ext cx="4264660" cy="340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30" y="224790"/>
            <a:ext cx="7139305" cy="857250"/>
          </a:xfrm>
        </p:spPr>
        <p:txBody>
          <a:bodyPr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2. Cách mạng công nghiệp ở Pháp, Đức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030" y="1303020"/>
            <a:ext cx="7665720" cy="3610610"/>
          </a:xfrm>
        </p:spPr>
        <p:txBody>
          <a:bodyPr/>
          <a:p>
            <a:pPr indent="0">
              <a:buNone/>
            </a:pPr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320040" y="1303020"/>
            <a:ext cx="2797810" cy="36099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Cách mạng công nghiệp ở Pháp, Đức diễn ra như thế nào?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808095" y="1456055"/>
            <a:ext cx="46050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Pháp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Bắt đầu từ năm 1830, phát triển nhanh chóng, đứng thứ hai sau Anh.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Đức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Tiến hành vào những năm 40 của thế kỉ XIX. Kinh tế phát triển nhanh chóng.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030" y="473075"/>
            <a:ext cx="7172960" cy="4440555"/>
          </a:xfrm>
        </p:spPr>
        <p:txBody>
          <a:bodyPr/>
          <a:p>
            <a:pPr indent="0">
              <a:buNone/>
            </a:pPr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1215390" y="941070"/>
            <a:ext cx="2853690" cy="3505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Sự phát triển của công nghiệp Pháp, Đức thể hiện như thế nào?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6870" y="1341120"/>
            <a:ext cx="4781550" cy="31051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3. Hệ quả của cách mạng công nghiệp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Tích cực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Kinh tế phát triển.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Của cải dồi dào.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Giảm sức lao động.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Nhiều thành phố ra đời.	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Tiêu cực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Hình thành 2 giai cấp: Tư sản và vô sản.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Mâu thuẫn gay gắt: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Tư sản &gt;&lt; Vô sản.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0490" y="111760"/>
            <a:ext cx="5619750" cy="46291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1037590" y="1007745"/>
            <a:ext cx="647573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5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Cảm ơn các con.</a:t>
            </a:r>
            <a:endParaRPr lang="en-US" altLang="zh-CN" sz="54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5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Nhớ học bài cũ nhé!</a:t>
            </a:r>
            <a:endParaRPr lang="en-US" altLang="zh-CN" sz="54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en-GB" sz="2800">
                <a:latin typeface="Times New Roman" panose="02020603050405020304" charset="0"/>
                <a:cs typeface="Times New Roman" panose="02020603050405020304" charset="0"/>
              </a:rPr>
              <a:t>Kiểm tra bài cũ</a:t>
            </a:r>
            <a:endParaRPr lang="en-US" altLang="en-GB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1160145"/>
            <a:ext cx="2276475" cy="1285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45" y="1534795"/>
            <a:ext cx="217233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395" y="1534795"/>
            <a:ext cx="1960880" cy="276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795" y="1534795"/>
            <a:ext cx="2192020" cy="276225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-90805" y="2446020"/>
            <a:ext cx="2508885" cy="25139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Vẽ sơ đồ tiến trình cách mạng Pháp?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altLang="en-GB" sz="2800">
                <a:latin typeface="Times New Roman" panose="02020603050405020304" charset="0"/>
                <a:cs typeface="Times New Roman" panose="02020603050405020304" charset="0"/>
              </a:rPr>
              <a:t>Nội dung bài học</a:t>
            </a:r>
            <a:endParaRPr lang="en-US" altLang="en-GB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Placeholder 1"/>
          <p:cNvSpPr/>
          <p:nvPr>
            <p:ph type="body" idx="1"/>
          </p:nvPr>
        </p:nvSpPr>
        <p:spPr/>
        <p:txBody>
          <a:bodyPr/>
          <a:p>
            <a:pPr indent="0">
              <a:buNone/>
            </a:pPr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893445" y="1082040"/>
          <a:ext cx="6875145" cy="397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1. Cách mạng công nghiệp ở Anh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748030" y="1303020"/>
            <a:ext cx="6868795" cy="361061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endParaRPr lang="en-GB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0975" y="2049145"/>
            <a:ext cx="4762500" cy="286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" y="2049145"/>
            <a:ext cx="3173095" cy="286448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952500" y="1082040"/>
            <a:ext cx="64598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Đi đầu trong cuộc cách mạng công nghiệp, đặc biệt trong nghành dệt.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748030" y="224790"/>
            <a:ext cx="6140450" cy="107823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Cách mạng công nghiệp ở Anh</a:t>
            </a:r>
            <a:br>
              <a:rPr lang="en-US" sz="2800">
                <a:latin typeface="Times New Roman" panose="02020603050405020304" charset="0"/>
                <a:cs typeface="Times New Roman" panose="02020603050405020304" charset="0"/>
              </a:rPr>
            </a:b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endParaRPr lang="en-GB"/>
          </a:p>
        </p:txBody>
      </p:sp>
      <p:graphicFrame>
        <p:nvGraphicFramePr>
          <p:cNvPr id="2" name="Table 1"/>
          <p:cNvGraphicFramePr/>
          <p:nvPr/>
        </p:nvGraphicFramePr>
        <p:xfrm>
          <a:off x="748030" y="1078230"/>
          <a:ext cx="7289800" cy="361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450"/>
                <a:gridCol w="1822450"/>
                <a:gridCol w="1822450"/>
                <a:gridCol w="1822450"/>
              </a:tblGrid>
              <a:tr h="7226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Năm</a:t>
                      </a: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Người phát minh</a:t>
                      </a: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Tên phát minh</a:t>
                      </a: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Tác động, ý nghĩa</a:t>
                      </a: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2263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72263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72263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  <a:tr h="72263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ctrTitle" idx="4294967295"/>
          </p:nvPr>
        </p:nvSpPr>
        <p:spPr>
          <a:xfrm>
            <a:off x="685800" y="30344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GB" sz="6000"/>
          </a:p>
        </p:txBody>
      </p:sp>
      <p:sp>
        <p:nvSpPr>
          <p:cNvPr id="558" name="Shape 558"/>
          <p:cNvSpPr/>
          <p:nvPr/>
        </p:nvSpPr>
        <p:spPr>
          <a:xfrm>
            <a:off x="4316768" y="518957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9" name="Shape 559"/>
          <p:cNvSpPr/>
          <p:nvPr/>
        </p:nvSpPr>
        <p:spPr>
          <a:xfrm rot="2487273">
            <a:off x="4098884" y="2012730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graphicFrame>
        <p:nvGraphicFramePr>
          <p:cNvPr id="2" name="Table 1"/>
          <p:cNvGraphicFramePr/>
          <p:nvPr/>
        </p:nvGraphicFramePr>
        <p:xfrm>
          <a:off x="748030" y="156845"/>
          <a:ext cx="7289800" cy="407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515"/>
                <a:gridCol w="2112010"/>
                <a:gridCol w="1618615"/>
                <a:gridCol w="2486660"/>
              </a:tblGrid>
              <a:tr h="1043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Năm</a:t>
                      </a: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Người phát minh</a:t>
                      </a: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Tên phát minh</a:t>
                      </a: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Tác động, ý nghĩa</a:t>
                      </a: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569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1764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Giêm Ha- gri- vơ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Máy kéo sợi Gien-ni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Máy xe được 16 sợi bông cùng lúc, năng suất tăng 8 lần.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562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1769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Ác- crai- tơ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Máy kéo sợi chạy bằng sức nước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Tiết kiệm nhiên liệu. Tăng năng suất.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569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1785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Ét- mơn Các- rai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Máy dệt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Đầu tiên ở Anh. Năng suất dệt tăng 40 lần.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569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1784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Giêm Oát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Máy hơi nước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>
                          <a:latin typeface="Times New Roman" panose="02020603050405020304" charset="0"/>
                          <a:cs typeface="Times New Roman" panose="02020603050405020304" charset="0"/>
                        </a:rPr>
                        <a:t>Xây dựng nhà máy bất cứ đâu.</a:t>
                      </a:r>
                      <a:endParaRPr lang="en-US" sz="2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Cách mạng công nghiệp ở Anh</a:t>
            </a:r>
            <a:endParaRPr 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70" y="1303020"/>
            <a:ext cx="8785860" cy="3610610"/>
          </a:xfrm>
        </p:spPr>
        <p:txBody>
          <a:bodyPr/>
          <a:p>
            <a:pPr indent="0">
              <a:buNone/>
            </a:pPr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410845" y="1303020"/>
            <a:ext cx="3002915" cy="298767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Cách mạng công nghiệp đã tác động gì đến kinh tế Anh?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413760" y="1585595"/>
            <a:ext cx="54241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Chuyển từ nền sản xuất nhỏ thủ công sang nền sản xuất lớn bằng máy móc.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Nước Anh trở thành nước công nghiệp lớn nhất thế giới.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80" y="1140460"/>
            <a:ext cx="4246245" cy="2863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802005"/>
            <a:ext cx="2847975" cy="338137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27405" y="4183380"/>
            <a:ext cx="1745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Máy Gien- ni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198745" y="4364355"/>
            <a:ext cx="2295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Giêm Ha- gri- vơ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80" y="520065"/>
            <a:ext cx="3061970" cy="3843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5" y="361950"/>
            <a:ext cx="2949575" cy="415988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292860" y="4521835"/>
            <a:ext cx="1868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Ác- crai- tơ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253990" y="4756785"/>
            <a:ext cx="3950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Máy chạy bằng sức nước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WPS Presentation</Application>
  <PresentationFormat>On-screen Show (16:9)</PresentationFormat>
  <Paragraphs>110</Paragraphs>
  <Slides>16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Arial</vt:lpstr>
      <vt:lpstr>Sniglet</vt:lpstr>
      <vt:lpstr>Dosis</vt:lpstr>
      <vt:lpstr>Times New Roman</vt:lpstr>
      <vt:lpstr>Microsoft YaHei</vt:lpstr>
      <vt:lpstr>Arial Unicode MS</vt:lpstr>
      <vt:lpstr>Friar template</vt:lpstr>
      <vt:lpstr>TIẾT 5. BÀI 3. CHỦ NGHĨA TƯ BẢN ĐƯỢC XÁC LẬP TRÊN PHẠM VI THẾ GIỚI</vt:lpstr>
      <vt:lpstr>Kiểm tra bài cũ</vt:lpstr>
      <vt:lpstr>Nội dung bài học</vt:lpstr>
      <vt:lpstr>1. Cách mạng công nghiệp ở Anh</vt:lpstr>
      <vt:lpstr>1. Cách mạng công nghiệp ở Anh </vt:lpstr>
      <vt:lpstr>PowerPoint 演示文稿</vt:lpstr>
      <vt:lpstr>1. Cách mạng công nghiệp ở Anh</vt:lpstr>
      <vt:lpstr>PowerPoint 演示文稿</vt:lpstr>
      <vt:lpstr>PowerPoint 演示文稿</vt:lpstr>
      <vt:lpstr>PowerPoint 演示文稿</vt:lpstr>
      <vt:lpstr>PowerPoint 演示文稿</vt:lpstr>
      <vt:lpstr>2. Cách mạng công nghiệp ở Pháp, Đức</vt:lpstr>
      <vt:lpstr>PowerPoint 演示文稿</vt:lpstr>
      <vt:lpstr>3. Hệ quả của cách mạng công nghiệp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SLIDE POWERPOINT ĐẸP</dc:title>
  <dc:creator/>
  <cp:lastModifiedBy>ADMIN</cp:lastModifiedBy>
  <cp:revision>5</cp:revision>
  <dcterms:created xsi:type="dcterms:W3CDTF">2020-09-22T13:40:00Z</dcterms:created>
  <dcterms:modified xsi:type="dcterms:W3CDTF">2020-10-18T02:40:42Z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1033-11.2.0.9431</vt:lpwstr>
  </property>
</Properties>
</file>