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1239" r:id="rId2"/>
    <p:sldId id="1235" r:id="rId3"/>
    <p:sldId id="1237" r:id="rId4"/>
    <p:sldId id="1238" r:id="rId5"/>
    <p:sldId id="840" r:id="rId6"/>
    <p:sldId id="1179" r:id="rId7"/>
    <p:sldId id="1189" r:id="rId8"/>
    <p:sldId id="1028" r:id="rId9"/>
    <p:sldId id="1197" r:id="rId10"/>
    <p:sldId id="1232" r:id="rId11"/>
    <p:sldId id="1229" r:id="rId12"/>
    <p:sldId id="1231" r:id="rId13"/>
    <p:sldId id="1227" r:id="rId14"/>
    <p:sldId id="798" r:id="rId15"/>
    <p:sldId id="1228" r:id="rId16"/>
    <p:sldId id="937" r:id="rId17"/>
    <p:sldId id="1039" r:id="rId18"/>
    <p:sldId id="1183" r:id="rId19"/>
    <p:sldId id="1210" r:id="rId20"/>
    <p:sldId id="1196" r:id="rId21"/>
    <p:sldId id="1195" r:id="rId22"/>
    <p:sldId id="1105" r:id="rId23"/>
    <p:sldId id="1199" r:id="rId24"/>
    <p:sldId id="1198" r:id="rId25"/>
    <p:sldId id="1233" r:id="rId26"/>
    <p:sldId id="1142" r:id="rId27"/>
    <p:sldId id="1225" r:id="rId28"/>
    <p:sldId id="1144" r:id="rId29"/>
    <p:sldId id="1047" r:id="rId30"/>
    <p:sldId id="428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99FF33"/>
    <a:srgbClr val="009900"/>
    <a:srgbClr val="A9F521"/>
    <a:srgbClr val="3333FF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4" autoAdjust="0"/>
    <p:restoredTop sz="89336" autoAdjust="0"/>
  </p:normalViewPr>
  <p:slideViewPr>
    <p:cSldViewPr>
      <p:cViewPr varScale="1">
        <p:scale>
          <a:sx n="111" d="100"/>
          <a:sy n="111" d="100"/>
        </p:scale>
        <p:origin x="1254" y="11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73801E-4D73-40FA-9D75-961E77C2BB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CBC8E-1BFC-4436-B2AA-740AD96F6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86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9BFF9-12F5-485E-B935-BA2E87108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06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D018-B8FC-4DA2-811F-BA49C26FF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56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F818F-7CB5-45BA-B1DF-3F7B82F6F9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259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3AD9-D968-4C81-88B4-73CBE5DE2E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732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F5C1B-000C-48CD-9E80-2F1CA4F204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869C9-31EE-47BC-B0DB-53E24B6EC6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C5B73-55DA-4500-A50B-F1653BA42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94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EF9D7-6D1B-4C4C-99E8-4F3F52B54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32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4A629-689F-480F-8CCB-3B488ACC0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1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FA421-0DB0-494C-838F-3B3083FE1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97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FF9A9-EC4B-4CFF-BE3A-A4D1BD31B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9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483FD-5682-4065-A0B0-BB44FFE38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17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8A018-5315-4BB2-901F-9855CDF65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53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2EA14917-DABC-44B7-9E15-EB51CD5C50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LEAFC060"/>
          <p:cNvPicPr>
            <a:picLocks noChangeAspect="1" noChangeArrowheads="1"/>
          </p:cNvPicPr>
          <p:nvPr>
            <p:ph sz="quarter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609600"/>
            <a:ext cx="8243888" cy="5299075"/>
          </a:xfrm>
          <a:noFill/>
        </p:spPr>
      </p:pic>
    </p:spTree>
    <p:controls>
      <mc:AlternateContent xmlns:mc="http://schemas.openxmlformats.org/markup-compatibility/2006">
        <mc:Choice xmlns:v="urn:schemas-microsoft-com:vml" Requires="v">
          <p:control spid="1028" r:id="rId2" imgW="1440" imgH="1440"/>
        </mc:Choice>
        <mc:Fallback>
          <p:control r:id="rId2" imgW="1440" imgH="1440">
            <p:pic>
              <p:nvPicPr>
                <p:cNvPr id="1026" name="ShockwaveFlash1"/>
                <p:cNvPicPr preferRelativeResize="0">
                  <a:picLocks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3429000"/>
                  <a:ext cx="1588" cy="15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0" y="0"/>
            <a:ext cx="7239000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3300"/>
                </a:solidFill>
              </a:rPr>
              <a:t>II. Tìm hiểu văn bản.</a:t>
            </a:r>
          </a:p>
          <a:p>
            <a:pPr eaLnBrk="1" hangingPunct="1"/>
            <a:r>
              <a:rPr lang="en-US" altLang="en-US" sz="2800" b="1">
                <a:solidFill>
                  <a:srgbClr val="FF3300"/>
                </a:solidFill>
              </a:rPr>
              <a:t>1. Cảnh ngộ và tâm trạng của Giôn- xi</a:t>
            </a:r>
          </a:p>
          <a:p>
            <a:pPr eaLnBrk="1" hangingPunct="1"/>
            <a:r>
              <a:rPr lang="en-US" altLang="en-US" sz="2800" b="1" i="1">
                <a:solidFill>
                  <a:schemeClr val="tx2"/>
                </a:solidFill>
              </a:rPr>
              <a:t>     </a:t>
            </a:r>
            <a:endParaRPr lang="en-US" altLang="en-US" sz="2800">
              <a:solidFill>
                <a:schemeClr val="tx2"/>
              </a:solidFill>
            </a:endParaRPr>
          </a:p>
        </p:txBody>
      </p:sp>
      <p:pic>
        <p:nvPicPr>
          <p:cNvPr id="11267" name="Picture 3" descr="FLWRC1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4370">
            <a:off x="-243681" y="5239544"/>
            <a:ext cx="2060575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7" descr="HInh ve"/>
          <p:cNvPicPr>
            <a:picLocks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295400"/>
            <a:ext cx="7696200" cy="5105400"/>
          </a:xfr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2291" name="Picture 3" descr="C:\Documents and Settings\THANH TAI\My Documents\Downloads\224087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38200" y="762000"/>
            <a:ext cx="7467600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endParaRPr lang="en-US" altLang="en-US" sz="3200" b="1">
              <a:solidFill>
                <a:srgbClr val="FF0000"/>
              </a:solidFill>
            </a:endParaRPr>
          </a:p>
          <a:p>
            <a:pPr algn="just" eaLnBrk="1" hangingPunct="1"/>
            <a:r>
              <a:rPr lang="en-US" altLang="en-US" sz="3200" b="1">
                <a:solidFill>
                  <a:srgbClr val="FF0000"/>
                </a:solidFill>
              </a:rPr>
              <a:t>    -</a:t>
            </a:r>
            <a:r>
              <a:rPr lang="en-US" altLang="en-US" sz="3200" b="1">
                <a:solidFill>
                  <a:srgbClr val="0000FF"/>
                </a:solidFill>
              </a:rPr>
              <a:t>Khi 2 lần bảo kéo mành lên, </a:t>
            </a:r>
            <a:r>
              <a:rPr lang="en-US" altLang="en-US" sz="3200" b="1">
                <a:solidFill>
                  <a:srgbClr val="FF3300"/>
                </a:solidFill>
              </a:rPr>
              <a:t>tâm trạng cô chán nản, tuyệt vọng, thản nhiên chờ đón cái chết</a:t>
            </a:r>
            <a:r>
              <a:rPr lang="en-US" altLang="en-US" sz="3200" b="1">
                <a:solidFill>
                  <a:srgbClr val="0000FF"/>
                </a:solidFill>
              </a:rPr>
              <a:t> nếu không còn chiếc lá nào trên cây.</a:t>
            </a:r>
          </a:p>
          <a:p>
            <a:pPr algn="just" eaLnBrk="1" hangingPunct="1"/>
            <a:r>
              <a:rPr lang="en-US" altLang="en-US" sz="3200" b="1">
                <a:solidFill>
                  <a:srgbClr val="0000FF"/>
                </a:solidFill>
              </a:rPr>
              <a:t>    </a:t>
            </a:r>
            <a:r>
              <a:rPr lang="en-US" altLang="en-US" sz="3200" b="1">
                <a:solidFill>
                  <a:srgbClr val="FF0000"/>
                </a:solidFill>
              </a:rPr>
              <a:t>- </a:t>
            </a:r>
            <a:r>
              <a:rPr lang="en-US" altLang="en-US" sz="3200" b="1">
                <a:solidFill>
                  <a:srgbClr val="FF3300"/>
                </a:solidFill>
              </a:rPr>
              <a:t>Nguyên nhân làm thay đổi ý định</a:t>
            </a:r>
            <a:r>
              <a:rPr lang="en-US" altLang="en-US" sz="3200" b="1">
                <a:solidFill>
                  <a:srgbClr val="0000FF"/>
                </a:solidFill>
              </a:rPr>
              <a:t> của Giôn-xi là </a:t>
            </a:r>
            <a:r>
              <a:rPr lang="en-US" altLang="en-US" sz="3200" b="1">
                <a:solidFill>
                  <a:srgbClr val="FF3300"/>
                </a:solidFill>
              </a:rPr>
              <a:t>sự gan góc của chiếc lá</a:t>
            </a:r>
            <a:r>
              <a:rPr lang="en-US" altLang="en-US" sz="3200" b="1">
                <a:solidFill>
                  <a:srgbClr val="0000FF"/>
                </a:solidFill>
              </a:rPr>
              <a:t> đã chống chọi kiên cường với sự khắc nghiệt của thiên nhiên, trái ngược lại sự yếu đuối của cô, khiến cô giật mình và xấu hổ</a:t>
            </a:r>
          </a:p>
          <a:p>
            <a:pPr algn="just" eaLnBrk="1" hangingPunct="1"/>
            <a:r>
              <a:rPr lang="en-US" altLang="en-US" sz="3600" b="1"/>
              <a:t> </a:t>
            </a:r>
            <a:endParaRPr lang="en-US" altLang="en-US" sz="3600"/>
          </a:p>
          <a:p>
            <a:pPr algn="just" eaLnBrk="1" hangingPunct="1"/>
            <a:endParaRPr lang="en-US" altLang="en-US" sz="36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 descr="FLWRC1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4370">
            <a:off x="-243681" y="5239544"/>
            <a:ext cx="2060575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838200" y="3810000"/>
            <a:ext cx="8077200" cy="20510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3200">
                <a:solidFill>
                  <a:srgbClr val="FF3300"/>
                </a:solidFill>
                <a:sym typeface="Wingdings" panose="05000000000000000000" pitchFamily="2" charset="2"/>
              </a:rPr>
              <a:t>=&gt;   </a:t>
            </a:r>
            <a:r>
              <a:rPr lang="en-US" altLang="en-US" sz="3200" b="1">
                <a:solidFill>
                  <a:srgbClr val="0000FF"/>
                </a:solidFill>
                <a:sym typeface="Wingdings" panose="05000000000000000000" pitchFamily="2" charset="2"/>
              </a:rPr>
              <a:t>bằng nghị lực, bằng tình yêu cuộc sống, bằng sự đấu tranh và khát vọng chiến thắng bệnh tật  người ta có thể chữa lành bệnh cho mình.</a:t>
            </a:r>
          </a:p>
        </p:txBody>
      </p:sp>
      <p:sp>
        <p:nvSpPr>
          <p:cNvPr id="14340" name="Rectangle 14"/>
          <p:cNvSpPr>
            <a:spLocks noChangeArrowheads="1"/>
          </p:cNvSpPr>
          <p:nvPr/>
        </p:nvSpPr>
        <p:spPr bwMode="auto">
          <a:xfrm>
            <a:off x="304800" y="714375"/>
            <a:ext cx="6007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1. Cảnh ngộ và tâm trạng của Giôn- xi</a:t>
            </a: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304800" y="1524000"/>
            <a:ext cx="8839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800"/>
              <a:t>- Bệnh tật, nghèo khổ khiến Giôn- xi chán nản, thẫn thờ, mệt mỏi, tuyệt vọng.</a:t>
            </a:r>
          </a:p>
          <a:p>
            <a:pPr eaLnBrk="1" hangingPunct="1"/>
            <a:r>
              <a:rPr lang="en-US" altLang="en-US" b="1"/>
              <a:t> -</a:t>
            </a:r>
            <a:r>
              <a:rPr lang="en-US" altLang="en-US"/>
              <a:t> </a:t>
            </a:r>
            <a:r>
              <a:rPr lang="en-US" altLang="en-US" sz="2800"/>
              <a:t>Cuối cùng Giôn- xi đã vượt qua cái chết.</a:t>
            </a:r>
          </a:p>
          <a:p>
            <a:pPr eaLnBrk="1" hangingPunct="1"/>
            <a:r>
              <a:rPr lang="en-US" altLang="en-US" sz="2800"/>
              <a:t>- Đó là sức mạnh của nghị lực; của nghệ thuật...</a:t>
            </a:r>
            <a:endParaRPr lang="en-US" altLang="en-US" sz="2800" b="1" i="1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  <p:bldP spid="583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762000" y="762000"/>
            <a:ext cx="7467600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II. Tìm hiểu văn bản.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 b="1">
                <a:solidFill>
                  <a:srgbClr val="FF3300"/>
                </a:solidFill>
              </a:rPr>
              <a:t>Cảnh ngộ và tâm trạng của Giôn- xi</a:t>
            </a:r>
          </a:p>
          <a:p>
            <a:pPr algn="just" eaLnBrk="1" hangingPunct="1"/>
            <a:r>
              <a:rPr lang="en-US" altLang="en-US" sz="2800" b="1">
                <a:solidFill>
                  <a:srgbClr val="FF3300"/>
                </a:solidFill>
              </a:rPr>
              <a:t>2. Hình tượng những người nghệ sĩ giàu tình yêu thương:</a:t>
            </a:r>
          </a:p>
          <a:p>
            <a:pPr eaLnBrk="1" hangingPunct="1"/>
            <a:r>
              <a:rPr lang="en-US" altLang="en-US" sz="2800" b="1">
                <a:solidFill>
                  <a:srgbClr val="FF3300"/>
                </a:solidFill>
              </a:rPr>
              <a:t>a. Nhân vật Xiu:</a:t>
            </a:r>
            <a:r>
              <a:rPr lang="en-US" altLang="en-US" sz="2800">
                <a:solidFill>
                  <a:srgbClr val="FF3300"/>
                </a:solidFill>
              </a:rPr>
              <a:t> </a:t>
            </a:r>
            <a:endParaRPr lang="en-US" altLang="en-US" sz="2800" b="1">
              <a:solidFill>
                <a:srgbClr val="FF3300"/>
              </a:solidFill>
            </a:endParaRPr>
          </a:p>
          <a:p>
            <a:pPr eaLnBrk="1" hangingPunct="1"/>
            <a:endParaRPr lang="en-US" alt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38200" y="990600"/>
            <a:ext cx="74676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rgbClr val="FF0000"/>
                </a:solidFill>
              </a:rPr>
              <a:t>a. Nhân vật Xiu :</a:t>
            </a:r>
          </a:p>
          <a:p>
            <a:pPr algn="just" eaLnBrk="1" hangingPunct="1"/>
            <a:r>
              <a:rPr lang="en-US" altLang="en-US" sz="3200" b="1">
                <a:solidFill>
                  <a:srgbClr val="FF0000"/>
                </a:solidFill>
              </a:rPr>
              <a:t> </a:t>
            </a:r>
            <a:r>
              <a:rPr lang="en-US" altLang="en-US" sz="3200" b="1">
                <a:solidFill>
                  <a:srgbClr val="0000FF"/>
                </a:solidFill>
              </a:rPr>
              <a:t>- </a:t>
            </a:r>
            <a:r>
              <a:rPr lang="en-US" altLang="en-US" sz="3200" b="1">
                <a:solidFill>
                  <a:srgbClr val="FF3300"/>
                </a:solidFill>
              </a:rPr>
              <a:t>Săn sóc chu đáo</a:t>
            </a:r>
          </a:p>
          <a:p>
            <a:pPr algn="just" eaLnBrk="1" hangingPunct="1"/>
            <a:r>
              <a:rPr lang="en-US" altLang="en-US" sz="3200" b="1">
                <a:solidFill>
                  <a:srgbClr val="0000FF"/>
                </a:solidFill>
              </a:rPr>
              <a:t>- </a:t>
            </a:r>
            <a:r>
              <a:rPr lang="en-US" altLang="en-US" sz="3200" b="1">
                <a:solidFill>
                  <a:srgbClr val="FF3300"/>
                </a:solidFill>
              </a:rPr>
              <a:t>Sợ hãi</a:t>
            </a:r>
            <a:r>
              <a:rPr lang="en-US" altLang="en-US" sz="3200" b="1">
                <a:solidFill>
                  <a:srgbClr val="0000FF"/>
                </a:solidFill>
              </a:rPr>
              <a:t> khi nhìn những chiếc lá thường xuân  rụng dần.</a:t>
            </a:r>
          </a:p>
          <a:p>
            <a:pPr algn="just" eaLnBrk="1" hangingPunct="1"/>
            <a:r>
              <a:rPr lang="en-US" altLang="en-US" sz="3200" b="1">
                <a:solidFill>
                  <a:srgbClr val="0000FF"/>
                </a:solidFill>
              </a:rPr>
              <a:t>- Xiu </a:t>
            </a:r>
            <a:r>
              <a:rPr lang="en-US" altLang="en-US" sz="3200" b="1">
                <a:solidFill>
                  <a:srgbClr val="FF3300"/>
                </a:solidFill>
              </a:rPr>
              <a:t>không hề biết cụ Bơ-men đã bí mật vẽ chiếc lá cuối cùng</a:t>
            </a:r>
            <a:r>
              <a:rPr lang="en-US" altLang="en-US" sz="3200" b="1">
                <a:solidFill>
                  <a:srgbClr val="0000FF"/>
                </a:solidFill>
              </a:rPr>
              <a:t> vì khi Giôn-xi bảo kéo mành lên, cô đã làm theo một cách chán nản.</a:t>
            </a:r>
          </a:p>
          <a:p>
            <a:pPr algn="just" eaLnBrk="1" hangingPunct="1"/>
            <a:r>
              <a:rPr lang="en-US" altLang="en-US" sz="3600" b="1"/>
              <a:t> </a:t>
            </a:r>
            <a:r>
              <a:rPr lang="en-US" altLang="en-US" sz="2800" b="1">
                <a:solidFill>
                  <a:srgbClr val="FF3300"/>
                </a:solidFill>
              </a:rPr>
              <a:t>=&gt; Một người bạn tốt hết lòng vì bạn mình.</a:t>
            </a:r>
          </a:p>
          <a:p>
            <a:pPr algn="just" eaLnBrk="1" hangingPunct="1"/>
            <a:endParaRPr lang="en-US" alt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1066800"/>
            <a:ext cx="72390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rgbClr val="FF0000"/>
                </a:solidFill>
              </a:rPr>
              <a:t>b. Nhân vật cụ Bơ-men :</a:t>
            </a:r>
          </a:p>
          <a:p>
            <a:pPr algn="just" eaLnBrk="1" hangingPunct="1"/>
            <a:r>
              <a:rPr lang="en-US" altLang="en-US" sz="3200" b="1">
                <a:solidFill>
                  <a:srgbClr val="3333FF"/>
                </a:solidFill>
              </a:rPr>
              <a:t>- Họa</a:t>
            </a:r>
            <a:r>
              <a:rPr lang="en-US" altLang="en-US" sz="3200" b="1">
                <a:solidFill>
                  <a:srgbClr val="0000FF"/>
                </a:solidFill>
              </a:rPr>
              <a:t> sĩ ngoài 60.</a:t>
            </a:r>
          </a:p>
          <a:p>
            <a:pPr algn="just" eaLnBrk="1" hangingPunct="1">
              <a:buFontTx/>
              <a:buChar char="-"/>
            </a:pPr>
            <a:r>
              <a:rPr lang="en-US" altLang="en-US" sz="3200" b="1">
                <a:solidFill>
                  <a:srgbClr val="0000FF"/>
                </a:solidFill>
              </a:rPr>
              <a:t> Sống độc thân.</a:t>
            </a:r>
          </a:p>
          <a:p>
            <a:pPr algn="just" eaLnBrk="1" hangingPunct="1">
              <a:buFontTx/>
              <a:buChar char="-"/>
            </a:pPr>
            <a:r>
              <a:rPr lang="en-US" altLang="en-US" sz="3200" b="1">
                <a:solidFill>
                  <a:srgbClr val="0000FF"/>
                </a:solidFill>
              </a:rPr>
              <a:t> Kiếm sống bằng cách ngồi làm mẫu vẽ cho các họa sĩ trẻ. </a:t>
            </a:r>
          </a:p>
          <a:p>
            <a:pPr algn="just" eaLnBrk="1" hangingPunct="1">
              <a:buFontTx/>
              <a:buChar char="-"/>
            </a:pPr>
            <a:r>
              <a:rPr lang="en-US" altLang="en-US" sz="3200" b="1">
                <a:solidFill>
                  <a:srgbClr val="0000FF"/>
                </a:solidFill>
              </a:rPr>
              <a:t> Mơ ước vẽ được một bức tranh kiệt tác nhưng 40 năm nay chưa thực hiện được.</a:t>
            </a:r>
            <a:r>
              <a:rPr lang="en-US" altLang="en-US" sz="3200" b="1">
                <a:solidFill>
                  <a:srgbClr val="FF0000"/>
                </a:solidFill>
              </a:rPr>
              <a:t>  </a:t>
            </a:r>
          </a:p>
          <a:p>
            <a:pPr algn="just" eaLnBrk="1" hangingPunct="1"/>
            <a:endParaRPr lang="en-US" altLang="en-US" sz="3200" b="1">
              <a:solidFill>
                <a:srgbClr val="0000FF"/>
              </a:solidFill>
            </a:endParaRPr>
          </a:p>
          <a:p>
            <a:pPr algn="just" eaLnBrk="1" hangingPunct="1"/>
            <a:endParaRPr lang="en-US" altLang="en-US" sz="36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838200" y="838200"/>
            <a:ext cx="73914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rgbClr val="FF0000"/>
                </a:solidFill>
              </a:rPr>
              <a:t> Tấm lòng đối với Giôn-xi :</a:t>
            </a:r>
          </a:p>
          <a:p>
            <a:pPr algn="just" eaLnBrk="1" hangingPunct="1">
              <a:buFontTx/>
              <a:buChar char="-"/>
            </a:pPr>
            <a:r>
              <a:rPr lang="en-US" altLang="en-US" sz="3200" b="1">
                <a:solidFill>
                  <a:srgbClr val="0000FF"/>
                </a:solidFill>
              </a:rPr>
              <a:t>Qua câu “</a:t>
            </a:r>
            <a:r>
              <a:rPr lang="en-US" altLang="en-US" sz="3200" b="1" i="1">
                <a:solidFill>
                  <a:srgbClr val="0000FF"/>
                </a:solidFill>
              </a:rPr>
              <a:t>Sang đến nơi, họ sợ sệt ngó ra ngoài cửa sổ .... nói năng gì</a:t>
            </a:r>
            <a:r>
              <a:rPr lang="en-US" altLang="en-US" sz="3200" b="1">
                <a:solidFill>
                  <a:srgbClr val="0000FF"/>
                </a:solidFill>
              </a:rPr>
              <a:t>”, ta thấy thái độ sợ sệt của cụ khi nhìn những chiếc lá thường xuân đua nhau rụng </a:t>
            </a:r>
          </a:p>
          <a:p>
            <a:pPr algn="just" eaLnBrk="1" hangingPunct="1"/>
            <a:r>
              <a:rPr lang="en-US" altLang="en-US" sz="3200" b="1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3200" b="1">
                <a:solidFill>
                  <a:srgbClr val="FF3300"/>
                </a:solidFill>
                <a:sym typeface="Wingdings" panose="05000000000000000000" pitchFamily="2" charset="2"/>
              </a:rPr>
              <a:t>thương yêu, lo lắng</a:t>
            </a:r>
            <a:r>
              <a:rPr lang="en-US" altLang="en-US" sz="3200" b="1">
                <a:solidFill>
                  <a:srgbClr val="0000FF"/>
                </a:solidFill>
                <a:sym typeface="Wingdings" panose="05000000000000000000" pitchFamily="2" charset="2"/>
              </a:rPr>
              <a:t> cho số mạng của Giôn-xi.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THANH TAI\My Documents\Downloads\tải xuống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838200" y="1066800"/>
            <a:ext cx="739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en-US" altLang="en-US" sz="3200">
                <a:sym typeface="Wingdings" panose="05000000000000000000" pitchFamily="2" charset="2"/>
              </a:rPr>
              <a:t> Cụ đã âm thầm vẽ chiếc lá cuối cùng để cứu sống Giôn-xi mà không nói cho ai biết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38200" y="2362200"/>
            <a:ext cx="75438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800"/>
              <a:t>- Trong đêm mưa  tuyết, bên bức tường cheo leo, cụ vẽ chiếc lá thường xuân, nhen lên niềm tin, niềm hy vọng và nghị lực sống cho Giôn-xi.</a:t>
            </a:r>
          </a:p>
          <a:p>
            <a:pPr eaLnBrk="1" hangingPunct="1"/>
            <a:endParaRPr lang="en-US" altLang="en-US" sz="2800" b="1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800" b="1">
                <a:solidFill>
                  <a:srgbClr val="FF3300"/>
                </a:solidFill>
                <a:sym typeface="Wingdings" panose="05000000000000000000" pitchFamily="2" charset="2"/>
              </a:rPr>
              <a:t>Hi sinh cao thượng, quên mình vì người khác. </a:t>
            </a:r>
          </a:p>
          <a:p>
            <a:pPr eaLnBrk="1" hangingPunct="1"/>
            <a:r>
              <a:rPr lang="en-US" altLang="en-US" sz="2800" b="1">
                <a:solidFill>
                  <a:srgbClr val="FF3300"/>
                </a:solidFill>
                <a:sym typeface="Wingdings" panose="05000000000000000000" pitchFamily="2" charset="2"/>
              </a:rPr>
              <a:t>Tình yêu thương cụ dành cho Giôn-xi thật cảm động.</a:t>
            </a:r>
          </a:p>
          <a:p>
            <a:pPr eaLnBrk="1" hangingPunct="1"/>
            <a:endParaRPr lang="en-US" altLang="en-US" sz="2800">
              <a:solidFill>
                <a:srgbClr val="FF3300"/>
              </a:solidFill>
            </a:endParaRPr>
          </a:p>
          <a:p>
            <a:pPr eaLnBrk="1" hangingPunct="1"/>
            <a:endParaRPr lang="en-US" altLang="en-US" sz="2800">
              <a:solidFill>
                <a:srgbClr val="3333FF"/>
              </a:solidFill>
            </a:endParaRP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statue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5175"/>
            <a:ext cx="4643438" cy="6092825"/>
          </a:xfrm>
          <a:noFill/>
        </p:spPr>
      </p:pic>
      <p:pic>
        <p:nvPicPr>
          <p:cNvPr id="74755" name="Picture 3" descr="vh_csvh201_1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3757613"/>
            <a:ext cx="4500562" cy="3100387"/>
          </a:xfr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63713" y="234950"/>
            <a:ext cx="616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FF3300"/>
                </a:solidFill>
              </a:rPr>
              <a:t>MỘT SỐ BIỂU TƯỢNG CỦA NƯỚC MỸ</a:t>
            </a:r>
          </a:p>
        </p:txBody>
      </p:sp>
      <p:pic>
        <p:nvPicPr>
          <p:cNvPr id="74757" name="Picture 5" descr="244048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787400"/>
            <a:ext cx="4500562" cy="3001963"/>
          </a:xfr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90600" y="990600"/>
            <a:ext cx="6781800" cy="3733800"/>
          </a:xfrm>
          <a:prstGeom prst="cloudCallout">
            <a:avLst>
              <a:gd name="adj1" fmla="val -41968"/>
              <a:gd name="adj2" fmla="val 7895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b="1" i="1">
                <a:solidFill>
                  <a:srgbClr val="0000FF"/>
                </a:solidFill>
              </a:rPr>
              <a:t>  </a:t>
            </a:r>
          </a:p>
          <a:p>
            <a:pPr algn="ctr" eaLnBrk="1" hangingPunct="1"/>
            <a:r>
              <a:rPr lang="en-US" altLang="en-US" sz="3200" b="1">
                <a:solidFill>
                  <a:srgbClr val="0000FF"/>
                </a:solidFill>
              </a:rPr>
              <a:t>Vì sao </a:t>
            </a:r>
            <a:r>
              <a:rPr lang="en-US" altLang="en-US" sz="3200" b="1">
                <a:solidFill>
                  <a:srgbClr val="FF3300"/>
                </a:solidFill>
              </a:rPr>
              <a:t>chiếc lá cuối cùng</a:t>
            </a:r>
            <a:r>
              <a:rPr lang="en-US" altLang="en-US" sz="3200" b="1">
                <a:solidFill>
                  <a:srgbClr val="0000FF"/>
                </a:solidFill>
              </a:rPr>
              <a:t> mà cụ vẽ trên tường là bức tranh </a:t>
            </a:r>
            <a:r>
              <a:rPr lang="en-US" altLang="en-US" sz="3200" b="1">
                <a:solidFill>
                  <a:srgbClr val="FF3300"/>
                </a:solidFill>
              </a:rPr>
              <a:t>kiệt tác</a:t>
            </a:r>
            <a:r>
              <a:rPr lang="en-US" altLang="en-US" sz="3200" b="1" i="1">
                <a:solidFill>
                  <a:srgbClr val="0000FF"/>
                </a:solidFill>
              </a:rPr>
              <a:t> 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2532" name="Picture 4" descr="C:\Documents and Settings\THANH TAI\My Documents\Downloads\images (3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90600" y="1219200"/>
            <a:ext cx="71628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rgbClr val="FF0000"/>
                </a:solidFill>
              </a:rPr>
              <a:t>* Chiếc lá cuối cùng mà cụ vẽ trên tường là bức tranh kiệt tác :</a:t>
            </a:r>
          </a:p>
          <a:p>
            <a:pPr algn="just" eaLnBrk="1" hangingPunct="1">
              <a:buFontTx/>
              <a:buChar char="-"/>
            </a:pPr>
            <a:r>
              <a:rPr lang="en-US" altLang="en-US" sz="3200" b="1">
                <a:solidFill>
                  <a:srgbClr val="0000FF"/>
                </a:solidFill>
              </a:rPr>
              <a:t> Chiếc lá vẽ y như thật.</a:t>
            </a:r>
          </a:p>
          <a:p>
            <a:pPr algn="just" eaLnBrk="1" hangingPunct="1">
              <a:buFontTx/>
              <a:buChar char="-"/>
            </a:pPr>
            <a:r>
              <a:rPr lang="en-US" altLang="en-US" sz="3200" b="1">
                <a:solidFill>
                  <a:srgbClr val="0000FF"/>
                </a:solidFill>
              </a:rPr>
              <a:t> Chiếc lá đã cứu sống được Giôn-xi.</a:t>
            </a:r>
          </a:p>
          <a:p>
            <a:pPr algn="just" eaLnBrk="1" hangingPunct="1">
              <a:buFontTx/>
              <a:buChar char="-"/>
            </a:pPr>
            <a:r>
              <a:rPr lang="en-US" altLang="en-US" sz="3200" b="1">
                <a:solidFill>
                  <a:srgbClr val="0000FF"/>
                </a:solidFill>
              </a:rPr>
              <a:t> Chiếc lá được vẽ bằng tình thương bao la và sự hi sinh cao thượng.</a:t>
            </a:r>
          </a:p>
          <a:p>
            <a:pPr algn="just" eaLnBrk="1" hangingPunct="1"/>
            <a:r>
              <a:rPr lang="en-US" altLang="en-US" sz="3200" b="1">
                <a:solidFill>
                  <a:srgbClr val="0000FF"/>
                </a:solidFill>
              </a:rPr>
              <a:t>- Chiếc lá được vẽ trong hoàn cảnh đặc biệt.</a:t>
            </a:r>
            <a:endParaRPr lang="en-US" altLang="en-US" sz="3200"/>
          </a:p>
          <a:p>
            <a:pPr algn="just" eaLnBrk="1" hangingPunct="1"/>
            <a:endParaRPr lang="en-US" altLang="en-US" sz="36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THANH TAI\My Documents\Downloads\2240870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7800" y="-457200"/>
            <a:ext cx="12496800" cy="106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THANH TAI\My Documents\Downloads\tải xuống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762000" y="914400"/>
            <a:ext cx="7464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800" b="1">
                <a:solidFill>
                  <a:srgbClr val="FF3300"/>
                </a:solidFill>
              </a:rPr>
              <a:t>3. Ý nghĩa của tác phẩm nghệ thuật chân chính: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1219200" y="1676400"/>
            <a:ext cx="553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00FF"/>
                </a:solidFill>
              </a:rPr>
              <a:t>- Nó đem lại sự sống cho Giôn-xi.</a:t>
            </a:r>
          </a:p>
          <a:p>
            <a:pPr algn="ctr" eaLnBrk="1" hangingPunct="1"/>
            <a:r>
              <a:rPr lang="en-US" altLang="en-US" sz="2800">
                <a:solidFill>
                  <a:srgbClr val="FF3300"/>
                </a:solidFill>
              </a:rPr>
              <a:t>=&gt;Vì sự sống của con người.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838200" y="1066800"/>
            <a:ext cx="74676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rgbClr val="FF0000"/>
                </a:solidFill>
              </a:rPr>
              <a:t>III. Tổng kết:</a:t>
            </a:r>
          </a:p>
          <a:p>
            <a:pPr algn="just" eaLnBrk="1" hangingPunct="1"/>
            <a:r>
              <a:rPr lang="en-US" altLang="en-US" sz="3200" b="1">
                <a:solidFill>
                  <a:srgbClr val="FF0000"/>
                </a:solidFill>
              </a:rPr>
              <a:t>1.Nghệ thuật :</a:t>
            </a:r>
          </a:p>
          <a:p>
            <a:pPr eaLnBrk="1" hangingPunct="1"/>
            <a:r>
              <a:rPr lang="en-US" altLang="en-US" sz="2800" b="1"/>
              <a:t>Dàn dựng cốt truyện chu đáo, các tình tiết được sắp xếp theo trình tự hợp lí tạo nên hứng thú với độc giả.</a:t>
            </a:r>
          </a:p>
          <a:p>
            <a:pPr eaLnBrk="1" hangingPunct="1"/>
            <a:r>
              <a:rPr lang="en-US" altLang="en-US" sz="2800" b="1"/>
              <a:t>- Nghệ thuật kể  chuyện đảo ngược tình huống hai lần tạo nên sức hấp dẫn cho thiên truyện.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838200" y="1066800"/>
            <a:ext cx="7467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800" b="1">
                <a:solidFill>
                  <a:srgbClr val="FF3300"/>
                </a:solidFill>
              </a:rPr>
              <a:t>2. Nội dung:</a:t>
            </a:r>
          </a:p>
          <a:p>
            <a:pPr algn="just" eaLnBrk="1" hangingPunct="1"/>
            <a:r>
              <a:rPr lang="en-US" altLang="en-US" sz="2800"/>
              <a:t>Qua câu chuyện làm cho chúng ta rung cảm trước tình yêu thương cao cả giữa những con người nghèo khổ.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XMBD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838200" y="1371600"/>
            <a:ext cx="74676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3. Ý nghĩa văn bản :</a:t>
            </a:r>
          </a:p>
          <a:p>
            <a:pPr algn="just" eaLnBrk="1" hangingPunct="1"/>
            <a:r>
              <a:rPr lang="en-US" altLang="en-US" sz="3200" b="1" i="1">
                <a:solidFill>
                  <a:srgbClr val="0000FF"/>
                </a:solidFill>
              </a:rPr>
              <a:t>- L</a:t>
            </a:r>
            <a:r>
              <a:rPr lang="en-US" altLang="en-US" sz="3200" b="1">
                <a:solidFill>
                  <a:srgbClr val="0000FF"/>
                </a:solidFill>
              </a:rPr>
              <a:t>à câu chuyện cảm động về tình yêu thương giữa những người họa sĩ nghèo. </a:t>
            </a:r>
          </a:p>
          <a:p>
            <a:pPr algn="just" eaLnBrk="1" hangingPunct="1"/>
            <a:r>
              <a:rPr lang="en-US" altLang="en-US" sz="3200" b="1">
                <a:solidFill>
                  <a:srgbClr val="0000FF"/>
                </a:solidFill>
              </a:rPr>
              <a:t>- Thể hiện quan niệm của mình về mục đích của sáng tạo nghệ thuật.</a:t>
            </a:r>
          </a:p>
          <a:p>
            <a:pPr algn="just" eaLnBrk="1" hangingPunct="1"/>
            <a:endParaRPr lang="en-US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inh nen (2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1428750" y="914400"/>
            <a:ext cx="6286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FF0000"/>
                </a:solidFill>
              </a:rPr>
              <a:t> </a:t>
            </a:r>
            <a:r>
              <a:rPr lang="en-US" altLang="en-US" sz="6600" b="1">
                <a:solidFill>
                  <a:srgbClr val="FF0000"/>
                </a:solidFill>
              </a:rPr>
              <a:t>CỦNG CỐ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rgbClr val="0000FF"/>
                </a:solidFill>
              </a:rPr>
              <a:t>- Nêu cảm nhận của em về nhân vật cụ Bơ-men.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948488" y="765175"/>
            <a:ext cx="2195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i="1">
                <a:solidFill>
                  <a:schemeClr val="bg1"/>
                </a:solidFill>
                <a:latin typeface=".VnCommercial Script" panose="020B7200000000000000" pitchFamily="34" charset="0"/>
              </a:rPr>
              <a:t>( O. Hen-Ri 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3048000"/>
            <a:ext cx="8675687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600" b="1" i="1">
                <a:solidFill>
                  <a:srgbClr val="0B0BFF"/>
                </a:solidFill>
              </a:rPr>
              <a:t>Phía Tây Oa-sing-tơn tráng lệ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</a:rPr>
              <a:t>Có phố nhỏ của những người nghệ sĩ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</a:rPr>
              <a:t>Gặp gỡ nhau trong kiếp sống cơ hàn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</a:rPr>
              <a:t>Khi thu tàn , tuyết lạnh, gió đông sang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</a:rPr>
              <a:t>“Gã viêm phổi’ ngênh ngang gieo giông tố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</a:rPr>
              <a:t>Và nàng Giôn-xi đâu phải là đối thủ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</a:rPr>
              <a:t>Nên âm thầm mang thất vọng trong tim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</a:rPr>
              <a:t>Dây thường xuân trơ trọi đứng im lìm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</a:rPr>
              <a:t>Buông từng chiếc lá vàng bên cửa sổ… </a:t>
            </a:r>
          </a:p>
          <a:p>
            <a:pPr algn="ctr">
              <a:lnSpc>
                <a:spcPct val="50000"/>
              </a:lnSpc>
            </a:pPr>
            <a:r>
              <a:rPr lang="en-US" altLang="en-US" sz="2600" b="1" i="1">
                <a:solidFill>
                  <a:srgbClr val="0B0BFF"/>
                </a:solidFill>
              </a:rPr>
              <a:t>…………………………………………</a:t>
            </a:r>
          </a:p>
          <a:p>
            <a:pPr algn="ctr">
              <a:lnSpc>
                <a:spcPct val="50000"/>
              </a:lnSpc>
            </a:pPr>
            <a:endParaRPr lang="en-US" altLang="en-US" sz="2600" b="1" i="1">
              <a:solidFill>
                <a:srgbClr val="0B0BFF"/>
              </a:solidFill>
            </a:endParaRPr>
          </a:p>
        </p:txBody>
      </p:sp>
      <p:pic>
        <p:nvPicPr>
          <p:cNvPr id="4100" name="Picture 5" descr="4540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449763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HInh ve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2013" y="228600"/>
            <a:ext cx="3862387" cy="2754313"/>
          </a:xfr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inh nen (2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1428750" y="533400"/>
            <a:ext cx="6286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FF0000"/>
                </a:solidFill>
              </a:rPr>
              <a:t>DẶN DÒ</a:t>
            </a: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533400" y="1752600"/>
            <a:ext cx="815340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3600" b="1">
                <a:solidFill>
                  <a:srgbClr val="0000FF"/>
                </a:solidFill>
              </a:rPr>
              <a:t>-</a:t>
            </a:r>
            <a:r>
              <a:rPr lang="fr-FR" altLang="en-US" sz="3600" b="1">
                <a:solidFill>
                  <a:srgbClr val="0000FF"/>
                </a:solidFill>
              </a:rPr>
              <a:t> </a:t>
            </a:r>
            <a:r>
              <a:rPr lang="pt-BR" altLang="en-US" sz="3600" b="1">
                <a:solidFill>
                  <a:srgbClr val="0000FF"/>
                </a:solidFill>
              </a:rPr>
              <a:t> Tìm đọc phần đầu văn bản để nắm được cốt truyện.</a:t>
            </a:r>
            <a:endParaRPr lang="en-US" altLang="en-US" sz="3600" b="1">
              <a:solidFill>
                <a:srgbClr val="0000FF"/>
              </a:solidFill>
            </a:endParaRPr>
          </a:p>
          <a:p>
            <a:pPr algn="just" eaLnBrk="1" hangingPunct="1"/>
            <a:r>
              <a:rPr lang="en-US" altLang="en-US" sz="3600" b="1">
                <a:solidFill>
                  <a:srgbClr val="0000FF"/>
                </a:solidFill>
              </a:rPr>
              <a:t>- Nhớ một số chi tiết hay trong tác phẩm.</a:t>
            </a:r>
          </a:p>
          <a:p>
            <a:pPr eaLnBrk="1" hangingPunct="1"/>
            <a:r>
              <a:rPr lang="en-US" altLang="en-US" sz="3600" b="1">
                <a:solidFill>
                  <a:srgbClr val="0000FF"/>
                </a:solidFill>
              </a:rPr>
              <a:t>Soạn bài : </a:t>
            </a:r>
          </a:p>
          <a:p>
            <a:pPr eaLnBrk="1" hangingPunct="1"/>
            <a:r>
              <a:rPr lang="en-US" altLang="en-US" sz="3600" b="1">
                <a:solidFill>
                  <a:srgbClr val="0000FF"/>
                </a:solidFill>
              </a:rPr>
              <a:t>    </a:t>
            </a:r>
            <a:r>
              <a:rPr lang="en-US" altLang="en-US" sz="3600" b="1">
                <a:solidFill>
                  <a:srgbClr val="FF0000"/>
                </a:solidFill>
              </a:rPr>
              <a:t>Chương trình địa phương (Phần TV)</a:t>
            </a:r>
          </a:p>
          <a:p>
            <a:pPr eaLnBrk="1" hangingPunct="1"/>
            <a:r>
              <a:rPr lang="en-US" altLang="en-US" sz="3600" b="1">
                <a:solidFill>
                  <a:srgbClr val="0000FF"/>
                </a:solidFill>
              </a:rPr>
              <a:t>    (Xem và trả lời câu hỏi SGK/Tr91)</a:t>
            </a:r>
          </a:p>
          <a:p>
            <a:pPr algn="just" eaLnBrk="1" hangingPunct="1"/>
            <a:r>
              <a:rPr lang="en-US" altLang="en-US" sz="3600" b="1">
                <a:solidFill>
                  <a:srgbClr val="0000FF"/>
                </a:solidFill>
              </a:rPr>
              <a:t>  </a:t>
            </a:r>
          </a:p>
          <a:p>
            <a:pPr algn="just" eaLnBrk="1" hangingPunct="1">
              <a:buFontTx/>
              <a:buChar char="-"/>
            </a:pPr>
            <a:endParaRPr lang="en-US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948488" y="765175"/>
            <a:ext cx="2195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i="1">
                <a:solidFill>
                  <a:schemeClr val="bg1"/>
                </a:solidFill>
                <a:latin typeface=".VnCommercial Script" panose="020B7200000000000000" pitchFamily="34" charset="0"/>
              </a:rPr>
              <a:t>( O. Hen-Ri )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6858000"/>
            <a:ext cx="8675688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Phía Tây Oa-Sinh-Tơn tráng lệ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Có phố nhỏ của những người nghệ sĩ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Gặp gỡ nhau trong kiếp sống cơ hàn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Khi thu tàn , tuyết lạnh, gió đông sang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“Gã viêm phổi’ ngênh ngang gieo giông tố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Và nàng Giôn-xi đâu phải là đối thủ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Nên âm thầm mang thất vọng trong tim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Dây thường xuân trơ trọi đứng im lìm</a:t>
            </a:r>
          </a:p>
          <a:p>
            <a:pPr algn="ctr"/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Buông từng chiếc lá vàng bên cửa sổ…. </a:t>
            </a:r>
          </a:p>
          <a:p>
            <a:pPr algn="ctr">
              <a:lnSpc>
                <a:spcPct val="50000"/>
              </a:lnSpc>
            </a:pPr>
            <a:r>
              <a:rPr lang="en-US" altLang="en-US" sz="2600" b="1" i="1">
                <a:solidFill>
                  <a:srgbClr val="0B0BFF"/>
                </a:solidFill>
                <a:latin typeface="Arial" panose="020B0604020202020204" pitchFamily="34" charset="0"/>
              </a:rPr>
              <a:t>…………………………………………</a:t>
            </a:r>
          </a:p>
          <a:p>
            <a:pPr algn="ctr">
              <a:lnSpc>
                <a:spcPct val="50000"/>
              </a:lnSpc>
            </a:pPr>
            <a:endParaRPr lang="en-US" altLang="en-US" sz="2600" b="1" i="1">
              <a:solidFill>
                <a:srgbClr val="0B0BFF"/>
              </a:solidFill>
              <a:latin typeface="Arial" panose="020B0604020202020204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06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700" b="1" i="1">
                <a:solidFill>
                  <a:srgbClr val="00FF00"/>
                </a:solidFill>
              </a:rPr>
              <a:t>Tiết 29, 30 – Văn bản</a:t>
            </a:r>
            <a:br>
              <a:rPr lang="en-US" altLang="en-US" sz="3700" b="1" i="1">
                <a:solidFill>
                  <a:srgbClr val="00FF00"/>
                </a:solidFill>
              </a:rPr>
            </a:br>
            <a:r>
              <a:rPr lang="en-US" altLang="en-US" sz="3700" b="1" i="1">
                <a:solidFill>
                  <a:srgbClr val="00FF00"/>
                </a:solidFill>
              </a:rPr>
              <a:t> </a:t>
            </a:r>
            <a:br>
              <a:rPr lang="en-US" altLang="en-US" sz="3700" b="1" i="1">
                <a:solidFill>
                  <a:srgbClr val="00FF00"/>
                </a:solidFill>
              </a:rPr>
            </a:br>
            <a:r>
              <a:rPr lang="en-US" altLang="en-US" sz="6000" b="1" i="1">
                <a:solidFill>
                  <a:srgbClr val="00FF00"/>
                </a:solidFill>
              </a:rPr>
              <a:t>CHIẾC LÁ CUỐI CÙNG</a:t>
            </a:r>
            <a:br>
              <a:rPr lang="en-US" altLang="en-US" sz="6000" b="1" i="1">
                <a:solidFill>
                  <a:srgbClr val="00FF00"/>
                </a:solidFill>
              </a:rPr>
            </a:br>
            <a:r>
              <a:rPr lang="en-US" altLang="en-US" sz="6000" b="1" i="1">
                <a:solidFill>
                  <a:srgbClr val="00FF00"/>
                </a:solidFill>
              </a:rPr>
              <a:t>                       </a:t>
            </a:r>
            <a:r>
              <a:rPr lang="en-US" altLang="en-US" sz="3200" b="1" i="1">
                <a:solidFill>
                  <a:srgbClr val="00FF00"/>
                </a:solidFill>
              </a:rPr>
              <a:t>(O Hen-ri)</a:t>
            </a:r>
            <a:r>
              <a:rPr lang="en-US" altLang="en-US" sz="3700" b="1" i="1">
                <a:solidFill>
                  <a:srgbClr val="00FF00"/>
                </a:solidFill>
              </a:rPr>
              <a:t>      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/>
          </p:nvPr>
        </p:nvSpPr>
        <p:spPr>
          <a:xfrm>
            <a:off x="0" y="685800"/>
            <a:ext cx="4648200" cy="57150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 I. Đọc - Tìm hiểu chung : </a:t>
            </a:r>
            <a:endParaRPr lang="en-US" altLang="en-US" sz="2800" b="1" smtClean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     1. Tác giả.</a:t>
            </a:r>
          </a:p>
          <a:p>
            <a:pPr algn="just">
              <a:buFontTx/>
              <a:buNone/>
            </a:pPr>
            <a:r>
              <a:rPr lang="en-US" altLang="en-US" sz="3600" smtClean="0"/>
              <a:t>   </a:t>
            </a:r>
            <a:r>
              <a:rPr lang="en-US" altLang="en-US" sz="3600" b="1" smtClean="0">
                <a:solidFill>
                  <a:srgbClr val="0000FF"/>
                </a:solidFill>
              </a:rPr>
              <a:t>- </a:t>
            </a:r>
            <a:r>
              <a:rPr lang="en-US" altLang="en-US" b="1" smtClean="0">
                <a:solidFill>
                  <a:srgbClr val="0000FF"/>
                </a:solidFill>
              </a:rPr>
              <a:t>O Hen-ri (1862 – 1910), là </a:t>
            </a:r>
            <a:r>
              <a:rPr lang="en-US" altLang="en-US" b="1" smtClean="0">
                <a:solidFill>
                  <a:srgbClr val="FF3300"/>
                </a:solidFill>
              </a:rPr>
              <a:t>nhà văn người Mĩ, chuyên viết truyện ngắn</a:t>
            </a:r>
            <a:r>
              <a:rPr lang="en-US" altLang="en-US" b="1" smtClean="0">
                <a:solidFill>
                  <a:srgbClr val="0000FF"/>
                </a:solidFill>
              </a:rPr>
              <a:t>.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b="1" smtClean="0">
                <a:solidFill>
                  <a:srgbClr val="0000FF"/>
                </a:solidFill>
              </a:rPr>
              <a:t>   - Truyện của ông thường </a:t>
            </a:r>
            <a:r>
              <a:rPr lang="en-US" altLang="en-US" b="1" smtClean="0">
                <a:solidFill>
                  <a:srgbClr val="FF3300"/>
                </a:solidFill>
              </a:rPr>
              <a:t>nhẹ nhàng</a:t>
            </a:r>
            <a:r>
              <a:rPr lang="en-US" altLang="en-US" b="1" smtClean="0">
                <a:solidFill>
                  <a:srgbClr val="0000FF"/>
                </a:solidFill>
              </a:rPr>
              <a:t> và tràn đầy tinh thần nhân đạo cao cả.</a:t>
            </a:r>
            <a:endParaRPr lang="en-US" altLang="en-US" b="1" smtClean="0">
              <a:solidFill>
                <a:srgbClr val="FF0000"/>
              </a:solidFill>
            </a:endParaRPr>
          </a:p>
        </p:txBody>
      </p:sp>
      <p:pic>
        <p:nvPicPr>
          <p:cNvPr id="6147" name="Picture 3" descr="C:\Documents and Settings\THANH TAI\My Documents\Downloads\tải xuống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Documents and Settings\THANH TAI\My Documents\Downloads\tải xuống (4).jp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48200" cy="6858000"/>
          </a:xfrm>
          <a:noFill/>
        </p:spPr>
      </p:pic>
      <p:pic>
        <p:nvPicPr>
          <p:cNvPr id="7171" name="Picture 4" descr="C:\Documents and Settings\THANH TAI\My Documents\Downloads\tải xuống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THANH TAI\My Documents\Downloads\tải xuống (2).jp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3810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2. Tác phẩm :</a:t>
            </a:r>
          </a:p>
          <a:p>
            <a:pPr algn="just" eaLnBrk="1" hangingPunct="1"/>
            <a:r>
              <a:rPr lang="en-US" altLang="en-US" sz="3200" b="1">
                <a:solidFill>
                  <a:srgbClr val="0000FF"/>
                </a:solidFill>
              </a:rPr>
              <a:t>    </a:t>
            </a:r>
            <a:r>
              <a:rPr lang="en-US" altLang="en-US" sz="3200" b="1">
                <a:solidFill>
                  <a:srgbClr val="FF3300"/>
                </a:solidFill>
              </a:rPr>
              <a:t>a. Xuất xứ</a:t>
            </a:r>
            <a:r>
              <a:rPr lang="en-US" altLang="en-US" sz="3200" b="1">
                <a:solidFill>
                  <a:srgbClr val="0000FF"/>
                </a:solidFill>
              </a:rPr>
              <a:t>: trích </a:t>
            </a:r>
            <a:r>
              <a:rPr lang="en-US" altLang="en-US" sz="3200" b="1">
                <a:solidFill>
                  <a:srgbClr val="FF3300"/>
                </a:solidFill>
              </a:rPr>
              <a:t>phần cuối truyện </a:t>
            </a:r>
            <a:r>
              <a:rPr lang="en-US" altLang="en-US" sz="3200" b="1" i="1">
                <a:solidFill>
                  <a:srgbClr val="FF3300"/>
                </a:solidFill>
              </a:rPr>
              <a:t>Chiếc lá cuối cùng</a:t>
            </a:r>
            <a:r>
              <a:rPr lang="en-US" altLang="en-US" sz="3200" b="1" i="1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9219" name="Picture 4" descr="C:\Documents and Settings\THANH TAI\My Documents\Downloads\images (3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0"/>
            <a:ext cx="472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533400" y="3657600"/>
            <a:ext cx="3810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3300"/>
                </a:solidFill>
              </a:rPr>
              <a:t>b. Thể loại</a:t>
            </a:r>
            <a:r>
              <a:rPr lang="en-US" altLang="en-US" sz="3200" b="1">
                <a:solidFill>
                  <a:srgbClr val="0000FF"/>
                </a:solidFill>
              </a:rPr>
              <a:t>: </a:t>
            </a:r>
            <a:r>
              <a:rPr lang="en-US" altLang="en-US" sz="3200" b="1">
                <a:solidFill>
                  <a:srgbClr val="FF3300"/>
                </a:solidFill>
              </a:rPr>
              <a:t>truyện ngắn</a:t>
            </a:r>
            <a:endParaRPr lang="en-US" altLang="en-US" sz="3200" b="1" i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THANH TAI\My Documents\Downloads\tải xuống (7).jp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72000" cy="6858000"/>
          </a:xfrm>
          <a:noFill/>
        </p:spPr>
      </p:pic>
      <p:pic>
        <p:nvPicPr>
          <p:cNvPr id="10243" name="Picture 3" descr="C:\Documents and Settings\THANH TAI\My Documents\Downloads\28_bia1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VIDEO_FILES_RECORD" val="&lt;Videos&gt;&lt;Video Name=&quot;Videotruongchuan_1239_1_97172.flv&quot; Position=&quot;1&quot; SlideID=&quot;1239&quot;/&gt;&lt;/Videos&gt;&#10;"/>
  <p:tag name="MMPROD_THEME_BG_IMAGE" val=""/>
  <p:tag name="MMPROD_10165PHOTO" val=""/>
  <p:tag name="MMPROD_10165LOGO" val=""/>
  <p:tag name="MMPROD_UIDATA" val="&lt;database version=&quot;10.0&quot;&gt;&lt;object type=&quot;1&quot; unique_id=&quot;10001&quot;&gt;&lt;property id=&quot;20141&quot; value=&quot;Chieclacuoicung&quot;/&gt;&lt;property id=&quot;20148&quot; value=&quot;5&quot;/&gt;&lt;property id=&quot;20184&quot; value=&quot;7&quot;/&gt;&lt;property id=&quot;20224&quot; value=&quot;D:\BanthuElearning&quot;/&gt;&lt;property id=&quot;20226&quot; value=&quot;C:\Users\Lenovo\Desktop\Chieclacuoicung.ppt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3&quot; value=&quot;Lê Th? H?ng Ðang&quot;/&gt;&lt;property id=&quot;20307&quot; value=&quot;1239&quot;/&gt;&lt;property id=&quot;20309&quot; value=&quot;10165&quot;/&gt;&lt;/object&gt;&lt;object type=&quot;3&quot; unique_id=&quot;10005&quot;&gt;&lt;property id=&quot;20148&quot; value=&quot;5&quot;/&gt;&lt;property id=&quot;20300&quot; value=&quot;Slide 2&quot;/&gt;&lt;property id=&quot;20303&quot; value=&quot;Lê Th? H?ng Ðang&quot;/&gt;&lt;property id=&quot;20307&quot; value=&quot;1235&quot;/&gt;&lt;property id=&quot;20309&quot; value=&quot;10165&quot;/&gt;&lt;/object&gt;&lt;object type=&quot;3&quot; unique_id=&quot;10006&quot;&gt;&lt;property id=&quot;20148&quot; value=&quot;5&quot;/&gt;&lt;property id=&quot;20300&quot; value=&quot;Slide 3&quot;/&gt;&lt;property id=&quot;20303&quot; value=&quot;Lê Th? H?ng Ðang&quot;/&gt;&lt;property id=&quot;20307&quot; value=&quot;1237&quot;/&gt;&lt;property id=&quot;20309&quot; value=&quot;10165&quot;/&gt;&lt;/object&gt;&lt;object type=&quot;3&quot; unique_id=&quot;10007&quot;&gt;&lt;property id=&quot;20148&quot; value=&quot;5&quot;/&gt;&lt;property id=&quot;20300&quot; value=&quot;Slide 4&quot;/&gt;&lt;property id=&quot;20303&quot; value=&quot;Lê Th? H?ng Ðang&quot;/&gt;&lt;property id=&quot;20307&quot; value=&quot;1238&quot;/&gt;&lt;property id=&quot;20309&quot; value=&quot;10165&quot;/&gt;&lt;/object&gt;&lt;object type=&quot;3&quot; unique_id=&quot;10008&quot;&gt;&lt;property id=&quot;20148&quot; value=&quot;5&quot;/&gt;&lt;property id=&quot;20300&quot; value=&quot;Slide 5&quot;/&gt;&lt;property id=&quot;20303&quot; value=&quot;Lê Th? H?ng Ðang&quot;/&gt;&lt;property id=&quot;20307&quot; value=&quot;840&quot;/&gt;&lt;property id=&quot;20309&quot; value=&quot;10165&quot;/&gt;&lt;/object&gt;&lt;object type=&quot;3&quot; unique_id=&quot;10009&quot;&gt;&lt;property id=&quot;20148&quot; value=&quot;5&quot;/&gt;&lt;property id=&quot;20300&quot; value=&quot;Slide 6&quot;/&gt;&lt;property id=&quot;20303&quot; value=&quot;Lê Th? H?ng Ðang&quot;/&gt;&lt;property id=&quot;20307&quot; value=&quot;1179&quot;/&gt;&lt;property id=&quot;20309&quot; value=&quot;10165&quot;/&gt;&lt;/object&gt;&lt;object type=&quot;3&quot; unique_id=&quot;10010&quot;&gt;&lt;property id=&quot;20148&quot; value=&quot;5&quot;/&gt;&lt;property id=&quot;20300&quot; value=&quot;Slide 7&quot;/&gt;&lt;property id=&quot;20303&quot; value=&quot;Lê Th? H?ng Ðang&quot;/&gt;&lt;property id=&quot;20307&quot; value=&quot;1189&quot;/&gt;&lt;property id=&quot;20309&quot; value=&quot;10165&quot;/&gt;&lt;/object&gt;&lt;object type=&quot;3&quot; unique_id=&quot;10011&quot;&gt;&lt;property id=&quot;20148&quot; value=&quot;5&quot;/&gt;&lt;property id=&quot;20300&quot; value=&quot;Slide 8&quot;/&gt;&lt;property id=&quot;20303&quot; value=&quot;Lê Th? H?ng Ðang&quot;/&gt;&lt;property id=&quot;20307&quot; value=&quot;1028&quot;/&gt;&lt;property id=&quot;20309&quot; value=&quot;10165&quot;/&gt;&lt;/object&gt;&lt;object type=&quot;3&quot; unique_id=&quot;10012&quot;&gt;&lt;property id=&quot;20148&quot; value=&quot;5&quot;/&gt;&lt;property id=&quot;20300&quot; value=&quot;Slide 9&quot;/&gt;&lt;property id=&quot;20303&quot; value=&quot;Lê Th? H?ng Ðang&quot;/&gt;&lt;property id=&quot;20307&quot; value=&quot;1197&quot;/&gt;&lt;property id=&quot;20309&quot; value=&quot;10165&quot;/&gt;&lt;/object&gt;&lt;object type=&quot;3&quot; unique_id=&quot;10013&quot;&gt;&lt;property id=&quot;20148&quot; value=&quot;5&quot;/&gt;&lt;property id=&quot;20300&quot; value=&quot;Slide 10&quot;/&gt;&lt;property id=&quot;20303&quot; value=&quot;Lê Th? H?ng Ðang&quot;/&gt;&lt;property id=&quot;20307&quot; value=&quot;1232&quot;/&gt;&lt;property id=&quot;20309&quot; value=&quot;10165&quot;/&gt;&lt;/object&gt;&lt;object type=&quot;3&quot; unique_id=&quot;10014&quot;&gt;&lt;property id=&quot;20148&quot; value=&quot;5&quot;/&gt;&lt;property id=&quot;20300&quot; value=&quot;Slide 11&quot;/&gt;&lt;property id=&quot;20303&quot; value=&quot;Lê Th? H?ng Ðang&quot;/&gt;&lt;property id=&quot;20307&quot; value=&quot;1229&quot;/&gt;&lt;property id=&quot;20309&quot; value=&quot;10165&quot;/&gt;&lt;/object&gt;&lt;object type=&quot;3&quot; unique_id=&quot;10015&quot;&gt;&lt;property id=&quot;20148&quot; value=&quot;5&quot;/&gt;&lt;property id=&quot;20300&quot; value=&quot;Slide 12&quot;/&gt;&lt;property id=&quot;20303&quot; value=&quot;Lê Th? H?ng Ðang&quot;/&gt;&lt;property id=&quot;20307&quot; value=&quot;1231&quot;/&gt;&lt;property id=&quot;20309&quot; value=&quot;10165&quot;/&gt;&lt;/object&gt;&lt;object type=&quot;3&quot; unique_id=&quot;10016&quot;&gt;&lt;property id=&quot;20148&quot; value=&quot;5&quot;/&gt;&lt;property id=&quot;20300&quot; value=&quot;Slide 13&quot;/&gt;&lt;property id=&quot;20303&quot; value=&quot;Lê Th? H?ng Ðang&quot;/&gt;&lt;property id=&quot;20307&quot; value=&quot;1227&quot;/&gt;&lt;property id=&quot;20309&quot; value=&quot;10165&quot;/&gt;&lt;/object&gt;&lt;object type=&quot;3&quot; unique_id=&quot;10017&quot;&gt;&lt;property id=&quot;20148&quot; value=&quot;5&quot;/&gt;&lt;property id=&quot;20300&quot; value=&quot;Slide 14&quot;/&gt;&lt;property id=&quot;20303&quot; value=&quot;Lê Th? H?ng Ðang&quot;/&gt;&lt;property id=&quot;20307&quot; value=&quot;798&quot;/&gt;&lt;property id=&quot;20309&quot; value=&quot;10165&quot;/&gt;&lt;/object&gt;&lt;object type=&quot;3&quot; unique_id=&quot;10018&quot;&gt;&lt;property id=&quot;20148&quot; value=&quot;5&quot;/&gt;&lt;property id=&quot;20300&quot; value=&quot;Slide 15&quot;/&gt;&lt;property id=&quot;20303&quot; value=&quot;Lê Th? H?ng Ðang&quot;/&gt;&lt;property id=&quot;20307&quot; value=&quot;1228&quot;/&gt;&lt;property id=&quot;20309&quot; value=&quot;10165&quot;/&gt;&lt;/object&gt;&lt;object type=&quot;3&quot; unique_id=&quot;10019&quot;&gt;&lt;property id=&quot;20148&quot; value=&quot;5&quot;/&gt;&lt;property id=&quot;20300&quot; value=&quot;Slide 16&quot;/&gt;&lt;property id=&quot;20303&quot; value=&quot;Lê Th? H?ng Ðang&quot;/&gt;&lt;property id=&quot;20307&quot; value=&quot;937&quot;/&gt;&lt;property id=&quot;20309&quot; value=&quot;10165&quot;/&gt;&lt;/object&gt;&lt;object type=&quot;3&quot; unique_id=&quot;10020&quot;&gt;&lt;property id=&quot;20148&quot; value=&quot;5&quot;/&gt;&lt;property id=&quot;20300&quot; value=&quot;Slide 17&quot;/&gt;&lt;property id=&quot;20303&quot; value=&quot;Lê Th? H?ng Ðang&quot;/&gt;&lt;property id=&quot;20307&quot; value=&quot;1039&quot;/&gt;&lt;property id=&quot;20309&quot; value=&quot;10165&quot;/&gt;&lt;/object&gt;&lt;object type=&quot;3&quot; unique_id=&quot;10021&quot;&gt;&lt;property id=&quot;20148&quot; value=&quot;5&quot;/&gt;&lt;property id=&quot;20300&quot; value=&quot;Slide 18&quot;/&gt;&lt;property id=&quot;20303&quot; value=&quot;Lê Th? H?ng Ðang&quot;/&gt;&lt;property id=&quot;20307&quot; value=&quot;1183&quot;/&gt;&lt;property id=&quot;20309&quot; value=&quot;10165&quot;/&gt;&lt;/object&gt;&lt;object type=&quot;3&quot; unique_id=&quot;10022&quot;&gt;&lt;property id=&quot;20148&quot; value=&quot;5&quot;/&gt;&lt;property id=&quot;20300&quot; value=&quot;Slide 19&quot;/&gt;&lt;property id=&quot;20303&quot; value=&quot;Lê Th? H?ng Ðang&quot;/&gt;&lt;property id=&quot;20307&quot; value=&quot;1210&quot;/&gt;&lt;property id=&quot;20309&quot; value=&quot;10165&quot;/&gt;&lt;/object&gt;&lt;object type=&quot;3&quot; unique_id=&quot;10023&quot;&gt;&lt;property id=&quot;20148&quot; value=&quot;5&quot;/&gt;&lt;property id=&quot;20300&quot; value=&quot;Slide 20&quot;/&gt;&lt;property id=&quot;20303&quot; value=&quot;Lê Th? H?ng Ðang&quot;/&gt;&lt;property id=&quot;20307&quot; value=&quot;1196&quot;/&gt;&lt;property id=&quot;20309&quot; value=&quot;10165&quot;/&gt;&lt;/object&gt;&lt;object type=&quot;3&quot; unique_id=&quot;10024&quot;&gt;&lt;property id=&quot;20148&quot; value=&quot;5&quot;/&gt;&lt;property id=&quot;20300&quot; value=&quot;Slide 21&quot;/&gt;&lt;property id=&quot;20303&quot; value=&quot;Lê Th? H?ng Ðang&quot;/&gt;&lt;property id=&quot;20307&quot; value=&quot;1195&quot;/&gt;&lt;property id=&quot;20309&quot; value=&quot;10165&quot;/&gt;&lt;/object&gt;&lt;object type=&quot;3&quot; unique_id=&quot;10025&quot;&gt;&lt;property id=&quot;20148&quot; value=&quot;5&quot;/&gt;&lt;property id=&quot;20300&quot; value=&quot;Slide 22&quot;/&gt;&lt;property id=&quot;20303&quot; value=&quot;Lê Th? H?ng Ðang&quot;/&gt;&lt;property id=&quot;20307&quot; value=&quot;1105&quot;/&gt;&lt;property id=&quot;20309&quot; value=&quot;10165&quot;/&gt;&lt;/object&gt;&lt;object type=&quot;3&quot; unique_id=&quot;10026&quot;&gt;&lt;property id=&quot;20148&quot; value=&quot;5&quot;/&gt;&lt;property id=&quot;20300&quot; value=&quot;Slide 23&quot;/&gt;&lt;property id=&quot;20303&quot; value=&quot;Lê Th? H?ng Ðang&quot;/&gt;&lt;property id=&quot;20307&quot; value=&quot;1199&quot;/&gt;&lt;property id=&quot;20309&quot; value=&quot;10165&quot;/&gt;&lt;/object&gt;&lt;object type=&quot;3&quot; unique_id=&quot;10027&quot;&gt;&lt;property id=&quot;20148&quot; value=&quot;5&quot;/&gt;&lt;property id=&quot;20300&quot; value=&quot;Slide 24&quot;/&gt;&lt;property id=&quot;20303&quot; value=&quot;Lê Th? H?ng Ðang&quot;/&gt;&lt;property id=&quot;20307&quot; value=&quot;1198&quot;/&gt;&lt;property id=&quot;20309&quot; value=&quot;10165&quot;/&gt;&lt;/object&gt;&lt;object type=&quot;3&quot; unique_id=&quot;10028&quot;&gt;&lt;property id=&quot;20148&quot; value=&quot;5&quot;/&gt;&lt;property id=&quot;20300&quot; value=&quot;Slide 25&quot;/&gt;&lt;property id=&quot;20303&quot; value=&quot;Lê Th? H?ng Ðang&quot;/&gt;&lt;property id=&quot;20307&quot; value=&quot;1233&quot;/&gt;&lt;property id=&quot;20309&quot; value=&quot;10165&quot;/&gt;&lt;/object&gt;&lt;object type=&quot;3&quot; unique_id=&quot;10029&quot;&gt;&lt;property id=&quot;20148&quot; value=&quot;5&quot;/&gt;&lt;property id=&quot;20300&quot; value=&quot;Slide 26&quot;/&gt;&lt;property id=&quot;20303&quot; value=&quot;Lê Th? H?ng Ðang&quot;/&gt;&lt;property id=&quot;20307&quot; value=&quot;1142&quot;/&gt;&lt;property id=&quot;20309&quot; value=&quot;10165&quot;/&gt;&lt;/object&gt;&lt;object type=&quot;3&quot; unique_id=&quot;10030&quot;&gt;&lt;property id=&quot;20148&quot; value=&quot;5&quot;/&gt;&lt;property id=&quot;20300&quot; value=&quot;Slide 27&quot;/&gt;&lt;property id=&quot;20303&quot; value=&quot;Lê Th? H?ng Ðang&quot;/&gt;&lt;property id=&quot;20307&quot; value=&quot;1225&quot;/&gt;&lt;property id=&quot;20309&quot; value=&quot;10165&quot;/&gt;&lt;/object&gt;&lt;object type=&quot;3&quot; unique_id=&quot;10031&quot;&gt;&lt;property id=&quot;20148&quot; value=&quot;5&quot;/&gt;&lt;property id=&quot;20300&quot; value=&quot;Slide 28&quot;/&gt;&lt;property id=&quot;20303&quot; value=&quot;Lê Th? H?ng Ðang&quot;/&gt;&lt;property id=&quot;20307&quot; value=&quot;1144&quot;/&gt;&lt;property id=&quot;20309&quot; value=&quot;10165&quot;/&gt;&lt;/object&gt;&lt;object type=&quot;3&quot; unique_id=&quot;10032&quot;&gt;&lt;property id=&quot;20148&quot; value=&quot;5&quot;/&gt;&lt;property id=&quot;20300&quot; value=&quot;Slide 29&quot;/&gt;&lt;property id=&quot;20303&quot; value=&quot;Lê Th? H?ng Ðang&quot;/&gt;&lt;property id=&quot;20307&quot; value=&quot;1047&quot;/&gt;&lt;property id=&quot;20309&quot; value=&quot;10165&quot;/&gt;&lt;/object&gt;&lt;object type=&quot;3&quot; unique_id=&quot;10033&quot;&gt;&lt;property id=&quot;20148&quot; value=&quot;5&quot;/&gt;&lt;property id=&quot;20300&quot; value=&quot;Slide 30&quot;/&gt;&lt;property id=&quot;20303&quot; value=&quot;Lê Th? H?ng Ðang&quot;/&gt;&lt;property id=&quot;20307&quot; value=&quot;428&quot;/&gt;&lt;property id=&quot;20309&quot; value=&quot;10165&quot;/&gt;&lt;/object&gt;&lt;/object&gt;&lt;object type=&quot;10&quot; unique_id=&quot;10162&quot;&gt;&lt;object type=&quot;11&quot; unique_id=&quot;10163&quot;&gt;&lt;/object&gt;&lt;/object&gt;&lt;object type=&quot;4&quot; unique_id=&quot;10164&quot;&gt;&lt;object type=&quot;5&quot; unique_id=&quot;10165&quot;&gt;&lt;property id=&quot;20149&quot; value=&quot;Lê Th? H?ng Ðang&quot;/&gt;&lt;property id=&quot;20150&quot; value=&quot;Giáo viên&quot;/&gt;&lt;property id=&quot;20151&quot; value=&quot;AnhDang.jpg&quot;/&gt;&lt;property id=&quot;20153&quot; value=&quot;hoangminhnhat0412@gmail.com&quot;/&gt;&lt;property id=&quot;20159&quot; value=&quot;AnhDang.jpg&quot;/&gt;&lt;/object&gt;&lt;/object&gt;&lt;/object&gt;&lt;/database&gt;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DQoJCTx1aXNob3cgbmFtZT0icHJlc2VudGVycGhvdG8iIHZhbHVlPSJ0cnVlIi8+DQoJCTx1aXNob3cgbmFtZT0icHJlc2VudGVybmFtZSIgdmFsdWU9InRydWUiLz4NCgkJPHVpc2hvdyBuYW1lPSJwcmVzZW50ZXJ0aXRsZSIgdmFsdWU9InRydWUiLz4NCgkJPHVpc2hvdyBuYW1lPSJwcmVzZW50ZXJlbWFpbCIgdmFsdWU9InRydWUiLz4NCgkJPHVpc2hvdyBuYW1lPSJwcmVzZW50ZXJiaW8iIHZhbHVlPSJ0cnVlIi8+DQoJCTx1aXNob3cgbmFtZT0iY29tcGFueWxvZ28iIHZhbHVlPSJ0cnVlIi8+DQoJCTx1aXNob3cgbmFtZT0ic2lkZWJhciIgdmFsdWU9InRydWUiLz4NCgkJPHVpc2hvdyBuYW1lPSJvdXRsaW5lIiB2YWx1ZT0idHJ1ZSIvPg0KCQk8dWlzaG93IG5hbWU9InRodW1ibmFpbCIgdmFsdWU9InRydWUiLz4NCgkJPHVpc2hvdyBuYW1lPSJub3RlcyIgdmFsdWU9InRydWUiLz4NCgkJPHVpc2hvdyBuYW1lPSJzZWFyY2giIHZhbHVlPSJ0cnVlIi8+DQoJCTx1aXNob3cgbmFtZT0icXVpei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JPHVpc2hvdyBuYW1lPSJjY3RleHRoaWdobGlnaHRpbmciIHZhbHVlPSJ0cnVlIi8+DQoJPC9sYXlvdXQ+DQoJ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NCg0K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DQoNCl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NCg0K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+DQoJCTx1aXRleHQgbmFtZT0iUVVJWlBPRF9RVUlaX0FUVEVNUFQiIHZhbHVlPSLtgLTspogg7Iuc64+EIO2an+yImDoiLz4NCgkJPHVpdGV4dCBuYW1lPSJRVUlaUE9EX1FVSVpfQVRURU1QVF9WQUxVRSIgdmFsdWU9IiVuLyV0Ii8+DQoJCTx1aXRleHQgbmFtZT0iUVVJWlBPRF9RVUlaX1NDT1JFIiB2YWx1ZT0i65Od7KCQOiIvPg0KCQk8dWl0ZXh0IG5hbWU9IlFVSVpQT0RfUVVJWl9QQVNTU0NPUkUiIHZhbHVlPSLthrXqs7wg7KCQ7IiYOiIvPg0KCQk8dWl0ZXh0IG5hbWU9IlFVSVpQT0RfUVVJWl9NQVhTQ09SRSIgdmFsdWU9Iuy1nOqzoCDsoJDsiJg6Ii8+DQoJCTx1aXRleHQgbmFtZT0iUVVJWlBPRF9RVUVTQVRNUFRfU1RSIiB2YWx1ZT0i7Iuc64+EIO2an+yImDogJW4vJXQiLz4NCgkJPHVpdGV4dCBuYW1lPSJRVUlaUE9EX1FVRVNUWVBFX1NUUiIgdmFsdWU9IuycoO2YlTogJXMiLz4NCgkJPHVpdGV4dCBuYW1lPSJRVUlaUE9EX1FVRVNUWVBFX0dSRCIgdmFsdWU9IuygkOyImCDrp6TquLDquLAg7JmE66OMIi8+DQoJCTx1aXRleHQgbmFtZT0iUVVJWlBPRF9RVUVTVFlQRV9TVlkiIHZhbHVlPSLshKTrrLgg7KGw7IKsIi8+DQoJCTx1aXRleHQgbmFtZT0iUVVJWlBPRF9RVUlaQVRNUFRfSU5GIiB2YWx1ZT0i66y07ZWcIi8+DQoJCTx1aXRleHQgbmFtZT0iUVVJWlBPRF9RVUVTQVRNUFRfSU5GIiB2YWx1ZT0i66y07ZWcIi8+DQoJCTx1aXRleHQgbmFtZT0iV0FSTklOR01TR19ZRVNTVFJJTkciIHZhbHVlPSLsmIgiLz4NCgkJPHVpdGV4dCBuYW1lPSJXQVJOSU5HTVNHX05PU1RSSU5HIiB2YWx1ZT0i7JWE64uI7JikIi8+DQoJCTx1aXRleHQgbmFtZT0iV0FSTklOR01TR19USVRMRVNUUklORyIgdmFsdWU9Iu2AtOymiCDrgrTruYTqsozsnbTshZgg6rK96rOgIi8+DQoJCTx1aXRleHQgbmFtZT0iV0FSTklOR01TR19NU0dTVFJJTkciIHZhbHVlPSLsnbQg7YC07KaI7JeQ7IScIOyLnOuPhO2VmOyngCDslYrsnYAg7KeI66y47J20IOyeiOyKteuLiOuLpC4NCg0K7YC07KaI66W8IOyiheujjO2VmOugpOuptCBb7JiIXeulvCDtgbTrpq3tlZjqs6AsIO2AtOymiOulvCDqs4Tsho3tlZjroKTrqbQgW+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JPGxhbmd1YWdlIGlkPSJlcy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+DQoJCTx1aXRleHQgbmFtZT0iVEFCX05PVEVTIiB2YWx1ZT0iTm90YXMiLz4NCgkJPHVpdGV4dCBuYW1lPSJUQUJfU0VBUkNIIiB2YWx1ZT0iQnVzY2FyIi8+DQoJCTx1aXRleHQgbmFtZT0iU0xJREVfSEVBRElORyIgdmFsdWU9IlTDrXR1bG8gZGUgZGlhcG9zaXRpdmEiLz4NCgkJPHVpdGV4dCBuYW1lPSJEVVJBVElPTl9IRUFESU5HIiB2YWx1ZT0iRHVyYWMuIi8+DQoJCTx1aXRleHQgbmFtZT0iU0VBUkNIX0hFQURJTkciIHZhbHVlPSJCdXNjYXIgdGV4dG86Ii8+DQoJCTx1aXRleHQgbmFtZT0iVEhVTUJfSEVBRElORyIgdmFsdWU9IkRpYXBvc2l0aXZhIi8+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+DQoJCTx1aXRleHQgbmFtZT0iUVVJWlBPRF9RVUlaX01BWFNDT1JFIiB2YWx1ZT0iUG9udHVhw6fDo28gbcOheGltYToiLz4NCgkJPHVpdGV4dCBuYW1lPSJRVUlaUE9EX1FVRVNBVE1QVF9TVFIiIHZhbHVlPSJUZW50YXRpdmE6ICVuIGRlICV0Ii8+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+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NCg0KQ2xpcXVlIGVtIFNpbSBwYXJhIHNhaXIgZG8gcXVlc3Rpb27DoXJpbyBvdSBlbSBOw6NvIHNlIHF1aXNlciBjb250aW51YXIuIi8+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+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+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+DQoJCTx1aXRleHQgbmFtZT0iU0NSVUJCQVJTVEFUVVNfUkVWSUVXUVVJWiIgdmFsdWU9IlJldmlzaW9uZSBkZWwgcXVpeiIvPg0KCQk8IS0tIHN1YnN0aXR1dGlvbjogJW0gPT0gbWludXRlcyByZW1haW5pbmcgLS0+DQoJCTwhLS0gc3Vic3RpdHV0aW9uOiAlcyA9PSBzZWNvbmRzIHJlbWFpbmluZyAtLT4NCgkJPHVpdGV4dCBuYW1lPSJFTEFQU0VEIiB2YWx1ZT0iJW0gTWludXRpICVzIFNlY29uZGkgcmltYW5lbnRpIi8+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+DQoJCTx1aXRleHQgbmFtZT0iVEFCX1RIVU1CIiB2YWx1ZT0iTWluaWF0dXJlIi8+DQoJCTx1aXRleHQgbmFtZT0iVEFCX05PVEVTIiB2YWx1ZT0iTm90ZSIvPg0KCQk8dWl0ZXh0IG5hbWU9IlRBQl9TRUFSQ0giIHZhbHVlPSJDZXJjYSIvPg0KCQk8dWl0ZXh0IG5hbWU9IlNMSURFX0hFQURJTkciIHZhbHVlPSJUaXRvbG8gZGlhcG9zaXRpdmEiLz4NCgkJPHVpdGV4dCBuYW1lPSJEVVJBVElPTl9IRUFESU5HIiB2YWx1ZT0iRHVyYXRhIi8+DQoJCTx1aXRleHQgbmFtZT0iU0VBUkNIX0hFQURJTkciIHZhbHVlPSJDZXJjYSB0ZXN0bzoiLz4NCgkJPHVpdGV4dCBuYW1lPSJUSFVNQl9IRUFESU5HIiB2YWx1ZT0iRGlhcG9zaXRpdmEiLz4NCgkJPHVpdGV4dCBuYW1lPSJUSFVNQl9JTkZPIiB2YWx1ZT0iVGl0b2xvL1RlbXBvIi8+DQoJCTx1aXRleHQgbmFtZT0iQVRUQUNITkFNRV9IRUFESU5HIiB2YWx1ZT0iTm9tZSBmaWxlIi8+DQoJCTx1aXRleHQgbmFtZT0iQVRUQUNIU0laRV9IRUFESU5HIiB2YWx1ZT0iRGltZW5zaW9uZSIvPg0KCQk8dWl0ZXh0IG5hbWU9IlNMSURFX05PVEVTIiB2YWx1ZT0iTm90ZSBkaWFwb3NpdGl2YS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NCg0K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ICVu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CEtLXF1aXogcG9kIGFuZCBtZXNzYWdlIGJveCB0ZXh0cy0tPg0KCQk8dWl0ZXh0IG5hbWU9IlFVSVpQT0RfUVVJWl9BVFRFTVBUIiB2YWx1ZT0i5rWL6aqM5bCd6K+V5qyh5pWwOiIvPg0KCQk8dWl0ZXh0IG5hbWU9IlFVSVpQT0RfUVVJWl9BVFRFTVBUX1ZBTFVFIiB2YWx1ZT0i56ysICVuIOasoe+8jOWFsSAldCDmrKEiLz4NCgkJPHVpdGV4dCBuYW1lPSJRVUlaUE9EX1FVSVpfU0NPUkUiIHZhbHVlPSLlvpfliIY6Ii8+DQoJCTx1aXRleHQgbmFtZT0iUVVJWlBPRF9RVUlaX1BBU1NTQ09SRSIgdmFsdWU9IuWPiuagvOWIhuaVsDoiLz4NCgkJPHVpdGV4dCBuYW1lPSJRVUlaUE9EX1FVSVpfTUFYU0NPUkUiIHZhbHVlPSLmnIDpq5jliIbmlbA6Ii8+DQoJCTx1aXRleHQgbmFtZT0iUVVJWlBPRF9RVUVTQVRNUFRfU1RSIiB2YWx1ZT0i5bCd6K+V5qyh5pWwOiDnrKwgJW4g5qyh77yM5YWxICV0IOasoSIvPg0KCQk8dWl0ZXh0IG5hbWU9IlFVSVpQT0RfUVVFU1RZUEVfU1RSIiB2YWx1ZT0i57G75Z6LOiAlcyIvPg0KCQk8dWl0ZXh0IG5hbWU9IlFVSVpQT0RfUVVFU1RZUEVfR1JEIiB2YWx1ZT0i6K+E57qnIi8+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+86Iiq6K2m5ZGKIi8+DQoJCTx1aXRleHQgbmFtZT0iV0FSTklOR01TR19NU0dTVFJJTkciIHZhbHVlPSLmraTmtYvpqozkuK3mnInmnKrlsJ3or5XkvZznrZTnmoTpl67popjjgIINCg0K5Y2V5Ye74oCc5piv4oCd6YCA5Ye65q2k5rWL6aqM44CC5Y2V5Ye74oCc5ZCm4oCd57un57ut5rWL6aqM44CCIi8+DQoJCTx1aXRleHQgbmFtZT0iSU5GT1JNQVRJT05fSDI2NF9GTEFTSFBMQVlFUiIgdmFsdWU9IuW9k+WJjeWuieijheWcqOaCqOeahOiuoeeul+acuuS4iueahCBGbGFzaCBQbGF5ZXIg54mI5pys5LiN5pSv5oyB6K+l6KeG6aKR44CC5Y2V5Ye76KeG6aKR5Yy65Z+f5LiL6L295pyA5paw54mI5pys55qEIEZsYXNoIFBsYXllcu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lkJHlj4LliqDogIXmmL7npLrmj5DopoHmoI8iLz4NCgkJPHVpdGV4dCBuYW1lPSJNVVRFIiB2YWx1ZT0i6Z2Z6Z+zIi8+DQoJCTx1aXRleHQgbmFtZT0iRE9DV1JBUF9USVRMRSIgdmFsdWU9IlByZXNlbnRlciDmlofku7bpmYTku7YiLz4NCgkJPHVpdGV4dCBuYW1lPSJET0NXUkFQX01TRyIgdmFsdWU9IuS/neWtmOWIsOaIkeeahOiuoeeul+acuiIvPg0KCQk8dWl0ZXh0IG5hbWU9IkRPQ1dSQVBfUFJPTVBUIiB2YWx1ZT0i5Y2V5Ye75Lul5LiL6L29Ii8+DQoJPC9sYW5ndWFnZT4NCjwvY29uZmlndXJhdGlvbj4NCiAg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DELAY" val="0"/>
  <p:tag name="MMPROD_IS_H264" val="0"/>
  <p:tag name="SLIDEID" val="1239"/>
  <p:tag name="MMPROD_FLV_FILE_PATH" val="C:\Users\Lenovo\Desktop\Chieclacuoicung\Assets\Videotruongchuan_1239_1_97172.flv"/>
  <p:tag name="MMPROD_DURATION" val="140564"/>
  <p:tag name="MMPROD_START_TIME" val="0"/>
  <p:tag name="MMPROD_STOP_TIME" val="140564"/>
  <p:tag name="MMPROD_FADE_EFFECT_IN" val="0"/>
  <p:tag name="MMPROD_FADE_EFFECT_OUT" val="0"/>
  <p:tag name="MMPROD_FADE_SPEED" val="1"/>
  <p:tag name="MMPROD_MUTE_AUDIO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5233</TotalTime>
  <Words>1011</Words>
  <Application>Microsoft Office PowerPoint</Application>
  <PresentationFormat>On-screen Show (4:3)</PresentationFormat>
  <Paragraphs>95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Times New Roman</vt:lpstr>
      <vt:lpstr>Arial</vt:lpstr>
      <vt:lpstr>.VnCommercial Script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Chiếc lá cuối cùng</dc:title>
  <dc:creator>Thái phương</dc:creator>
  <cp:lastModifiedBy>Le Tien Duat</cp:lastModifiedBy>
  <cp:revision>908</cp:revision>
  <dcterms:created xsi:type="dcterms:W3CDTF">2005-11-13T07:08:43Z</dcterms:created>
  <dcterms:modified xsi:type="dcterms:W3CDTF">2019-11-12T05:55:49Z</dcterms:modified>
</cp:coreProperties>
</file>