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647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010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575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240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14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014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587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4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48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458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625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772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602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036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13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55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BFE74-C7DD-479D-B9C1-9D886C8A7681}" type="datetimeFigureOut">
              <a:rPr lang="vi-VN" smtClean="0"/>
              <a:t>1/20/2021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BA0B19-E835-469F-A6EC-2FF6CB0BA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74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sz="6000" dirty="0" smtClean="0">
                <a:solidFill>
                  <a:srgbClr val="FF0000"/>
                </a:solidFill>
                <a:latin typeface="+mn-lt"/>
              </a:rPr>
              <a:t>TIẾT 19 – CHỦ ĐỀ:</a:t>
            </a:r>
            <a:br>
              <a:rPr lang="vi-VN" sz="6000" dirty="0" smtClean="0">
                <a:solidFill>
                  <a:srgbClr val="FF0000"/>
                </a:solidFill>
                <a:latin typeface="+mn-lt"/>
              </a:rPr>
            </a:br>
            <a:r>
              <a:rPr lang="vi-VN" sz="6000" dirty="0" smtClean="0">
                <a:solidFill>
                  <a:srgbClr val="FF0000"/>
                </a:solidFill>
                <a:latin typeface="+mn-lt"/>
              </a:rPr>
              <a:t>NƯỚC ÂU LẠC</a:t>
            </a:r>
            <a:endParaRPr lang="vi-VN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(Tiết 1)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9"/>
          <p:cNvSpPr>
            <a:spLocks noChangeArrowheads="1"/>
          </p:cNvSpPr>
          <p:nvPr/>
        </p:nvSpPr>
        <p:spPr bwMode="auto">
          <a:xfrm>
            <a:off x="6214269" y="3048000"/>
            <a:ext cx="5023573" cy="1944688"/>
          </a:xfrm>
          <a:prstGeom prst="cloudCallout">
            <a:avLst>
              <a:gd name="adj1" fmla="val -44074"/>
              <a:gd name="adj2" fmla="val 70000"/>
            </a:avLst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2925" y="571101"/>
            <a:ext cx="8911687" cy="128089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dirty="0" smtClean="0"/>
              <a:t>1. Cuộc kháng chiến chống quân xâm lược Tần diễn ra như thế nào?</a:t>
            </a:r>
            <a:br>
              <a:rPr lang="vi-VN" dirty="0" smtClean="0"/>
            </a:br>
            <a:endParaRPr lang="vi-V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92925" y="1669774"/>
            <a:ext cx="8915400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vi-VN" sz="3200" dirty="0" smtClean="0">
                <a:solidFill>
                  <a:schemeClr val="tx1"/>
                </a:solidFill>
              </a:rPr>
              <a:t>d. Ý nghĩa: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chemeClr val="tx1"/>
                </a:solidFill>
              </a:rPr>
              <a:t>Bảo vệ được độc lập đất nước.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chemeClr val="tx1"/>
                </a:solidFill>
              </a:rPr>
              <a:t>Nước Âu Lạc ra đời.</a:t>
            </a:r>
          </a:p>
          <a:p>
            <a:pPr marL="0" indent="0">
              <a:buNone/>
            </a:pP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2925" y="571101"/>
            <a:ext cx="8911687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dirty="0" smtClean="0"/>
              <a:t>2. Nước Âu Lạc ra đời</a:t>
            </a:r>
            <a:endParaRPr lang="vi-VN" dirty="0"/>
          </a:p>
        </p:txBody>
      </p:sp>
      <p:sp>
        <p:nvSpPr>
          <p:cNvPr id="5" name="Cloud Callout 4"/>
          <p:cNvSpPr/>
          <p:nvPr/>
        </p:nvSpPr>
        <p:spPr>
          <a:xfrm>
            <a:off x="6919360" y="3021495"/>
            <a:ext cx="4585252" cy="2107096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Nước Âu Lạc ra đời như thế nào?</a:t>
            </a:r>
            <a:endParaRPr lang="vi-VN" sz="2400" dirty="0"/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565032" y="1401418"/>
            <a:ext cx="7124018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/>
              <a:t>-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207 TCN,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Thục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9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2925" y="571101"/>
            <a:ext cx="8911687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dirty="0" smtClean="0"/>
              <a:t>2. Nước Âu Lạc ra đời</a:t>
            </a:r>
            <a:endParaRPr lang="vi-VN" dirty="0"/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2565032" y="1401418"/>
            <a:ext cx="7124018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/>
              <a:t>-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207 TCN,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Thục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2592925" y="2831989"/>
            <a:ext cx="7096125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Thục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xưng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Khê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Loa-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599296" y="3662986"/>
            <a:ext cx="6305265" cy="1883391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 </a:t>
            </a:r>
            <a:r>
              <a:rPr lang="en-US" sz="2400" dirty="0" err="1" smtClean="0"/>
              <a:t>ngôi</a:t>
            </a:r>
            <a:r>
              <a:rPr lang="en-US" sz="2400" dirty="0" smtClean="0"/>
              <a:t> </a:t>
            </a:r>
            <a:r>
              <a:rPr lang="en-US" sz="2400" dirty="0" err="1" smtClean="0"/>
              <a:t>vua</a:t>
            </a:r>
            <a:r>
              <a:rPr lang="en-US" sz="2400" dirty="0" smtClean="0"/>
              <a:t>, </a:t>
            </a:r>
            <a:r>
              <a:rPr lang="en-US" sz="2400" dirty="0" err="1" smtClean="0"/>
              <a:t>Thục</a:t>
            </a:r>
            <a:r>
              <a:rPr lang="en-US" sz="2400" dirty="0" smtClean="0"/>
              <a:t> </a:t>
            </a:r>
            <a:r>
              <a:rPr lang="en-US" sz="2400" dirty="0" err="1" smtClean="0"/>
              <a:t>Phán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/>
              <a:t>?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4597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562066" y="586854"/>
            <a:ext cx="5868537" cy="1760561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Vì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An </a:t>
            </a:r>
            <a:r>
              <a:rPr lang="en-US" sz="2400" dirty="0" err="1" smtClean="0"/>
              <a:t>Dương</a:t>
            </a:r>
            <a:r>
              <a:rPr lang="en-US" sz="2400" dirty="0" smtClean="0"/>
              <a:t> </a:t>
            </a:r>
            <a:r>
              <a:rPr lang="en-US" sz="2400" dirty="0" err="1" smtClean="0"/>
              <a:t>Vương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Âu</a:t>
            </a:r>
            <a:r>
              <a:rPr lang="en-US" sz="2400" dirty="0" smtClean="0"/>
              <a:t> </a:t>
            </a:r>
            <a:r>
              <a:rPr lang="en-US" sz="2400" dirty="0" err="1" smtClean="0"/>
              <a:t>Lạc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429301" y="3753134"/>
            <a:ext cx="3070747" cy="11464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Lạc</a:t>
            </a:r>
            <a:r>
              <a:rPr lang="en-US" sz="3600" dirty="0" smtClean="0"/>
              <a:t> </a:t>
            </a:r>
            <a:r>
              <a:rPr lang="en-US" sz="3600" dirty="0" err="1" smtClean="0"/>
              <a:t>Việt</a:t>
            </a:r>
            <a:endParaRPr lang="vi-VN" sz="3600" dirty="0"/>
          </a:p>
        </p:txBody>
      </p:sp>
      <p:sp>
        <p:nvSpPr>
          <p:cNvPr id="6" name="Plus 5"/>
          <p:cNvSpPr/>
          <p:nvPr/>
        </p:nvSpPr>
        <p:spPr>
          <a:xfrm>
            <a:off x="5745708" y="3862316"/>
            <a:ext cx="1241946" cy="928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7233314" y="3643952"/>
            <a:ext cx="3070747" cy="11464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Âu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2459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1"/>
          <p:cNvSpPr txBox="1">
            <a:spLocks noChangeArrowheads="1"/>
          </p:cNvSpPr>
          <p:nvPr/>
        </p:nvSpPr>
        <p:spPr bwMode="auto">
          <a:xfrm>
            <a:off x="6248400" y="2971800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AU" altLang="vi-VN" sz="1600">
              <a:solidFill>
                <a:srgbClr val="0000FF"/>
              </a:solidFill>
            </a:endParaRPr>
          </a:p>
        </p:txBody>
      </p:sp>
      <p:sp>
        <p:nvSpPr>
          <p:cNvPr id="16387" name="Rectangle 33"/>
          <p:cNvSpPr>
            <a:spLocks noChangeArrowheads="1"/>
          </p:cNvSpPr>
          <p:nvPr/>
        </p:nvSpPr>
        <p:spPr bwMode="auto">
          <a:xfrm>
            <a:off x="5257800" y="247650"/>
            <a:ext cx="20574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fr-FR" altLang="vi-VN" sz="1600" b="1">
                <a:solidFill>
                  <a:schemeClr val="bg1"/>
                </a:solidFill>
              </a:rPr>
              <a:t>Hïng V­ương</a:t>
            </a:r>
          </a:p>
          <a:p>
            <a:pPr algn="ctr" eaLnBrk="1" hangingPunct="1"/>
            <a:r>
              <a:rPr lang="fr-FR" altLang="vi-VN" sz="1600" b="1">
                <a:solidFill>
                  <a:schemeClr val="bg1"/>
                </a:solidFill>
              </a:rPr>
              <a:t>L¹c hÇu- L¹c t­ướng</a:t>
            </a:r>
          </a:p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(trung ­ương)</a:t>
            </a:r>
          </a:p>
          <a:p>
            <a:pPr algn="ctr" eaLnBrk="1" hangingPunct="1"/>
            <a:endParaRPr lang="en-US" altLang="vi-VN" sz="1600" b="1">
              <a:solidFill>
                <a:schemeClr val="bg1"/>
              </a:solidFill>
            </a:endParaRPr>
          </a:p>
        </p:txBody>
      </p:sp>
      <p:sp>
        <p:nvSpPr>
          <p:cNvPr id="16388" name="Rectangle 34"/>
          <p:cNvSpPr>
            <a:spLocks noChangeArrowheads="1"/>
          </p:cNvSpPr>
          <p:nvPr/>
        </p:nvSpPr>
        <p:spPr bwMode="auto">
          <a:xfrm>
            <a:off x="6896100" y="1579564"/>
            <a:ext cx="1409700" cy="536575"/>
          </a:xfrm>
          <a:prstGeom prst="rect">
            <a:avLst/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L¹c t­ướng</a:t>
            </a:r>
          </a:p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(bé)</a:t>
            </a:r>
          </a:p>
          <a:p>
            <a:pPr algn="ctr" eaLnBrk="1" hangingPunct="1"/>
            <a:endParaRPr lang="en-US" altLang="vi-VN" sz="1600" b="1">
              <a:solidFill>
                <a:srgbClr val="0000FF"/>
              </a:solidFill>
            </a:endParaRPr>
          </a:p>
        </p:txBody>
      </p:sp>
      <p:sp>
        <p:nvSpPr>
          <p:cNvPr id="16389" name="Line 35"/>
          <p:cNvSpPr>
            <a:spLocks noChangeShapeType="1"/>
          </p:cNvSpPr>
          <p:nvPr/>
        </p:nvSpPr>
        <p:spPr bwMode="auto">
          <a:xfrm flipH="1">
            <a:off x="5181600" y="1125539"/>
            <a:ext cx="4572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0" name="Line 36"/>
          <p:cNvSpPr>
            <a:spLocks noChangeShapeType="1"/>
          </p:cNvSpPr>
          <p:nvPr/>
        </p:nvSpPr>
        <p:spPr bwMode="auto">
          <a:xfrm>
            <a:off x="7010400" y="1125539"/>
            <a:ext cx="4572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1" name="Line 37"/>
          <p:cNvSpPr>
            <a:spLocks noChangeShapeType="1"/>
          </p:cNvSpPr>
          <p:nvPr/>
        </p:nvSpPr>
        <p:spPr bwMode="auto">
          <a:xfrm flipH="1">
            <a:off x="4419600" y="2116139"/>
            <a:ext cx="3810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2" name="Line 38"/>
          <p:cNvSpPr>
            <a:spLocks noChangeShapeType="1"/>
          </p:cNvSpPr>
          <p:nvPr/>
        </p:nvSpPr>
        <p:spPr bwMode="auto">
          <a:xfrm>
            <a:off x="7848600" y="211613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3" name="Rectangle 40"/>
          <p:cNvSpPr>
            <a:spLocks noChangeArrowheads="1"/>
          </p:cNvSpPr>
          <p:nvPr/>
        </p:nvSpPr>
        <p:spPr bwMode="auto">
          <a:xfrm>
            <a:off x="3616326" y="2497138"/>
            <a:ext cx="1565275" cy="6270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Bå chÝnh</a:t>
            </a:r>
          </a:p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(chiÒng, ch¹)</a:t>
            </a:r>
          </a:p>
          <a:p>
            <a:pPr eaLnBrk="1" hangingPunct="1"/>
            <a:endParaRPr lang="en-US" altLang="vi-VN" sz="1600" b="1">
              <a:solidFill>
                <a:srgbClr val="0000FF"/>
              </a:solidFill>
            </a:endParaRPr>
          </a:p>
        </p:txBody>
      </p:sp>
      <p:sp>
        <p:nvSpPr>
          <p:cNvPr id="16394" name="Line 43"/>
          <p:cNvSpPr>
            <a:spLocks noChangeShapeType="1"/>
          </p:cNvSpPr>
          <p:nvPr/>
        </p:nvSpPr>
        <p:spPr bwMode="auto">
          <a:xfrm flipH="1">
            <a:off x="6553200" y="2116138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Line 44"/>
          <p:cNvSpPr>
            <a:spLocks noChangeShapeType="1"/>
          </p:cNvSpPr>
          <p:nvPr/>
        </p:nvSpPr>
        <p:spPr bwMode="auto">
          <a:xfrm>
            <a:off x="5181600" y="2116138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6" name="Rectangle 45"/>
          <p:cNvSpPr>
            <a:spLocks noChangeArrowheads="1"/>
          </p:cNvSpPr>
          <p:nvPr/>
        </p:nvSpPr>
        <p:spPr bwMode="auto">
          <a:xfrm>
            <a:off x="4114800" y="1579564"/>
            <a:ext cx="1295400" cy="536575"/>
          </a:xfrm>
          <a:prstGeom prst="rect">
            <a:avLst/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L¹c t­ướng</a:t>
            </a:r>
          </a:p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(bé)</a:t>
            </a:r>
          </a:p>
          <a:p>
            <a:pPr algn="ctr" eaLnBrk="1" hangingPunct="1"/>
            <a:endParaRPr lang="en-US" altLang="vi-VN" sz="1600" b="1">
              <a:solidFill>
                <a:srgbClr val="0000FF"/>
              </a:solidFill>
            </a:endParaRPr>
          </a:p>
        </p:txBody>
      </p:sp>
      <p:sp>
        <p:nvSpPr>
          <p:cNvPr id="16397" name="Rectangle 59"/>
          <p:cNvSpPr>
            <a:spLocks noChangeArrowheads="1"/>
          </p:cNvSpPr>
          <p:nvPr/>
        </p:nvSpPr>
        <p:spPr bwMode="auto">
          <a:xfrm>
            <a:off x="5638800" y="2497138"/>
            <a:ext cx="12954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Bå chÝnh</a:t>
            </a:r>
          </a:p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(chiÒng, ch¹)</a:t>
            </a:r>
          </a:p>
          <a:p>
            <a:pPr eaLnBrk="1" hangingPunct="1"/>
            <a:endParaRPr lang="en-US" altLang="vi-VN" sz="1600" b="1">
              <a:solidFill>
                <a:srgbClr val="0000FF"/>
              </a:solidFill>
            </a:endParaRPr>
          </a:p>
        </p:txBody>
      </p:sp>
      <p:sp>
        <p:nvSpPr>
          <p:cNvPr id="16398" name="Rectangle 60"/>
          <p:cNvSpPr>
            <a:spLocks noChangeArrowheads="1"/>
          </p:cNvSpPr>
          <p:nvPr/>
        </p:nvSpPr>
        <p:spPr bwMode="auto">
          <a:xfrm>
            <a:off x="7543800" y="2497138"/>
            <a:ext cx="1524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Bå chÝnh</a:t>
            </a:r>
          </a:p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(chiÒng, ch¹)</a:t>
            </a:r>
          </a:p>
          <a:p>
            <a:pPr eaLnBrk="1" hangingPunct="1"/>
            <a:endParaRPr lang="en-US" altLang="vi-VN" sz="1600" b="1">
              <a:solidFill>
                <a:srgbClr val="0000FF"/>
              </a:solidFill>
            </a:endParaRPr>
          </a:p>
        </p:txBody>
      </p:sp>
      <p:sp>
        <p:nvSpPr>
          <p:cNvPr id="16399" name="Line 64"/>
          <p:cNvSpPr>
            <a:spLocks noChangeShapeType="1"/>
          </p:cNvSpPr>
          <p:nvPr/>
        </p:nvSpPr>
        <p:spPr bwMode="auto">
          <a:xfrm flipH="1">
            <a:off x="5410200" y="4495801"/>
            <a:ext cx="4572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00" name="Line 65"/>
          <p:cNvSpPr>
            <a:spLocks noChangeShapeType="1"/>
          </p:cNvSpPr>
          <p:nvPr/>
        </p:nvSpPr>
        <p:spPr bwMode="auto">
          <a:xfrm>
            <a:off x="6934200" y="4495801"/>
            <a:ext cx="4572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01" name="Line 66"/>
          <p:cNvSpPr>
            <a:spLocks noChangeShapeType="1"/>
          </p:cNvSpPr>
          <p:nvPr/>
        </p:nvSpPr>
        <p:spPr bwMode="auto">
          <a:xfrm>
            <a:off x="8077200" y="5410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02" name="Line 68"/>
          <p:cNvSpPr>
            <a:spLocks noChangeShapeType="1"/>
          </p:cNvSpPr>
          <p:nvPr/>
        </p:nvSpPr>
        <p:spPr bwMode="auto">
          <a:xfrm flipH="1">
            <a:off x="6629400" y="5486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03" name="Line 69"/>
          <p:cNvSpPr>
            <a:spLocks noChangeShapeType="1"/>
          </p:cNvSpPr>
          <p:nvPr/>
        </p:nvSpPr>
        <p:spPr bwMode="auto">
          <a:xfrm>
            <a:off x="5257800" y="5486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04" name="Line 73"/>
          <p:cNvSpPr>
            <a:spLocks noChangeShapeType="1"/>
          </p:cNvSpPr>
          <p:nvPr/>
        </p:nvSpPr>
        <p:spPr bwMode="auto">
          <a:xfrm flipH="1">
            <a:off x="4800600" y="5486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05" name="Text Box 74"/>
          <p:cNvSpPr txBox="1">
            <a:spLocks noChangeArrowheads="1"/>
          </p:cNvSpPr>
          <p:nvPr/>
        </p:nvSpPr>
        <p:spPr bwMode="auto">
          <a:xfrm>
            <a:off x="4267200" y="-34925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bộ máy nhà n­ước thời</a:t>
            </a:r>
            <a:r>
              <a:rPr lang="en-US" altLang="vi-VN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Hùng V­ương</a:t>
            </a:r>
          </a:p>
        </p:txBody>
      </p:sp>
      <p:sp>
        <p:nvSpPr>
          <p:cNvPr id="170061" name="Rectangle 77"/>
          <p:cNvSpPr>
            <a:spLocks noChangeArrowheads="1"/>
          </p:cNvSpPr>
          <p:nvPr/>
        </p:nvSpPr>
        <p:spPr bwMode="auto">
          <a:xfrm>
            <a:off x="5257800" y="3681414"/>
            <a:ext cx="2209800" cy="796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fr-FR" altLang="vi-VN" sz="1600" b="1">
                <a:solidFill>
                  <a:schemeClr val="bg1"/>
                </a:solidFill>
              </a:rPr>
              <a:t>An  D­ương V­ương</a:t>
            </a:r>
          </a:p>
          <a:p>
            <a:pPr algn="ctr" eaLnBrk="1" hangingPunct="1"/>
            <a:r>
              <a:rPr lang="fr-FR" altLang="vi-VN" sz="1600" b="1">
                <a:solidFill>
                  <a:schemeClr val="bg1"/>
                </a:solidFill>
              </a:rPr>
              <a:t>L¹c hÇu- L¹c t­ướng</a:t>
            </a:r>
          </a:p>
          <a:p>
            <a:pPr algn="ctr" eaLnBrk="1" hangingPunct="1"/>
            <a:r>
              <a:rPr lang="en-US" altLang="vi-VN" sz="1600" b="1">
                <a:solidFill>
                  <a:schemeClr val="bg1"/>
                </a:solidFill>
              </a:rPr>
              <a:t>(trung ­ương)</a:t>
            </a:r>
          </a:p>
          <a:p>
            <a:pPr algn="ctr" eaLnBrk="1" hangingPunct="1"/>
            <a:endParaRPr lang="en-US" altLang="vi-VN" sz="1600" b="1">
              <a:solidFill>
                <a:schemeClr val="bg1"/>
              </a:solidFill>
            </a:endParaRPr>
          </a:p>
        </p:txBody>
      </p:sp>
      <p:sp>
        <p:nvSpPr>
          <p:cNvPr id="170062" name="Rectangle 78"/>
          <p:cNvSpPr>
            <a:spLocks noChangeArrowheads="1"/>
          </p:cNvSpPr>
          <p:nvPr/>
        </p:nvSpPr>
        <p:spPr bwMode="auto">
          <a:xfrm>
            <a:off x="6934200" y="4953000"/>
            <a:ext cx="11430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600" b="1"/>
              <a:t>L¹c t­ướng</a:t>
            </a:r>
          </a:p>
          <a:p>
            <a:pPr algn="ctr" eaLnBrk="1" hangingPunct="1"/>
            <a:r>
              <a:rPr lang="en-US" altLang="vi-VN" sz="1600" b="1"/>
              <a:t>(bé)</a:t>
            </a:r>
          </a:p>
          <a:p>
            <a:pPr algn="ctr" eaLnBrk="1" hangingPunct="1"/>
            <a:endParaRPr lang="en-US" altLang="vi-VN" sz="1600" b="1"/>
          </a:p>
          <a:p>
            <a:pPr algn="ctr" eaLnBrk="1" hangingPunct="1"/>
            <a:endParaRPr lang="en-US" altLang="vi-VN" sz="1600" b="1"/>
          </a:p>
        </p:txBody>
      </p:sp>
      <p:sp>
        <p:nvSpPr>
          <p:cNvPr id="170063" name="Rectangle 79"/>
          <p:cNvSpPr>
            <a:spLocks noChangeArrowheads="1"/>
          </p:cNvSpPr>
          <p:nvPr/>
        </p:nvSpPr>
        <p:spPr bwMode="auto">
          <a:xfrm>
            <a:off x="3657600" y="5791200"/>
            <a:ext cx="1447800" cy="6096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solidFill>
                  <a:srgbClr val="FF3300"/>
                </a:solidFill>
              </a:rPr>
              <a:t>Bå chÝnh</a:t>
            </a:r>
          </a:p>
          <a:p>
            <a:pPr algn="ctr" eaLnBrk="1" hangingPunct="1"/>
            <a:r>
              <a:rPr lang="en-US" altLang="vi-VN" sz="1600" b="1">
                <a:solidFill>
                  <a:srgbClr val="FF3300"/>
                </a:solidFill>
              </a:rPr>
              <a:t>(chiÒng, ch¹)</a:t>
            </a:r>
          </a:p>
          <a:p>
            <a:pPr eaLnBrk="1" hangingPunct="1"/>
            <a:endParaRPr lang="en-US" altLang="vi-VN" sz="1600" b="1">
              <a:solidFill>
                <a:srgbClr val="FF3300"/>
              </a:solidFill>
            </a:endParaRPr>
          </a:p>
        </p:txBody>
      </p:sp>
      <p:sp>
        <p:nvSpPr>
          <p:cNvPr id="170064" name="Rectangle 80"/>
          <p:cNvSpPr>
            <a:spLocks noChangeArrowheads="1"/>
          </p:cNvSpPr>
          <p:nvPr/>
        </p:nvSpPr>
        <p:spPr bwMode="auto">
          <a:xfrm>
            <a:off x="4305300" y="4953000"/>
            <a:ext cx="14097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600" b="1"/>
              <a:t>L¹c t­ướng</a:t>
            </a:r>
          </a:p>
          <a:p>
            <a:pPr algn="ctr" eaLnBrk="1" hangingPunct="1"/>
            <a:r>
              <a:rPr lang="en-US" altLang="vi-VN" sz="1600" b="1"/>
              <a:t>(bé)</a:t>
            </a:r>
          </a:p>
          <a:p>
            <a:pPr algn="ctr" eaLnBrk="1" hangingPunct="1"/>
            <a:endParaRPr lang="en-US" altLang="vi-VN" sz="1600" b="1"/>
          </a:p>
        </p:txBody>
      </p:sp>
      <p:sp>
        <p:nvSpPr>
          <p:cNvPr id="170065" name="Rectangle 81"/>
          <p:cNvSpPr>
            <a:spLocks noChangeArrowheads="1"/>
          </p:cNvSpPr>
          <p:nvPr/>
        </p:nvSpPr>
        <p:spPr bwMode="auto">
          <a:xfrm>
            <a:off x="5676900" y="5791200"/>
            <a:ext cx="14859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solidFill>
                  <a:srgbClr val="FF3300"/>
                </a:solidFill>
              </a:rPr>
              <a:t>Bå chÝnh</a:t>
            </a:r>
          </a:p>
          <a:p>
            <a:pPr algn="ctr" eaLnBrk="1" hangingPunct="1"/>
            <a:r>
              <a:rPr lang="en-US" altLang="vi-VN" sz="1600" b="1">
                <a:solidFill>
                  <a:srgbClr val="FF3300"/>
                </a:solidFill>
              </a:rPr>
              <a:t>(chiÒng, ch¹)</a:t>
            </a:r>
          </a:p>
          <a:p>
            <a:pPr eaLnBrk="1" hangingPunct="1"/>
            <a:endParaRPr lang="en-US" altLang="vi-VN" sz="1600" b="1">
              <a:solidFill>
                <a:srgbClr val="FF3300"/>
              </a:solidFill>
            </a:endParaRPr>
          </a:p>
        </p:txBody>
      </p:sp>
      <p:sp>
        <p:nvSpPr>
          <p:cNvPr id="170066" name="Rectangle 82"/>
          <p:cNvSpPr>
            <a:spLocks noChangeArrowheads="1"/>
          </p:cNvSpPr>
          <p:nvPr/>
        </p:nvSpPr>
        <p:spPr bwMode="auto">
          <a:xfrm>
            <a:off x="7543800" y="5715000"/>
            <a:ext cx="1676400" cy="6096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solidFill>
                  <a:srgbClr val="FF3300"/>
                </a:solidFill>
              </a:rPr>
              <a:t>Bå chÝnh</a:t>
            </a:r>
          </a:p>
          <a:p>
            <a:pPr algn="ctr" eaLnBrk="1" hangingPunct="1"/>
            <a:r>
              <a:rPr lang="en-US" altLang="vi-VN" sz="1600" b="1">
                <a:solidFill>
                  <a:srgbClr val="FF3300"/>
                </a:solidFill>
              </a:rPr>
              <a:t>(chiÒng, ch¹)</a:t>
            </a:r>
          </a:p>
          <a:p>
            <a:pPr eaLnBrk="1" hangingPunct="1"/>
            <a:endParaRPr lang="en-US" altLang="vi-VN" sz="1600" b="1">
              <a:solidFill>
                <a:srgbClr val="FF3300"/>
              </a:solidFill>
            </a:endParaRPr>
          </a:p>
        </p:txBody>
      </p:sp>
      <p:sp>
        <p:nvSpPr>
          <p:cNvPr id="16412" name="Rounded Rectangle 1"/>
          <p:cNvSpPr>
            <a:spLocks noChangeArrowheads="1"/>
          </p:cNvSpPr>
          <p:nvPr/>
        </p:nvSpPr>
        <p:spPr bwMode="auto">
          <a:xfrm>
            <a:off x="6934200" y="4953000"/>
            <a:ext cx="1143000" cy="533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413" name="Rounded Rectangle 30"/>
          <p:cNvSpPr>
            <a:spLocks noChangeArrowheads="1"/>
          </p:cNvSpPr>
          <p:nvPr/>
        </p:nvSpPr>
        <p:spPr bwMode="auto">
          <a:xfrm>
            <a:off x="4267200" y="4953000"/>
            <a:ext cx="1409700" cy="4762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414" name="Rounded Rectangle 31"/>
          <p:cNvSpPr>
            <a:spLocks noChangeArrowheads="1"/>
          </p:cNvSpPr>
          <p:nvPr/>
        </p:nvSpPr>
        <p:spPr bwMode="auto">
          <a:xfrm>
            <a:off x="5257800" y="3733800"/>
            <a:ext cx="2209800" cy="7445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415" name="Rounded Rectangle 32"/>
          <p:cNvSpPr>
            <a:spLocks noChangeArrowheads="1"/>
          </p:cNvSpPr>
          <p:nvPr/>
        </p:nvSpPr>
        <p:spPr bwMode="auto">
          <a:xfrm>
            <a:off x="3657600" y="5810250"/>
            <a:ext cx="1447800" cy="5905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416" name="Rounded Rectangle 33"/>
          <p:cNvSpPr>
            <a:spLocks noChangeArrowheads="1"/>
          </p:cNvSpPr>
          <p:nvPr/>
        </p:nvSpPr>
        <p:spPr bwMode="auto">
          <a:xfrm>
            <a:off x="5676900" y="5810250"/>
            <a:ext cx="1447800" cy="5143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417" name="Rounded Rectangle 34"/>
          <p:cNvSpPr>
            <a:spLocks noChangeArrowheads="1"/>
          </p:cNvSpPr>
          <p:nvPr/>
        </p:nvSpPr>
        <p:spPr bwMode="auto">
          <a:xfrm>
            <a:off x="7543800" y="5753100"/>
            <a:ext cx="1676400" cy="5905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418" name="Text Box 75"/>
          <p:cNvSpPr txBox="1">
            <a:spLocks noChangeArrowheads="1"/>
          </p:cNvSpPr>
          <p:nvPr/>
        </p:nvSpPr>
        <p:spPr bwMode="auto">
          <a:xfrm>
            <a:off x="2019300" y="3154363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tổ chức bộ máy nhà nước thời </a:t>
            </a:r>
            <a:r>
              <a:rPr lang="en-US" altLang="vi-VN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Dương V­ương</a:t>
            </a:r>
          </a:p>
        </p:txBody>
      </p:sp>
    </p:spTree>
    <p:extLst>
      <p:ext uri="{BB962C8B-B14F-4D97-AF65-F5344CB8AC3E}">
        <p14:creationId xmlns:p14="http://schemas.microsoft.com/office/powerpoint/2010/main" val="37965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61" grpId="0" animBg="1"/>
      <p:bldP spid="170062" grpId="0" animBg="1"/>
      <p:bldP spid="170063" grpId="0" animBg="1"/>
      <p:bldP spid="170064" grpId="0" animBg="1"/>
      <p:bldP spid="170065" grpId="0" animBg="1"/>
      <p:bldP spid="1700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Âu</a:t>
            </a:r>
            <a:r>
              <a:rPr lang="en-US" dirty="0" smtClean="0"/>
              <a:t> </a:t>
            </a:r>
            <a:r>
              <a:rPr lang="en-US" dirty="0" err="1" smtClean="0"/>
              <a:t>Lạc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/>
              <a:t>?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5072502" y="2256413"/>
            <a:ext cx="6664064" cy="204261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 err="1" smtClean="0">
                <a:solidFill>
                  <a:schemeClr val="bg1"/>
                </a:solidFill>
              </a:rPr>
              <a:t>Nêu</a:t>
            </a:r>
            <a:r>
              <a:rPr lang="en-US" altLang="vi-VN" sz="2800" dirty="0" smtClean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t</a:t>
            </a:r>
            <a:r>
              <a:rPr lang="en-US" altLang="vi-VN" sz="2800" dirty="0" err="1" smtClean="0">
                <a:solidFill>
                  <a:schemeClr val="bg1"/>
                </a:solidFill>
              </a:rPr>
              <a:t>ình</a:t>
            </a:r>
            <a:r>
              <a:rPr lang="en-US" altLang="vi-VN" sz="2800" dirty="0" smtClean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hình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kinh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tế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nông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nghiệp</a:t>
            </a:r>
            <a:r>
              <a:rPr lang="en-US" altLang="vi-VN" sz="2800" dirty="0">
                <a:solidFill>
                  <a:schemeClr val="bg1"/>
                </a:solidFill>
              </a:rPr>
              <a:t>, </a:t>
            </a:r>
            <a:r>
              <a:rPr lang="en-US" altLang="vi-VN" sz="2800" dirty="0" err="1">
                <a:solidFill>
                  <a:schemeClr val="bg1"/>
                </a:solidFill>
              </a:rPr>
              <a:t>thủ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công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nghiệp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thời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Âu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Lạc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và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nhận</a:t>
            </a:r>
            <a:r>
              <a:rPr lang="en-US" altLang="vi-VN" sz="2800" dirty="0">
                <a:solidFill>
                  <a:schemeClr val="bg1"/>
                </a:solidFill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</a:rPr>
              <a:t>xét</a:t>
            </a:r>
            <a:r>
              <a:rPr lang="en-US" altLang="vi-VN" sz="2800" dirty="0">
                <a:solidFill>
                  <a:schemeClr val="bg1"/>
                </a:solidFill>
              </a:rPr>
              <a:t>?</a:t>
            </a:r>
          </a:p>
          <a:p>
            <a:pPr eaLnBrk="1" hangingPunct="1"/>
            <a:endParaRPr lang="en-US" altLang="vi-VN" sz="2800" b="0" dirty="0">
              <a:solidFill>
                <a:schemeClr val="bg1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2720975" y="1443038"/>
            <a:ext cx="5058249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vi-VN" sz="3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698724" y="2454243"/>
            <a:ext cx="85610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698724" y="3499191"/>
            <a:ext cx="8341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vi-VN" sz="2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97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3.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Âu</a:t>
            </a:r>
            <a:r>
              <a:rPr lang="en-US" dirty="0" smtClean="0"/>
              <a:t> </a:t>
            </a:r>
            <a:r>
              <a:rPr lang="en-US" dirty="0" err="1" smtClean="0"/>
              <a:t>Lạc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?</a:t>
            </a:r>
            <a:endParaRPr lang="vi-VN" dirty="0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649537" y="1826418"/>
            <a:ext cx="6560388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0" dirty="0">
                <a:latin typeface="Arial" panose="020B0604020202020204" pitchFamily="34" charset="0"/>
              </a:rPr>
              <a:t> </a:t>
            </a:r>
            <a:r>
              <a:rPr lang="en-US" altLang="vi-VN" sz="3200" dirty="0"/>
              <a:t>- </a:t>
            </a:r>
            <a:r>
              <a:rPr lang="en-US" altLang="vi-VN" sz="3200" u="sng" dirty="0" err="1"/>
              <a:t>Thủ</a:t>
            </a:r>
            <a:r>
              <a:rPr lang="en-US" altLang="vi-VN" sz="3200" u="sng" dirty="0"/>
              <a:t> </a:t>
            </a:r>
            <a:r>
              <a:rPr lang="en-US" altLang="vi-VN" sz="3200" u="sng" dirty="0" err="1"/>
              <a:t>công</a:t>
            </a:r>
            <a:r>
              <a:rPr lang="en-US" altLang="vi-VN" sz="3200" u="sng" dirty="0"/>
              <a:t> </a:t>
            </a:r>
            <a:r>
              <a:rPr lang="en-US" altLang="vi-VN" sz="3200" u="sng" dirty="0" err="1"/>
              <a:t>nghiệp</a:t>
            </a:r>
            <a:r>
              <a:rPr lang="en-US" altLang="vi-VN" sz="2400" b="0" dirty="0"/>
              <a:t>: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589212" y="2332831"/>
            <a:ext cx="8915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200" b="0" dirty="0" err="1"/>
              <a:t>Làm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đồ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gốm</a:t>
            </a:r>
            <a:r>
              <a:rPr lang="en-US" altLang="vi-VN" sz="3200" b="0" dirty="0"/>
              <a:t>, </a:t>
            </a:r>
            <a:r>
              <a:rPr lang="en-US" altLang="vi-VN" sz="3200" b="0" dirty="0" err="1"/>
              <a:t>dệt</a:t>
            </a:r>
            <a:r>
              <a:rPr lang="en-US" altLang="vi-VN" sz="3200" b="0" dirty="0"/>
              <a:t>, </a:t>
            </a:r>
            <a:r>
              <a:rPr lang="en-US" altLang="vi-VN" sz="3200" b="0" dirty="0" err="1"/>
              <a:t>làm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đồ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trang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sức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đều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tiến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bộ</a:t>
            </a:r>
            <a:r>
              <a:rPr lang="en-US" altLang="vi-VN" sz="3200" b="0" dirty="0"/>
              <a:t>. </a:t>
            </a:r>
            <a:r>
              <a:rPr lang="en-US" altLang="vi-VN" sz="3200" b="0" dirty="0" err="1"/>
              <a:t>Nghề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luyện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kim</a:t>
            </a:r>
            <a:r>
              <a:rPr lang="en-US" altLang="vi-VN" sz="3200" b="0" dirty="0"/>
              <a:t>, </a:t>
            </a:r>
            <a:r>
              <a:rPr lang="en-US" altLang="vi-VN" sz="3200" b="0" dirty="0" err="1"/>
              <a:t>xây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dựng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đặc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biệt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phát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triển</a:t>
            </a:r>
            <a:r>
              <a:rPr lang="en-US" altLang="vi-VN" sz="3200" b="0" dirty="0"/>
              <a:t>.</a:t>
            </a:r>
          </a:p>
          <a:p>
            <a:pPr algn="l" eaLnBrk="1" hangingPunct="1">
              <a:spcBef>
                <a:spcPct val="50000"/>
              </a:spcBef>
            </a:pPr>
            <a:endParaRPr lang="en-US" altLang="vi-VN" sz="2400" b="0" dirty="0"/>
          </a:p>
        </p:txBody>
      </p:sp>
    </p:spTree>
    <p:extLst>
      <p:ext uri="{BB962C8B-B14F-4D97-AF65-F5344CB8AC3E}">
        <p14:creationId xmlns:p14="http://schemas.microsoft.com/office/powerpoint/2010/main" val="31776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loud Callout 3"/>
          <p:cNvSpPr/>
          <p:nvPr/>
        </p:nvSpPr>
        <p:spPr>
          <a:xfrm>
            <a:off x="7178271" y="624110"/>
            <a:ext cx="4804463" cy="22828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kinh</a:t>
            </a:r>
            <a:r>
              <a:rPr lang="en-US" sz="2400" dirty="0" smtClean="0"/>
              <a:t> </a:t>
            </a:r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xã</a:t>
            </a:r>
            <a:r>
              <a:rPr lang="en-US" sz="2400" dirty="0" smtClean="0"/>
              <a:t> </a:t>
            </a:r>
            <a:r>
              <a:rPr lang="en-US" sz="2400" dirty="0" err="1" smtClean="0"/>
              <a:t>hội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2589212" y="2142993"/>
            <a:ext cx="6792036" cy="149271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3200" b="0" dirty="0" err="1"/>
              <a:t>Dân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số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tăng</a:t>
            </a:r>
            <a:r>
              <a:rPr lang="en-US" altLang="vi-VN" sz="3200" b="0" dirty="0"/>
              <a:t>, </a:t>
            </a:r>
            <a:r>
              <a:rPr lang="en-US" altLang="vi-VN" sz="3200" b="0" dirty="0" err="1"/>
              <a:t>sự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phân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biệt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giữa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tầng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lớp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thống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trị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và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nhân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dân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sâu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sắc</a:t>
            </a:r>
            <a:r>
              <a:rPr lang="en-US" altLang="vi-VN" sz="3200" b="0" dirty="0"/>
              <a:t> </a:t>
            </a:r>
            <a:r>
              <a:rPr lang="en-US" altLang="vi-VN" sz="3200" b="0" dirty="0" err="1"/>
              <a:t>hơn</a:t>
            </a:r>
            <a:r>
              <a:rPr lang="en-US" altLang="vi-VN" sz="3200" b="0" dirty="0"/>
              <a:t>. </a:t>
            </a:r>
          </a:p>
          <a:p>
            <a:pPr algn="l" eaLnBrk="1" hangingPunct="1">
              <a:spcBef>
                <a:spcPct val="50000"/>
              </a:spcBef>
            </a:pPr>
            <a:endParaRPr lang="en-US" altLang="vi-VN" sz="18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3.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Âu</a:t>
            </a:r>
            <a:r>
              <a:rPr lang="en-US" dirty="0" smtClean="0"/>
              <a:t> </a:t>
            </a:r>
            <a:r>
              <a:rPr lang="en-US" dirty="0" err="1" smtClean="0"/>
              <a:t>Lạc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511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2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8363" y="3405188"/>
            <a:ext cx="6858000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1676400" y="6781800"/>
            <a:ext cx="8915400" cy="152400"/>
            <a:chOff x="48" y="4224"/>
            <a:chExt cx="5616" cy="50"/>
          </a:xfrm>
        </p:grpSpPr>
        <p:pic>
          <p:nvPicPr>
            <p:cNvPr id="18597" name="Picture 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4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98" name="Picture 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1681163" y="-3175"/>
            <a:ext cx="8915400" cy="155575"/>
            <a:chOff x="48" y="4224"/>
            <a:chExt cx="5616" cy="50"/>
          </a:xfrm>
        </p:grpSpPr>
        <p:pic>
          <p:nvPicPr>
            <p:cNvPr id="18595" name="Picture 9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4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96" name="Picture 1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752600" y="152400"/>
            <a:ext cx="8686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TRÒ CHƠI Ô CHỮ</a:t>
            </a:r>
          </a:p>
        </p:txBody>
      </p:sp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962400" y="12954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4648200" y="12954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.VnBodoniH" pitchFamily="34" charset="0"/>
              </a:rPr>
              <a:t>Â</a:t>
            </a:r>
            <a:endParaRPr lang="en-US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5334000" y="12954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6019800" y="12954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6705600" y="12954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67056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9624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46482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53340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60198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67056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73914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25908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32766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46482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53340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60198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39624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>
            <a:off x="46482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4054" name="AutoShape 22"/>
          <p:cNvSpPr>
            <a:spLocks noChangeArrowheads="1"/>
          </p:cNvSpPr>
          <p:nvPr/>
        </p:nvSpPr>
        <p:spPr bwMode="auto">
          <a:xfrm>
            <a:off x="53340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4055" name="AutoShape 23"/>
          <p:cNvSpPr>
            <a:spLocks noChangeArrowheads="1"/>
          </p:cNvSpPr>
          <p:nvPr/>
        </p:nvSpPr>
        <p:spPr bwMode="auto">
          <a:xfrm>
            <a:off x="60198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4056" name="AutoShape 24"/>
          <p:cNvSpPr>
            <a:spLocks noChangeArrowheads="1"/>
          </p:cNvSpPr>
          <p:nvPr/>
        </p:nvSpPr>
        <p:spPr bwMode="auto">
          <a:xfrm>
            <a:off x="67056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>
            <a:off x="73914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</a:p>
        </p:txBody>
      </p:sp>
      <p:sp>
        <p:nvSpPr>
          <p:cNvPr id="44058" name="AutoShape 26"/>
          <p:cNvSpPr>
            <a:spLocks noChangeArrowheads="1"/>
          </p:cNvSpPr>
          <p:nvPr/>
        </p:nvSpPr>
        <p:spPr bwMode="auto">
          <a:xfrm>
            <a:off x="25908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4059" name="AutoShape 27"/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4060" name="AutoShape 28"/>
          <p:cNvSpPr>
            <a:spLocks noChangeArrowheads="1"/>
          </p:cNvSpPr>
          <p:nvPr/>
        </p:nvSpPr>
        <p:spPr bwMode="auto">
          <a:xfrm>
            <a:off x="39624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.VnBodoniH" pitchFamily="34" charset="0"/>
              </a:rPr>
              <a:t>U</a:t>
            </a: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44061" name="AutoShape 29"/>
          <p:cNvSpPr>
            <a:spLocks noChangeArrowheads="1"/>
          </p:cNvSpPr>
          <p:nvPr/>
        </p:nvSpPr>
        <p:spPr bwMode="auto">
          <a:xfrm>
            <a:off x="46482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4062" name="AutoShape 30"/>
          <p:cNvSpPr>
            <a:spLocks noChangeArrowheads="1"/>
          </p:cNvSpPr>
          <p:nvPr/>
        </p:nvSpPr>
        <p:spPr bwMode="auto">
          <a:xfrm>
            <a:off x="53340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4063" name="AutoShape 31"/>
          <p:cNvSpPr>
            <a:spLocks noChangeArrowheads="1"/>
          </p:cNvSpPr>
          <p:nvPr/>
        </p:nvSpPr>
        <p:spPr bwMode="auto">
          <a:xfrm>
            <a:off x="60198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4064" name="AutoShape 32"/>
          <p:cNvSpPr>
            <a:spLocks noChangeArrowheads="1"/>
          </p:cNvSpPr>
          <p:nvPr/>
        </p:nvSpPr>
        <p:spPr bwMode="auto">
          <a:xfrm>
            <a:off x="80772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4065" name="AutoShape 33"/>
          <p:cNvSpPr>
            <a:spLocks noChangeArrowheads="1"/>
          </p:cNvSpPr>
          <p:nvPr/>
        </p:nvSpPr>
        <p:spPr bwMode="auto">
          <a:xfrm>
            <a:off x="87630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4066" name="AutoShape 34"/>
          <p:cNvSpPr>
            <a:spLocks noChangeArrowheads="1"/>
          </p:cNvSpPr>
          <p:nvPr/>
        </p:nvSpPr>
        <p:spPr bwMode="auto">
          <a:xfrm>
            <a:off x="80772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4067" name="AutoShape 35"/>
          <p:cNvSpPr>
            <a:spLocks noChangeArrowheads="1"/>
          </p:cNvSpPr>
          <p:nvPr/>
        </p:nvSpPr>
        <p:spPr bwMode="auto">
          <a:xfrm>
            <a:off x="67056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4068" name="AutoShape 36"/>
          <p:cNvSpPr>
            <a:spLocks noChangeArrowheads="1"/>
          </p:cNvSpPr>
          <p:nvPr/>
        </p:nvSpPr>
        <p:spPr bwMode="auto">
          <a:xfrm>
            <a:off x="73914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1905000" y="1295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1905000" y="18288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1905000" y="23622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1905000" y="28956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1905000" y="35052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55" name="AutoShape 26"/>
          <p:cNvSpPr>
            <a:spLocks noChangeArrowheads="1"/>
          </p:cNvSpPr>
          <p:nvPr/>
        </p:nvSpPr>
        <p:spPr bwMode="auto">
          <a:xfrm>
            <a:off x="5562600" y="4572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.VnBodoniH" pitchFamily="34" charset="0"/>
              </a:rPr>
              <a:t>Â</a:t>
            </a:r>
            <a:endParaRPr lang="en-US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6248400" y="4572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6934200" y="4572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58" name="AutoShape 29"/>
          <p:cNvSpPr>
            <a:spLocks noChangeArrowheads="1"/>
          </p:cNvSpPr>
          <p:nvPr/>
        </p:nvSpPr>
        <p:spPr bwMode="auto">
          <a:xfrm>
            <a:off x="7620000" y="4572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9" name="AutoShape 30"/>
          <p:cNvSpPr>
            <a:spLocks noChangeArrowheads="1"/>
          </p:cNvSpPr>
          <p:nvPr/>
        </p:nvSpPr>
        <p:spPr bwMode="auto">
          <a:xfrm>
            <a:off x="8305800" y="4572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" name="AutoShape 36"/>
          <p:cNvSpPr>
            <a:spLocks noChangeArrowheads="1"/>
          </p:cNvSpPr>
          <p:nvPr/>
        </p:nvSpPr>
        <p:spPr bwMode="auto">
          <a:xfrm>
            <a:off x="3962400" y="12954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66" name="AutoShape 36"/>
          <p:cNvSpPr>
            <a:spLocks noChangeArrowheads="1"/>
          </p:cNvSpPr>
          <p:nvPr/>
        </p:nvSpPr>
        <p:spPr bwMode="auto">
          <a:xfrm>
            <a:off x="4648200" y="12954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67" name="AutoShape 36"/>
          <p:cNvSpPr>
            <a:spLocks noChangeArrowheads="1"/>
          </p:cNvSpPr>
          <p:nvPr/>
        </p:nvSpPr>
        <p:spPr bwMode="auto">
          <a:xfrm>
            <a:off x="5334000" y="12954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68" name="AutoShape 36"/>
          <p:cNvSpPr>
            <a:spLocks noChangeArrowheads="1"/>
          </p:cNvSpPr>
          <p:nvPr/>
        </p:nvSpPr>
        <p:spPr bwMode="auto">
          <a:xfrm>
            <a:off x="6019800" y="12954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69" name="AutoShape 36"/>
          <p:cNvSpPr>
            <a:spLocks noChangeArrowheads="1"/>
          </p:cNvSpPr>
          <p:nvPr/>
        </p:nvSpPr>
        <p:spPr bwMode="auto">
          <a:xfrm>
            <a:off x="6705600" y="12954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81" name="AutoShape 36"/>
          <p:cNvSpPr>
            <a:spLocks noChangeArrowheads="1"/>
          </p:cNvSpPr>
          <p:nvPr/>
        </p:nvSpPr>
        <p:spPr bwMode="auto">
          <a:xfrm>
            <a:off x="25908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82" name="AutoShape 36"/>
          <p:cNvSpPr>
            <a:spLocks noChangeArrowheads="1"/>
          </p:cNvSpPr>
          <p:nvPr/>
        </p:nvSpPr>
        <p:spPr bwMode="auto">
          <a:xfrm>
            <a:off x="32766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83" name="AutoShape 36"/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84" name="AutoShape 36"/>
          <p:cNvSpPr>
            <a:spLocks noChangeArrowheads="1"/>
          </p:cNvSpPr>
          <p:nvPr/>
        </p:nvSpPr>
        <p:spPr bwMode="auto">
          <a:xfrm>
            <a:off x="46482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85" name="AutoShape 36"/>
          <p:cNvSpPr>
            <a:spLocks noChangeArrowheads="1"/>
          </p:cNvSpPr>
          <p:nvPr/>
        </p:nvSpPr>
        <p:spPr bwMode="auto">
          <a:xfrm>
            <a:off x="53340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86" name="AutoShape 36"/>
          <p:cNvSpPr>
            <a:spLocks noChangeArrowheads="1"/>
          </p:cNvSpPr>
          <p:nvPr/>
        </p:nvSpPr>
        <p:spPr bwMode="auto">
          <a:xfrm>
            <a:off x="60198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87" name="AutoShape 36"/>
          <p:cNvSpPr>
            <a:spLocks noChangeArrowheads="1"/>
          </p:cNvSpPr>
          <p:nvPr/>
        </p:nvSpPr>
        <p:spPr bwMode="auto">
          <a:xfrm>
            <a:off x="6705600" y="2362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5453" name="TextBox 108"/>
          <p:cNvSpPr txBox="1">
            <a:spLocks noChangeArrowheads="1"/>
          </p:cNvSpPr>
          <p:nvPr/>
        </p:nvSpPr>
        <p:spPr bwMode="auto">
          <a:xfrm>
            <a:off x="1676400" y="4114800"/>
            <a:ext cx="106680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ý</a:t>
            </a:r>
          </a:p>
        </p:txBody>
      </p:sp>
      <p:sp>
        <p:nvSpPr>
          <p:cNvPr id="15454" name="TextBox 109"/>
          <p:cNvSpPr txBox="1">
            <a:spLocks noChangeArrowheads="1"/>
          </p:cNvSpPr>
          <p:nvPr/>
        </p:nvSpPr>
        <p:spPr bwMode="auto">
          <a:xfrm>
            <a:off x="1828800" y="5715001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400" u="sng">
                <a:cs typeface="Times New Roman" panose="02020603050405020304" pitchFamily="18" charset="0"/>
              </a:rPr>
              <a:t>Câu 1</a:t>
            </a:r>
            <a:r>
              <a:rPr lang="en-US" altLang="vi-VN" sz="2400">
                <a:cs typeface="Times New Roman" panose="02020603050405020304" pitchFamily="18" charset="0"/>
              </a:rPr>
              <a:t>: Gồm 5 chữ cái: Tộc người nào đã cùng người Lạc Việt đánh quân Tần?</a:t>
            </a:r>
          </a:p>
        </p:txBody>
      </p:sp>
      <p:sp>
        <p:nvSpPr>
          <p:cNvPr id="15455" name="TextBox 110"/>
          <p:cNvSpPr txBox="1">
            <a:spLocks noChangeArrowheads="1"/>
          </p:cNvSpPr>
          <p:nvPr/>
        </p:nvSpPr>
        <p:spPr bwMode="auto">
          <a:xfrm>
            <a:off x="1905000" y="5638801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400" u="sng">
                <a:cs typeface="Times New Roman" panose="02020603050405020304" pitchFamily="18" charset="0"/>
              </a:rPr>
              <a:t>Câu 2: </a:t>
            </a:r>
            <a:r>
              <a:rPr lang="vi-VN" altLang="vi-VN" sz="2400">
                <a:cs typeface="Times New Roman" panose="02020603050405020304" pitchFamily="18" charset="0"/>
              </a:rPr>
              <a:t>Gồm 8 chữ cái: Đứng đầu các bộ trong bộ máy nhà nước </a:t>
            </a:r>
            <a:r>
              <a:rPr lang="en-US" altLang="vi-VN" sz="2400">
                <a:cs typeface="Times New Roman" panose="02020603050405020304" pitchFamily="18" charset="0"/>
              </a:rPr>
              <a:t>Văn Lang </a:t>
            </a:r>
            <a:r>
              <a:rPr lang="vi-VN" altLang="vi-VN" sz="2400">
                <a:cs typeface="Times New Roman" panose="02020603050405020304" pitchFamily="18" charset="0"/>
              </a:rPr>
              <a:t>? </a:t>
            </a:r>
            <a:endParaRPr lang="en-US" altLang="vi-VN" sz="2400">
              <a:cs typeface="Times New Roman" panose="02020603050405020304" pitchFamily="18" charset="0"/>
            </a:endParaRPr>
          </a:p>
        </p:txBody>
      </p:sp>
      <p:sp>
        <p:nvSpPr>
          <p:cNvPr id="15456" name="TextBox 116"/>
          <p:cNvSpPr txBox="1">
            <a:spLocks noChangeArrowheads="1"/>
          </p:cNvSpPr>
          <p:nvPr/>
        </p:nvSpPr>
        <p:spPr bwMode="auto">
          <a:xfrm>
            <a:off x="1981200" y="495300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400" u="sng">
                <a:cs typeface="Times New Roman" panose="02020603050405020304" pitchFamily="18" charset="0"/>
              </a:rPr>
              <a:t>Câu 3</a:t>
            </a:r>
            <a:r>
              <a:rPr lang="vi-VN" altLang="vi-VN" sz="2400">
                <a:cs typeface="Times New Roman" panose="02020603050405020304" pitchFamily="18" charset="0"/>
              </a:rPr>
              <a:t>: Gồm 7 chữ cái: Nhà nước đầu tiên trong lịch sử dân tộc ta?</a:t>
            </a:r>
          </a:p>
        </p:txBody>
      </p:sp>
      <p:sp>
        <p:nvSpPr>
          <p:cNvPr id="15457" name="TextBox 117"/>
          <p:cNvSpPr txBox="1">
            <a:spLocks noChangeArrowheads="1"/>
          </p:cNvSpPr>
          <p:nvPr/>
        </p:nvSpPr>
        <p:spPr bwMode="auto">
          <a:xfrm>
            <a:off x="1905000" y="5334001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400" u="sng">
                <a:cs typeface="Times New Roman" panose="02020603050405020304" pitchFamily="18" charset="0"/>
              </a:rPr>
              <a:t>Câu 4:</a:t>
            </a:r>
            <a:r>
              <a:rPr lang="en-US" altLang="vi-VN" sz="2400">
                <a:cs typeface="Times New Roman" panose="02020603050405020304" pitchFamily="18" charset="0"/>
              </a:rPr>
              <a:t> Gồm 7 chữ cái: Từ trong dấu …</a:t>
            </a:r>
          </a:p>
          <a:p>
            <a:pPr eaLnBrk="1" hangingPunct="1"/>
            <a:r>
              <a:rPr lang="vi-VN" altLang="vi-VN" sz="2400">
                <a:cs typeface="Times New Roman" panose="02020603050405020304" pitchFamily="18" charset="0"/>
              </a:rPr>
              <a:t>“Các…đã có công dựng nước, Bác cháu ta phải cùng nhau giữ lấy nước” (Hồ Chí Minh).</a:t>
            </a:r>
            <a:endParaRPr lang="en-US" altLang="vi-VN" sz="2400">
              <a:cs typeface="Times New Roman" panose="02020603050405020304" pitchFamily="18" charset="0"/>
            </a:endParaRPr>
          </a:p>
        </p:txBody>
      </p:sp>
      <p:sp>
        <p:nvSpPr>
          <p:cNvPr id="15458" name="TextBox 119"/>
          <p:cNvSpPr txBox="1">
            <a:spLocks noChangeArrowheads="1"/>
          </p:cNvSpPr>
          <p:nvPr/>
        </p:nvSpPr>
        <p:spPr bwMode="auto">
          <a:xfrm>
            <a:off x="2057400" y="5562601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400" u="sng">
                <a:cs typeface="Times New Roman" panose="02020603050405020304" pitchFamily="18" charset="0"/>
              </a:rPr>
              <a:t>C</a:t>
            </a:r>
            <a:r>
              <a:rPr lang="en-US" altLang="vi-VN" sz="2400" u="sng">
                <a:cs typeface="Times New Roman" panose="02020603050405020304" pitchFamily="18" charset="0"/>
              </a:rPr>
              <a:t>â</a:t>
            </a:r>
            <a:r>
              <a:rPr lang="vi-VN" altLang="vi-VN" sz="2400" u="sng">
                <a:cs typeface="Times New Roman" panose="02020603050405020304" pitchFamily="18" charset="0"/>
              </a:rPr>
              <a:t>u </a:t>
            </a:r>
            <a:r>
              <a:rPr lang="en-US" altLang="vi-VN" sz="2400" u="sng">
                <a:cs typeface="Times New Roman" panose="02020603050405020304" pitchFamily="18" charset="0"/>
              </a:rPr>
              <a:t>5</a:t>
            </a:r>
            <a:r>
              <a:rPr lang="vi-VN" altLang="vi-VN" sz="2400">
                <a:cs typeface="Times New Roman" panose="02020603050405020304" pitchFamily="18" charset="0"/>
              </a:rPr>
              <a:t>: Gồm </a:t>
            </a:r>
            <a:r>
              <a:rPr lang="en-US" altLang="vi-VN" sz="2400">
                <a:cs typeface="Times New Roman" panose="02020603050405020304" pitchFamily="18" charset="0"/>
              </a:rPr>
              <a:t>8</a:t>
            </a:r>
            <a:r>
              <a:rPr lang="vi-VN" altLang="vi-VN" sz="2400">
                <a:cs typeface="Times New Roman" panose="02020603050405020304" pitchFamily="18" charset="0"/>
              </a:rPr>
              <a:t> chữ c</a:t>
            </a:r>
            <a:r>
              <a:rPr lang="en-US" altLang="vi-VN" sz="2400">
                <a:cs typeface="Times New Roman" panose="02020603050405020304" pitchFamily="18" charset="0"/>
              </a:rPr>
              <a:t>á</a:t>
            </a:r>
            <a:r>
              <a:rPr lang="vi-VN" altLang="vi-VN" sz="2400">
                <a:cs typeface="Times New Roman" panose="02020603050405020304" pitchFamily="18" charset="0"/>
              </a:rPr>
              <a:t>i:</a:t>
            </a:r>
            <a:r>
              <a:rPr lang="en-US" altLang="vi-VN" sz="2400">
                <a:cs typeface="Times New Roman" panose="02020603050405020304" pitchFamily="18" charset="0"/>
              </a:rPr>
              <a:t> Người chỉ huy cuộc kháng chiến chống quân Tần năm 214 TCN?</a:t>
            </a:r>
            <a:endParaRPr lang="vi-VN" altLang="vi-VN" sz="2400">
              <a:cs typeface="Times New Roman" panose="02020603050405020304" pitchFamily="18" charset="0"/>
            </a:endParaRPr>
          </a:p>
        </p:txBody>
      </p:sp>
      <p:sp>
        <p:nvSpPr>
          <p:cNvPr id="15459" name="TextBox 120"/>
          <p:cNvSpPr txBox="1">
            <a:spLocks noChangeArrowheads="1"/>
          </p:cNvSpPr>
          <p:nvPr/>
        </p:nvSpPr>
        <p:spPr bwMode="auto">
          <a:xfrm>
            <a:off x="1981200" y="5105401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400">
                <a:cs typeface="Times New Roman" panose="02020603050405020304" pitchFamily="18" charset="0"/>
              </a:rPr>
              <a:t>Từ chìa khóa: Gồm 5 chữ cái: Ra đời năm 207 TCN là sự tiếp nối  của nhà nước Văn Lang trong lịch sử dựng nước của dân tộc ta?</a:t>
            </a:r>
            <a:endParaRPr lang="en-US" altLang="vi-VN" sz="2400"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8229600" y="1066800"/>
            <a:ext cx="222048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TỪ CÒN LẠI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1676400" y="4581525"/>
            <a:ext cx="147989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95838" y="1860550"/>
            <a:ext cx="3810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.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620000" y="1657350"/>
            <a:ext cx="381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/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858000" y="2692400"/>
            <a:ext cx="38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175125" y="3444875"/>
            <a:ext cx="38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934200" y="3273425"/>
            <a:ext cx="381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/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804150" y="4616450"/>
            <a:ext cx="38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.</a:t>
            </a:r>
          </a:p>
        </p:txBody>
      </p:sp>
      <p:sp>
        <p:nvSpPr>
          <p:cNvPr id="116" name="AutoShape 36"/>
          <p:cNvSpPr>
            <a:spLocks noChangeArrowheads="1"/>
          </p:cNvSpPr>
          <p:nvPr/>
        </p:nvSpPr>
        <p:spPr bwMode="auto">
          <a:xfrm>
            <a:off x="39624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17" name="AutoShape 36"/>
          <p:cNvSpPr>
            <a:spLocks noChangeArrowheads="1"/>
          </p:cNvSpPr>
          <p:nvPr/>
        </p:nvSpPr>
        <p:spPr bwMode="auto">
          <a:xfrm>
            <a:off x="46482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18" name="AutoShape 36"/>
          <p:cNvSpPr>
            <a:spLocks noChangeArrowheads="1"/>
          </p:cNvSpPr>
          <p:nvPr/>
        </p:nvSpPr>
        <p:spPr bwMode="auto">
          <a:xfrm>
            <a:off x="53340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19" name="AutoShape 36"/>
          <p:cNvSpPr>
            <a:spLocks noChangeArrowheads="1"/>
          </p:cNvSpPr>
          <p:nvPr/>
        </p:nvSpPr>
        <p:spPr bwMode="auto">
          <a:xfrm>
            <a:off x="60198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20" name="AutoShape 36"/>
          <p:cNvSpPr>
            <a:spLocks noChangeArrowheads="1"/>
          </p:cNvSpPr>
          <p:nvPr/>
        </p:nvSpPr>
        <p:spPr bwMode="auto">
          <a:xfrm>
            <a:off x="67056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21" name="AutoShape 36"/>
          <p:cNvSpPr>
            <a:spLocks noChangeArrowheads="1"/>
          </p:cNvSpPr>
          <p:nvPr/>
        </p:nvSpPr>
        <p:spPr bwMode="auto">
          <a:xfrm>
            <a:off x="73914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22" name="AutoShape 36"/>
          <p:cNvSpPr>
            <a:spLocks noChangeArrowheads="1"/>
          </p:cNvSpPr>
          <p:nvPr/>
        </p:nvSpPr>
        <p:spPr bwMode="auto">
          <a:xfrm>
            <a:off x="80772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23" name="AutoShape 36"/>
          <p:cNvSpPr>
            <a:spLocks noChangeArrowheads="1"/>
          </p:cNvSpPr>
          <p:nvPr/>
        </p:nvSpPr>
        <p:spPr bwMode="auto">
          <a:xfrm>
            <a:off x="8763000" y="18288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24" name="AutoShape 36"/>
          <p:cNvSpPr>
            <a:spLocks noChangeArrowheads="1"/>
          </p:cNvSpPr>
          <p:nvPr/>
        </p:nvSpPr>
        <p:spPr bwMode="auto">
          <a:xfrm>
            <a:off x="39624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rgbClr val="000000"/>
            </a:solidFill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rgbClr val="0000FF"/>
            </a:extrusionClr>
            <a:contourClr>
              <a:srgbClr val="FFC000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25" name="AutoShape 36"/>
          <p:cNvSpPr>
            <a:spLocks noChangeArrowheads="1"/>
          </p:cNvSpPr>
          <p:nvPr/>
        </p:nvSpPr>
        <p:spPr bwMode="auto">
          <a:xfrm>
            <a:off x="46482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rgbClr val="000000"/>
            </a:solidFill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rgbClr val="0000FF"/>
            </a:extrusionClr>
            <a:contourClr>
              <a:srgbClr val="FFC000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26" name="AutoShape 36"/>
          <p:cNvSpPr>
            <a:spLocks noChangeArrowheads="1"/>
          </p:cNvSpPr>
          <p:nvPr/>
        </p:nvSpPr>
        <p:spPr bwMode="auto">
          <a:xfrm>
            <a:off x="53340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rgbClr val="000000"/>
            </a:solidFill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rgbClr val="0000FF"/>
            </a:extrusionClr>
            <a:contourClr>
              <a:srgbClr val="FFC000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27" name="AutoShape 36"/>
          <p:cNvSpPr>
            <a:spLocks noChangeArrowheads="1"/>
          </p:cNvSpPr>
          <p:nvPr/>
        </p:nvSpPr>
        <p:spPr bwMode="auto">
          <a:xfrm>
            <a:off x="60198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rgbClr val="000000"/>
            </a:solidFill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rgbClr val="0000FF"/>
            </a:extrusionClr>
            <a:contourClr>
              <a:srgbClr val="FFC000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28" name="AutoShape 36"/>
          <p:cNvSpPr>
            <a:spLocks noChangeArrowheads="1"/>
          </p:cNvSpPr>
          <p:nvPr/>
        </p:nvSpPr>
        <p:spPr bwMode="auto">
          <a:xfrm>
            <a:off x="6721642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rgbClr val="000000"/>
            </a:solidFill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rgbClr val="0000FF"/>
            </a:extrusionClr>
            <a:contourClr>
              <a:srgbClr val="FFC000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29" name="AutoShape 36"/>
          <p:cNvSpPr>
            <a:spLocks noChangeArrowheads="1"/>
          </p:cNvSpPr>
          <p:nvPr/>
        </p:nvSpPr>
        <p:spPr bwMode="auto">
          <a:xfrm>
            <a:off x="73914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rgbClr val="000000"/>
            </a:solidFill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rgbClr val="0000FF"/>
            </a:extrusionClr>
            <a:contourClr>
              <a:srgbClr val="FFC000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30" name="AutoShape 36"/>
          <p:cNvSpPr>
            <a:spLocks noChangeArrowheads="1"/>
          </p:cNvSpPr>
          <p:nvPr/>
        </p:nvSpPr>
        <p:spPr bwMode="auto">
          <a:xfrm>
            <a:off x="8077200" y="28956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rgbClr val="000000"/>
            </a:solidFill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rgbClr val="0000FF"/>
            </a:extrusionClr>
            <a:contourClr>
              <a:srgbClr val="FFC000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31" name="AutoShape 36"/>
          <p:cNvSpPr>
            <a:spLocks noChangeArrowheads="1"/>
          </p:cNvSpPr>
          <p:nvPr/>
        </p:nvSpPr>
        <p:spPr bwMode="auto">
          <a:xfrm>
            <a:off x="25908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32" name="AutoShape 36"/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33" name="AutoShape 36"/>
          <p:cNvSpPr>
            <a:spLocks noChangeArrowheads="1"/>
          </p:cNvSpPr>
          <p:nvPr/>
        </p:nvSpPr>
        <p:spPr bwMode="auto">
          <a:xfrm>
            <a:off x="39624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46482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35" name="AutoShape 36"/>
          <p:cNvSpPr>
            <a:spLocks noChangeArrowheads="1"/>
          </p:cNvSpPr>
          <p:nvPr/>
        </p:nvSpPr>
        <p:spPr bwMode="auto">
          <a:xfrm>
            <a:off x="53340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36" name="AutoShape 36"/>
          <p:cNvSpPr>
            <a:spLocks noChangeArrowheads="1"/>
          </p:cNvSpPr>
          <p:nvPr/>
        </p:nvSpPr>
        <p:spPr bwMode="auto">
          <a:xfrm>
            <a:off x="60198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37" name="AutoShape 36"/>
          <p:cNvSpPr>
            <a:spLocks noChangeArrowheads="1"/>
          </p:cNvSpPr>
          <p:nvPr/>
        </p:nvSpPr>
        <p:spPr bwMode="auto">
          <a:xfrm>
            <a:off x="67056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38" name="AutoShape 36"/>
          <p:cNvSpPr>
            <a:spLocks noChangeArrowheads="1"/>
          </p:cNvSpPr>
          <p:nvPr/>
        </p:nvSpPr>
        <p:spPr bwMode="auto">
          <a:xfrm>
            <a:off x="7391400" y="3429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39" name="AutoShape 36"/>
          <p:cNvSpPr>
            <a:spLocks noChangeArrowheads="1"/>
          </p:cNvSpPr>
          <p:nvPr/>
        </p:nvSpPr>
        <p:spPr bwMode="auto">
          <a:xfrm>
            <a:off x="5562600" y="4572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40" name="AutoShape 36"/>
          <p:cNvSpPr>
            <a:spLocks noChangeArrowheads="1"/>
          </p:cNvSpPr>
          <p:nvPr/>
        </p:nvSpPr>
        <p:spPr bwMode="auto">
          <a:xfrm>
            <a:off x="6248400" y="4572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41" name="AutoShape 36"/>
          <p:cNvSpPr>
            <a:spLocks noChangeArrowheads="1"/>
          </p:cNvSpPr>
          <p:nvPr/>
        </p:nvSpPr>
        <p:spPr bwMode="auto">
          <a:xfrm>
            <a:off x="6934200" y="4572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42" name="AutoShape 36"/>
          <p:cNvSpPr>
            <a:spLocks noChangeArrowheads="1"/>
          </p:cNvSpPr>
          <p:nvPr/>
        </p:nvSpPr>
        <p:spPr bwMode="auto">
          <a:xfrm>
            <a:off x="7620000" y="4572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43" name="AutoShape 36"/>
          <p:cNvSpPr>
            <a:spLocks noChangeArrowheads="1"/>
          </p:cNvSpPr>
          <p:nvPr/>
        </p:nvSpPr>
        <p:spPr bwMode="auto">
          <a:xfrm>
            <a:off x="8305800" y="45720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06096"/>
      </p:ext>
    </p:extLst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5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5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5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1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 nodeType="clickPar">
                      <p:stCondLst>
                        <p:cond delay="0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 nodeType="clickPar">
                      <p:stCondLst>
                        <p:cond delay="0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15454" grpId="0"/>
      <p:bldP spid="15454" grpId="1"/>
      <p:bldP spid="15455" grpId="0"/>
      <p:bldP spid="15455" grpId="1"/>
      <p:bldP spid="15456" grpId="0"/>
      <p:bldP spid="15456" grpId="1"/>
      <p:bldP spid="15457" grpId="0"/>
      <p:bldP spid="15457" grpId="1"/>
      <p:bldP spid="15458" grpId="0"/>
      <p:bldP spid="15458" grpId="1"/>
      <p:bldP spid="15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1. Cuộc kháng chiến chống quân xâm lược Tần diễn ra như thế nào?</a:t>
            </a:r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45" y="2623930"/>
            <a:ext cx="3930346" cy="3922644"/>
          </a:xfrm>
        </p:spPr>
      </p:pic>
      <p:sp>
        <p:nvSpPr>
          <p:cNvPr id="6" name="Rectangular Callout 5"/>
          <p:cNvSpPr/>
          <p:nvPr/>
        </p:nvSpPr>
        <p:spPr>
          <a:xfrm>
            <a:off x="6773586" y="2623930"/>
            <a:ext cx="4731026" cy="2213113"/>
          </a:xfrm>
          <a:prstGeom prst="wedgeRectCallout">
            <a:avLst>
              <a:gd name="adj1" fmla="val -52206"/>
              <a:gd name="adj2" fmla="val 8345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bg1"/>
                </a:solidFill>
              </a:rPr>
              <a:t>Tình hình nước Văn Lang vào thế kỉ thứ III TCN có gì thay đổi?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948" y="1905000"/>
            <a:ext cx="756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a. Hoàn cảnh: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6399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1. Cuộc kháng chiến chống quân xâm lược Tần diễn ra như thế nào?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915478"/>
            <a:ext cx="8915400" cy="2995744"/>
          </a:xfrm>
        </p:spPr>
        <p:txBody>
          <a:bodyPr>
            <a:normAutofit/>
          </a:bodyPr>
          <a:lstStyle/>
          <a:p>
            <a:r>
              <a:rPr lang="vi-VN" sz="2400" dirty="0" smtClean="0"/>
              <a:t>Nước Văn Lang đã bắt đầu suy yếu.</a:t>
            </a:r>
            <a:endParaRPr lang="vi-VN" sz="2400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864182" y="3109388"/>
            <a:ext cx="5690635" cy="2350508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b="0" dirty="0" err="1">
                <a:solidFill>
                  <a:schemeClr val="bg1"/>
                </a:solidFill>
              </a:rPr>
              <a:t>Giữa</a:t>
            </a:r>
            <a:r>
              <a:rPr lang="en-US" altLang="vi-VN" sz="3200" b="0" dirty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>
                <a:solidFill>
                  <a:schemeClr val="bg1"/>
                </a:solidFill>
              </a:rPr>
              <a:t>lúc</a:t>
            </a:r>
            <a:r>
              <a:rPr lang="en-US" altLang="vi-VN" sz="3200" b="0" dirty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>
                <a:solidFill>
                  <a:schemeClr val="bg1"/>
                </a:solidFill>
              </a:rPr>
              <a:t>đó</a:t>
            </a:r>
            <a:r>
              <a:rPr lang="en-US" altLang="vi-VN" sz="3200" b="0" dirty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>
                <a:solidFill>
                  <a:schemeClr val="bg1"/>
                </a:solidFill>
              </a:rPr>
              <a:t>tình</a:t>
            </a:r>
            <a:r>
              <a:rPr lang="en-US" altLang="vi-VN" sz="3200" b="0" dirty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>
                <a:solidFill>
                  <a:schemeClr val="bg1"/>
                </a:solidFill>
              </a:rPr>
              <a:t>hình</a:t>
            </a:r>
            <a:r>
              <a:rPr lang="en-US" altLang="vi-VN" sz="3200" b="0" dirty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 smtClean="0">
                <a:solidFill>
                  <a:schemeClr val="bg1"/>
                </a:solidFill>
              </a:rPr>
              <a:t>Trung</a:t>
            </a:r>
            <a:r>
              <a:rPr lang="en-US" altLang="vi-VN" sz="3200" b="0" dirty="0" smtClean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 smtClean="0">
                <a:solidFill>
                  <a:schemeClr val="bg1"/>
                </a:solidFill>
              </a:rPr>
              <a:t>Quốc</a:t>
            </a:r>
            <a:r>
              <a:rPr lang="en-US" altLang="vi-VN" sz="3200" b="0" dirty="0" smtClean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 smtClean="0">
                <a:solidFill>
                  <a:schemeClr val="bg1"/>
                </a:solidFill>
              </a:rPr>
              <a:t>có</a:t>
            </a:r>
            <a:r>
              <a:rPr lang="en-US" altLang="vi-VN" sz="3200" b="0" dirty="0" smtClean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 smtClean="0">
                <a:solidFill>
                  <a:schemeClr val="bg1"/>
                </a:solidFill>
              </a:rPr>
              <a:t>sự</a:t>
            </a:r>
            <a:r>
              <a:rPr lang="en-US" altLang="vi-VN" sz="3200" b="0" dirty="0" smtClean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 smtClean="0">
                <a:solidFill>
                  <a:schemeClr val="bg1"/>
                </a:solidFill>
              </a:rPr>
              <a:t>thay</a:t>
            </a:r>
            <a:r>
              <a:rPr lang="en-US" altLang="vi-VN" sz="3200" b="0" dirty="0" smtClean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 smtClean="0">
                <a:solidFill>
                  <a:schemeClr val="bg1"/>
                </a:solidFill>
              </a:rPr>
              <a:t>đổi</a:t>
            </a:r>
            <a:r>
              <a:rPr lang="en-US" altLang="vi-VN" sz="3200" b="0" dirty="0" smtClean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 smtClean="0">
                <a:solidFill>
                  <a:schemeClr val="bg1"/>
                </a:solidFill>
              </a:rPr>
              <a:t>như</a:t>
            </a:r>
            <a:r>
              <a:rPr lang="en-US" altLang="vi-VN" sz="3200" b="0" dirty="0" smtClean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 smtClean="0">
                <a:solidFill>
                  <a:schemeClr val="bg1"/>
                </a:solidFill>
              </a:rPr>
              <a:t>thế</a:t>
            </a:r>
            <a:r>
              <a:rPr lang="en-US" altLang="vi-VN" sz="3200" b="0" dirty="0" smtClean="0">
                <a:solidFill>
                  <a:schemeClr val="bg1"/>
                </a:solidFill>
              </a:rPr>
              <a:t> </a:t>
            </a:r>
            <a:r>
              <a:rPr lang="en-US" altLang="vi-VN" sz="3200" b="0" dirty="0" err="1" smtClean="0">
                <a:solidFill>
                  <a:schemeClr val="bg1"/>
                </a:solidFill>
              </a:rPr>
              <a:t>nào</a:t>
            </a:r>
            <a:r>
              <a:rPr lang="en-US" altLang="vi-VN" sz="3200" b="0" dirty="0" smtClean="0">
                <a:solidFill>
                  <a:schemeClr val="bg1"/>
                </a:solidFill>
              </a:rPr>
              <a:t>?</a:t>
            </a:r>
            <a:endParaRPr lang="en-US" altLang="vi-VN" sz="32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948" y="1905000"/>
            <a:ext cx="756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a. Hoàn cảnh: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1341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cv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28575">
            <a:pattFill prst="pct5">
              <a:fgClr>
                <a:schemeClr val="folHlink"/>
              </a:fgClr>
              <a:bgClr>
                <a:srgbClr val="FF0066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48200" y="1828801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AU" altLang="vi-VN" sz="1800" b="0">
              <a:latin typeface=".Vn3DH" panose="020B7200000000000000" pitchFamily="34" charset="0"/>
            </a:endParaRPr>
          </a:p>
        </p:txBody>
      </p:sp>
      <p:pic>
        <p:nvPicPr>
          <p:cNvPr id="7172" name="Picture 4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2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164388" y="3351213"/>
            <a:ext cx="6858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1600200" y="6781800"/>
            <a:ext cx="8915400" cy="76200"/>
            <a:chOff x="48" y="4224"/>
            <a:chExt cx="5616" cy="50"/>
          </a:xfrm>
        </p:grpSpPr>
        <p:pic>
          <p:nvPicPr>
            <p:cNvPr id="7214" name="Picture 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4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5" name="Picture 8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5" name="Group 9"/>
          <p:cNvGrpSpPr>
            <a:grpSpLocks/>
          </p:cNvGrpSpPr>
          <p:nvPr/>
        </p:nvGrpSpPr>
        <p:grpSpPr bwMode="auto">
          <a:xfrm>
            <a:off x="1600200" y="-76200"/>
            <a:ext cx="9067800" cy="76200"/>
            <a:chOff x="48" y="4224"/>
            <a:chExt cx="5616" cy="50"/>
          </a:xfrm>
        </p:grpSpPr>
        <p:pic>
          <p:nvPicPr>
            <p:cNvPr id="7212" name="Picture 10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4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3" name="Picture 11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248400" y="2971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AU" altLang="vi-VN" sz="2400" b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pSp>
        <p:nvGrpSpPr>
          <p:cNvPr id="7177" name="Group 13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157" y="0"/>
            <a:chExt cx="5760" cy="4320"/>
          </a:xfrm>
        </p:grpSpPr>
        <p:pic>
          <p:nvPicPr>
            <p:cNvPr id="720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06" name="Group 15"/>
            <p:cNvGrpSpPr>
              <a:grpSpLocks/>
            </p:cNvGrpSpPr>
            <p:nvPr/>
          </p:nvGrpSpPr>
          <p:grpSpPr bwMode="auto">
            <a:xfrm>
              <a:off x="480" y="3816"/>
              <a:ext cx="4800" cy="504"/>
              <a:chOff x="525" y="3760"/>
              <a:chExt cx="5155" cy="650"/>
            </a:xfrm>
          </p:grpSpPr>
          <p:sp>
            <p:nvSpPr>
              <p:cNvPr id="7207" name="Rectangle 16"/>
              <p:cNvSpPr>
                <a:spLocks noChangeArrowheads="1"/>
              </p:cNvSpPr>
              <p:nvPr/>
            </p:nvSpPr>
            <p:spPr bwMode="auto">
              <a:xfrm>
                <a:off x="525" y="3760"/>
                <a:ext cx="5155" cy="6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2400"/>
                  <a:t>                 </a:t>
                </a:r>
                <a:r>
                  <a:rPr lang="en-US" altLang="vi-VN"/>
                  <a:t>Nhà Tần đánh chiếm các nước và thống nhất Trung Quốc</a:t>
                </a:r>
                <a:r>
                  <a:rPr lang="en-US" altLang="vi-VN" sz="1800">
                    <a:latin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7208" name="Group 17"/>
              <p:cNvGrpSpPr>
                <a:grpSpLocks/>
              </p:cNvGrpSpPr>
              <p:nvPr/>
            </p:nvGrpSpPr>
            <p:grpSpPr bwMode="auto">
              <a:xfrm rot="1071903">
                <a:off x="672" y="3957"/>
                <a:ext cx="672" cy="251"/>
                <a:chOff x="1248" y="1740"/>
                <a:chExt cx="2832" cy="690"/>
              </a:xfrm>
            </p:grpSpPr>
            <p:sp>
              <p:nvSpPr>
                <p:cNvPr id="7209" name="Freeform 18"/>
                <p:cNvSpPr>
                  <a:spLocks/>
                </p:cNvSpPr>
                <p:nvPr/>
              </p:nvSpPr>
              <p:spPr bwMode="auto">
                <a:xfrm>
                  <a:off x="2976" y="1740"/>
                  <a:ext cx="1104" cy="288"/>
                </a:xfrm>
                <a:custGeom>
                  <a:avLst/>
                  <a:gdLst>
                    <a:gd name="T0" fmla="*/ 0 w 1104"/>
                    <a:gd name="T1" fmla="*/ 96 h 288"/>
                    <a:gd name="T2" fmla="*/ 912 w 1104"/>
                    <a:gd name="T3" fmla="*/ 96 h 288"/>
                    <a:gd name="T4" fmla="*/ 768 w 1104"/>
                    <a:gd name="T5" fmla="*/ 0 h 288"/>
                    <a:gd name="T6" fmla="*/ 1104 w 1104"/>
                    <a:gd name="T7" fmla="*/ 96 h 288"/>
                    <a:gd name="T8" fmla="*/ 864 w 1104"/>
                    <a:gd name="T9" fmla="*/ 288 h 288"/>
                    <a:gd name="T10" fmla="*/ 912 w 1104"/>
                    <a:gd name="T11" fmla="*/ 144 h 288"/>
                    <a:gd name="T12" fmla="*/ 48 w 1104"/>
                    <a:gd name="T13" fmla="*/ 288 h 288"/>
                    <a:gd name="T14" fmla="*/ 0 w 1104"/>
                    <a:gd name="T15" fmla="*/ 96 h 2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04"/>
                    <a:gd name="T25" fmla="*/ 0 h 288"/>
                    <a:gd name="T26" fmla="*/ 1104 w 1104"/>
                    <a:gd name="T27" fmla="*/ 288 h 28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04" h="288">
                      <a:moveTo>
                        <a:pt x="0" y="96"/>
                      </a:moveTo>
                      <a:lnTo>
                        <a:pt x="912" y="96"/>
                      </a:lnTo>
                      <a:lnTo>
                        <a:pt x="768" y="0"/>
                      </a:lnTo>
                      <a:lnTo>
                        <a:pt x="1104" y="96"/>
                      </a:lnTo>
                      <a:lnTo>
                        <a:pt x="864" y="288"/>
                      </a:lnTo>
                      <a:lnTo>
                        <a:pt x="912" y="144"/>
                      </a:lnTo>
                      <a:lnTo>
                        <a:pt x="48" y="288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7210" name="Freeform 19"/>
                <p:cNvSpPr>
                  <a:spLocks/>
                </p:cNvSpPr>
                <p:nvPr/>
              </p:nvSpPr>
              <p:spPr bwMode="auto">
                <a:xfrm>
                  <a:off x="1488" y="1824"/>
                  <a:ext cx="2112" cy="480"/>
                </a:xfrm>
                <a:custGeom>
                  <a:avLst/>
                  <a:gdLst>
                    <a:gd name="T0" fmla="*/ 96 w 2104"/>
                    <a:gd name="T1" fmla="*/ 7248 h 432"/>
                    <a:gd name="T2" fmla="*/ 915 w 2104"/>
                    <a:gd name="T3" fmla="*/ 1021 h 432"/>
                    <a:gd name="T4" fmla="*/ 2176 w 2104"/>
                    <a:gd name="T5" fmla="*/ 1021 h 432"/>
                    <a:gd name="T6" fmla="*/ 2176 w 2104"/>
                    <a:gd name="T7" fmla="*/ 4173 h 432"/>
                    <a:gd name="T8" fmla="*/ 1249 w 2104"/>
                    <a:gd name="T9" fmla="*/ 7248 h 432"/>
                    <a:gd name="T10" fmla="*/ 594 w 2104"/>
                    <a:gd name="T11" fmla="*/ 10362 h 432"/>
                    <a:gd name="T12" fmla="*/ 273 w 2104"/>
                    <a:gd name="T13" fmla="*/ 13419 h 432"/>
                    <a:gd name="T14" fmla="*/ 96 w 2104"/>
                    <a:gd name="T15" fmla="*/ 7248 h 4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04"/>
                    <a:gd name="T25" fmla="*/ 0 h 432"/>
                    <a:gd name="T26" fmla="*/ 2104 w 2104"/>
                    <a:gd name="T27" fmla="*/ 432 h 4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04" h="432">
                      <a:moveTo>
                        <a:pt x="96" y="224"/>
                      </a:moveTo>
                      <a:cubicBezTo>
                        <a:pt x="192" y="160"/>
                        <a:pt x="512" y="64"/>
                        <a:pt x="816" y="32"/>
                      </a:cubicBezTo>
                      <a:cubicBezTo>
                        <a:pt x="1120" y="0"/>
                        <a:pt x="1736" y="16"/>
                        <a:pt x="1920" y="32"/>
                      </a:cubicBezTo>
                      <a:cubicBezTo>
                        <a:pt x="2104" y="48"/>
                        <a:pt x="2056" y="96"/>
                        <a:pt x="1920" y="128"/>
                      </a:cubicBezTo>
                      <a:cubicBezTo>
                        <a:pt x="1784" y="160"/>
                        <a:pt x="1336" y="192"/>
                        <a:pt x="1104" y="224"/>
                      </a:cubicBezTo>
                      <a:cubicBezTo>
                        <a:pt x="872" y="256"/>
                        <a:pt x="672" y="288"/>
                        <a:pt x="528" y="320"/>
                      </a:cubicBezTo>
                      <a:cubicBezTo>
                        <a:pt x="384" y="352"/>
                        <a:pt x="312" y="432"/>
                        <a:pt x="240" y="416"/>
                      </a:cubicBezTo>
                      <a:cubicBezTo>
                        <a:pt x="168" y="400"/>
                        <a:pt x="0" y="288"/>
                        <a:pt x="96" y="224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7211" name="Freeform 20"/>
                <p:cNvSpPr>
                  <a:spLocks/>
                </p:cNvSpPr>
                <p:nvPr/>
              </p:nvSpPr>
              <p:spPr bwMode="auto">
                <a:xfrm>
                  <a:off x="1248" y="2046"/>
                  <a:ext cx="576" cy="384"/>
                </a:xfrm>
                <a:custGeom>
                  <a:avLst/>
                  <a:gdLst>
                    <a:gd name="T0" fmla="*/ 96 w 576"/>
                    <a:gd name="T1" fmla="*/ 11866 h 336"/>
                    <a:gd name="T2" fmla="*/ 384 w 576"/>
                    <a:gd name="T3" fmla="*/ 0 h 336"/>
                    <a:gd name="T4" fmla="*/ 576 w 576"/>
                    <a:gd name="T5" fmla="*/ 15719 h 336"/>
                    <a:gd name="T6" fmla="*/ 336 w 576"/>
                    <a:gd name="T7" fmla="*/ 27593 h 336"/>
                    <a:gd name="T8" fmla="*/ 0 w 576"/>
                    <a:gd name="T9" fmla="*/ 15719 h 336"/>
                    <a:gd name="T10" fmla="*/ 96 w 576"/>
                    <a:gd name="T11" fmla="*/ 11866 h 3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6"/>
                    <a:gd name="T19" fmla="*/ 0 h 336"/>
                    <a:gd name="T20" fmla="*/ 576 w 576"/>
                    <a:gd name="T21" fmla="*/ 336 h 3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6" h="336">
                      <a:moveTo>
                        <a:pt x="96" y="144"/>
                      </a:moveTo>
                      <a:lnTo>
                        <a:pt x="384" y="0"/>
                      </a:lnTo>
                      <a:lnTo>
                        <a:pt x="576" y="192"/>
                      </a:lnTo>
                      <a:lnTo>
                        <a:pt x="336" y="336"/>
                      </a:lnTo>
                      <a:lnTo>
                        <a:pt x="0" y="192"/>
                      </a:lnTo>
                      <a:lnTo>
                        <a:pt x="96" y="144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1285" name="Text Box 21"/>
          <p:cNvSpPr txBox="1">
            <a:spLocks noChangeArrowheads="1"/>
          </p:cNvSpPr>
          <p:nvPr/>
        </p:nvSpPr>
        <p:spPr bwMode="auto">
          <a:xfrm rot="237630">
            <a:off x="3733800" y="4591051"/>
            <a:ext cx="1752600" cy="366713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800">
                <a:latin typeface="Arial" panose="020B0604020202020204" pitchFamily="34" charset="0"/>
              </a:rPr>
              <a:t>230 – 229 TCN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 rot="462417">
            <a:off x="3173413" y="4786313"/>
            <a:ext cx="2284412" cy="381000"/>
            <a:chOff x="1248" y="1740"/>
            <a:chExt cx="2832" cy="690"/>
          </a:xfrm>
        </p:grpSpPr>
        <p:sp>
          <p:nvSpPr>
            <p:cNvPr id="7202" name="Freeform 23"/>
            <p:cNvSpPr>
              <a:spLocks/>
            </p:cNvSpPr>
            <p:nvPr/>
          </p:nvSpPr>
          <p:spPr bwMode="auto">
            <a:xfrm>
              <a:off x="2976" y="1740"/>
              <a:ext cx="1104" cy="288"/>
            </a:xfrm>
            <a:custGeom>
              <a:avLst/>
              <a:gdLst>
                <a:gd name="T0" fmla="*/ 0 w 1104"/>
                <a:gd name="T1" fmla="*/ 96 h 288"/>
                <a:gd name="T2" fmla="*/ 912 w 1104"/>
                <a:gd name="T3" fmla="*/ 96 h 288"/>
                <a:gd name="T4" fmla="*/ 768 w 1104"/>
                <a:gd name="T5" fmla="*/ 0 h 288"/>
                <a:gd name="T6" fmla="*/ 1104 w 1104"/>
                <a:gd name="T7" fmla="*/ 96 h 288"/>
                <a:gd name="T8" fmla="*/ 864 w 1104"/>
                <a:gd name="T9" fmla="*/ 288 h 288"/>
                <a:gd name="T10" fmla="*/ 912 w 1104"/>
                <a:gd name="T11" fmla="*/ 144 h 288"/>
                <a:gd name="T12" fmla="*/ 48 w 1104"/>
                <a:gd name="T13" fmla="*/ 288 h 288"/>
                <a:gd name="T14" fmla="*/ 0 w 1104"/>
                <a:gd name="T15" fmla="*/ 9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4"/>
                <a:gd name="T25" fmla="*/ 0 h 288"/>
                <a:gd name="T26" fmla="*/ 1104 w 1104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4" h="288">
                  <a:moveTo>
                    <a:pt x="0" y="96"/>
                  </a:moveTo>
                  <a:lnTo>
                    <a:pt x="912" y="96"/>
                  </a:lnTo>
                  <a:lnTo>
                    <a:pt x="768" y="0"/>
                  </a:lnTo>
                  <a:lnTo>
                    <a:pt x="1104" y="96"/>
                  </a:lnTo>
                  <a:lnTo>
                    <a:pt x="864" y="288"/>
                  </a:lnTo>
                  <a:lnTo>
                    <a:pt x="912" y="144"/>
                  </a:lnTo>
                  <a:lnTo>
                    <a:pt x="48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3" name="Freeform 24"/>
            <p:cNvSpPr>
              <a:spLocks/>
            </p:cNvSpPr>
            <p:nvPr/>
          </p:nvSpPr>
          <p:spPr bwMode="auto">
            <a:xfrm>
              <a:off x="1488" y="1824"/>
              <a:ext cx="2112" cy="480"/>
            </a:xfrm>
            <a:custGeom>
              <a:avLst/>
              <a:gdLst>
                <a:gd name="T0" fmla="*/ 96 w 2104"/>
                <a:gd name="T1" fmla="*/ 7248 h 432"/>
                <a:gd name="T2" fmla="*/ 915 w 2104"/>
                <a:gd name="T3" fmla="*/ 1021 h 432"/>
                <a:gd name="T4" fmla="*/ 2176 w 2104"/>
                <a:gd name="T5" fmla="*/ 1021 h 432"/>
                <a:gd name="T6" fmla="*/ 2176 w 2104"/>
                <a:gd name="T7" fmla="*/ 4173 h 432"/>
                <a:gd name="T8" fmla="*/ 1249 w 2104"/>
                <a:gd name="T9" fmla="*/ 7248 h 432"/>
                <a:gd name="T10" fmla="*/ 594 w 2104"/>
                <a:gd name="T11" fmla="*/ 10362 h 432"/>
                <a:gd name="T12" fmla="*/ 273 w 2104"/>
                <a:gd name="T13" fmla="*/ 13419 h 432"/>
                <a:gd name="T14" fmla="*/ 96 w 2104"/>
                <a:gd name="T15" fmla="*/ 7248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4"/>
                <a:gd name="T25" fmla="*/ 0 h 432"/>
                <a:gd name="T26" fmla="*/ 2104 w 2104"/>
                <a:gd name="T27" fmla="*/ 432 h 4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4" h="432">
                  <a:moveTo>
                    <a:pt x="96" y="224"/>
                  </a:moveTo>
                  <a:cubicBezTo>
                    <a:pt x="192" y="160"/>
                    <a:pt x="512" y="64"/>
                    <a:pt x="816" y="32"/>
                  </a:cubicBezTo>
                  <a:cubicBezTo>
                    <a:pt x="1120" y="0"/>
                    <a:pt x="1736" y="16"/>
                    <a:pt x="1920" y="32"/>
                  </a:cubicBezTo>
                  <a:cubicBezTo>
                    <a:pt x="2104" y="48"/>
                    <a:pt x="2056" y="96"/>
                    <a:pt x="1920" y="128"/>
                  </a:cubicBezTo>
                  <a:cubicBezTo>
                    <a:pt x="1784" y="160"/>
                    <a:pt x="1336" y="192"/>
                    <a:pt x="1104" y="224"/>
                  </a:cubicBezTo>
                  <a:cubicBezTo>
                    <a:pt x="872" y="256"/>
                    <a:pt x="672" y="288"/>
                    <a:pt x="528" y="320"/>
                  </a:cubicBezTo>
                  <a:cubicBezTo>
                    <a:pt x="384" y="352"/>
                    <a:pt x="312" y="432"/>
                    <a:pt x="240" y="416"/>
                  </a:cubicBezTo>
                  <a:cubicBezTo>
                    <a:pt x="168" y="400"/>
                    <a:pt x="0" y="288"/>
                    <a:pt x="96" y="224"/>
                  </a:cubicBez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4" name="Freeform 25"/>
            <p:cNvSpPr>
              <a:spLocks/>
            </p:cNvSpPr>
            <p:nvPr/>
          </p:nvSpPr>
          <p:spPr bwMode="auto">
            <a:xfrm>
              <a:off x="1248" y="2046"/>
              <a:ext cx="576" cy="384"/>
            </a:xfrm>
            <a:custGeom>
              <a:avLst/>
              <a:gdLst>
                <a:gd name="T0" fmla="*/ 96 w 576"/>
                <a:gd name="T1" fmla="*/ 11866 h 336"/>
                <a:gd name="T2" fmla="*/ 384 w 576"/>
                <a:gd name="T3" fmla="*/ 0 h 336"/>
                <a:gd name="T4" fmla="*/ 576 w 576"/>
                <a:gd name="T5" fmla="*/ 15719 h 336"/>
                <a:gd name="T6" fmla="*/ 336 w 576"/>
                <a:gd name="T7" fmla="*/ 27593 h 336"/>
                <a:gd name="T8" fmla="*/ 0 w 576"/>
                <a:gd name="T9" fmla="*/ 15719 h 336"/>
                <a:gd name="T10" fmla="*/ 96 w 576"/>
                <a:gd name="T11" fmla="*/ 1186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336"/>
                <a:gd name="T20" fmla="*/ 576 w 57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336">
                  <a:moveTo>
                    <a:pt x="96" y="144"/>
                  </a:moveTo>
                  <a:lnTo>
                    <a:pt x="384" y="0"/>
                  </a:lnTo>
                  <a:lnTo>
                    <a:pt x="576" y="192"/>
                  </a:lnTo>
                  <a:lnTo>
                    <a:pt x="336" y="336"/>
                  </a:lnTo>
                  <a:lnTo>
                    <a:pt x="0" y="192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290" name="Text Box 26"/>
          <p:cNvSpPr txBox="1">
            <a:spLocks noChangeArrowheads="1"/>
          </p:cNvSpPr>
          <p:nvPr/>
        </p:nvSpPr>
        <p:spPr bwMode="auto">
          <a:xfrm rot="-571211">
            <a:off x="3352800" y="3276601"/>
            <a:ext cx="1752600" cy="366713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800">
                <a:latin typeface="Arial" panose="020B0604020202020204" pitchFamily="34" charset="0"/>
              </a:rPr>
              <a:t>229 – 228 TCN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 rot="-871789">
            <a:off x="2762250" y="3597275"/>
            <a:ext cx="2959100" cy="615950"/>
            <a:chOff x="1088" y="984"/>
            <a:chExt cx="2567" cy="972"/>
          </a:xfrm>
        </p:grpSpPr>
        <p:sp>
          <p:nvSpPr>
            <p:cNvPr id="7198" name="Freeform 28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8"/>
                <a:gd name="T19" fmla="*/ 0 h 678"/>
                <a:gd name="T20" fmla="*/ 568 w 568"/>
                <a:gd name="T21" fmla="*/ 678 h 6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7199" name="Group 29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7200" name="Freeform 30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7"/>
                  <a:gd name="T25" fmla="*/ 0 h 430"/>
                  <a:gd name="T26" fmla="*/ 877 w 877"/>
                  <a:gd name="T27" fmla="*/ 430 h 4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1" name="Freeform 31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49"/>
                  <a:gd name="T40" fmla="*/ 0 h 869"/>
                  <a:gd name="T41" fmla="*/ 1949 w 1949"/>
                  <a:gd name="T42" fmla="*/ 869 h 8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1296" name="Text Box 32"/>
          <p:cNvSpPr txBox="1">
            <a:spLocks noChangeArrowheads="1"/>
          </p:cNvSpPr>
          <p:nvPr/>
        </p:nvSpPr>
        <p:spPr bwMode="auto">
          <a:xfrm rot="-3625533">
            <a:off x="5403057" y="2140744"/>
            <a:ext cx="1143000" cy="366713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800">
                <a:latin typeface="Arial" panose="020B0604020202020204" pitchFamily="34" charset="0"/>
              </a:rPr>
              <a:t>226 TCN</a:t>
            </a: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 rot="-3397416">
            <a:off x="5363370" y="2313782"/>
            <a:ext cx="1795462" cy="365125"/>
            <a:chOff x="1248" y="1740"/>
            <a:chExt cx="2832" cy="690"/>
          </a:xfrm>
        </p:grpSpPr>
        <p:sp>
          <p:nvSpPr>
            <p:cNvPr id="7195" name="Freeform 34"/>
            <p:cNvSpPr>
              <a:spLocks/>
            </p:cNvSpPr>
            <p:nvPr/>
          </p:nvSpPr>
          <p:spPr bwMode="auto">
            <a:xfrm>
              <a:off x="2976" y="1740"/>
              <a:ext cx="1104" cy="288"/>
            </a:xfrm>
            <a:custGeom>
              <a:avLst/>
              <a:gdLst>
                <a:gd name="T0" fmla="*/ 0 w 1104"/>
                <a:gd name="T1" fmla="*/ 96 h 288"/>
                <a:gd name="T2" fmla="*/ 912 w 1104"/>
                <a:gd name="T3" fmla="*/ 96 h 288"/>
                <a:gd name="T4" fmla="*/ 768 w 1104"/>
                <a:gd name="T5" fmla="*/ 0 h 288"/>
                <a:gd name="T6" fmla="*/ 1104 w 1104"/>
                <a:gd name="T7" fmla="*/ 96 h 288"/>
                <a:gd name="T8" fmla="*/ 864 w 1104"/>
                <a:gd name="T9" fmla="*/ 288 h 288"/>
                <a:gd name="T10" fmla="*/ 912 w 1104"/>
                <a:gd name="T11" fmla="*/ 144 h 288"/>
                <a:gd name="T12" fmla="*/ 48 w 1104"/>
                <a:gd name="T13" fmla="*/ 288 h 288"/>
                <a:gd name="T14" fmla="*/ 0 w 1104"/>
                <a:gd name="T15" fmla="*/ 9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4"/>
                <a:gd name="T25" fmla="*/ 0 h 288"/>
                <a:gd name="T26" fmla="*/ 1104 w 1104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4" h="288">
                  <a:moveTo>
                    <a:pt x="0" y="96"/>
                  </a:moveTo>
                  <a:lnTo>
                    <a:pt x="912" y="96"/>
                  </a:lnTo>
                  <a:lnTo>
                    <a:pt x="768" y="0"/>
                  </a:lnTo>
                  <a:lnTo>
                    <a:pt x="1104" y="96"/>
                  </a:lnTo>
                  <a:lnTo>
                    <a:pt x="864" y="288"/>
                  </a:lnTo>
                  <a:lnTo>
                    <a:pt x="912" y="144"/>
                  </a:lnTo>
                  <a:lnTo>
                    <a:pt x="48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6" name="Freeform 35"/>
            <p:cNvSpPr>
              <a:spLocks/>
            </p:cNvSpPr>
            <p:nvPr/>
          </p:nvSpPr>
          <p:spPr bwMode="auto">
            <a:xfrm>
              <a:off x="1488" y="1824"/>
              <a:ext cx="2112" cy="480"/>
            </a:xfrm>
            <a:custGeom>
              <a:avLst/>
              <a:gdLst>
                <a:gd name="T0" fmla="*/ 96 w 2104"/>
                <a:gd name="T1" fmla="*/ 7248 h 432"/>
                <a:gd name="T2" fmla="*/ 915 w 2104"/>
                <a:gd name="T3" fmla="*/ 1021 h 432"/>
                <a:gd name="T4" fmla="*/ 2176 w 2104"/>
                <a:gd name="T5" fmla="*/ 1021 h 432"/>
                <a:gd name="T6" fmla="*/ 2176 w 2104"/>
                <a:gd name="T7" fmla="*/ 4173 h 432"/>
                <a:gd name="T8" fmla="*/ 1249 w 2104"/>
                <a:gd name="T9" fmla="*/ 7248 h 432"/>
                <a:gd name="T10" fmla="*/ 594 w 2104"/>
                <a:gd name="T11" fmla="*/ 10362 h 432"/>
                <a:gd name="T12" fmla="*/ 273 w 2104"/>
                <a:gd name="T13" fmla="*/ 13419 h 432"/>
                <a:gd name="T14" fmla="*/ 96 w 2104"/>
                <a:gd name="T15" fmla="*/ 7248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4"/>
                <a:gd name="T25" fmla="*/ 0 h 432"/>
                <a:gd name="T26" fmla="*/ 2104 w 2104"/>
                <a:gd name="T27" fmla="*/ 432 h 4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4" h="432">
                  <a:moveTo>
                    <a:pt x="96" y="224"/>
                  </a:moveTo>
                  <a:cubicBezTo>
                    <a:pt x="192" y="160"/>
                    <a:pt x="512" y="64"/>
                    <a:pt x="816" y="32"/>
                  </a:cubicBezTo>
                  <a:cubicBezTo>
                    <a:pt x="1120" y="0"/>
                    <a:pt x="1736" y="16"/>
                    <a:pt x="1920" y="32"/>
                  </a:cubicBezTo>
                  <a:cubicBezTo>
                    <a:pt x="2104" y="48"/>
                    <a:pt x="2056" y="96"/>
                    <a:pt x="1920" y="128"/>
                  </a:cubicBezTo>
                  <a:cubicBezTo>
                    <a:pt x="1784" y="160"/>
                    <a:pt x="1336" y="192"/>
                    <a:pt x="1104" y="224"/>
                  </a:cubicBezTo>
                  <a:cubicBezTo>
                    <a:pt x="872" y="256"/>
                    <a:pt x="672" y="288"/>
                    <a:pt x="528" y="320"/>
                  </a:cubicBezTo>
                  <a:cubicBezTo>
                    <a:pt x="384" y="352"/>
                    <a:pt x="312" y="432"/>
                    <a:pt x="240" y="416"/>
                  </a:cubicBezTo>
                  <a:cubicBezTo>
                    <a:pt x="168" y="400"/>
                    <a:pt x="0" y="288"/>
                    <a:pt x="96" y="224"/>
                  </a:cubicBez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7" name="Freeform 36"/>
            <p:cNvSpPr>
              <a:spLocks/>
            </p:cNvSpPr>
            <p:nvPr/>
          </p:nvSpPr>
          <p:spPr bwMode="auto">
            <a:xfrm>
              <a:off x="1248" y="2046"/>
              <a:ext cx="576" cy="384"/>
            </a:xfrm>
            <a:custGeom>
              <a:avLst/>
              <a:gdLst>
                <a:gd name="T0" fmla="*/ 96 w 576"/>
                <a:gd name="T1" fmla="*/ 11866 h 336"/>
                <a:gd name="T2" fmla="*/ 384 w 576"/>
                <a:gd name="T3" fmla="*/ 0 h 336"/>
                <a:gd name="T4" fmla="*/ 576 w 576"/>
                <a:gd name="T5" fmla="*/ 15719 h 336"/>
                <a:gd name="T6" fmla="*/ 336 w 576"/>
                <a:gd name="T7" fmla="*/ 27593 h 336"/>
                <a:gd name="T8" fmla="*/ 0 w 576"/>
                <a:gd name="T9" fmla="*/ 15719 h 336"/>
                <a:gd name="T10" fmla="*/ 96 w 576"/>
                <a:gd name="T11" fmla="*/ 1186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336"/>
                <a:gd name="T20" fmla="*/ 576 w 57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336">
                  <a:moveTo>
                    <a:pt x="96" y="144"/>
                  </a:moveTo>
                  <a:lnTo>
                    <a:pt x="384" y="0"/>
                  </a:lnTo>
                  <a:lnTo>
                    <a:pt x="576" y="192"/>
                  </a:lnTo>
                  <a:lnTo>
                    <a:pt x="336" y="336"/>
                  </a:lnTo>
                  <a:lnTo>
                    <a:pt x="0" y="192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306" name="Text Box 42"/>
          <p:cNvSpPr txBox="1">
            <a:spLocks noChangeArrowheads="1"/>
          </p:cNvSpPr>
          <p:nvPr/>
        </p:nvSpPr>
        <p:spPr bwMode="auto">
          <a:xfrm rot="3629904">
            <a:off x="6546057" y="2369344"/>
            <a:ext cx="1143000" cy="366713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800">
                <a:latin typeface="Arial" panose="020B0604020202020204" pitchFamily="34" charset="0"/>
              </a:rPr>
              <a:t>221 TCN</a:t>
            </a:r>
          </a:p>
        </p:txBody>
      </p:sp>
      <p:grpSp>
        <p:nvGrpSpPr>
          <p:cNvPr id="11" name="Group 43"/>
          <p:cNvGrpSpPr>
            <a:grpSpLocks/>
          </p:cNvGrpSpPr>
          <p:nvPr/>
        </p:nvGrpSpPr>
        <p:grpSpPr bwMode="auto">
          <a:xfrm rot="3913304">
            <a:off x="6353176" y="2200276"/>
            <a:ext cx="1790700" cy="377825"/>
            <a:chOff x="1248" y="1740"/>
            <a:chExt cx="2832" cy="690"/>
          </a:xfrm>
        </p:grpSpPr>
        <p:sp>
          <p:nvSpPr>
            <p:cNvPr id="7192" name="Freeform 44"/>
            <p:cNvSpPr>
              <a:spLocks/>
            </p:cNvSpPr>
            <p:nvPr/>
          </p:nvSpPr>
          <p:spPr bwMode="auto">
            <a:xfrm>
              <a:off x="2976" y="1740"/>
              <a:ext cx="1104" cy="288"/>
            </a:xfrm>
            <a:custGeom>
              <a:avLst/>
              <a:gdLst>
                <a:gd name="T0" fmla="*/ 0 w 1104"/>
                <a:gd name="T1" fmla="*/ 96 h 288"/>
                <a:gd name="T2" fmla="*/ 912 w 1104"/>
                <a:gd name="T3" fmla="*/ 96 h 288"/>
                <a:gd name="T4" fmla="*/ 768 w 1104"/>
                <a:gd name="T5" fmla="*/ 0 h 288"/>
                <a:gd name="T6" fmla="*/ 1104 w 1104"/>
                <a:gd name="T7" fmla="*/ 96 h 288"/>
                <a:gd name="T8" fmla="*/ 864 w 1104"/>
                <a:gd name="T9" fmla="*/ 288 h 288"/>
                <a:gd name="T10" fmla="*/ 912 w 1104"/>
                <a:gd name="T11" fmla="*/ 144 h 288"/>
                <a:gd name="T12" fmla="*/ 48 w 1104"/>
                <a:gd name="T13" fmla="*/ 288 h 288"/>
                <a:gd name="T14" fmla="*/ 0 w 1104"/>
                <a:gd name="T15" fmla="*/ 9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4"/>
                <a:gd name="T25" fmla="*/ 0 h 288"/>
                <a:gd name="T26" fmla="*/ 1104 w 1104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4" h="288">
                  <a:moveTo>
                    <a:pt x="0" y="96"/>
                  </a:moveTo>
                  <a:lnTo>
                    <a:pt x="912" y="96"/>
                  </a:lnTo>
                  <a:lnTo>
                    <a:pt x="768" y="0"/>
                  </a:lnTo>
                  <a:lnTo>
                    <a:pt x="1104" y="96"/>
                  </a:lnTo>
                  <a:lnTo>
                    <a:pt x="864" y="288"/>
                  </a:lnTo>
                  <a:lnTo>
                    <a:pt x="912" y="144"/>
                  </a:lnTo>
                  <a:lnTo>
                    <a:pt x="48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3" name="Freeform 45"/>
            <p:cNvSpPr>
              <a:spLocks/>
            </p:cNvSpPr>
            <p:nvPr/>
          </p:nvSpPr>
          <p:spPr bwMode="auto">
            <a:xfrm>
              <a:off x="1488" y="1824"/>
              <a:ext cx="2112" cy="480"/>
            </a:xfrm>
            <a:custGeom>
              <a:avLst/>
              <a:gdLst>
                <a:gd name="T0" fmla="*/ 96 w 2104"/>
                <a:gd name="T1" fmla="*/ 7248 h 432"/>
                <a:gd name="T2" fmla="*/ 915 w 2104"/>
                <a:gd name="T3" fmla="*/ 1021 h 432"/>
                <a:gd name="T4" fmla="*/ 2176 w 2104"/>
                <a:gd name="T5" fmla="*/ 1021 h 432"/>
                <a:gd name="T6" fmla="*/ 2176 w 2104"/>
                <a:gd name="T7" fmla="*/ 4173 h 432"/>
                <a:gd name="T8" fmla="*/ 1249 w 2104"/>
                <a:gd name="T9" fmla="*/ 7248 h 432"/>
                <a:gd name="T10" fmla="*/ 594 w 2104"/>
                <a:gd name="T11" fmla="*/ 10362 h 432"/>
                <a:gd name="T12" fmla="*/ 273 w 2104"/>
                <a:gd name="T13" fmla="*/ 13419 h 432"/>
                <a:gd name="T14" fmla="*/ 96 w 2104"/>
                <a:gd name="T15" fmla="*/ 7248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4"/>
                <a:gd name="T25" fmla="*/ 0 h 432"/>
                <a:gd name="T26" fmla="*/ 2104 w 2104"/>
                <a:gd name="T27" fmla="*/ 432 h 4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4" h="432">
                  <a:moveTo>
                    <a:pt x="96" y="224"/>
                  </a:moveTo>
                  <a:cubicBezTo>
                    <a:pt x="192" y="160"/>
                    <a:pt x="512" y="64"/>
                    <a:pt x="816" y="32"/>
                  </a:cubicBezTo>
                  <a:cubicBezTo>
                    <a:pt x="1120" y="0"/>
                    <a:pt x="1736" y="16"/>
                    <a:pt x="1920" y="32"/>
                  </a:cubicBezTo>
                  <a:cubicBezTo>
                    <a:pt x="2104" y="48"/>
                    <a:pt x="2056" y="96"/>
                    <a:pt x="1920" y="128"/>
                  </a:cubicBezTo>
                  <a:cubicBezTo>
                    <a:pt x="1784" y="160"/>
                    <a:pt x="1336" y="192"/>
                    <a:pt x="1104" y="224"/>
                  </a:cubicBezTo>
                  <a:cubicBezTo>
                    <a:pt x="872" y="256"/>
                    <a:pt x="672" y="288"/>
                    <a:pt x="528" y="320"/>
                  </a:cubicBezTo>
                  <a:cubicBezTo>
                    <a:pt x="384" y="352"/>
                    <a:pt x="312" y="432"/>
                    <a:pt x="240" y="416"/>
                  </a:cubicBezTo>
                  <a:cubicBezTo>
                    <a:pt x="168" y="400"/>
                    <a:pt x="0" y="288"/>
                    <a:pt x="96" y="224"/>
                  </a:cubicBez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4" name="Freeform 46"/>
            <p:cNvSpPr>
              <a:spLocks/>
            </p:cNvSpPr>
            <p:nvPr/>
          </p:nvSpPr>
          <p:spPr bwMode="auto">
            <a:xfrm>
              <a:off x="1248" y="2046"/>
              <a:ext cx="576" cy="384"/>
            </a:xfrm>
            <a:custGeom>
              <a:avLst/>
              <a:gdLst>
                <a:gd name="T0" fmla="*/ 96 w 576"/>
                <a:gd name="T1" fmla="*/ 11866 h 336"/>
                <a:gd name="T2" fmla="*/ 384 w 576"/>
                <a:gd name="T3" fmla="*/ 0 h 336"/>
                <a:gd name="T4" fmla="*/ 576 w 576"/>
                <a:gd name="T5" fmla="*/ 15719 h 336"/>
                <a:gd name="T6" fmla="*/ 336 w 576"/>
                <a:gd name="T7" fmla="*/ 27593 h 336"/>
                <a:gd name="T8" fmla="*/ 0 w 576"/>
                <a:gd name="T9" fmla="*/ 15719 h 336"/>
                <a:gd name="T10" fmla="*/ 96 w 576"/>
                <a:gd name="T11" fmla="*/ 1186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336"/>
                <a:gd name="T20" fmla="*/ 576 w 57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336">
                  <a:moveTo>
                    <a:pt x="96" y="144"/>
                  </a:moveTo>
                  <a:lnTo>
                    <a:pt x="384" y="0"/>
                  </a:lnTo>
                  <a:lnTo>
                    <a:pt x="576" y="192"/>
                  </a:lnTo>
                  <a:lnTo>
                    <a:pt x="336" y="336"/>
                  </a:lnTo>
                  <a:lnTo>
                    <a:pt x="0" y="192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311" name="Text Box 47"/>
          <p:cNvSpPr txBox="1">
            <a:spLocks noChangeArrowheads="1"/>
          </p:cNvSpPr>
          <p:nvPr/>
        </p:nvSpPr>
        <p:spPr bwMode="auto">
          <a:xfrm rot="985034">
            <a:off x="4210050" y="4076701"/>
            <a:ext cx="1143000" cy="366713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800">
                <a:latin typeface="Arial" panose="020B0604020202020204" pitchFamily="34" charset="0"/>
              </a:rPr>
              <a:t>225 TCN</a:t>
            </a: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 rot="191994">
            <a:off x="3203575" y="4289425"/>
            <a:ext cx="2433638" cy="641350"/>
            <a:chOff x="1088" y="984"/>
            <a:chExt cx="2567" cy="972"/>
          </a:xfrm>
        </p:grpSpPr>
        <p:sp>
          <p:nvSpPr>
            <p:cNvPr id="7188" name="Freeform 49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8"/>
                <a:gd name="T19" fmla="*/ 0 h 678"/>
                <a:gd name="T20" fmla="*/ 568 w 568"/>
                <a:gd name="T21" fmla="*/ 678 h 6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7189" name="Group 50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7190" name="Freeform 51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7"/>
                  <a:gd name="T25" fmla="*/ 0 h 430"/>
                  <a:gd name="T26" fmla="*/ 877 w 877"/>
                  <a:gd name="T27" fmla="*/ 430 h 4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1" name="Freeform 52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49"/>
                  <a:gd name="T40" fmla="*/ 0 h 869"/>
                  <a:gd name="T41" fmla="*/ 1949 w 1949"/>
                  <a:gd name="T42" fmla="*/ 869 h 8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474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 animBg="1"/>
      <p:bldP spid="11290" grpId="0" animBg="1"/>
      <p:bldP spid="11296" grpId="0" animBg="1"/>
      <p:bldP spid="11306" grpId="0" animBg="1"/>
      <p:bldP spid="113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dirty="0" smtClean="0"/>
              <a:t>1. Cuộc kháng chiến chống quân xâm lược Tần diễn ra như thế nào?</a:t>
            </a:r>
            <a:endParaRPr lang="vi-V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89212" y="2915478"/>
            <a:ext cx="8915400" cy="299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 smtClean="0"/>
              <a:t>Nước Văn Lang đã bắt đầu suy yếu.</a:t>
            </a:r>
          </a:p>
          <a:p>
            <a:r>
              <a:rPr lang="vi-VN" sz="2400" dirty="0" smtClean="0"/>
              <a:t>Nhà Tần thống nhất Trung Quốc, bắt đầu xâm lược phương Nam để mở rộng lãnh thổ.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29948" y="1905000"/>
            <a:ext cx="756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a. Hoàn cảnh: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43113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1. Cuộc kháng chiến chống quân xâm lược Tần diễn ra như thế nào?</a:t>
            </a:r>
            <a:br>
              <a:rPr lang="vi-VN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 smtClean="0"/>
              <a:t>b. Diễn biến</a:t>
            </a:r>
            <a:endParaRPr lang="vi-VN" sz="2400" dirty="0"/>
          </a:p>
        </p:txBody>
      </p:sp>
      <p:sp>
        <p:nvSpPr>
          <p:cNvPr id="4" name="Cloud Callout 3"/>
          <p:cNvSpPr/>
          <p:nvPr/>
        </p:nvSpPr>
        <p:spPr>
          <a:xfrm>
            <a:off x="6609591" y="2345635"/>
            <a:ext cx="5012566" cy="2703444"/>
          </a:xfrm>
          <a:prstGeom prst="cloudCallou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Em hãy tường thuật lại diễn biến cuộc kháng chiến chống Tần?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733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895600" y="1981201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8195" name="Picture 5" descr="lược đồ chống T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86106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715000" y="3657601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8197" name="Line 26"/>
          <p:cNvSpPr>
            <a:spLocks noChangeShapeType="1"/>
          </p:cNvSpPr>
          <p:nvPr/>
        </p:nvSpPr>
        <p:spPr bwMode="auto">
          <a:xfrm flipH="1">
            <a:off x="5261113" y="3133638"/>
            <a:ext cx="907774" cy="40087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8" name="Line 27"/>
          <p:cNvSpPr>
            <a:spLocks noChangeShapeType="1"/>
          </p:cNvSpPr>
          <p:nvPr/>
        </p:nvSpPr>
        <p:spPr bwMode="auto">
          <a:xfrm flipH="1">
            <a:off x="4495800" y="3657600"/>
            <a:ext cx="381000" cy="0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9" name="Line 28"/>
          <p:cNvSpPr>
            <a:spLocks noChangeShapeType="1"/>
          </p:cNvSpPr>
          <p:nvPr/>
        </p:nvSpPr>
        <p:spPr bwMode="auto">
          <a:xfrm>
            <a:off x="4914900" y="3848100"/>
            <a:ext cx="381000" cy="30480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0" name="Line 29"/>
          <p:cNvSpPr>
            <a:spLocks noChangeShapeType="1"/>
          </p:cNvSpPr>
          <p:nvPr/>
        </p:nvSpPr>
        <p:spPr bwMode="auto">
          <a:xfrm flipH="1">
            <a:off x="3945007" y="3534516"/>
            <a:ext cx="375202" cy="313584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1" name="Line 30"/>
          <p:cNvSpPr>
            <a:spLocks noChangeShapeType="1"/>
          </p:cNvSpPr>
          <p:nvPr/>
        </p:nvSpPr>
        <p:spPr bwMode="auto">
          <a:xfrm>
            <a:off x="4459357" y="3230563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2" name="Line 31"/>
          <p:cNvSpPr>
            <a:spLocks noChangeShapeType="1"/>
          </p:cNvSpPr>
          <p:nvPr/>
        </p:nvSpPr>
        <p:spPr bwMode="auto">
          <a:xfrm flipV="1">
            <a:off x="3543300" y="3895059"/>
            <a:ext cx="381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3" name="Line 32"/>
          <p:cNvSpPr>
            <a:spLocks noChangeShapeType="1"/>
          </p:cNvSpPr>
          <p:nvPr/>
        </p:nvSpPr>
        <p:spPr bwMode="auto">
          <a:xfrm flipH="1" flipV="1">
            <a:off x="5342283" y="4133945"/>
            <a:ext cx="3810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4" name="Text Box 33"/>
          <p:cNvSpPr txBox="1">
            <a:spLocks noChangeArrowheads="1"/>
          </p:cNvSpPr>
          <p:nvPr/>
        </p:nvSpPr>
        <p:spPr bwMode="auto">
          <a:xfrm>
            <a:off x="7086600" y="685801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6781800" y="4800601"/>
            <a:ext cx="3276600" cy="143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en-US" b="1" dirty="0" err="1">
                <a:latin typeface="Arial" charset="0"/>
              </a:rPr>
              <a:t>Chú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giải</a:t>
            </a:r>
            <a:endParaRPr lang="en-US" b="1" dirty="0">
              <a:latin typeface="Arial" charset="0"/>
            </a:endParaRPr>
          </a:p>
          <a:p>
            <a:pPr algn="ctr" eaLnBrk="0" hangingPunct="0">
              <a:spcBef>
                <a:spcPts val="600"/>
              </a:spcBef>
              <a:defRPr/>
            </a:pPr>
            <a:r>
              <a:rPr lang="en-US" sz="1400" b="1" dirty="0">
                <a:latin typeface="Arial" charset="0"/>
              </a:rPr>
              <a:t>               </a:t>
            </a:r>
            <a:r>
              <a:rPr lang="en-US" sz="1600" b="1" dirty="0" err="1">
                <a:latin typeface="Arial" charset="0"/>
              </a:rPr>
              <a:t>Hướng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tấn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công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quân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Tần</a:t>
            </a:r>
            <a:endParaRPr lang="en-US" sz="1600" b="1" dirty="0">
              <a:latin typeface="Arial" charset="0"/>
            </a:endParaRPr>
          </a:p>
          <a:p>
            <a:pPr algn="ctr" eaLnBrk="0" hangingPunct="0">
              <a:spcBef>
                <a:spcPts val="600"/>
              </a:spcBef>
              <a:defRPr/>
            </a:pPr>
            <a:r>
              <a:rPr lang="en-US" b="1" dirty="0">
                <a:latin typeface="Arial" charset="0"/>
              </a:rPr>
              <a:t>      </a:t>
            </a:r>
            <a:r>
              <a:rPr lang="en-US" sz="1600" b="1" dirty="0" err="1"/>
              <a:t>Người</a:t>
            </a:r>
            <a:r>
              <a:rPr lang="en-US" sz="1600" b="1" dirty="0"/>
              <a:t> </a:t>
            </a:r>
            <a:r>
              <a:rPr lang="en-US" sz="1600" b="1" dirty="0" err="1"/>
              <a:t>Việt</a:t>
            </a:r>
            <a:r>
              <a:rPr lang="en-US" sz="1600" b="1" dirty="0"/>
              <a:t> </a:t>
            </a:r>
            <a:r>
              <a:rPr lang="en-US" sz="1600" b="1" dirty="0" err="1"/>
              <a:t>chặn</a:t>
            </a:r>
            <a:r>
              <a:rPr lang="en-US" sz="1600" b="1" dirty="0"/>
              <a:t> </a:t>
            </a:r>
            <a:r>
              <a:rPr lang="en-US" sz="1600" b="1" dirty="0" err="1"/>
              <a:t>đánh</a:t>
            </a:r>
            <a:endParaRPr lang="en-US" sz="1600" b="1" dirty="0"/>
          </a:p>
          <a:p>
            <a:pPr algn="ctr" eaLnBrk="0" hangingPunct="0">
              <a:spcBef>
                <a:spcPts val="600"/>
              </a:spcBef>
              <a:defRPr/>
            </a:pPr>
            <a:r>
              <a:rPr lang="en-US" sz="1600" b="1" dirty="0" err="1"/>
              <a:t>Kinh</a:t>
            </a:r>
            <a:r>
              <a:rPr lang="en-US" sz="1600" b="1" dirty="0"/>
              <a:t> </a:t>
            </a:r>
            <a:r>
              <a:rPr lang="en-US" sz="1600" b="1" dirty="0" err="1"/>
              <a:t>Đô</a:t>
            </a:r>
            <a:endParaRPr lang="en-US" sz="1600" b="1" dirty="0"/>
          </a:p>
        </p:txBody>
      </p:sp>
      <p:sp>
        <p:nvSpPr>
          <p:cNvPr id="8207" name="Line 26"/>
          <p:cNvSpPr>
            <a:spLocks noChangeShapeType="1"/>
          </p:cNvSpPr>
          <p:nvPr/>
        </p:nvSpPr>
        <p:spPr bwMode="auto">
          <a:xfrm>
            <a:off x="6858000" y="5486400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8" name="Line 32"/>
          <p:cNvSpPr>
            <a:spLocks noChangeShapeType="1"/>
          </p:cNvSpPr>
          <p:nvPr/>
        </p:nvSpPr>
        <p:spPr bwMode="auto">
          <a:xfrm flipV="1">
            <a:off x="6858000" y="57912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114800" y="4302126"/>
            <a:ext cx="304800" cy="288925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i="1">
              <a:latin typeface=".VnCentury Schoolbook" pitchFamily="34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34200" y="5943601"/>
            <a:ext cx="304800" cy="288925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i="1">
              <a:latin typeface=".VnCentury Schoolbook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608457" y="6232526"/>
            <a:ext cx="8975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218 TCN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Tần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alt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dirty="0" smtClean="0"/>
              <a:t>1. Cuộc kháng chiến chống quân xâm lược Tần diễn ra như thế nào?</a:t>
            </a:r>
            <a:br>
              <a:rPr lang="vi-VN" dirty="0" smtClean="0"/>
            </a:br>
            <a:endParaRPr lang="vi-V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2925" y="1669774"/>
            <a:ext cx="8915400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vi-VN" sz="3200" dirty="0" smtClean="0">
                <a:solidFill>
                  <a:schemeClr val="tx1"/>
                </a:solidFill>
              </a:rPr>
              <a:t>b. Diễn biến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31773" y="2559678"/>
            <a:ext cx="8975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218 TCN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Tần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alt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31773" y="3145466"/>
            <a:ext cx="7145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Tần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Lang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31773" y="3795140"/>
            <a:ext cx="9336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Tần</a:t>
            </a:r>
            <a:endParaRPr lang="en-US" alt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3681" y="5037932"/>
            <a:ext cx="9601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4" eaLnBrk="1" hangingPunct="1">
              <a:buFontTx/>
              <a:buChar char="-"/>
            </a:pP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, ban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endParaRPr lang="en-US" alt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31773" y="4444814"/>
            <a:ext cx="61900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Thục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endParaRPr lang="en-US" alt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7"/>
          <p:cNvSpPr>
            <a:spLocks noChangeArrowheads="1"/>
          </p:cNvSpPr>
          <p:nvPr/>
        </p:nvSpPr>
        <p:spPr bwMode="auto">
          <a:xfrm>
            <a:off x="6097795" y="2355263"/>
            <a:ext cx="6094205" cy="1843087"/>
          </a:xfrm>
          <a:prstGeom prst="cloudCallout">
            <a:avLst>
              <a:gd name="adj1" fmla="val -46551"/>
              <a:gd name="adj2" fmla="val 61023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dirty="0" smtClean="0"/>
              <a:t>1. Cuộc kháng chiến chống quân xâm lược Tần diễn ra như thế nào?</a:t>
            </a:r>
            <a:br>
              <a:rPr lang="vi-VN" dirty="0" smtClean="0"/>
            </a:br>
            <a:endParaRPr lang="vi-V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2925" y="1669774"/>
            <a:ext cx="8915400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vi-VN" sz="3200" dirty="0" smtClean="0">
                <a:solidFill>
                  <a:schemeClr val="tx1"/>
                </a:solidFill>
              </a:rPr>
              <a:t>c. Kết quả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195930" y="2436588"/>
            <a:ext cx="4797287" cy="1680439"/>
          </a:xfrm>
          <a:prstGeom prst="wedgeRectCallout">
            <a:avLst>
              <a:gd name="adj1" fmla="val -36303"/>
              <a:gd name="adj2" fmla="val 790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Lạc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Âu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vi-VN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92925" y="2559043"/>
            <a:ext cx="86836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Tần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giết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úy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Tần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alt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</TotalTime>
  <Words>1006</Words>
  <Application>Microsoft Office PowerPoint</Application>
  <PresentationFormat>Widescreen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.Vn3DH</vt:lpstr>
      <vt:lpstr>.VnBodoniH</vt:lpstr>
      <vt:lpstr>.VnCentury Schoolbook</vt:lpstr>
      <vt:lpstr>.VnTime</vt:lpstr>
      <vt:lpstr>Arial</vt:lpstr>
      <vt:lpstr>Century Gothic</vt:lpstr>
      <vt:lpstr>Tahoma</vt:lpstr>
      <vt:lpstr>Times New Roman</vt:lpstr>
      <vt:lpstr>Wingdings 3</vt:lpstr>
      <vt:lpstr>Wisp</vt:lpstr>
      <vt:lpstr>TIẾT 19 – CHỦ ĐỀ: NƯỚC ÂU LẠC</vt:lpstr>
      <vt:lpstr>1. Cuộc kháng chiến chống quân xâm lược Tần diễn ra như thế nào?</vt:lpstr>
      <vt:lpstr>1. Cuộc kháng chiến chống quân xâm lược Tần diễn ra như thế nào?</vt:lpstr>
      <vt:lpstr>PowerPoint Presentation</vt:lpstr>
      <vt:lpstr>PowerPoint Presentation</vt:lpstr>
      <vt:lpstr>1. Cuộc kháng chiến chống quân xâm lược Tần diễn ra như thế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Đất nước Âu Lạc có gì thay đổi?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 QUOC AN</dc:creator>
  <cp:lastModifiedBy>LY QUOC AN</cp:lastModifiedBy>
  <cp:revision>26</cp:revision>
  <dcterms:created xsi:type="dcterms:W3CDTF">2021-01-20T14:55:27Z</dcterms:created>
  <dcterms:modified xsi:type="dcterms:W3CDTF">2021-01-20T16:13:24Z</dcterms:modified>
</cp:coreProperties>
</file>