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2"/>
  </p:notes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4" r:id="rId16"/>
    <p:sldId id="275" r:id="rId17"/>
    <p:sldId id="273" r:id="rId18"/>
    <p:sldId id="276" r:id="rId19"/>
    <p:sldId id="277" r:id="rId20"/>
    <p:sldId id="279" r:id="rId21"/>
    <p:sldId id="288" r:id="rId22"/>
    <p:sldId id="281" r:id="rId23"/>
    <p:sldId id="289" r:id="rId24"/>
    <p:sldId id="290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25AB7-639B-41DA-BB5A-BDB9020DFA4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C408A6C4-8C66-4BE9-8481-A0DB1561421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800" dirty="0" smtClean="0"/>
            <a:t>1. </a:t>
          </a:r>
          <a:r>
            <a:rPr lang="en-US" sz="2800" dirty="0" err="1" smtClean="0"/>
            <a:t>Nước</a:t>
          </a:r>
          <a:r>
            <a:rPr lang="en-US" sz="2800" dirty="0" smtClean="0"/>
            <a:t> </a:t>
          </a:r>
          <a:r>
            <a:rPr lang="en-US" sz="2800" dirty="0" err="1" smtClean="0"/>
            <a:t>Âu</a:t>
          </a:r>
          <a:r>
            <a:rPr lang="en-US" sz="2800" dirty="0" smtClean="0"/>
            <a:t> </a:t>
          </a:r>
          <a:r>
            <a:rPr lang="en-US" sz="2800" dirty="0" err="1" smtClean="0"/>
            <a:t>Lạc</a:t>
          </a:r>
          <a:r>
            <a:rPr lang="en-US" sz="2800" dirty="0" smtClean="0"/>
            <a:t> </a:t>
          </a:r>
          <a:r>
            <a:rPr lang="en-US" sz="2800" dirty="0" err="1" smtClean="0"/>
            <a:t>từ</a:t>
          </a:r>
          <a:r>
            <a:rPr lang="en-US" sz="2800" dirty="0" smtClean="0"/>
            <a:t> </a:t>
          </a:r>
          <a:r>
            <a:rPr lang="en-US" sz="2800" dirty="0" err="1" smtClean="0"/>
            <a:t>thế</a:t>
          </a:r>
          <a:r>
            <a:rPr lang="en-US" sz="2800" dirty="0" smtClean="0"/>
            <a:t> </a:t>
          </a:r>
          <a:r>
            <a:rPr lang="en-US" sz="2800" dirty="0" err="1" smtClean="0"/>
            <a:t>kỉ</a:t>
          </a:r>
          <a:r>
            <a:rPr lang="en-US" sz="2800" dirty="0" smtClean="0"/>
            <a:t> II TCN </a:t>
          </a:r>
          <a:r>
            <a:rPr lang="en-US" sz="2800" dirty="0" err="1" smtClean="0"/>
            <a:t>đến</a:t>
          </a:r>
          <a:r>
            <a:rPr lang="en-US" sz="2800" dirty="0" smtClean="0"/>
            <a:t> </a:t>
          </a:r>
          <a:r>
            <a:rPr lang="en-US" sz="2800" dirty="0" err="1" smtClean="0"/>
            <a:t>thế</a:t>
          </a:r>
          <a:r>
            <a:rPr lang="en-US" sz="2800" dirty="0" smtClean="0"/>
            <a:t> </a:t>
          </a:r>
          <a:r>
            <a:rPr lang="en-US" sz="2800" dirty="0" err="1" smtClean="0"/>
            <a:t>kỉ</a:t>
          </a:r>
          <a:r>
            <a:rPr lang="en-US" sz="2800" dirty="0" smtClean="0"/>
            <a:t> I </a:t>
          </a:r>
          <a:r>
            <a:rPr lang="en-US" sz="2800" dirty="0" err="1" smtClean="0"/>
            <a:t>có</a:t>
          </a:r>
          <a:r>
            <a:rPr lang="en-US" sz="2800" dirty="0" smtClean="0"/>
            <a:t> </a:t>
          </a:r>
          <a:r>
            <a:rPr lang="en-US" sz="2800" dirty="0" err="1" smtClean="0"/>
            <a:t>gì</a:t>
          </a:r>
          <a:r>
            <a:rPr lang="en-US" sz="2800" dirty="0" smtClean="0"/>
            <a:t> </a:t>
          </a:r>
          <a:r>
            <a:rPr lang="en-US" sz="2800" dirty="0" err="1" smtClean="0"/>
            <a:t>thay</a:t>
          </a:r>
          <a:r>
            <a:rPr lang="en-US" sz="2800" dirty="0" smtClean="0"/>
            <a:t> </a:t>
          </a:r>
          <a:r>
            <a:rPr lang="en-US" sz="2800" dirty="0" err="1" smtClean="0"/>
            <a:t>đổi</a:t>
          </a:r>
          <a:r>
            <a:rPr lang="en-US" sz="2800" dirty="0" smtClean="0"/>
            <a:t>?</a:t>
          </a:r>
          <a:endParaRPr lang="vi-VN" sz="2800" dirty="0"/>
        </a:p>
      </dgm:t>
    </dgm:pt>
    <dgm:pt modelId="{7D0EAF00-6AB5-4A97-AD38-1EDE845CAA48}" type="parTrans" cxnId="{92ABF0F1-1552-4D98-8003-06C808FF92A5}">
      <dgm:prSet/>
      <dgm:spPr/>
      <dgm:t>
        <a:bodyPr/>
        <a:lstStyle/>
        <a:p>
          <a:endParaRPr lang="vi-VN"/>
        </a:p>
      </dgm:t>
    </dgm:pt>
    <dgm:pt modelId="{CDB92E18-EED9-4747-AC74-C465E2C6186C}" type="sibTrans" cxnId="{92ABF0F1-1552-4D98-8003-06C808FF92A5}">
      <dgm:prSet/>
      <dgm:spPr/>
      <dgm:t>
        <a:bodyPr/>
        <a:lstStyle/>
        <a:p>
          <a:endParaRPr lang="vi-VN"/>
        </a:p>
      </dgm:t>
    </dgm:pt>
    <dgm:pt modelId="{7998F874-2509-4E60-94E3-0A94F9CBF223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dirty="0" smtClean="0"/>
            <a:t>2. </a:t>
          </a:r>
          <a:r>
            <a:rPr lang="en-US" sz="3200" dirty="0" err="1" smtClean="0"/>
            <a:t>Cuộc</a:t>
          </a:r>
          <a:r>
            <a:rPr lang="en-US" sz="3200" dirty="0" smtClean="0"/>
            <a:t> </a:t>
          </a:r>
          <a:r>
            <a:rPr lang="en-US" sz="3200" dirty="0" err="1" smtClean="0"/>
            <a:t>khởi</a:t>
          </a:r>
          <a:r>
            <a:rPr lang="en-US" sz="3200" dirty="0" smtClean="0"/>
            <a:t> </a:t>
          </a:r>
          <a:r>
            <a:rPr lang="en-US" sz="3200" dirty="0" err="1" smtClean="0"/>
            <a:t>nghĩa</a:t>
          </a:r>
          <a:r>
            <a:rPr lang="en-US" sz="3200" dirty="0" smtClean="0"/>
            <a:t> Hai </a:t>
          </a:r>
          <a:r>
            <a:rPr lang="en-US" sz="3200" dirty="0" err="1" smtClean="0"/>
            <a:t>Bà</a:t>
          </a:r>
          <a:r>
            <a:rPr lang="en-US" sz="3200" dirty="0" smtClean="0"/>
            <a:t> </a:t>
          </a:r>
          <a:r>
            <a:rPr lang="en-US" sz="3200" dirty="0" err="1" smtClean="0"/>
            <a:t>Trưng</a:t>
          </a:r>
          <a:r>
            <a:rPr lang="en-US" sz="3200" dirty="0" smtClean="0"/>
            <a:t> </a:t>
          </a:r>
          <a:r>
            <a:rPr lang="en-US" sz="3200" dirty="0" err="1" smtClean="0"/>
            <a:t>bùng</a:t>
          </a:r>
          <a:r>
            <a:rPr lang="en-US" sz="3200" dirty="0" smtClean="0"/>
            <a:t> </a:t>
          </a:r>
          <a:r>
            <a:rPr lang="en-US" sz="3200" dirty="0" err="1" smtClean="0"/>
            <a:t>nổ</a:t>
          </a:r>
          <a:r>
            <a:rPr lang="en-US" sz="3200" dirty="0" smtClean="0"/>
            <a:t>.</a:t>
          </a:r>
          <a:endParaRPr lang="vi-VN" sz="3200" dirty="0"/>
        </a:p>
      </dgm:t>
    </dgm:pt>
    <dgm:pt modelId="{6AC0AAB3-A40B-4FB1-9525-C99B7AEFA732}" type="parTrans" cxnId="{9948C7E6-CDF4-4AFC-9A8A-9737CCD9D6CC}">
      <dgm:prSet/>
      <dgm:spPr/>
      <dgm:t>
        <a:bodyPr/>
        <a:lstStyle/>
        <a:p>
          <a:endParaRPr lang="vi-VN"/>
        </a:p>
      </dgm:t>
    </dgm:pt>
    <dgm:pt modelId="{AF394B79-DD1D-4A94-B5E9-DC07DFCAB2A7}" type="sibTrans" cxnId="{9948C7E6-CDF4-4AFC-9A8A-9737CCD9D6CC}">
      <dgm:prSet/>
      <dgm:spPr/>
      <dgm:t>
        <a:bodyPr/>
        <a:lstStyle/>
        <a:p>
          <a:endParaRPr lang="vi-VN"/>
        </a:p>
      </dgm:t>
    </dgm:pt>
    <dgm:pt modelId="{C39E36EF-0CBE-44E9-BF4B-A43A05DA38A1}" type="pres">
      <dgm:prSet presAssocID="{9CA25AB7-639B-41DA-BB5A-BDB9020DFA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1D87BE44-C4B5-4E22-AAD0-0B3049CBB0A2}" type="pres">
      <dgm:prSet presAssocID="{C408A6C4-8C66-4BE9-8481-A0DB1561421E}" presName="parentLin" presStyleCnt="0"/>
      <dgm:spPr/>
    </dgm:pt>
    <dgm:pt modelId="{68F62917-16F6-4B5B-AD95-A58C72AFDAE4}" type="pres">
      <dgm:prSet presAssocID="{C408A6C4-8C66-4BE9-8481-A0DB1561421E}" presName="parentLeftMargin" presStyleLbl="node1" presStyleIdx="0" presStyleCnt="2"/>
      <dgm:spPr/>
      <dgm:t>
        <a:bodyPr/>
        <a:lstStyle/>
        <a:p>
          <a:endParaRPr lang="vi-VN"/>
        </a:p>
      </dgm:t>
    </dgm:pt>
    <dgm:pt modelId="{0699E35E-08DA-4523-BF01-BE9B0B04F537}" type="pres">
      <dgm:prSet presAssocID="{C408A6C4-8C66-4BE9-8481-A0DB1561421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941D4FA7-3B97-416F-B898-115BD06BDADD}" type="pres">
      <dgm:prSet presAssocID="{C408A6C4-8C66-4BE9-8481-A0DB1561421E}" presName="negativeSpace" presStyleCnt="0"/>
      <dgm:spPr/>
    </dgm:pt>
    <dgm:pt modelId="{8D48003C-7EA4-45E3-A3E2-F1B141ADEFA1}" type="pres">
      <dgm:prSet presAssocID="{C408A6C4-8C66-4BE9-8481-A0DB1561421E}" presName="childText" presStyleLbl="conFgAcc1" presStyleIdx="0" presStyleCnt="2">
        <dgm:presLayoutVars>
          <dgm:bulletEnabled val="1"/>
        </dgm:presLayoutVars>
      </dgm:prSet>
      <dgm:spPr/>
    </dgm:pt>
    <dgm:pt modelId="{B329800B-9060-4723-9FD5-0CD4AD38EF21}" type="pres">
      <dgm:prSet presAssocID="{CDB92E18-EED9-4747-AC74-C465E2C6186C}" presName="spaceBetweenRectangles" presStyleCnt="0"/>
      <dgm:spPr/>
    </dgm:pt>
    <dgm:pt modelId="{2E113B08-3416-4BB2-A895-6EE8A819C618}" type="pres">
      <dgm:prSet presAssocID="{7998F874-2509-4E60-94E3-0A94F9CBF223}" presName="parentLin" presStyleCnt="0"/>
      <dgm:spPr/>
    </dgm:pt>
    <dgm:pt modelId="{E520B519-52E2-4035-B13F-980D2DB0C29C}" type="pres">
      <dgm:prSet presAssocID="{7998F874-2509-4E60-94E3-0A94F9CBF223}" presName="parentLeftMargin" presStyleLbl="node1" presStyleIdx="0" presStyleCnt="2"/>
      <dgm:spPr/>
      <dgm:t>
        <a:bodyPr/>
        <a:lstStyle/>
        <a:p>
          <a:endParaRPr lang="vi-VN"/>
        </a:p>
      </dgm:t>
    </dgm:pt>
    <dgm:pt modelId="{67E53EE1-6EE7-4A2C-9D9D-997F8318F78C}" type="pres">
      <dgm:prSet presAssocID="{7998F874-2509-4E60-94E3-0A94F9CBF22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222A4E99-1539-4EF5-AEF1-34D5E350E8F7}" type="pres">
      <dgm:prSet presAssocID="{7998F874-2509-4E60-94E3-0A94F9CBF223}" presName="negativeSpace" presStyleCnt="0"/>
      <dgm:spPr/>
    </dgm:pt>
    <dgm:pt modelId="{CA59E127-C5E6-46B8-BD60-80B95F7748D7}" type="pres">
      <dgm:prSet presAssocID="{7998F874-2509-4E60-94E3-0A94F9CBF22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540E1E9-DA45-46A6-B9C5-007260D8C775}" type="presOf" srcId="{9CA25AB7-639B-41DA-BB5A-BDB9020DFA41}" destId="{C39E36EF-0CBE-44E9-BF4B-A43A05DA38A1}" srcOrd="0" destOrd="0" presId="urn:microsoft.com/office/officeart/2005/8/layout/list1"/>
    <dgm:cxn modelId="{3A5D83BA-D867-49E8-8FEB-E07DAE63A7C6}" type="presOf" srcId="{C408A6C4-8C66-4BE9-8481-A0DB1561421E}" destId="{68F62917-16F6-4B5B-AD95-A58C72AFDAE4}" srcOrd="0" destOrd="0" presId="urn:microsoft.com/office/officeart/2005/8/layout/list1"/>
    <dgm:cxn modelId="{92ABF0F1-1552-4D98-8003-06C808FF92A5}" srcId="{9CA25AB7-639B-41DA-BB5A-BDB9020DFA41}" destId="{C408A6C4-8C66-4BE9-8481-A0DB1561421E}" srcOrd="0" destOrd="0" parTransId="{7D0EAF00-6AB5-4A97-AD38-1EDE845CAA48}" sibTransId="{CDB92E18-EED9-4747-AC74-C465E2C6186C}"/>
    <dgm:cxn modelId="{9948C7E6-CDF4-4AFC-9A8A-9737CCD9D6CC}" srcId="{9CA25AB7-639B-41DA-BB5A-BDB9020DFA41}" destId="{7998F874-2509-4E60-94E3-0A94F9CBF223}" srcOrd="1" destOrd="0" parTransId="{6AC0AAB3-A40B-4FB1-9525-C99B7AEFA732}" sibTransId="{AF394B79-DD1D-4A94-B5E9-DC07DFCAB2A7}"/>
    <dgm:cxn modelId="{558BD393-02D5-4CAE-9FDF-78D97D24E98E}" type="presOf" srcId="{7998F874-2509-4E60-94E3-0A94F9CBF223}" destId="{E520B519-52E2-4035-B13F-980D2DB0C29C}" srcOrd="0" destOrd="0" presId="urn:microsoft.com/office/officeart/2005/8/layout/list1"/>
    <dgm:cxn modelId="{761035CB-79DA-4711-999A-736E92B14123}" type="presOf" srcId="{C408A6C4-8C66-4BE9-8481-A0DB1561421E}" destId="{0699E35E-08DA-4523-BF01-BE9B0B04F537}" srcOrd="1" destOrd="0" presId="urn:microsoft.com/office/officeart/2005/8/layout/list1"/>
    <dgm:cxn modelId="{74C6D602-5CC2-4BE8-B16B-D5AB11C3A742}" type="presOf" srcId="{7998F874-2509-4E60-94E3-0A94F9CBF223}" destId="{67E53EE1-6EE7-4A2C-9D9D-997F8318F78C}" srcOrd="1" destOrd="0" presId="urn:microsoft.com/office/officeart/2005/8/layout/list1"/>
    <dgm:cxn modelId="{644E6786-97C5-4292-A9AA-B6359C47DED7}" type="presParOf" srcId="{C39E36EF-0CBE-44E9-BF4B-A43A05DA38A1}" destId="{1D87BE44-C4B5-4E22-AAD0-0B3049CBB0A2}" srcOrd="0" destOrd="0" presId="urn:microsoft.com/office/officeart/2005/8/layout/list1"/>
    <dgm:cxn modelId="{8040E2DF-6ED8-44B3-B19F-516D7590656C}" type="presParOf" srcId="{1D87BE44-C4B5-4E22-AAD0-0B3049CBB0A2}" destId="{68F62917-16F6-4B5B-AD95-A58C72AFDAE4}" srcOrd="0" destOrd="0" presId="urn:microsoft.com/office/officeart/2005/8/layout/list1"/>
    <dgm:cxn modelId="{8BFAF9A6-4B2C-4798-A569-5000BA978672}" type="presParOf" srcId="{1D87BE44-C4B5-4E22-AAD0-0B3049CBB0A2}" destId="{0699E35E-08DA-4523-BF01-BE9B0B04F537}" srcOrd="1" destOrd="0" presId="urn:microsoft.com/office/officeart/2005/8/layout/list1"/>
    <dgm:cxn modelId="{E3C14EEC-2D95-4B6E-8EE2-B364E18A861D}" type="presParOf" srcId="{C39E36EF-0CBE-44E9-BF4B-A43A05DA38A1}" destId="{941D4FA7-3B97-416F-B898-115BD06BDADD}" srcOrd="1" destOrd="0" presId="urn:microsoft.com/office/officeart/2005/8/layout/list1"/>
    <dgm:cxn modelId="{D34A70F3-AAB8-4FE7-A15C-FA7D13BCD42A}" type="presParOf" srcId="{C39E36EF-0CBE-44E9-BF4B-A43A05DA38A1}" destId="{8D48003C-7EA4-45E3-A3E2-F1B141ADEFA1}" srcOrd="2" destOrd="0" presId="urn:microsoft.com/office/officeart/2005/8/layout/list1"/>
    <dgm:cxn modelId="{A72CCA80-A7DA-4672-B532-B3028071617A}" type="presParOf" srcId="{C39E36EF-0CBE-44E9-BF4B-A43A05DA38A1}" destId="{B329800B-9060-4723-9FD5-0CD4AD38EF21}" srcOrd="3" destOrd="0" presId="urn:microsoft.com/office/officeart/2005/8/layout/list1"/>
    <dgm:cxn modelId="{DD8893D6-8B6F-4A33-8BA1-574ED0B3DE41}" type="presParOf" srcId="{C39E36EF-0CBE-44E9-BF4B-A43A05DA38A1}" destId="{2E113B08-3416-4BB2-A895-6EE8A819C618}" srcOrd="4" destOrd="0" presId="urn:microsoft.com/office/officeart/2005/8/layout/list1"/>
    <dgm:cxn modelId="{2CF68051-5689-4F72-A30D-B97424EEBB89}" type="presParOf" srcId="{2E113B08-3416-4BB2-A895-6EE8A819C618}" destId="{E520B519-52E2-4035-B13F-980D2DB0C29C}" srcOrd="0" destOrd="0" presId="urn:microsoft.com/office/officeart/2005/8/layout/list1"/>
    <dgm:cxn modelId="{258BCAA4-92EB-477A-B96A-F86703C87C9A}" type="presParOf" srcId="{2E113B08-3416-4BB2-A895-6EE8A819C618}" destId="{67E53EE1-6EE7-4A2C-9D9D-997F8318F78C}" srcOrd="1" destOrd="0" presId="urn:microsoft.com/office/officeart/2005/8/layout/list1"/>
    <dgm:cxn modelId="{03111D72-69A9-4BE8-830A-D7862824164A}" type="presParOf" srcId="{C39E36EF-0CBE-44E9-BF4B-A43A05DA38A1}" destId="{222A4E99-1539-4EF5-AEF1-34D5E350E8F7}" srcOrd="5" destOrd="0" presId="urn:microsoft.com/office/officeart/2005/8/layout/list1"/>
    <dgm:cxn modelId="{93FDFDBB-EAF4-4BEB-8FF4-FAFFE0B92ED6}" type="presParOf" srcId="{C39E36EF-0CBE-44E9-BF4B-A43A05DA38A1}" destId="{CA59E127-C5E6-46B8-BD60-80B95F7748D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8003C-7EA4-45E3-A3E2-F1B141ADEFA1}">
      <dsp:nvSpPr>
        <dsp:cNvPr id="0" name=""/>
        <dsp:cNvSpPr/>
      </dsp:nvSpPr>
      <dsp:spPr>
        <a:xfrm>
          <a:off x="0" y="742016"/>
          <a:ext cx="9639229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9E35E-08DA-4523-BF01-BE9B0B04F537}">
      <dsp:nvSpPr>
        <dsp:cNvPr id="0" name=""/>
        <dsp:cNvSpPr/>
      </dsp:nvSpPr>
      <dsp:spPr>
        <a:xfrm>
          <a:off x="481961" y="4016"/>
          <a:ext cx="6747461" cy="147600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038" tIns="0" rIns="25503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1. </a:t>
          </a:r>
          <a:r>
            <a:rPr lang="en-US" sz="2800" kern="1200" dirty="0" err="1" smtClean="0"/>
            <a:t>Nước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Âu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Lạc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từ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thế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kỉ</a:t>
          </a:r>
          <a:r>
            <a:rPr lang="en-US" sz="2800" kern="1200" dirty="0" smtClean="0"/>
            <a:t> II TCN </a:t>
          </a:r>
          <a:r>
            <a:rPr lang="en-US" sz="2800" kern="1200" dirty="0" err="1" smtClean="0"/>
            <a:t>đến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thế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kỉ</a:t>
          </a:r>
          <a:r>
            <a:rPr lang="en-US" sz="2800" kern="1200" dirty="0" smtClean="0"/>
            <a:t> I </a:t>
          </a:r>
          <a:r>
            <a:rPr lang="en-US" sz="2800" kern="1200" dirty="0" err="1" smtClean="0"/>
            <a:t>có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gì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thay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đổi</a:t>
          </a:r>
          <a:r>
            <a:rPr lang="en-US" sz="2800" kern="1200" dirty="0" smtClean="0"/>
            <a:t>?</a:t>
          </a:r>
          <a:endParaRPr lang="vi-VN" sz="2800" kern="1200" dirty="0"/>
        </a:p>
      </dsp:txBody>
      <dsp:txXfrm>
        <a:off x="554013" y="76068"/>
        <a:ext cx="6603357" cy="1331896"/>
      </dsp:txXfrm>
    </dsp:sp>
    <dsp:sp modelId="{CA59E127-C5E6-46B8-BD60-80B95F7748D7}">
      <dsp:nvSpPr>
        <dsp:cNvPr id="0" name=""/>
        <dsp:cNvSpPr/>
      </dsp:nvSpPr>
      <dsp:spPr>
        <a:xfrm>
          <a:off x="0" y="3010016"/>
          <a:ext cx="9639229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53EE1-6EE7-4A2C-9D9D-997F8318F78C}">
      <dsp:nvSpPr>
        <dsp:cNvPr id="0" name=""/>
        <dsp:cNvSpPr/>
      </dsp:nvSpPr>
      <dsp:spPr>
        <a:xfrm>
          <a:off x="481961" y="2272016"/>
          <a:ext cx="6747461" cy="147600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038" tIns="0" rIns="25503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2. </a:t>
          </a:r>
          <a:r>
            <a:rPr lang="en-US" sz="3200" kern="1200" dirty="0" err="1" smtClean="0"/>
            <a:t>Cuộc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khởi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nghĩa</a:t>
          </a:r>
          <a:r>
            <a:rPr lang="en-US" sz="3200" kern="1200" dirty="0" smtClean="0"/>
            <a:t> Hai </a:t>
          </a:r>
          <a:r>
            <a:rPr lang="en-US" sz="3200" kern="1200" dirty="0" err="1" smtClean="0"/>
            <a:t>Bà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Trưng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bùng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nổ</a:t>
          </a:r>
          <a:r>
            <a:rPr lang="en-US" sz="3200" kern="1200" dirty="0" smtClean="0"/>
            <a:t>.</a:t>
          </a:r>
          <a:endParaRPr lang="vi-VN" sz="3200" kern="1200" dirty="0"/>
        </a:p>
      </dsp:txBody>
      <dsp:txXfrm>
        <a:off x="554013" y="2344068"/>
        <a:ext cx="6603357" cy="1331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7D953-10A7-4BAE-842F-3A5A9D08E93E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0BFF9-AB56-42CD-A8D3-101F1EF872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147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B3DBE1D-7101-464B-9661-176146179292}" type="slidenum">
              <a:rPr lang="en-US" altLang="vi-VN">
                <a:latin typeface="Arial" panose="020B0604020202020204" pitchFamily="34" charset="0"/>
              </a:rPr>
              <a:pPr eaLnBrk="1" hangingPunct="1"/>
              <a:t>12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18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DEEF6EB-873D-4186-85A4-7550E285CEF5}" type="slidenum">
              <a:rPr lang="en-US" altLang="vi-VN">
                <a:latin typeface="Arial" panose="020B0604020202020204" pitchFamily="34" charset="0"/>
              </a:rPr>
              <a:pPr eaLnBrk="1" hangingPunct="1"/>
              <a:t>13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29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424872A-AE59-47B5-A5EA-F4EB4E9F0F2B}" type="slidenum">
              <a:rPr lang="en-US" altLang="vi-VN">
                <a:latin typeface="Arial" panose="020B0604020202020204" pitchFamily="34" charset="0"/>
              </a:rPr>
              <a:pPr eaLnBrk="1" hangingPunct="1"/>
              <a:t>14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6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87399AAB-D7D4-440F-9E49-980A4E096A86}" type="slidenum">
              <a:rPr lang="en-US" altLang="vi-VN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/>
              <a:t>17</a:t>
            </a:fld>
            <a:endParaRPr lang="en-US" altLang="vi-VN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02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06558AF-0DA0-474F-A39F-933E4B8C7A2F}" type="slidenum">
              <a:rPr lang="en-US" altLang="vi-VN">
                <a:latin typeface="Arial" panose="020B0604020202020204" pitchFamily="34" charset="0"/>
              </a:rPr>
              <a:pPr eaLnBrk="1" hangingPunct="1"/>
              <a:t>21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35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C7729EA-4E73-40FC-8B81-5C8C8F1CDA2A}" type="slidenum">
              <a:rPr lang="en-US" altLang="vi-VN">
                <a:latin typeface="Arial" panose="020B0604020202020204" pitchFamily="34" charset="0"/>
              </a:rPr>
              <a:pPr eaLnBrk="1" hangingPunct="1"/>
              <a:t>23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22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7140316-BD9A-442B-BC0A-EACFCC541B8F}" type="slidenum">
              <a:rPr lang="en-US" altLang="vi-VN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25</a:t>
            </a:fld>
            <a:endParaRPr lang="en-US" altLang="vi-V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2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vi-VN" dirty="0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0180-F49D-45AC-A9A6-5890EADADF2D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A592-B481-47A6-9EF8-1E0B12567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374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0180-F49D-45AC-A9A6-5890EADADF2D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A592-B481-47A6-9EF8-1E0B12567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632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0180-F49D-45AC-A9A6-5890EADADF2D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A592-B481-47A6-9EF8-1E0B12567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698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B667351A-F293-432A-82A1-60CE255C7EB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419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0180-F49D-45AC-A9A6-5890EADADF2D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A592-B481-47A6-9EF8-1E0B12567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6800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0180-F49D-45AC-A9A6-5890EADADF2D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A592-B481-47A6-9EF8-1E0B12567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34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0180-F49D-45AC-A9A6-5890EADADF2D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A592-B481-47A6-9EF8-1E0B12567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961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0180-F49D-45AC-A9A6-5890EADADF2D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A592-B481-47A6-9EF8-1E0B12567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956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0180-F49D-45AC-A9A6-5890EADADF2D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A592-B481-47A6-9EF8-1E0B12567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883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0180-F49D-45AC-A9A6-5890EADADF2D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A592-B481-47A6-9EF8-1E0B12567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18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0180-F49D-45AC-A9A6-5890EADADF2D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A592-B481-47A6-9EF8-1E0B12567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284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0180-F49D-45AC-A9A6-5890EADADF2D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A592-B481-47A6-9EF8-1E0B12567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847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dirty="0" smtClean="0"/>
              <a:t>Bấm để sửa kiểu tiêu đề Bản cái</a:t>
            </a:r>
            <a:endParaRPr lang="vi-VN" dirty="0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dirty="0" smtClean="0"/>
              <a:t>Bấm để sửa kiểu văn bản Bản cái</a:t>
            </a:r>
          </a:p>
          <a:p>
            <a:pPr lvl="1"/>
            <a:r>
              <a:rPr lang="vi-VN" dirty="0" smtClean="0"/>
              <a:t>Mức hai</a:t>
            </a:r>
          </a:p>
          <a:p>
            <a:pPr lvl="2"/>
            <a:r>
              <a:rPr lang="vi-VN" dirty="0" smtClean="0"/>
              <a:t>Mức ba</a:t>
            </a:r>
          </a:p>
          <a:p>
            <a:pPr lvl="3"/>
            <a:r>
              <a:rPr lang="vi-VN" dirty="0" smtClean="0"/>
              <a:t>Mức bốn</a:t>
            </a:r>
          </a:p>
          <a:p>
            <a:pPr lvl="4"/>
            <a:r>
              <a:rPr lang="vi-VN" dirty="0" smtClean="0"/>
              <a:t>Mức năm</a:t>
            </a:r>
            <a:endParaRPr lang="vi-VN" dirty="0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D0180-F49D-45AC-A9A6-5890EADADF2D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0A592-B481-47A6-9EF8-1E0B12567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200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TIẾT 21: CHỦ ĐỀ: THỜI KÌ BẮC THUỘC VÀ ĐẤU TRANH GIÀNH ĐỘC LẬP 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10540379" cy="194733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BÀI 17: 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KHỞI NGHĨA HAI BÀ TRƯNG</a:t>
            </a:r>
            <a:endParaRPr lang="vi-VN" sz="4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00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1. </a:t>
            </a:r>
            <a:r>
              <a:rPr lang="en-US" sz="3200" dirty="0" err="1">
                <a:solidFill>
                  <a:srgbClr val="FF0000"/>
                </a:solidFill>
              </a:rPr>
              <a:t>Nước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Âu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kỉ</a:t>
            </a:r>
            <a:r>
              <a:rPr lang="en-US" sz="3200" dirty="0">
                <a:solidFill>
                  <a:srgbClr val="FF0000"/>
                </a:solidFill>
              </a:rPr>
              <a:t> II TCN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kỉ</a:t>
            </a:r>
            <a:r>
              <a:rPr lang="en-US" sz="3200" dirty="0">
                <a:solidFill>
                  <a:srgbClr val="FF0000"/>
                </a:solidFill>
              </a:rPr>
              <a:t> I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đổi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  <a:endParaRPr lang="vi-V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6317776" y="1291722"/>
            <a:ext cx="5036024" cy="88710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Down Arrow 5"/>
          <p:cNvSpPr/>
          <p:nvPr/>
        </p:nvSpPr>
        <p:spPr>
          <a:xfrm>
            <a:off x="8491182" y="2363918"/>
            <a:ext cx="450376" cy="8188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6198358" y="3271956"/>
            <a:ext cx="5036024" cy="8871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Down Arrow 7"/>
          <p:cNvSpPr/>
          <p:nvPr/>
        </p:nvSpPr>
        <p:spPr>
          <a:xfrm>
            <a:off x="8520752" y="4341339"/>
            <a:ext cx="450376" cy="8188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6227928" y="5354684"/>
            <a:ext cx="5036024" cy="88710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ounded Rectangle 4"/>
          <p:cNvSpPr/>
          <p:nvPr/>
        </p:nvSpPr>
        <p:spPr>
          <a:xfrm>
            <a:off x="838200" y="1303787"/>
            <a:ext cx="4866564" cy="675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/>
              <a:t>Đọc sách giáo khoa và điền các từ phù hợp vào sơ đồ:</a:t>
            </a:r>
            <a:endParaRPr lang="vi-V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01003" y="2537463"/>
            <a:ext cx="190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Châu – Thứ sử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201004" y="3182784"/>
            <a:ext cx="2830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Quận – Thái thú, Đô úy</a:t>
            </a:r>
            <a:endParaRPr lang="vi-VN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201003" y="3877889"/>
            <a:ext cx="241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Huyện – Lạc tướng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90719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4662 -0.14537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50469 0.048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34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0.52174 0.24953 L 0.52174 0.24976 L 0.52174 0.24953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81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1. </a:t>
            </a:r>
            <a:r>
              <a:rPr lang="en-US" sz="3200" dirty="0" err="1">
                <a:solidFill>
                  <a:srgbClr val="FF0000"/>
                </a:solidFill>
              </a:rPr>
              <a:t>Nước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Âu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kỉ</a:t>
            </a:r>
            <a:r>
              <a:rPr lang="en-US" sz="3200" dirty="0">
                <a:solidFill>
                  <a:srgbClr val="FF0000"/>
                </a:solidFill>
              </a:rPr>
              <a:t> II TCN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kỉ</a:t>
            </a:r>
            <a:r>
              <a:rPr lang="en-US" sz="3200" dirty="0">
                <a:solidFill>
                  <a:srgbClr val="FF0000"/>
                </a:solidFill>
              </a:rPr>
              <a:t> I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đổi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  <a:endParaRPr lang="vi-VN" sz="32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57" y1="70833" x2="48857" y2="7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6" y="3798200"/>
            <a:ext cx="1801938" cy="1976983"/>
          </a:xfrm>
        </p:spPr>
      </p:pic>
      <p:sp>
        <p:nvSpPr>
          <p:cNvPr id="4" name="Oval 3"/>
          <p:cNvSpPr/>
          <p:nvPr/>
        </p:nvSpPr>
        <p:spPr>
          <a:xfrm>
            <a:off x="6317776" y="1351128"/>
            <a:ext cx="5036024" cy="88710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FF0000"/>
                </a:solidFill>
              </a:rPr>
              <a:t>Châu – Thứ sử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8614012" y="2400276"/>
            <a:ext cx="450376" cy="8188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6317776" y="3328183"/>
            <a:ext cx="5036024" cy="88710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Quận – Thái thú, Đô úy</a:t>
            </a:r>
            <a:endParaRPr lang="vi-VN" dirty="0"/>
          </a:p>
        </p:txBody>
      </p:sp>
      <p:sp>
        <p:nvSpPr>
          <p:cNvPr id="8" name="Down Arrow 7"/>
          <p:cNvSpPr/>
          <p:nvPr/>
        </p:nvSpPr>
        <p:spPr>
          <a:xfrm>
            <a:off x="8614012" y="4377259"/>
            <a:ext cx="450376" cy="8188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6317776" y="5370843"/>
            <a:ext cx="5036024" cy="88710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Huyện – Lạc tướng</a:t>
            </a:r>
            <a:endParaRPr lang="vi-VN" dirty="0"/>
          </a:p>
        </p:txBody>
      </p:sp>
      <p:sp>
        <p:nvSpPr>
          <p:cNvPr id="5" name="Cloud Callout 4"/>
          <p:cNvSpPr/>
          <p:nvPr/>
        </p:nvSpPr>
        <p:spPr>
          <a:xfrm>
            <a:off x="614148" y="1627402"/>
            <a:ext cx="5554639" cy="1700781"/>
          </a:xfrm>
          <a:prstGeom prst="cloudCallout">
            <a:avLst>
              <a:gd name="adj1" fmla="val -26238"/>
              <a:gd name="adj2" fmla="val 67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/>
              <a:t>Em có nhận xét gì về bộ máy cai trị của nhà Hán?</a:t>
            </a:r>
            <a:endParaRPr lang="vi-VN" sz="2400" dirty="0"/>
          </a:p>
        </p:txBody>
      </p:sp>
      <p:sp>
        <p:nvSpPr>
          <p:cNvPr id="12" name="Left Brace 11"/>
          <p:cNvSpPr/>
          <p:nvPr/>
        </p:nvSpPr>
        <p:spPr>
          <a:xfrm>
            <a:off x="5554639" y="1627402"/>
            <a:ext cx="541361" cy="239868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3109414" y="2425072"/>
            <a:ext cx="2210937" cy="80334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/>
              <a:t>Người Hán</a:t>
            </a:r>
            <a:endParaRPr lang="vi-VN" sz="2000" b="1" dirty="0"/>
          </a:p>
        </p:txBody>
      </p:sp>
      <p:sp>
        <p:nvSpPr>
          <p:cNvPr id="14" name="Oval 13"/>
          <p:cNvSpPr/>
          <p:nvPr/>
        </p:nvSpPr>
        <p:spPr>
          <a:xfrm>
            <a:off x="3343702" y="5412721"/>
            <a:ext cx="2210937" cy="803347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/>
              <a:t>Người Việt</a:t>
            </a:r>
            <a:endParaRPr lang="vi-VN" sz="2000" b="1" dirty="0"/>
          </a:p>
        </p:txBody>
      </p:sp>
      <p:sp>
        <p:nvSpPr>
          <p:cNvPr id="15" name="Left Brace 14"/>
          <p:cNvSpPr/>
          <p:nvPr/>
        </p:nvSpPr>
        <p:spPr>
          <a:xfrm>
            <a:off x="5825319" y="5196125"/>
            <a:ext cx="492457" cy="121832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53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2003425" y="630239"/>
            <a:ext cx="3587750" cy="28225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8"/>
          <a:stretch>
            <a:fillRect/>
          </a:stretch>
        </p:blipFill>
        <p:spPr bwMode="auto">
          <a:xfrm>
            <a:off x="5805488" y="641351"/>
            <a:ext cx="4373562" cy="2830513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b="7143"/>
          <a:stretch>
            <a:fillRect/>
          </a:stretch>
        </p:blipFill>
        <p:spPr bwMode="auto">
          <a:xfrm>
            <a:off x="5805488" y="3814764"/>
            <a:ext cx="4405312" cy="2535237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>
            <a:fillRect/>
          </a:stretch>
        </p:blipFill>
        <p:spPr bwMode="auto">
          <a:xfrm>
            <a:off x="2014538" y="3797300"/>
            <a:ext cx="3586162" cy="2516188"/>
          </a:xfrm>
          <a:prstGeom prst="rect">
            <a:avLst/>
          </a:prstGeom>
          <a:solidFill>
            <a:srgbClr val="FFCC00"/>
          </a:solidFill>
          <a:ln w="5715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1524000" y="-25399"/>
            <a:ext cx="9144000" cy="57943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8000"/>
                </a:solidFill>
                <a:latin typeface="Times New Roman"/>
              </a:rPr>
              <a:t>Sản</a:t>
            </a:r>
            <a:r>
              <a:rPr lang="en-US" sz="3200" b="1" dirty="0">
                <a:solidFill>
                  <a:srgbClr val="008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</a:rPr>
              <a:t>vật</a:t>
            </a:r>
            <a:r>
              <a:rPr lang="en-US" sz="3200" b="1" dirty="0">
                <a:solidFill>
                  <a:srgbClr val="008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</a:rPr>
              <a:t>cống</a:t>
            </a:r>
            <a:r>
              <a:rPr lang="en-US" sz="3200" b="1" dirty="0">
                <a:solidFill>
                  <a:srgbClr val="008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</a:rPr>
              <a:t>nạp</a:t>
            </a:r>
            <a:r>
              <a:rPr lang="en-US" sz="3200" b="1" dirty="0">
                <a:solidFill>
                  <a:srgbClr val="008000"/>
                </a:solidFill>
                <a:latin typeface="Times New Roman"/>
              </a:rPr>
              <a:t> 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2709863" y="3368675"/>
            <a:ext cx="215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CC"/>
                </a:solidFill>
              </a:rPr>
              <a:t>Ngọc trai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6921501" y="3368675"/>
            <a:ext cx="215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CC"/>
                </a:solidFill>
              </a:rPr>
              <a:t>Sừng tê giác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2624138" y="6400800"/>
            <a:ext cx="215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CC"/>
                </a:solidFill>
              </a:rPr>
              <a:t>Đồi mồi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6908801" y="6400800"/>
            <a:ext cx="215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CC"/>
                </a:solidFill>
              </a:rPr>
              <a:t>Ngà voi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330445" y="1327151"/>
            <a:ext cx="4735773" cy="226552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Nhân dân châu Giao bị bóc lột như thế nào?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4489333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9" grpId="0"/>
      <p:bldP spid="136200" grpId="0"/>
      <p:bldP spid="136201" grpId="0"/>
      <p:bldP spid="136202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Untitled-3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41300"/>
            <a:ext cx="8636000" cy="59817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1778000" y="6223001"/>
            <a:ext cx="8686800" cy="466725"/>
          </a:xfrm>
          <a:prstGeom prst="rect">
            <a:avLst/>
          </a:prstGeom>
          <a:solidFill>
            <a:srgbClr val="FF5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/>
              <a:t>  </a:t>
            </a:r>
            <a:r>
              <a:rPr lang="en-US" altLang="vi-VN" sz="2400" b="1" dirty="0" err="1"/>
              <a:t>Nhà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Hán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bắt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nhân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dân</a:t>
            </a:r>
            <a:r>
              <a:rPr lang="en-US" altLang="vi-VN" sz="2400" b="1" dirty="0"/>
              <a:t> ta </a:t>
            </a:r>
            <a:r>
              <a:rPr lang="en-US" altLang="vi-VN" sz="2400" b="1" dirty="0" err="1"/>
              <a:t>lên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rừng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kiếm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ngà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voi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sừng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tê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giác</a:t>
            </a:r>
            <a:r>
              <a:rPr lang="en-US" altLang="vi-VN" sz="2400" b="1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58506637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Untitled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79400"/>
            <a:ext cx="8610600" cy="59436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765300" y="6443663"/>
            <a:ext cx="8656638" cy="461962"/>
          </a:xfrm>
          <a:prstGeom prst="rect">
            <a:avLst/>
          </a:prstGeom>
          <a:solidFill>
            <a:srgbClr val="FFCC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/>
              <a:t>Nhà Hán bắt nhân dân ta xuống biển kiếm ngọc trai, đồi mồi...</a:t>
            </a:r>
          </a:p>
        </p:txBody>
      </p:sp>
    </p:spTree>
    <p:extLst>
      <p:ext uri="{BB962C8B-B14F-4D97-AF65-F5344CB8AC3E}">
        <p14:creationId xmlns:p14="http://schemas.microsoft.com/office/powerpoint/2010/main" val="263552127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Untitled-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8200" y="1181100"/>
            <a:ext cx="8255000" cy="4038600"/>
          </a:xfrm>
          <a:noFill/>
          <a:ln w="76200">
            <a:solidFill>
              <a:srgbClr val="0066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3095767" y="5420435"/>
            <a:ext cx="5943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</a:rPr>
              <a:t>NHÀ HÁN BẮT NHÂN DÂN TA TỪ BỎ PHONG TỤC TRUYỀN THỐNG</a:t>
            </a:r>
          </a:p>
        </p:txBody>
      </p:sp>
    </p:spTree>
    <p:extLst>
      <p:ext uri="{BB962C8B-B14F-4D97-AF65-F5344CB8AC3E}">
        <p14:creationId xmlns:p14="http://schemas.microsoft.com/office/powerpoint/2010/main" val="365674626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5" name="Rounded Rectangle 4"/>
          <p:cNvSpPr/>
          <p:nvPr/>
        </p:nvSpPr>
        <p:spPr>
          <a:xfrm>
            <a:off x="1364776" y="1027906"/>
            <a:ext cx="5554639" cy="116006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lại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người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Hán</a:t>
            </a:r>
            <a:r>
              <a:rPr lang="en-US" sz="2400" b="1" dirty="0" smtClean="0"/>
              <a:t> sang ở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quận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Chỉ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Cửu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Chân</a:t>
            </a:r>
            <a:r>
              <a:rPr lang="en-US" sz="2400" b="1" dirty="0" smtClean="0"/>
              <a:t>….</a:t>
            </a:r>
            <a:endParaRPr lang="vi-VN" sz="2400" b="1" dirty="0"/>
          </a:p>
        </p:txBody>
      </p:sp>
      <p:sp>
        <p:nvSpPr>
          <p:cNvPr id="6" name="Cloud Callout 5"/>
          <p:cNvSpPr/>
          <p:nvPr/>
        </p:nvSpPr>
        <p:spPr>
          <a:xfrm>
            <a:off x="1207827" y="2705048"/>
            <a:ext cx="5868536" cy="1637731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Hán</a:t>
            </a:r>
            <a:r>
              <a:rPr lang="en-US" sz="2400" dirty="0" smtClean="0"/>
              <a:t> </a:t>
            </a:r>
            <a:r>
              <a:rPr lang="en-US" sz="2400" dirty="0" err="1" smtClean="0"/>
              <a:t>đưa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Hán</a:t>
            </a:r>
            <a:r>
              <a:rPr lang="en-US" sz="2400" dirty="0" smtClean="0"/>
              <a:t> sang ở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 err="1" smtClean="0"/>
              <a:t>dân</a:t>
            </a:r>
            <a:r>
              <a:rPr lang="en-US" sz="2400" dirty="0" smtClean="0"/>
              <a:t> </a:t>
            </a:r>
            <a:r>
              <a:rPr lang="en-US" sz="2400" dirty="0" err="1" smtClean="0"/>
              <a:t>Âu</a:t>
            </a:r>
            <a:r>
              <a:rPr lang="en-US" sz="2400" dirty="0" smtClean="0"/>
              <a:t> </a:t>
            </a:r>
            <a:r>
              <a:rPr lang="en-US" sz="2400" dirty="0" err="1" smtClean="0"/>
              <a:t>Lạc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8" name="Rectangle 7"/>
          <p:cNvSpPr/>
          <p:nvPr/>
        </p:nvSpPr>
        <p:spPr>
          <a:xfrm>
            <a:off x="2827361" y="5222202"/>
            <a:ext cx="7383439" cy="696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Chính</a:t>
            </a:r>
            <a:r>
              <a:rPr lang="en-US" sz="2400" dirty="0" smtClean="0"/>
              <a:t> </a:t>
            </a:r>
            <a:r>
              <a:rPr lang="en-US" sz="2400" dirty="0" err="1" smtClean="0"/>
              <a:t>sách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nhằm</a:t>
            </a:r>
            <a:r>
              <a:rPr lang="en-US" sz="2400" dirty="0" smtClean="0"/>
              <a:t> </a:t>
            </a:r>
            <a:r>
              <a:rPr lang="en-US" sz="2400" dirty="0" err="1" smtClean="0"/>
              <a:t>mục</a:t>
            </a:r>
            <a:r>
              <a:rPr lang="en-US" sz="2400" dirty="0" smtClean="0"/>
              <a:t> </a:t>
            </a:r>
            <a:r>
              <a:rPr lang="en-US" sz="2400" dirty="0" err="1" smtClean="0"/>
              <a:t>đích</a:t>
            </a:r>
            <a:r>
              <a:rPr lang="en-US" sz="2400" dirty="0" smtClean="0"/>
              <a:t> </a:t>
            </a:r>
            <a:r>
              <a:rPr lang="en-US" sz="2400" b="1" u="sng" dirty="0" err="1" smtClean="0"/>
              <a:t>đồng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hóa</a:t>
            </a:r>
            <a:r>
              <a:rPr lang="en-US" sz="2400" b="1" u="sng" dirty="0" smtClean="0"/>
              <a:t> </a:t>
            </a: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dân</a:t>
            </a:r>
            <a:r>
              <a:rPr lang="en-US" sz="2400" dirty="0" smtClean="0"/>
              <a:t> ta.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14038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Line 3"/>
          <p:cNvSpPr>
            <a:spLocks noChangeShapeType="1"/>
          </p:cNvSpPr>
          <p:nvPr/>
        </p:nvSpPr>
        <p:spPr bwMode="auto">
          <a:xfrm>
            <a:off x="10198100" y="1163639"/>
            <a:ext cx="0" cy="5646737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8243" name="Text Box 29"/>
          <p:cNvSpPr txBox="1">
            <a:spLocks noChangeArrowheads="1"/>
          </p:cNvSpPr>
          <p:nvPr/>
        </p:nvSpPr>
        <p:spPr bwMode="auto">
          <a:xfrm>
            <a:off x="1567265" y="674689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vi-VN" sz="2600" b="1" i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Âu</a:t>
            </a:r>
            <a:r>
              <a:rPr lang="en-US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Lạc</a:t>
            </a:r>
            <a:r>
              <a:rPr lang="en-US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kỷ</a:t>
            </a:r>
            <a:r>
              <a:rPr lang="en-US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II TCN </a:t>
            </a:r>
            <a:r>
              <a:rPr lang="en-US" altLang="vi-VN" sz="2600" b="1" i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kỷ</a:t>
            </a:r>
            <a:r>
              <a:rPr lang="en-US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I </a:t>
            </a:r>
            <a:r>
              <a:rPr lang="en-US" altLang="vi-VN" sz="2600" b="1" i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đổi</a:t>
            </a:r>
            <a:r>
              <a:rPr lang="en-US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thay</a:t>
            </a:r>
            <a:r>
              <a:rPr lang="en-US" altLang="vi-VN" sz="2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38245" name="Rectangle 15"/>
          <p:cNvSpPr>
            <a:spLocks noChangeArrowheads="1"/>
          </p:cNvSpPr>
          <p:nvPr/>
        </p:nvSpPr>
        <p:spPr bwMode="auto">
          <a:xfrm>
            <a:off x="1812925" y="1976438"/>
            <a:ext cx="824388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vi-VN" sz="2400">
                <a:solidFill>
                  <a:srgbClr val="000000"/>
                </a:solidFill>
              </a:rPr>
              <a:t>- Năm 111 TCN, nhà Hán chiếm Âu Lạc và chia lại thành ba quận gộp với 6 quận của Trung Quốc thành Châu Giao.</a:t>
            </a:r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1812925" y="3079750"/>
            <a:ext cx="817403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tabLst>
                <a:tab pos="5200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5200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5200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5200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5200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200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200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200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200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Char char="-"/>
            </a:pPr>
            <a:r>
              <a:rPr lang="en-US" altLang="vi-VN" sz="2400">
                <a:solidFill>
                  <a:srgbClr val="000000"/>
                </a:solidFill>
              </a:rPr>
              <a:t>Cống nạp những sản vật quý hiếm. Cho người Hán sang ở lẫn với người Việt, </a:t>
            </a:r>
          </a:p>
          <a:p>
            <a:pPr algn="just">
              <a:buFontTx/>
              <a:buChar char="-"/>
            </a:pPr>
            <a:r>
              <a:rPr lang="en-US" altLang="vi-VN" sz="2400">
                <a:solidFill>
                  <a:srgbClr val="000000"/>
                </a:solidFill>
              </a:rPr>
              <a:t> Bắt nhân dân ta theo phong tục tập quán của họ, âm mưu đồng hóa dân tộc ta.</a:t>
            </a:r>
          </a:p>
        </p:txBody>
      </p:sp>
    </p:spTree>
    <p:extLst>
      <p:ext uri="{BB962C8B-B14F-4D97-AF65-F5344CB8AC3E}">
        <p14:creationId xmlns:p14="http://schemas.microsoft.com/office/powerpoint/2010/main" val="285377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smtClean="0">
                <a:solidFill>
                  <a:srgbClr val="FF0000"/>
                </a:solidFill>
              </a:rPr>
              <a:t>2. </a:t>
            </a:r>
            <a:r>
              <a:rPr lang="en-US" sz="3200" u="sng" dirty="0" err="1" smtClean="0">
                <a:solidFill>
                  <a:srgbClr val="FF0000"/>
                </a:solidFill>
              </a:rPr>
              <a:t>Cuộc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khởi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nghĩa</a:t>
            </a:r>
            <a:r>
              <a:rPr lang="en-US" sz="3200" u="sng" dirty="0" smtClean="0">
                <a:solidFill>
                  <a:srgbClr val="FF0000"/>
                </a:solidFill>
              </a:rPr>
              <a:t> Hai </a:t>
            </a:r>
            <a:r>
              <a:rPr lang="en-US" sz="3200" u="sng" dirty="0" err="1" smtClean="0">
                <a:solidFill>
                  <a:srgbClr val="FF0000"/>
                </a:solidFill>
              </a:rPr>
              <a:t>Bà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Trưng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bùng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nổ</a:t>
            </a:r>
            <a:endParaRPr lang="vi-VN" sz="3200" u="sng" dirty="0">
              <a:solidFill>
                <a:srgbClr val="FF0000"/>
              </a:solidFill>
            </a:endParaRPr>
          </a:p>
        </p:txBody>
      </p:sp>
      <p:pic>
        <p:nvPicPr>
          <p:cNvPr id="3" name="Picture 7" descr="D:\lịch sử\lớp 6 bài 17\HAI BA TR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94" y="1017706"/>
            <a:ext cx="59467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5381" y="4462320"/>
            <a:ext cx="75692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vi-VN" sz="3200" dirty="0">
                <a:solidFill>
                  <a:srgbClr val="FF0000"/>
                </a:solidFill>
              </a:rPr>
              <a:t>Bà Trưng quê ở Châu Phong</a:t>
            </a:r>
            <a:br>
              <a:rPr lang="vi-VN" altLang="vi-VN" sz="3200" dirty="0">
                <a:solidFill>
                  <a:srgbClr val="FF0000"/>
                </a:solidFill>
              </a:rPr>
            </a:br>
            <a:r>
              <a:rPr lang="vi-VN" altLang="vi-VN" sz="3200" dirty="0">
                <a:solidFill>
                  <a:srgbClr val="FF0000"/>
                </a:solidFill>
              </a:rPr>
              <a:t>Giận người tham bạo, thù chồng chẳng quên</a:t>
            </a:r>
            <a:br>
              <a:rPr lang="vi-VN" altLang="vi-VN" sz="3200" dirty="0">
                <a:solidFill>
                  <a:srgbClr val="FF0000"/>
                </a:solidFill>
              </a:rPr>
            </a:br>
            <a:r>
              <a:rPr lang="vi-VN" altLang="vi-VN" sz="3200" dirty="0">
                <a:solidFill>
                  <a:srgbClr val="FF0000"/>
                </a:solidFill>
              </a:rPr>
              <a:t>Chị em nặng một lời nguyền</a:t>
            </a:r>
            <a:br>
              <a:rPr lang="vi-VN" altLang="vi-VN" sz="3200" dirty="0">
                <a:solidFill>
                  <a:srgbClr val="FF0000"/>
                </a:solidFill>
              </a:rPr>
            </a:br>
            <a:r>
              <a:rPr lang="vi-VN" altLang="vi-VN" sz="3200" dirty="0">
                <a:solidFill>
                  <a:srgbClr val="FF0000"/>
                </a:solidFill>
              </a:rPr>
              <a:t>Phất cờ nương tử thay quyền tướng quân</a:t>
            </a:r>
            <a:endParaRPr lang="en-US" altLang="vi-VN" sz="3200" dirty="0">
              <a:solidFill>
                <a:srgbClr val="FF000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7961763" y="874973"/>
            <a:ext cx="3848669" cy="356206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/>
              <a:t>Câu thơ </a:t>
            </a:r>
            <a:r>
              <a:rPr lang="vi-VN" sz="2400" i="1" dirty="0" smtClean="0"/>
              <a:t>“giận người tham bạo, thù chồng chẳng quên”  nhắc đến </a:t>
            </a:r>
            <a:r>
              <a:rPr lang="vi-VN" sz="2400" i="1" dirty="0" smtClean="0"/>
              <a:t>nhân vật</a:t>
            </a:r>
            <a:r>
              <a:rPr lang="vi-VN" sz="2400" i="1" dirty="0" smtClean="0"/>
              <a:t> </a:t>
            </a:r>
            <a:r>
              <a:rPr lang="vi-VN" sz="2400" i="1" dirty="0" smtClean="0"/>
              <a:t>lịch sử nào?</a:t>
            </a:r>
            <a:endParaRPr lang="vi-VN" sz="2400" i="1" dirty="0"/>
          </a:p>
        </p:txBody>
      </p:sp>
    </p:spTree>
    <p:extLst>
      <p:ext uri="{BB962C8B-B14F-4D97-AF65-F5344CB8AC3E}">
        <p14:creationId xmlns:p14="http://schemas.microsoft.com/office/powerpoint/2010/main" val="389397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smtClean="0">
                <a:solidFill>
                  <a:srgbClr val="FF0000"/>
                </a:solidFill>
              </a:rPr>
              <a:t>2. </a:t>
            </a:r>
            <a:r>
              <a:rPr lang="en-US" sz="3200" u="sng" dirty="0" err="1" smtClean="0">
                <a:solidFill>
                  <a:srgbClr val="FF0000"/>
                </a:solidFill>
              </a:rPr>
              <a:t>Cuộc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khởi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nghĩa</a:t>
            </a:r>
            <a:r>
              <a:rPr lang="en-US" sz="3200" u="sng" dirty="0" smtClean="0">
                <a:solidFill>
                  <a:srgbClr val="FF0000"/>
                </a:solidFill>
              </a:rPr>
              <a:t> Hai </a:t>
            </a:r>
            <a:r>
              <a:rPr lang="en-US" sz="3200" u="sng" dirty="0" err="1" smtClean="0">
                <a:solidFill>
                  <a:srgbClr val="FF0000"/>
                </a:solidFill>
              </a:rPr>
              <a:t>Bà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Trưng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bùng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nổ</a:t>
            </a:r>
            <a:endParaRPr lang="vi-VN" sz="3200" u="sng" dirty="0">
              <a:solidFill>
                <a:srgbClr val="FF0000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760561" y="2661313"/>
            <a:ext cx="3002508" cy="2456597"/>
          </a:xfrm>
          <a:prstGeom prst="horizontalScroll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002060"/>
                </a:solidFill>
              </a:rPr>
              <a:t>Nguyên nhân của cuộc khởi nghĩa HBT</a:t>
            </a:r>
            <a:endParaRPr lang="vi-VN" b="1" dirty="0">
              <a:solidFill>
                <a:srgbClr val="002060"/>
              </a:solidFill>
            </a:endParaRPr>
          </a:p>
        </p:txBody>
      </p:sp>
      <p:cxnSp>
        <p:nvCxnSpPr>
          <p:cNvPr id="6" name="Straight Arrow Connector 5"/>
          <p:cNvCxnSpPr>
            <a:stCxn id="4" idx="3"/>
            <a:endCxn id="9" idx="1"/>
          </p:cNvCxnSpPr>
          <p:nvPr/>
        </p:nvCxnSpPr>
        <p:spPr>
          <a:xfrm flipV="1">
            <a:off x="4763069" y="2804399"/>
            <a:ext cx="2523697" cy="10852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  <a:endCxn id="12" idx="1"/>
          </p:cNvCxnSpPr>
          <p:nvPr/>
        </p:nvCxnSpPr>
        <p:spPr>
          <a:xfrm>
            <a:off x="4763069" y="3889612"/>
            <a:ext cx="2523698" cy="5471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286766" y="2285784"/>
            <a:ext cx="4067033" cy="103723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Tô Định tham lam, tàn bạo, bóc lột người dân</a:t>
            </a:r>
            <a:endParaRPr lang="vi-VN" dirty="0"/>
          </a:p>
        </p:txBody>
      </p:sp>
      <p:sp>
        <p:nvSpPr>
          <p:cNvPr id="12" name="Rounded Rectangle 11"/>
          <p:cNvSpPr/>
          <p:nvPr/>
        </p:nvSpPr>
        <p:spPr>
          <a:xfrm>
            <a:off x="7286767" y="3918111"/>
            <a:ext cx="4067033" cy="1037230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Thi Sách bị quân Hán giết.</a:t>
            </a:r>
            <a:endParaRPr lang="vi-VN" dirty="0"/>
          </a:p>
        </p:txBody>
      </p:sp>
      <p:grpSp>
        <p:nvGrpSpPr>
          <p:cNvPr id="17" name="Group 45"/>
          <p:cNvGrpSpPr>
            <a:grpSpLocks/>
          </p:cNvGrpSpPr>
          <p:nvPr/>
        </p:nvGrpSpPr>
        <p:grpSpPr bwMode="auto">
          <a:xfrm>
            <a:off x="7865549" y="5120794"/>
            <a:ext cx="2913052" cy="1608878"/>
            <a:chOff x="209" y="1916"/>
            <a:chExt cx="2565" cy="2236"/>
          </a:xfrm>
        </p:grpSpPr>
        <p:pic>
          <p:nvPicPr>
            <p:cNvPr id="19" name="Picture 46" descr="su_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656"/>
            <a:stretch>
              <a:fillRect/>
            </a:stretch>
          </p:blipFill>
          <p:spPr bwMode="auto">
            <a:xfrm rot="-5400000">
              <a:off x="374" y="1751"/>
              <a:ext cx="2236" cy="2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Freeform 47"/>
            <p:cNvSpPr>
              <a:spLocks/>
            </p:cNvSpPr>
            <p:nvPr/>
          </p:nvSpPr>
          <p:spPr bwMode="auto">
            <a:xfrm>
              <a:off x="264" y="1992"/>
              <a:ext cx="1392" cy="444"/>
            </a:xfrm>
            <a:custGeom>
              <a:avLst/>
              <a:gdLst>
                <a:gd name="T0" fmla="*/ 72 w 1392"/>
                <a:gd name="T1" fmla="*/ 12 h 444"/>
                <a:gd name="T2" fmla="*/ 1392 w 1392"/>
                <a:gd name="T3" fmla="*/ 0 h 444"/>
                <a:gd name="T4" fmla="*/ 1392 w 1392"/>
                <a:gd name="T5" fmla="*/ 228 h 444"/>
                <a:gd name="T6" fmla="*/ 1068 w 1392"/>
                <a:gd name="T7" fmla="*/ 264 h 444"/>
                <a:gd name="T8" fmla="*/ 888 w 1392"/>
                <a:gd name="T9" fmla="*/ 264 h 444"/>
                <a:gd name="T10" fmla="*/ 816 w 1392"/>
                <a:gd name="T11" fmla="*/ 312 h 444"/>
                <a:gd name="T12" fmla="*/ 660 w 1392"/>
                <a:gd name="T13" fmla="*/ 336 h 444"/>
                <a:gd name="T14" fmla="*/ 576 w 1392"/>
                <a:gd name="T15" fmla="*/ 444 h 444"/>
                <a:gd name="T16" fmla="*/ 84 w 1392"/>
                <a:gd name="T17" fmla="*/ 420 h 444"/>
                <a:gd name="T18" fmla="*/ 0 w 1392"/>
                <a:gd name="T19" fmla="*/ 384 h 444"/>
                <a:gd name="T20" fmla="*/ 12 w 1392"/>
                <a:gd name="T21" fmla="*/ 132 h 444"/>
                <a:gd name="T22" fmla="*/ 72 w 1392"/>
                <a:gd name="T23" fmla="*/ 12 h 4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2" h="444">
                  <a:moveTo>
                    <a:pt x="72" y="12"/>
                  </a:moveTo>
                  <a:lnTo>
                    <a:pt x="1392" y="0"/>
                  </a:lnTo>
                  <a:lnTo>
                    <a:pt x="1392" y="228"/>
                  </a:lnTo>
                  <a:lnTo>
                    <a:pt x="1068" y="264"/>
                  </a:lnTo>
                  <a:lnTo>
                    <a:pt x="888" y="264"/>
                  </a:lnTo>
                  <a:lnTo>
                    <a:pt x="816" y="312"/>
                  </a:lnTo>
                  <a:lnTo>
                    <a:pt x="660" y="336"/>
                  </a:lnTo>
                  <a:lnTo>
                    <a:pt x="576" y="444"/>
                  </a:lnTo>
                  <a:lnTo>
                    <a:pt x="84" y="420"/>
                  </a:lnTo>
                  <a:lnTo>
                    <a:pt x="0" y="384"/>
                  </a:lnTo>
                  <a:lnTo>
                    <a:pt x="12" y="132"/>
                  </a:lnTo>
                  <a:lnTo>
                    <a:pt x="7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3" name="Picture 2" descr="Untitled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2246" y="431494"/>
            <a:ext cx="3053300" cy="168919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56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294421"/>
              </p:ext>
            </p:extLst>
          </p:nvPr>
        </p:nvGraphicFramePr>
        <p:xfrm>
          <a:off x="1134787" y="927652"/>
          <a:ext cx="9639230" cy="4274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45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smtClean="0">
                <a:solidFill>
                  <a:srgbClr val="FF0000"/>
                </a:solidFill>
              </a:rPr>
              <a:t>2. </a:t>
            </a:r>
            <a:r>
              <a:rPr lang="en-US" sz="3200" u="sng" dirty="0" err="1" smtClean="0">
                <a:solidFill>
                  <a:srgbClr val="FF0000"/>
                </a:solidFill>
              </a:rPr>
              <a:t>Cuộc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khởi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nghĩa</a:t>
            </a:r>
            <a:r>
              <a:rPr lang="en-US" sz="3200" u="sng" dirty="0" smtClean="0">
                <a:solidFill>
                  <a:srgbClr val="FF0000"/>
                </a:solidFill>
              </a:rPr>
              <a:t> Hai </a:t>
            </a:r>
            <a:r>
              <a:rPr lang="en-US" sz="3200" u="sng" dirty="0" err="1" smtClean="0">
                <a:solidFill>
                  <a:srgbClr val="FF0000"/>
                </a:solidFill>
              </a:rPr>
              <a:t>Bà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Trưng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bùng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nổ</a:t>
            </a:r>
            <a:endParaRPr lang="vi-VN" sz="3200" u="sng" dirty="0">
              <a:solidFill>
                <a:srgbClr val="FF0000"/>
              </a:solidFill>
            </a:endParaRPr>
          </a:p>
        </p:txBody>
      </p:sp>
      <p:pic>
        <p:nvPicPr>
          <p:cNvPr id="3" name="Picture 2" descr="Untitled-16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7410" r="8490" b="11668"/>
          <a:stretch>
            <a:fillRect/>
          </a:stretch>
        </p:blipFill>
        <p:spPr bwMode="auto">
          <a:xfrm>
            <a:off x="506294" y="1027906"/>
            <a:ext cx="6945384" cy="583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xplosion 1 3"/>
          <p:cNvSpPr/>
          <p:nvPr/>
        </p:nvSpPr>
        <p:spPr>
          <a:xfrm>
            <a:off x="4074521" y="4203508"/>
            <a:ext cx="659274" cy="65509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/>
          <p:cNvSpPr/>
          <p:nvPr/>
        </p:nvSpPr>
        <p:spPr>
          <a:xfrm>
            <a:off x="2442950" y="4203508"/>
            <a:ext cx="1631571" cy="5049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Hát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Môn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837038" y="1242033"/>
            <a:ext cx="3712192" cy="2343091"/>
          </a:xfrm>
          <a:prstGeom prst="cloudCallout">
            <a:avLst>
              <a:gd name="adj1" fmla="val -22671"/>
              <a:gd name="adj2" fmla="val 7531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Cuộc</a:t>
            </a:r>
            <a:r>
              <a:rPr lang="en-US" sz="2400" dirty="0" smtClean="0"/>
              <a:t> </a:t>
            </a:r>
            <a:r>
              <a:rPr lang="en-US" sz="2400" dirty="0" err="1" smtClean="0"/>
              <a:t>khởi</a:t>
            </a:r>
            <a:r>
              <a:rPr lang="en-US" sz="2400" dirty="0" smtClean="0"/>
              <a:t> </a:t>
            </a:r>
            <a:r>
              <a:rPr lang="en-US" sz="2400" dirty="0" err="1" smtClean="0"/>
              <a:t>nghĩa</a:t>
            </a:r>
            <a:r>
              <a:rPr lang="en-US" sz="2400" dirty="0" smtClean="0"/>
              <a:t> HBT </a:t>
            </a:r>
            <a:r>
              <a:rPr lang="en-US" sz="2400" dirty="0" err="1" smtClean="0"/>
              <a:t>bùng</a:t>
            </a:r>
            <a:r>
              <a:rPr lang="en-US" sz="2400" dirty="0" smtClean="0"/>
              <a:t> </a:t>
            </a:r>
            <a:r>
              <a:rPr lang="en-US" sz="2400" dirty="0" err="1" smtClean="0"/>
              <a:t>nổ</a:t>
            </a:r>
            <a:r>
              <a:rPr lang="en-US" sz="2400" dirty="0" smtClean="0"/>
              <a:t> </a:t>
            </a:r>
            <a:r>
              <a:rPr lang="en-US" sz="2400" dirty="0" err="1" smtClean="0"/>
              <a:t>năm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? Ở </a:t>
            </a:r>
            <a:r>
              <a:rPr lang="en-US" sz="2400" dirty="0" err="1" smtClean="0"/>
              <a:t>đâu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7" name="Oval 6"/>
          <p:cNvSpPr/>
          <p:nvPr/>
        </p:nvSpPr>
        <p:spPr>
          <a:xfrm>
            <a:off x="3588372" y="3585124"/>
            <a:ext cx="1631571" cy="5049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Năm</a:t>
            </a:r>
            <a:r>
              <a:rPr lang="en-US" sz="2000" b="1" dirty="0" smtClean="0">
                <a:solidFill>
                  <a:srgbClr val="FF0000"/>
                </a:solidFill>
              </a:rPr>
              <a:t> 40</a:t>
            </a:r>
            <a:endParaRPr lang="vi-VN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222" l="10000" r="90000">
                        <a14:foregroundMark x1="56444" y1="86333" x2="56444" y2="86333"/>
                        <a14:foregroundMark x1="53333" y1="10889" x2="53333" y2="10889"/>
                        <a14:foregroundMark x1="53333" y1="7778" x2="53333" y2="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48" y="4203508"/>
            <a:ext cx="1794682" cy="179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0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6092826" y="2101022"/>
            <a:ext cx="5862614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400" b="1" i="1" dirty="0" err="1">
                <a:solidFill>
                  <a:srgbClr val="FF0066"/>
                </a:solidFill>
              </a:rPr>
              <a:t>Một</a:t>
            </a:r>
            <a:r>
              <a:rPr lang="en-US" altLang="vi-VN" sz="2400" b="1" i="1" dirty="0">
                <a:solidFill>
                  <a:srgbClr val="FF0066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66"/>
                </a:solidFill>
              </a:rPr>
              <a:t>xin</a:t>
            </a:r>
            <a:r>
              <a:rPr lang="en-US" altLang="vi-VN" sz="2400" b="1" i="1" dirty="0">
                <a:solidFill>
                  <a:srgbClr val="FF0066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66"/>
                </a:solidFill>
              </a:rPr>
              <a:t>rửa</a:t>
            </a:r>
            <a:r>
              <a:rPr lang="en-US" altLang="vi-VN" sz="2400" b="1" i="1" dirty="0">
                <a:solidFill>
                  <a:srgbClr val="FF0066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66"/>
                </a:solidFill>
              </a:rPr>
              <a:t>sạch</a:t>
            </a:r>
            <a:r>
              <a:rPr lang="en-US" altLang="vi-VN" sz="2400" b="1" i="1" dirty="0">
                <a:solidFill>
                  <a:srgbClr val="FF0066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66"/>
                </a:solidFill>
              </a:rPr>
              <a:t>nước</a:t>
            </a:r>
            <a:r>
              <a:rPr lang="en-US" altLang="vi-VN" sz="2400" b="1" i="1" dirty="0">
                <a:solidFill>
                  <a:srgbClr val="FF0066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66"/>
                </a:solidFill>
              </a:rPr>
              <a:t>thù</a:t>
            </a:r>
            <a:endParaRPr lang="en-US" altLang="vi-VN" sz="2400" b="1" i="1" dirty="0">
              <a:solidFill>
                <a:srgbClr val="FF0066"/>
              </a:solidFill>
            </a:endParaRPr>
          </a:p>
          <a:p>
            <a:pPr algn="ctr" eaLnBrk="1" hangingPunct="1"/>
            <a:r>
              <a:rPr lang="en-US" altLang="vi-VN" sz="2400" b="1" i="1" dirty="0">
                <a:solidFill>
                  <a:srgbClr val="FF0066"/>
                </a:solidFill>
              </a:rPr>
              <a:t>Hai </a:t>
            </a:r>
            <a:r>
              <a:rPr lang="en-US" altLang="vi-VN" sz="2400" b="1" i="1" dirty="0" err="1">
                <a:solidFill>
                  <a:srgbClr val="FF0066"/>
                </a:solidFill>
              </a:rPr>
              <a:t>xin</a:t>
            </a:r>
            <a:r>
              <a:rPr lang="en-US" altLang="vi-VN" sz="2400" b="1" i="1" dirty="0">
                <a:solidFill>
                  <a:srgbClr val="FF0066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66"/>
                </a:solidFill>
              </a:rPr>
              <a:t>đem</a:t>
            </a:r>
            <a:r>
              <a:rPr lang="en-US" altLang="vi-VN" sz="2400" b="1" i="1" dirty="0">
                <a:solidFill>
                  <a:srgbClr val="FF0066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66"/>
                </a:solidFill>
              </a:rPr>
              <a:t>lại</a:t>
            </a:r>
            <a:r>
              <a:rPr lang="en-US" altLang="vi-VN" sz="2400" b="1" i="1" dirty="0">
                <a:solidFill>
                  <a:srgbClr val="FF0066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66"/>
                </a:solidFill>
              </a:rPr>
              <a:t>nghiệp</a:t>
            </a:r>
            <a:r>
              <a:rPr lang="en-US" altLang="vi-VN" sz="2400" b="1" i="1" dirty="0">
                <a:solidFill>
                  <a:srgbClr val="FF0066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66"/>
                </a:solidFill>
              </a:rPr>
              <a:t>xưa</a:t>
            </a:r>
            <a:r>
              <a:rPr lang="en-US" altLang="vi-VN" sz="2400" b="1" i="1" dirty="0">
                <a:solidFill>
                  <a:srgbClr val="FF0066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66"/>
                </a:solidFill>
              </a:rPr>
              <a:t>họ</a:t>
            </a:r>
            <a:r>
              <a:rPr lang="en-US" altLang="vi-VN" sz="2400" b="1" i="1" dirty="0">
                <a:solidFill>
                  <a:srgbClr val="FF0066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66"/>
                </a:solidFill>
              </a:rPr>
              <a:t>Hùng</a:t>
            </a:r>
            <a:endParaRPr lang="en-US" altLang="vi-VN" sz="2400" b="1" i="1" dirty="0">
              <a:solidFill>
                <a:srgbClr val="FF0066"/>
              </a:solidFill>
            </a:endParaRPr>
          </a:p>
          <a:p>
            <a:pPr algn="ctr" eaLnBrk="1" hangingPunct="1"/>
            <a:r>
              <a:rPr lang="en-US" altLang="vi-VN" sz="2400" b="1" i="1" dirty="0">
                <a:solidFill>
                  <a:srgbClr val="FF0066"/>
                </a:solidFill>
              </a:rPr>
              <a:t>Ba </a:t>
            </a:r>
            <a:r>
              <a:rPr lang="en-US" altLang="vi-VN" sz="2400" b="1" i="1" dirty="0" err="1">
                <a:solidFill>
                  <a:srgbClr val="FF0066"/>
                </a:solidFill>
              </a:rPr>
              <a:t>kẻo</a:t>
            </a:r>
            <a:r>
              <a:rPr lang="en-US" altLang="vi-VN" sz="2400" b="1" i="1" dirty="0">
                <a:solidFill>
                  <a:srgbClr val="FF0066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66"/>
                </a:solidFill>
              </a:rPr>
              <a:t>oan</a:t>
            </a:r>
            <a:r>
              <a:rPr lang="en-US" altLang="vi-VN" sz="2400" b="1" i="1" dirty="0">
                <a:solidFill>
                  <a:srgbClr val="FF0066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66"/>
                </a:solidFill>
              </a:rPr>
              <a:t>ức</a:t>
            </a:r>
            <a:r>
              <a:rPr lang="en-US" altLang="vi-VN" sz="2400" b="1" i="1" dirty="0">
                <a:solidFill>
                  <a:srgbClr val="FF0066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66"/>
                </a:solidFill>
              </a:rPr>
              <a:t>lòng</a:t>
            </a:r>
            <a:r>
              <a:rPr lang="en-US" altLang="vi-VN" sz="2400" b="1" i="1" dirty="0">
                <a:solidFill>
                  <a:srgbClr val="FF0066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66"/>
                </a:solidFill>
              </a:rPr>
              <a:t>chồng</a:t>
            </a:r>
            <a:endParaRPr lang="en-US" altLang="vi-VN" sz="2400" b="1" i="1" dirty="0">
              <a:solidFill>
                <a:srgbClr val="FF0066"/>
              </a:solidFill>
            </a:endParaRPr>
          </a:p>
          <a:p>
            <a:pPr algn="ctr" eaLnBrk="1" hangingPunct="1"/>
            <a:r>
              <a:rPr lang="en-US" altLang="vi-VN" sz="2400" b="1" i="1" dirty="0" err="1">
                <a:solidFill>
                  <a:srgbClr val="FF0066"/>
                </a:solidFill>
              </a:rPr>
              <a:t>Bốn</a:t>
            </a:r>
            <a:r>
              <a:rPr lang="en-US" altLang="vi-VN" sz="2400" b="1" i="1" dirty="0">
                <a:solidFill>
                  <a:srgbClr val="FF0066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66"/>
                </a:solidFill>
              </a:rPr>
              <a:t>xin</a:t>
            </a:r>
            <a:r>
              <a:rPr lang="en-US" altLang="vi-VN" sz="2400" b="1" i="1" dirty="0">
                <a:solidFill>
                  <a:srgbClr val="FF0066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66"/>
                </a:solidFill>
              </a:rPr>
              <a:t>vẻn</a:t>
            </a:r>
            <a:r>
              <a:rPr lang="en-US" altLang="vi-VN" sz="2400" b="1" i="1" dirty="0">
                <a:solidFill>
                  <a:srgbClr val="FF0066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66"/>
                </a:solidFill>
              </a:rPr>
              <a:t>vẹn</a:t>
            </a:r>
            <a:r>
              <a:rPr lang="en-US" altLang="vi-VN" sz="2400" b="1" i="1" dirty="0">
                <a:solidFill>
                  <a:srgbClr val="FF0066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66"/>
                </a:solidFill>
              </a:rPr>
              <a:t>sở</a:t>
            </a:r>
            <a:r>
              <a:rPr lang="en-US" altLang="vi-VN" sz="2400" b="1" i="1" dirty="0">
                <a:solidFill>
                  <a:srgbClr val="FF0066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66"/>
                </a:solidFill>
              </a:rPr>
              <a:t>công</a:t>
            </a:r>
            <a:r>
              <a:rPr lang="en-US" altLang="vi-VN" sz="2400" b="1" i="1" dirty="0">
                <a:solidFill>
                  <a:srgbClr val="FF0066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66"/>
                </a:solidFill>
              </a:rPr>
              <a:t>lênh</a:t>
            </a:r>
            <a:r>
              <a:rPr lang="en-US" altLang="vi-VN" sz="2400" b="1" i="1" dirty="0">
                <a:solidFill>
                  <a:srgbClr val="FF0066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66"/>
                </a:solidFill>
              </a:rPr>
              <a:t>này</a:t>
            </a:r>
            <a:r>
              <a:rPr lang="en-US" altLang="vi-VN" sz="2400" b="1" i="1" dirty="0">
                <a:solidFill>
                  <a:srgbClr val="FF0066"/>
                </a:solidFill>
              </a:rPr>
              <a:t>.</a:t>
            </a:r>
          </a:p>
          <a:p>
            <a:pPr eaLnBrk="1" hangingPunct="1"/>
            <a:endParaRPr lang="en-US" altLang="vi-VN" sz="2400" b="1" i="1" dirty="0">
              <a:solidFill>
                <a:srgbClr val="FF0066"/>
              </a:solidFill>
            </a:endParaRPr>
          </a:p>
          <a:p>
            <a:pPr algn="r" eaLnBrk="1" hangingPunct="1"/>
            <a:r>
              <a:rPr lang="en-US" altLang="vi-VN" sz="2400" b="1" i="1" dirty="0">
                <a:solidFill>
                  <a:srgbClr val="0033CC"/>
                </a:solidFill>
              </a:rPr>
              <a:t> (</a:t>
            </a:r>
            <a:r>
              <a:rPr lang="en-US" altLang="vi-VN" sz="2400" b="1" i="1" dirty="0" err="1">
                <a:solidFill>
                  <a:srgbClr val="0033CC"/>
                </a:solidFill>
              </a:rPr>
              <a:t>Thiên</a:t>
            </a:r>
            <a:r>
              <a:rPr lang="en-US" altLang="vi-VN" sz="2400" b="1" i="1" dirty="0">
                <a:solidFill>
                  <a:srgbClr val="0033CC"/>
                </a:solidFill>
              </a:rPr>
              <a:t> Nam </a:t>
            </a:r>
            <a:r>
              <a:rPr lang="en-US" altLang="vi-VN" sz="2400" b="1" i="1" dirty="0" err="1">
                <a:solidFill>
                  <a:srgbClr val="0033CC"/>
                </a:solidFill>
              </a:rPr>
              <a:t>Ngũ</a:t>
            </a:r>
            <a:r>
              <a:rPr lang="en-US" altLang="vi-VN" sz="2400" b="1" i="1" dirty="0">
                <a:solidFill>
                  <a:srgbClr val="0033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</a:rPr>
              <a:t>Lục</a:t>
            </a:r>
            <a:r>
              <a:rPr lang="en-US" altLang="vi-VN" sz="2400" b="1" i="1" dirty="0">
                <a:solidFill>
                  <a:srgbClr val="0033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</a:rPr>
              <a:t>áng</a:t>
            </a:r>
            <a:r>
              <a:rPr lang="en-US" altLang="vi-VN" sz="2400" b="1" i="1" dirty="0">
                <a:solidFill>
                  <a:srgbClr val="0033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</a:rPr>
              <a:t>sử</a:t>
            </a:r>
            <a:r>
              <a:rPr lang="en-US" altLang="vi-VN" sz="2400" b="1" i="1" dirty="0">
                <a:solidFill>
                  <a:srgbClr val="0033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</a:rPr>
              <a:t>dân</a:t>
            </a:r>
            <a:r>
              <a:rPr lang="en-US" altLang="vi-VN" sz="2400" b="1" i="1" dirty="0">
                <a:solidFill>
                  <a:srgbClr val="0033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</a:rPr>
              <a:t>gian</a:t>
            </a:r>
            <a:r>
              <a:rPr lang="en-US" altLang="vi-VN" sz="2400" b="1" i="1" dirty="0">
                <a:solidFill>
                  <a:srgbClr val="0033CC"/>
                </a:solidFill>
              </a:rPr>
              <a:t> </a:t>
            </a:r>
          </a:p>
          <a:p>
            <a:pPr algn="r" eaLnBrk="1" hangingPunct="1"/>
            <a:r>
              <a:rPr lang="en-US" altLang="vi-VN" sz="2400" b="1" i="1" dirty="0">
                <a:solidFill>
                  <a:srgbClr val="0033CC"/>
                </a:solidFill>
              </a:rPr>
              <a:t>ca </a:t>
            </a:r>
            <a:r>
              <a:rPr lang="en-US" altLang="vi-VN" sz="2400" b="1" i="1" dirty="0" err="1">
                <a:solidFill>
                  <a:srgbClr val="0033CC"/>
                </a:solidFill>
              </a:rPr>
              <a:t>thế</a:t>
            </a:r>
            <a:r>
              <a:rPr lang="en-US" altLang="vi-VN" sz="2400" b="1" i="1" dirty="0">
                <a:solidFill>
                  <a:srgbClr val="0033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33CC"/>
                </a:solidFill>
              </a:rPr>
              <a:t>kỉ</a:t>
            </a:r>
            <a:r>
              <a:rPr lang="en-US" altLang="vi-VN" sz="2400" b="1" i="1" dirty="0">
                <a:solidFill>
                  <a:srgbClr val="0033CC"/>
                </a:solidFill>
              </a:rPr>
              <a:t> XVII)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3429000" y="1981200"/>
            <a:ext cx="2438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 b="1">
                <a:solidFill>
                  <a:schemeClr val="bg1"/>
                </a:solidFill>
              </a:rPr>
              <a:t>HAI BÀ TR</a:t>
            </a:r>
            <a:r>
              <a:rPr lang="vi-VN" altLang="vi-VN" sz="1600" b="1">
                <a:solidFill>
                  <a:schemeClr val="bg1"/>
                </a:solidFill>
              </a:rPr>
              <a:t>Ư</a:t>
            </a:r>
            <a:r>
              <a:rPr lang="en-US" altLang="vi-VN" sz="1600" b="1">
                <a:solidFill>
                  <a:schemeClr val="bg1"/>
                </a:solidFill>
              </a:rPr>
              <a:t>NG CHUẨN BỊ KHỞI NGHĨA</a:t>
            </a:r>
          </a:p>
        </p:txBody>
      </p:sp>
      <p:pic>
        <p:nvPicPr>
          <p:cNvPr id="104457" name="Picture 9" descr="Untitled-15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1176338"/>
            <a:ext cx="4464050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3" name="Text Box 15"/>
          <p:cNvSpPr txBox="1">
            <a:spLocks noChangeArrowheads="1"/>
          </p:cNvSpPr>
          <p:nvPr/>
        </p:nvSpPr>
        <p:spPr bwMode="auto">
          <a:xfrm>
            <a:off x="1076088" y="258763"/>
            <a:ext cx="5010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6600"/>
                </a:solidFill>
              </a:rPr>
              <a:t>Trưng</a:t>
            </a:r>
            <a:r>
              <a:rPr lang="en-US" altLang="vi-VN" sz="2800" b="1" dirty="0">
                <a:solidFill>
                  <a:srgbClr val="006600"/>
                </a:solidFill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</a:rPr>
              <a:t>Trắc</a:t>
            </a:r>
            <a:r>
              <a:rPr lang="en-US" altLang="vi-VN" sz="2800" b="1" dirty="0">
                <a:solidFill>
                  <a:srgbClr val="006600"/>
                </a:solidFill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</a:rPr>
              <a:t>cầm</a:t>
            </a:r>
            <a:r>
              <a:rPr lang="en-US" altLang="vi-VN" sz="2800" b="1" dirty="0">
                <a:solidFill>
                  <a:srgbClr val="006600"/>
                </a:solidFill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</a:rPr>
              <a:t>gươm</a:t>
            </a:r>
            <a:r>
              <a:rPr lang="en-US" altLang="vi-VN" sz="2800" b="1" dirty="0">
                <a:solidFill>
                  <a:srgbClr val="006600"/>
                </a:solidFill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</a:rPr>
              <a:t>đọc</a:t>
            </a:r>
            <a:r>
              <a:rPr lang="en-US" altLang="vi-VN" sz="2800" b="1" dirty="0">
                <a:solidFill>
                  <a:srgbClr val="006600"/>
                </a:solidFill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</a:rPr>
              <a:t>lời</a:t>
            </a:r>
            <a:r>
              <a:rPr lang="en-US" altLang="vi-VN" sz="2800" b="1" dirty="0">
                <a:solidFill>
                  <a:srgbClr val="006600"/>
                </a:solidFill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</a:rPr>
              <a:t>thề</a:t>
            </a:r>
            <a:r>
              <a:rPr lang="en-US" altLang="vi-VN" sz="2800" b="1" dirty="0">
                <a:solidFill>
                  <a:srgbClr val="006600"/>
                </a:solidFill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</a:rPr>
              <a:t>quyết</a:t>
            </a:r>
            <a:r>
              <a:rPr lang="en-US" altLang="vi-VN" sz="2800" b="1" dirty="0">
                <a:solidFill>
                  <a:srgbClr val="006600"/>
                </a:solidFill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</a:rPr>
              <a:t>rửa</a:t>
            </a:r>
            <a:r>
              <a:rPr lang="en-US" altLang="vi-VN" sz="2800" b="1" dirty="0">
                <a:solidFill>
                  <a:srgbClr val="006600"/>
                </a:solidFill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</a:rPr>
              <a:t>sạch</a:t>
            </a:r>
            <a:r>
              <a:rPr lang="en-US" altLang="vi-VN" sz="2800" b="1" dirty="0">
                <a:solidFill>
                  <a:srgbClr val="006600"/>
                </a:solidFill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</a:rPr>
              <a:t>thù</a:t>
            </a:r>
            <a:r>
              <a:rPr lang="en-US" altLang="vi-VN" sz="2800" b="1" dirty="0">
                <a:solidFill>
                  <a:srgbClr val="006600"/>
                </a:solidFill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</a:rPr>
              <a:t>nhà</a:t>
            </a:r>
            <a:r>
              <a:rPr lang="en-US" altLang="vi-VN" sz="2800" b="1" dirty="0">
                <a:solidFill>
                  <a:srgbClr val="0066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2523889"/>
      </p:ext>
    </p:extLst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044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51" grpId="1"/>
      <p:bldP spid="1044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smtClean="0">
                <a:solidFill>
                  <a:srgbClr val="FF0000"/>
                </a:solidFill>
              </a:rPr>
              <a:t>2. </a:t>
            </a:r>
            <a:r>
              <a:rPr lang="en-US" sz="3200" u="sng" dirty="0" err="1" smtClean="0">
                <a:solidFill>
                  <a:srgbClr val="FF0000"/>
                </a:solidFill>
              </a:rPr>
              <a:t>Cuộc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khởi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nghĩa</a:t>
            </a:r>
            <a:r>
              <a:rPr lang="en-US" sz="3200" u="sng" dirty="0" smtClean="0">
                <a:solidFill>
                  <a:srgbClr val="FF0000"/>
                </a:solidFill>
              </a:rPr>
              <a:t> Hai </a:t>
            </a:r>
            <a:r>
              <a:rPr lang="en-US" sz="3200" u="sng" dirty="0" err="1" smtClean="0">
                <a:solidFill>
                  <a:srgbClr val="FF0000"/>
                </a:solidFill>
              </a:rPr>
              <a:t>Bà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Trưng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bùng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nổ</a:t>
            </a:r>
            <a:endParaRPr lang="vi-VN" sz="3200" u="sng" dirty="0">
              <a:solidFill>
                <a:srgbClr val="FF0000"/>
              </a:solidFill>
            </a:endParaRPr>
          </a:p>
        </p:txBody>
      </p:sp>
      <p:pic>
        <p:nvPicPr>
          <p:cNvPr id="3" name="Picture 2" descr="https://hoc24.vn/images/summary/L%C6%B0%E1%BB%A3c%20%C4%91%E1%BB%93%20%C4%91%C6%B0%E1%BB%9Dng%20ti%C3%AAn%20qu%C3%A2n%20c%E1%BB%A7a%20Hai%20B%C3%A0%20Tr%C6%B0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27906"/>
            <a:ext cx="10515600" cy="559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3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6"/>
          <p:cNvSpPr txBox="1">
            <a:spLocks noChangeArrowheads="1"/>
          </p:cNvSpPr>
          <p:nvPr/>
        </p:nvSpPr>
        <p:spPr bwMode="auto">
          <a:xfrm>
            <a:off x="6400800" y="6261100"/>
            <a:ext cx="4038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i="1">
                <a:solidFill>
                  <a:srgbClr val="FF0000"/>
                </a:solidFill>
              </a:rPr>
              <a:t>	</a:t>
            </a:r>
          </a:p>
        </p:txBody>
      </p:sp>
      <p:grpSp>
        <p:nvGrpSpPr>
          <p:cNvPr id="151555" name="Group 10"/>
          <p:cNvGrpSpPr>
            <a:grpSpLocks/>
          </p:cNvGrpSpPr>
          <p:nvPr/>
        </p:nvGrpSpPr>
        <p:grpSpPr bwMode="auto">
          <a:xfrm>
            <a:off x="1346200" y="1"/>
            <a:ext cx="9696450" cy="6861175"/>
            <a:chOff x="173" y="957"/>
            <a:chExt cx="5521" cy="3191"/>
          </a:xfrm>
        </p:grpSpPr>
        <p:grpSp>
          <p:nvGrpSpPr>
            <p:cNvPr id="151567" name="Group 11"/>
            <p:cNvGrpSpPr>
              <a:grpSpLocks/>
            </p:cNvGrpSpPr>
            <p:nvPr/>
          </p:nvGrpSpPr>
          <p:grpSpPr bwMode="auto">
            <a:xfrm>
              <a:off x="282" y="957"/>
              <a:ext cx="5249" cy="3191"/>
              <a:chOff x="0" y="165"/>
              <a:chExt cx="5751" cy="3958"/>
            </a:xfrm>
          </p:grpSpPr>
          <p:grpSp>
            <p:nvGrpSpPr>
              <p:cNvPr id="151581" name="Group 12"/>
              <p:cNvGrpSpPr>
                <a:grpSpLocks/>
              </p:cNvGrpSpPr>
              <p:nvPr/>
            </p:nvGrpSpPr>
            <p:grpSpPr bwMode="auto">
              <a:xfrm>
                <a:off x="0" y="165"/>
                <a:ext cx="5751" cy="3958"/>
                <a:chOff x="0" y="165"/>
                <a:chExt cx="5751" cy="3958"/>
              </a:xfrm>
            </p:grpSpPr>
            <p:grpSp>
              <p:nvGrpSpPr>
                <p:cNvPr id="151583" name="Group 13"/>
                <p:cNvGrpSpPr>
                  <a:grpSpLocks/>
                </p:cNvGrpSpPr>
                <p:nvPr/>
              </p:nvGrpSpPr>
              <p:grpSpPr bwMode="auto">
                <a:xfrm>
                  <a:off x="0" y="165"/>
                  <a:ext cx="5751" cy="3958"/>
                  <a:chOff x="0" y="165"/>
                  <a:chExt cx="5751" cy="3958"/>
                </a:xfrm>
              </p:grpSpPr>
              <p:sp>
                <p:nvSpPr>
                  <p:cNvPr id="151585" name="Rectangle 14" descr="Stationery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77"/>
                    <a:ext cx="5739" cy="3946"/>
                  </a:xfrm>
                  <a:prstGeom prst="rect">
                    <a:avLst/>
                  </a:prstGeom>
                  <a:blipFill dpi="0" rotWithShape="1">
                    <a:blip r:embed="rId3"/>
                    <a:srcRect/>
                    <a:tile tx="0" ty="0" sx="100000" sy="100000" flip="none" algn="tl"/>
                  </a:blip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/>
                  </a:p>
                </p:txBody>
              </p:sp>
              <p:sp>
                <p:nvSpPr>
                  <p:cNvPr id="151586" name="Freeform 15"/>
                  <p:cNvSpPr>
                    <a:spLocks/>
                  </p:cNvSpPr>
                  <p:nvPr/>
                </p:nvSpPr>
                <p:spPr bwMode="auto">
                  <a:xfrm>
                    <a:off x="136" y="408"/>
                    <a:ext cx="5615" cy="3697"/>
                  </a:xfrm>
                  <a:custGeom>
                    <a:avLst/>
                    <a:gdLst>
                      <a:gd name="T0" fmla="*/ 2441 w 5615"/>
                      <a:gd name="T1" fmla="*/ 3606 h 3697"/>
                      <a:gd name="T2" fmla="*/ 2388 w 5615"/>
                      <a:gd name="T3" fmla="*/ 3399 h 3697"/>
                      <a:gd name="T4" fmla="*/ 2058 w 5615"/>
                      <a:gd name="T5" fmla="*/ 3237 h 3697"/>
                      <a:gd name="T6" fmla="*/ 2089 w 5615"/>
                      <a:gd name="T7" fmla="*/ 3039 h 3697"/>
                      <a:gd name="T8" fmla="*/ 1821 w 5615"/>
                      <a:gd name="T9" fmla="*/ 3058 h 3697"/>
                      <a:gd name="T10" fmla="*/ 1955 w 5615"/>
                      <a:gd name="T11" fmla="*/ 2935 h 3697"/>
                      <a:gd name="T12" fmla="*/ 1945 w 5615"/>
                      <a:gd name="T13" fmla="*/ 2793 h 3697"/>
                      <a:gd name="T14" fmla="*/ 1821 w 5615"/>
                      <a:gd name="T15" fmla="*/ 2746 h 3697"/>
                      <a:gd name="T16" fmla="*/ 1666 w 5615"/>
                      <a:gd name="T17" fmla="*/ 2604 h 3697"/>
                      <a:gd name="T18" fmla="*/ 1511 w 5615"/>
                      <a:gd name="T19" fmla="*/ 2547 h 3697"/>
                      <a:gd name="T20" fmla="*/ 1139 w 5615"/>
                      <a:gd name="T21" fmla="*/ 2594 h 3697"/>
                      <a:gd name="T22" fmla="*/ 901 w 5615"/>
                      <a:gd name="T23" fmla="*/ 2622 h 3697"/>
                      <a:gd name="T24" fmla="*/ 684 w 5615"/>
                      <a:gd name="T25" fmla="*/ 2537 h 3697"/>
                      <a:gd name="T26" fmla="*/ 613 w 5615"/>
                      <a:gd name="T27" fmla="*/ 2348 h 3697"/>
                      <a:gd name="T28" fmla="*/ 582 w 5615"/>
                      <a:gd name="T29" fmla="*/ 2083 h 3697"/>
                      <a:gd name="T30" fmla="*/ 664 w 5615"/>
                      <a:gd name="T31" fmla="*/ 1667 h 3697"/>
                      <a:gd name="T32" fmla="*/ 509 w 5615"/>
                      <a:gd name="T33" fmla="*/ 1667 h 3697"/>
                      <a:gd name="T34" fmla="*/ 261 w 5615"/>
                      <a:gd name="T35" fmla="*/ 1401 h 3697"/>
                      <a:gd name="T36" fmla="*/ 65 w 5615"/>
                      <a:gd name="T37" fmla="*/ 1184 h 3697"/>
                      <a:gd name="T38" fmla="*/ 65 w 5615"/>
                      <a:gd name="T39" fmla="*/ 1013 h 3697"/>
                      <a:gd name="T40" fmla="*/ 323 w 5615"/>
                      <a:gd name="T41" fmla="*/ 871 h 3697"/>
                      <a:gd name="T42" fmla="*/ 468 w 5615"/>
                      <a:gd name="T43" fmla="*/ 767 h 3697"/>
                      <a:gd name="T44" fmla="*/ 706 w 5615"/>
                      <a:gd name="T45" fmla="*/ 843 h 3697"/>
                      <a:gd name="T46" fmla="*/ 881 w 5615"/>
                      <a:gd name="T47" fmla="*/ 1022 h 3697"/>
                      <a:gd name="T48" fmla="*/ 1149 w 5615"/>
                      <a:gd name="T49" fmla="*/ 805 h 3697"/>
                      <a:gd name="T50" fmla="*/ 1284 w 5615"/>
                      <a:gd name="T51" fmla="*/ 644 h 3697"/>
                      <a:gd name="T52" fmla="*/ 1454 w 5615"/>
                      <a:gd name="T53" fmla="*/ 778 h 3697"/>
                      <a:gd name="T54" fmla="*/ 1601 w 5615"/>
                      <a:gd name="T55" fmla="*/ 658 h 3697"/>
                      <a:gd name="T56" fmla="*/ 1781 w 5615"/>
                      <a:gd name="T57" fmla="*/ 624 h 3697"/>
                      <a:gd name="T58" fmla="*/ 1903 w 5615"/>
                      <a:gd name="T59" fmla="*/ 701 h 3697"/>
                      <a:gd name="T60" fmla="*/ 1986 w 5615"/>
                      <a:gd name="T61" fmla="*/ 644 h 3697"/>
                      <a:gd name="T62" fmla="*/ 2213 w 5615"/>
                      <a:gd name="T63" fmla="*/ 474 h 3697"/>
                      <a:gd name="T64" fmla="*/ 2534 w 5615"/>
                      <a:gd name="T65" fmla="*/ 511 h 3697"/>
                      <a:gd name="T66" fmla="*/ 2750 w 5615"/>
                      <a:gd name="T67" fmla="*/ 407 h 3697"/>
                      <a:gd name="T68" fmla="*/ 2895 w 5615"/>
                      <a:gd name="T69" fmla="*/ 133 h 3697"/>
                      <a:gd name="T70" fmla="*/ 3122 w 5615"/>
                      <a:gd name="T71" fmla="*/ 76 h 3697"/>
                      <a:gd name="T72" fmla="*/ 3401 w 5615"/>
                      <a:gd name="T73" fmla="*/ 67 h 3697"/>
                      <a:gd name="T74" fmla="*/ 3680 w 5615"/>
                      <a:gd name="T75" fmla="*/ 265 h 3697"/>
                      <a:gd name="T76" fmla="*/ 3824 w 5615"/>
                      <a:gd name="T77" fmla="*/ 275 h 3697"/>
                      <a:gd name="T78" fmla="*/ 4144 w 5615"/>
                      <a:gd name="T79" fmla="*/ 474 h 3697"/>
                      <a:gd name="T80" fmla="*/ 4413 w 5615"/>
                      <a:gd name="T81" fmla="*/ 663 h 3697"/>
                      <a:gd name="T82" fmla="*/ 4516 w 5615"/>
                      <a:gd name="T83" fmla="*/ 994 h 3697"/>
                      <a:gd name="T84" fmla="*/ 4568 w 5615"/>
                      <a:gd name="T85" fmla="*/ 1335 h 3697"/>
                      <a:gd name="T86" fmla="*/ 4764 w 5615"/>
                      <a:gd name="T87" fmla="*/ 1486 h 3697"/>
                      <a:gd name="T88" fmla="*/ 4826 w 5615"/>
                      <a:gd name="T89" fmla="*/ 1581 h 3697"/>
                      <a:gd name="T90" fmla="*/ 4908 w 5615"/>
                      <a:gd name="T91" fmla="*/ 1647 h 3697"/>
                      <a:gd name="T92" fmla="*/ 5001 w 5615"/>
                      <a:gd name="T93" fmla="*/ 1695 h 3697"/>
                      <a:gd name="T94" fmla="*/ 5435 w 5615"/>
                      <a:gd name="T95" fmla="*/ 1695 h 3697"/>
                      <a:gd name="T96" fmla="*/ 5610 w 5615"/>
                      <a:gd name="T97" fmla="*/ 1856 h 3697"/>
                      <a:gd name="T98" fmla="*/ 5600 w 5615"/>
                      <a:gd name="T99" fmla="*/ 1809 h 3697"/>
                      <a:gd name="T100" fmla="*/ 5590 w 5615"/>
                      <a:gd name="T101" fmla="*/ 3626 h 3697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5615" h="3697">
                        <a:moveTo>
                          <a:pt x="2317" y="3683"/>
                        </a:moveTo>
                        <a:cubicBezTo>
                          <a:pt x="2375" y="3602"/>
                          <a:pt x="2297" y="3697"/>
                          <a:pt x="2368" y="3645"/>
                        </a:cubicBezTo>
                        <a:cubicBezTo>
                          <a:pt x="2434" y="3596"/>
                          <a:pt x="2325" y="3628"/>
                          <a:pt x="2441" y="3606"/>
                        </a:cubicBezTo>
                        <a:cubicBezTo>
                          <a:pt x="2464" y="3540"/>
                          <a:pt x="2441" y="3556"/>
                          <a:pt x="2492" y="3541"/>
                        </a:cubicBezTo>
                        <a:cubicBezTo>
                          <a:pt x="2488" y="3506"/>
                          <a:pt x="2493" y="3470"/>
                          <a:pt x="2481" y="3436"/>
                        </a:cubicBezTo>
                        <a:cubicBezTo>
                          <a:pt x="2472" y="3407"/>
                          <a:pt x="2388" y="3399"/>
                          <a:pt x="2388" y="3399"/>
                        </a:cubicBezTo>
                        <a:cubicBezTo>
                          <a:pt x="2337" y="3367"/>
                          <a:pt x="2265" y="3373"/>
                          <a:pt x="2213" y="3342"/>
                        </a:cubicBezTo>
                        <a:cubicBezTo>
                          <a:pt x="2195" y="3331"/>
                          <a:pt x="2120" y="3285"/>
                          <a:pt x="2120" y="3285"/>
                        </a:cubicBezTo>
                        <a:cubicBezTo>
                          <a:pt x="2088" y="3240"/>
                          <a:pt x="2112" y="3250"/>
                          <a:pt x="2058" y="3237"/>
                        </a:cubicBezTo>
                        <a:cubicBezTo>
                          <a:pt x="2043" y="3210"/>
                          <a:pt x="2144" y="3141"/>
                          <a:pt x="2151" y="3115"/>
                        </a:cubicBezTo>
                        <a:cubicBezTo>
                          <a:pt x="2158" y="3088"/>
                          <a:pt x="2110" y="3089"/>
                          <a:pt x="2100" y="3077"/>
                        </a:cubicBezTo>
                        <a:cubicBezTo>
                          <a:pt x="2096" y="3064"/>
                          <a:pt x="2102" y="3045"/>
                          <a:pt x="2089" y="3039"/>
                        </a:cubicBezTo>
                        <a:cubicBezTo>
                          <a:pt x="2040" y="3016"/>
                          <a:pt x="2036" y="3055"/>
                          <a:pt x="2027" y="3077"/>
                        </a:cubicBezTo>
                        <a:cubicBezTo>
                          <a:pt x="1969" y="3073"/>
                          <a:pt x="1941" y="3120"/>
                          <a:pt x="1883" y="3115"/>
                        </a:cubicBezTo>
                        <a:cubicBezTo>
                          <a:pt x="1872" y="3114"/>
                          <a:pt x="1823" y="3068"/>
                          <a:pt x="1821" y="3058"/>
                        </a:cubicBezTo>
                        <a:cubicBezTo>
                          <a:pt x="1798" y="2964"/>
                          <a:pt x="1835" y="2981"/>
                          <a:pt x="1903" y="2973"/>
                        </a:cubicBezTo>
                        <a:cubicBezTo>
                          <a:pt x="1910" y="2963"/>
                          <a:pt x="1914" y="2952"/>
                          <a:pt x="1924" y="2944"/>
                        </a:cubicBezTo>
                        <a:cubicBezTo>
                          <a:pt x="1932" y="2938"/>
                          <a:pt x="1947" y="2942"/>
                          <a:pt x="1955" y="2935"/>
                        </a:cubicBezTo>
                        <a:cubicBezTo>
                          <a:pt x="1962" y="2928"/>
                          <a:pt x="1960" y="2915"/>
                          <a:pt x="1965" y="2906"/>
                        </a:cubicBezTo>
                        <a:cubicBezTo>
                          <a:pt x="1971" y="2897"/>
                          <a:pt x="1979" y="2888"/>
                          <a:pt x="1986" y="2878"/>
                        </a:cubicBezTo>
                        <a:cubicBezTo>
                          <a:pt x="1972" y="2771"/>
                          <a:pt x="2003" y="2819"/>
                          <a:pt x="1945" y="2793"/>
                        </a:cubicBezTo>
                        <a:cubicBezTo>
                          <a:pt x="1934" y="2787"/>
                          <a:pt x="1926" y="2779"/>
                          <a:pt x="1914" y="2774"/>
                        </a:cubicBezTo>
                        <a:cubicBezTo>
                          <a:pt x="1894" y="2766"/>
                          <a:pt x="1872" y="2761"/>
                          <a:pt x="1852" y="2755"/>
                        </a:cubicBezTo>
                        <a:cubicBezTo>
                          <a:pt x="1841" y="2751"/>
                          <a:pt x="1821" y="2746"/>
                          <a:pt x="1821" y="2746"/>
                        </a:cubicBezTo>
                        <a:cubicBezTo>
                          <a:pt x="1765" y="2694"/>
                          <a:pt x="1839" y="2756"/>
                          <a:pt x="1769" y="2717"/>
                        </a:cubicBezTo>
                        <a:cubicBezTo>
                          <a:pt x="1750" y="2707"/>
                          <a:pt x="1736" y="2690"/>
                          <a:pt x="1717" y="2679"/>
                        </a:cubicBezTo>
                        <a:cubicBezTo>
                          <a:pt x="1687" y="2597"/>
                          <a:pt x="1718" y="2642"/>
                          <a:pt x="1666" y="2604"/>
                        </a:cubicBezTo>
                        <a:cubicBezTo>
                          <a:pt x="1627" y="2575"/>
                          <a:pt x="1664" y="2589"/>
                          <a:pt x="1614" y="2575"/>
                        </a:cubicBezTo>
                        <a:cubicBezTo>
                          <a:pt x="1600" y="2572"/>
                          <a:pt x="1587" y="2569"/>
                          <a:pt x="1573" y="2566"/>
                        </a:cubicBezTo>
                        <a:cubicBezTo>
                          <a:pt x="1553" y="2560"/>
                          <a:pt x="1511" y="2547"/>
                          <a:pt x="1511" y="2547"/>
                        </a:cubicBezTo>
                        <a:cubicBezTo>
                          <a:pt x="1472" y="2543"/>
                          <a:pt x="1397" y="2590"/>
                          <a:pt x="1346" y="2594"/>
                        </a:cubicBezTo>
                        <a:cubicBezTo>
                          <a:pt x="1294" y="2597"/>
                          <a:pt x="1235" y="2566"/>
                          <a:pt x="1201" y="2566"/>
                        </a:cubicBezTo>
                        <a:cubicBezTo>
                          <a:pt x="1179" y="2573"/>
                          <a:pt x="1162" y="2587"/>
                          <a:pt x="1139" y="2594"/>
                        </a:cubicBezTo>
                        <a:cubicBezTo>
                          <a:pt x="1123" y="2637"/>
                          <a:pt x="1121" y="2668"/>
                          <a:pt x="1087" y="2698"/>
                        </a:cubicBezTo>
                        <a:cubicBezTo>
                          <a:pt x="1035" y="2694"/>
                          <a:pt x="973" y="2709"/>
                          <a:pt x="932" y="2679"/>
                        </a:cubicBezTo>
                        <a:cubicBezTo>
                          <a:pt x="837" y="2609"/>
                          <a:pt x="977" y="2692"/>
                          <a:pt x="901" y="2622"/>
                        </a:cubicBezTo>
                        <a:cubicBezTo>
                          <a:pt x="895" y="2617"/>
                          <a:pt x="833" y="2605"/>
                          <a:pt x="830" y="2604"/>
                        </a:cubicBezTo>
                        <a:cubicBezTo>
                          <a:pt x="786" y="2592"/>
                          <a:pt x="762" y="2574"/>
                          <a:pt x="715" y="2566"/>
                        </a:cubicBezTo>
                        <a:cubicBezTo>
                          <a:pt x="705" y="2556"/>
                          <a:pt x="692" y="2549"/>
                          <a:pt x="684" y="2537"/>
                        </a:cubicBezTo>
                        <a:cubicBezTo>
                          <a:pt x="677" y="2529"/>
                          <a:pt x="773" y="2526"/>
                          <a:pt x="768" y="2519"/>
                        </a:cubicBezTo>
                        <a:cubicBezTo>
                          <a:pt x="763" y="2511"/>
                          <a:pt x="680" y="2519"/>
                          <a:pt x="653" y="2490"/>
                        </a:cubicBezTo>
                        <a:cubicBezTo>
                          <a:pt x="638" y="2446"/>
                          <a:pt x="632" y="2390"/>
                          <a:pt x="613" y="2348"/>
                        </a:cubicBezTo>
                        <a:cubicBezTo>
                          <a:pt x="600" y="2321"/>
                          <a:pt x="568" y="2297"/>
                          <a:pt x="551" y="2272"/>
                        </a:cubicBezTo>
                        <a:cubicBezTo>
                          <a:pt x="531" y="2203"/>
                          <a:pt x="524" y="2192"/>
                          <a:pt x="551" y="2093"/>
                        </a:cubicBezTo>
                        <a:cubicBezTo>
                          <a:pt x="554" y="2083"/>
                          <a:pt x="572" y="2087"/>
                          <a:pt x="582" y="2083"/>
                        </a:cubicBezTo>
                        <a:cubicBezTo>
                          <a:pt x="630" y="2061"/>
                          <a:pt x="639" y="2115"/>
                          <a:pt x="695" y="2101"/>
                        </a:cubicBezTo>
                        <a:cubicBezTo>
                          <a:pt x="718" y="2034"/>
                          <a:pt x="691" y="1871"/>
                          <a:pt x="746" y="1817"/>
                        </a:cubicBezTo>
                        <a:cubicBezTo>
                          <a:pt x="737" y="1737"/>
                          <a:pt x="737" y="1710"/>
                          <a:pt x="664" y="1667"/>
                        </a:cubicBezTo>
                        <a:cubicBezTo>
                          <a:pt x="640" y="1600"/>
                          <a:pt x="664" y="1616"/>
                          <a:pt x="613" y="1600"/>
                        </a:cubicBezTo>
                        <a:cubicBezTo>
                          <a:pt x="592" y="1604"/>
                          <a:pt x="568" y="1599"/>
                          <a:pt x="551" y="1610"/>
                        </a:cubicBezTo>
                        <a:cubicBezTo>
                          <a:pt x="531" y="1623"/>
                          <a:pt x="509" y="1667"/>
                          <a:pt x="509" y="1667"/>
                        </a:cubicBezTo>
                        <a:cubicBezTo>
                          <a:pt x="474" y="1663"/>
                          <a:pt x="440" y="1664"/>
                          <a:pt x="406" y="1657"/>
                        </a:cubicBezTo>
                        <a:cubicBezTo>
                          <a:pt x="376" y="1651"/>
                          <a:pt x="391" y="1535"/>
                          <a:pt x="354" y="1525"/>
                        </a:cubicBezTo>
                        <a:cubicBezTo>
                          <a:pt x="270" y="1471"/>
                          <a:pt x="303" y="1478"/>
                          <a:pt x="261" y="1401"/>
                        </a:cubicBezTo>
                        <a:cubicBezTo>
                          <a:pt x="237" y="1357"/>
                          <a:pt x="207" y="1313"/>
                          <a:pt x="168" y="1278"/>
                        </a:cubicBezTo>
                        <a:cubicBezTo>
                          <a:pt x="87" y="1203"/>
                          <a:pt x="191" y="1324"/>
                          <a:pt x="106" y="1231"/>
                        </a:cubicBezTo>
                        <a:cubicBezTo>
                          <a:pt x="48" y="1167"/>
                          <a:pt x="121" y="1233"/>
                          <a:pt x="65" y="1184"/>
                        </a:cubicBezTo>
                        <a:cubicBezTo>
                          <a:pt x="47" y="1135"/>
                          <a:pt x="42" y="1115"/>
                          <a:pt x="3" y="1079"/>
                        </a:cubicBezTo>
                        <a:cubicBezTo>
                          <a:pt x="7" y="1060"/>
                          <a:pt x="0" y="1037"/>
                          <a:pt x="14" y="1022"/>
                        </a:cubicBezTo>
                        <a:cubicBezTo>
                          <a:pt x="25" y="1010"/>
                          <a:pt x="47" y="1016"/>
                          <a:pt x="65" y="1013"/>
                        </a:cubicBezTo>
                        <a:cubicBezTo>
                          <a:pt x="93" y="1010"/>
                          <a:pt x="120" y="1007"/>
                          <a:pt x="148" y="1004"/>
                        </a:cubicBezTo>
                        <a:cubicBezTo>
                          <a:pt x="198" y="988"/>
                          <a:pt x="158" y="918"/>
                          <a:pt x="210" y="909"/>
                        </a:cubicBezTo>
                        <a:cubicBezTo>
                          <a:pt x="224" y="890"/>
                          <a:pt x="303" y="884"/>
                          <a:pt x="323" y="871"/>
                        </a:cubicBezTo>
                        <a:cubicBezTo>
                          <a:pt x="347" y="857"/>
                          <a:pt x="379" y="900"/>
                          <a:pt x="396" y="880"/>
                        </a:cubicBezTo>
                        <a:cubicBezTo>
                          <a:pt x="430" y="841"/>
                          <a:pt x="398" y="857"/>
                          <a:pt x="447" y="843"/>
                        </a:cubicBezTo>
                        <a:cubicBezTo>
                          <a:pt x="470" y="822"/>
                          <a:pt x="444" y="787"/>
                          <a:pt x="468" y="767"/>
                        </a:cubicBezTo>
                        <a:cubicBezTo>
                          <a:pt x="480" y="696"/>
                          <a:pt x="446" y="724"/>
                          <a:pt x="520" y="701"/>
                        </a:cubicBezTo>
                        <a:cubicBezTo>
                          <a:pt x="588" y="767"/>
                          <a:pt x="533" y="715"/>
                          <a:pt x="592" y="795"/>
                        </a:cubicBezTo>
                        <a:cubicBezTo>
                          <a:pt x="616" y="828"/>
                          <a:pt x="674" y="817"/>
                          <a:pt x="706" y="843"/>
                        </a:cubicBezTo>
                        <a:cubicBezTo>
                          <a:pt x="745" y="855"/>
                          <a:pt x="731" y="862"/>
                          <a:pt x="746" y="880"/>
                        </a:cubicBezTo>
                        <a:cubicBezTo>
                          <a:pt x="762" y="899"/>
                          <a:pt x="776" y="933"/>
                          <a:pt x="799" y="957"/>
                        </a:cubicBezTo>
                        <a:cubicBezTo>
                          <a:pt x="879" y="943"/>
                          <a:pt x="800" y="1014"/>
                          <a:pt x="881" y="1022"/>
                        </a:cubicBezTo>
                        <a:cubicBezTo>
                          <a:pt x="898" y="1032"/>
                          <a:pt x="986" y="869"/>
                          <a:pt x="1005" y="871"/>
                        </a:cubicBezTo>
                        <a:cubicBezTo>
                          <a:pt x="1017" y="873"/>
                          <a:pt x="1025" y="857"/>
                          <a:pt x="1036" y="852"/>
                        </a:cubicBezTo>
                        <a:cubicBezTo>
                          <a:pt x="1046" y="847"/>
                          <a:pt x="1138" y="808"/>
                          <a:pt x="1149" y="805"/>
                        </a:cubicBezTo>
                        <a:cubicBezTo>
                          <a:pt x="1155" y="790"/>
                          <a:pt x="1186" y="700"/>
                          <a:pt x="1201" y="691"/>
                        </a:cubicBezTo>
                        <a:cubicBezTo>
                          <a:pt x="1220" y="681"/>
                          <a:pt x="1242" y="635"/>
                          <a:pt x="1242" y="635"/>
                        </a:cubicBezTo>
                        <a:cubicBezTo>
                          <a:pt x="1249" y="628"/>
                          <a:pt x="1275" y="649"/>
                          <a:pt x="1284" y="644"/>
                        </a:cubicBezTo>
                        <a:cubicBezTo>
                          <a:pt x="1293" y="639"/>
                          <a:pt x="1338" y="595"/>
                          <a:pt x="1346" y="587"/>
                        </a:cubicBezTo>
                        <a:cubicBezTo>
                          <a:pt x="1366" y="569"/>
                          <a:pt x="1379" y="650"/>
                          <a:pt x="1386" y="624"/>
                        </a:cubicBezTo>
                        <a:cubicBezTo>
                          <a:pt x="1402" y="571"/>
                          <a:pt x="1395" y="795"/>
                          <a:pt x="1454" y="778"/>
                        </a:cubicBezTo>
                        <a:cubicBezTo>
                          <a:pt x="1465" y="795"/>
                          <a:pt x="1504" y="643"/>
                          <a:pt x="1511" y="663"/>
                        </a:cubicBezTo>
                        <a:cubicBezTo>
                          <a:pt x="1519" y="684"/>
                          <a:pt x="1513" y="643"/>
                          <a:pt x="1532" y="658"/>
                        </a:cubicBezTo>
                        <a:cubicBezTo>
                          <a:pt x="1538" y="681"/>
                          <a:pt x="1575" y="629"/>
                          <a:pt x="1601" y="658"/>
                        </a:cubicBezTo>
                        <a:cubicBezTo>
                          <a:pt x="1627" y="687"/>
                          <a:pt x="1654" y="793"/>
                          <a:pt x="1687" y="830"/>
                        </a:cubicBezTo>
                        <a:cubicBezTo>
                          <a:pt x="1698" y="834"/>
                          <a:pt x="1787" y="882"/>
                          <a:pt x="1798" y="882"/>
                        </a:cubicBezTo>
                        <a:cubicBezTo>
                          <a:pt x="1854" y="882"/>
                          <a:pt x="1721" y="649"/>
                          <a:pt x="1781" y="624"/>
                        </a:cubicBezTo>
                        <a:cubicBezTo>
                          <a:pt x="1833" y="503"/>
                          <a:pt x="1790" y="644"/>
                          <a:pt x="1790" y="644"/>
                        </a:cubicBezTo>
                        <a:cubicBezTo>
                          <a:pt x="1817" y="650"/>
                          <a:pt x="1851" y="585"/>
                          <a:pt x="1876" y="598"/>
                        </a:cubicBezTo>
                        <a:cubicBezTo>
                          <a:pt x="1892" y="606"/>
                          <a:pt x="1891" y="690"/>
                          <a:pt x="1903" y="701"/>
                        </a:cubicBezTo>
                        <a:cubicBezTo>
                          <a:pt x="1940" y="735"/>
                          <a:pt x="1840" y="647"/>
                          <a:pt x="1883" y="673"/>
                        </a:cubicBezTo>
                        <a:cubicBezTo>
                          <a:pt x="1888" y="668"/>
                          <a:pt x="1927" y="620"/>
                          <a:pt x="1944" y="615"/>
                        </a:cubicBezTo>
                        <a:cubicBezTo>
                          <a:pt x="1961" y="610"/>
                          <a:pt x="1974" y="652"/>
                          <a:pt x="1986" y="644"/>
                        </a:cubicBezTo>
                        <a:cubicBezTo>
                          <a:pt x="2000" y="619"/>
                          <a:pt x="2017" y="568"/>
                          <a:pt x="2017" y="568"/>
                        </a:cubicBezTo>
                        <a:cubicBezTo>
                          <a:pt x="2019" y="556"/>
                          <a:pt x="2134" y="453"/>
                          <a:pt x="2140" y="445"/>
                        </a:cubicBezTo>
                        <a:cubicBezTo>
                          <a:pt x="2174" y="437"/>
                          <a:pt x="2193" y="455"/>
                          <a:pt x="2213" y="474"/>
                        </a:cubicBezTo>
                        <a:cubicBezTo>
                          <a:pt x="2233" y="493"/>
                          <a:pt x="2240" y="548"/>
                          <a:pt x="2264" y="559"/>
                        </a:cubicBezTo>
                        <a:cubicBezTo>
                          <a:pt x="2349" y="532"/>
                          <a:pt x="2300" y="591"/>
                          <a:pt x="2357" y="540"/>
                        </a:cubicBezTo>
                        <a:cubicBezTo>
                          <a:pt x="2385" y="517"/>
                          <a:pt x="2485" y="533"/>
                          <a:pt x="2534" y="511"/>
                        </a:cubicBezTo>
                        <a:cubicBezTo>
                          <a:pt x="2582" y="489"/>
                          <a:pt x="2616" y="423"/>
                          <a:pt x="2647" y="407"/>
                        </a:cubicBezTo>
                        <a:cubicBezTo>
                          <a:pt x="2654" y="401"/>
                          <a:pt x="2711" y="422"/>
                          <a:pt x="2719" y="417"/>
                        </a:cubicBezTo>
                        <a:cubicBezTo>
                          <a:pt x="2729" y="412"/>
                          <a:pt x="2743" y="414"/>
                          <a:pt x="2750" y="407"/>
                        </a:cubicBezTo>
                        <a:cubicBezTo>
                          <a:pt x="2758" y="400"/>
                          <a:pt x="2723" y="330"/>
                          <a:pt x="2729" y="322"/>
                        </a:cubicBezTo>
                        <a:cubicBezTo>
                          <a:pt x="2760" y="282"/>
                          <a:pt x="2711" y="277"/>
                          <a:pt x="2750" y="265"/>
                        </a:cubicBezTo>
                        <a:cubicBezTo>
                          <a:pt x="2791" y="228"/>
                          <a:pt x="2838" y="149"/>
                          <a:pt x="2895" y="133"/>
                        </a:cubicBezTo>
                        <a:cubicBezTo>
                          <a:pt x="2926" y="93"/>
                          <a:pt x="2943" y="142"/>
                          <a:pt x="2957" y="123"/>
                        </a:cubicBezTo>
                        <a:cubicBezTo>
                          <a:pt x="2977" y="125"/>
                          <a:pt x="2991" y="150"/>
                          <a:pt x="3019" y="142"/>
                        </a:cubicBezTo>
                        <a:cubicBezTo>
                          <a:pt x="3111" y="142"/>
                          <a:pt x="3091" y="92"/>
                          <a:pt x="3122" y="76"/>
                        </a:cubicBezTo>
                        <a:cubicBezTo>
                          <a:pt x="3141" y="67"/>
                          <a:pt x="3173" y="38"/>
                          <a:pt x="3173" y="38"/>
                        </a:cubicBezTo>
                        <a:cubicBezTo>
                          <a:pt x="3200" y="3"/>
                          <a:pt x="3279" y="23"/>
                          <a:pt x="3318" y="0"/>
                        </a:cubicBezTo>
                        <a:cubicBezTo>
                          <a:pt x="3355" y="4"/>
                          <a:pt x="3368" y="50"/>
                          <a:pt x="3401" y="67"/>
                        </a:cubicBezTo>
                        <a:cubicBezTo>
                          <a:pt x="3420" y="76"/>
                          <a:pt x="3462" y="174"/>
                          <a:pt x="3483" y="180"/>
                        </a:cubicBezTo>
                        <a:cubicBezTo>
                          <a:pt x="3494" y="183"/>
                          <a:pt x="3566" y="253"/>
                          <a:pt x="3576" y="256"/>
                        </a:cubicBezTo>
                        <a:cubicBezTo>
                          <a:pt x="3627" y="288"/>
                          <a:pt x="3632" y="199"/>
                          <a:pt x="3680" y="265"/>
                        </a:cubicBezTo>
                        <a:cubicBezTo>
                          <a:pt x="3686" y="273"/>
                          <a:pt x="3661" y="268"/>
                          <a:pt x="3669" y="275"/>
                        </a:cubicBezTo>
                        <a:cubicBezTo>
                          <a:pt x="3677" y="282"/>
                          <a:pt x="3720" y="310"/>
                          <a:pt x="3731" y="312"/>
                        </a:cubicBezTo>
                        <a:cubicBezTo>
                          <a:pt x="3774" y="321"/>
                          <a:pt x="3776" y="273"/>
                          <a:pt x="3824" y="275"/>
                        </a:cubicBezTo>
                        <a:cubicBezTo>
                          <a:pt x="3872" y="277"/>
                          <a:pt x="3983" y="312"/>
                          <a:pt x="4021" y="322"/>
                        </a:cubicBezTo>
                        <a:cubicBezTo>
                          <a:pt x="3999" y="389"/>
                          <a:pt x="4044" y="325"/>
                          <a:pt x="4052" y="332"/>
                        </a:cubicBezTo>
                        <a:cubicBezTo>
                          <a:pt x="4130" y="404"/>
                          <a:pt x="4072" y="389"/>
                          <a:pt x="4144" y="474"/>
                        </a:cubicBezTo>
                        <a:cubicBezTo>
                          <a:pt x="4168" y="501"/>
                          <a:pt x="4182" y="477"/>
                          <a:pt x="4216" y="493"/>
                        </a:cubicBezTo>
                        <a:cubicBezTo>
                          <a:pt x="4250" y="508"/>
                          <a:pt x="4263" y="529"/>
                          <a:pt x="4299" y="540"/>
                        </a:cubicBezTo>
                        <a:cubicBezTo>
                          <a:pt x="4380" y="596"/>
                          <a:pt x="4283" y="631"/>
                          <a:pt x="4413" y="663"/>
                        </a:cubicBezTo>
                        <a:cubicBezTo>
                          <a:pt x="4435" y="668"/>
                          <a:pt x="4618" y="609"/>
                          <a:pt x="4640" y="616"/>
                        </a:cubicBezTo>
                        <a:cubicBezTo>
                          <a:pt x="4651" y="655"/>
                          <a:pt x="4701" y="780"/>
                          <a:pt x="4681" y="843"/>
                        </a:cubicBezTo>
                        <a:cubicBezTo>
                          <a:pt x="4660" y="906"/>
                          <a:pt x="4542" y="953"/>
                          <a:pt x="4516" y="994"/>
                        </a:cubicBezTo>
                        <a:cubicBezTo>
                          <a:pt x="4500" y="1037"/>
                          <a:pt x="4561" y="1058"/>
                          <a:pt x="4526" y="1089"/>
                        </a:cubicBezTo>
                        <a:cubicBezTo>
                          <a:pt x="4506" y="1149"/>
                          <a:pt x="4478" y="1265"/>
                          <a:pt x="4516" y="1316"/>
                        </a:cubicBezTo>
                        <a:cubicBezTo>
                          <a:pt x="4530" y="1335"/>
                          <a:pt x="4547" y="1330"/>
                          <a:pt x="4568" y="1335"/>
                        </a:cubicBezTo>
                        <a:cubicBezTo>
                          <a:pt x="4574" y="1344"/>
                          <a:pt x="4528" y="1365"/>
                          <a:pt x="4537" y="1373"/>
                        </a:cubicBezTo>
                        <a:cubicBezTo>
                          <a:pt x="4545" y="1381"/>
                          <a:pt x="4563" y="1381"/>
                          <a:pt x="4568" y="1391"/>
                        </a:cubicBezTo>
                        <a:cubicBezTo>
                          <a:pt x="4628" y="1515"/>
                          <a:pt x="4688" y="1416"/>
                          <a:pt x="4764" y="1486"/>
                        </a:cubicBezTo>
                        <a:cubicBezTo>
                          <a:pt x="4767" y="1496"/>
                          <a:pt x="4746" y="1526"/>
                          <a:pt x="4753" y="1533"/>
                        </a:cubicBezTo>
                        <a:cubicBezTo>
                          <a:pt x="4761" y="1541"/>
                          <a:pt x="4795" y="1528"/>
                          <a:pt x="4805" y="1533"/>
                        </a:cubicBezTo>
                        <a:cubicBezTo>
                          <a:pt x="4929" y="1580"/>
                          <a:pt x="4808" y="1570"/>
                          <a:pt x="4826" y="1581"/>
                        </a:cubicBezTo>
                        <a:cubicBezTo>
                          <a:pt x="4829" y="1600"/>
                          <a:pt x="4867" y="1621"/>
                          <a:pt x="4877" y="1638"/>
                        </a:cubicBezTo>
                        <a:cubicBezTo>
                          <a:pt x="4883" y="1647"/>
                          <a:pt x="4857" y="1614"/>
                          <a:pt x="4867" y="1619"/>
                        </a:cubicBezTo>
                        <a:cubicBezTo>
                          <a:pt x="4947" y="1655"/>
                          <a:pt x="4830" y="1622"/>
                          <a:pt x="4908" y="1647"/>
                        </a:cubicBezTo>
                        <a:cubicBezTo>
                          <a:pt x="4931" y="1657"/>
                          <a:pt x="4920" y="1660"/>
                          <a:pt x="4929" y="1667"/>
                        </a:cubicBezTo>
                        <a:cubicBezTo>
                          <a:pt x="4944" y="1676"/>
                          <a:pt x="4990" y="1699"/>
                          <a:pt x="5001" y="1704"/>
                        </a:cubicBezTo>
                        <a:cubicBezTo>
                          <a:pt x="5011" y="1707"/>
                          <a:pt x="4992" y="1692"/>
                          <a:pt x="5001" y="1695"/>
                        </a:cubicBezTo>
                        <a:cubicBezTo>
                          <a:pt x="5000" y="1701"/>
                          <a:pt x="5008" y="1677"/>
                          <a:pt x="5022" y="1675"/>
                        </a:cubicBezTo>
                        <a:cubicBezTo>
                          <a:pt x="5035" y="1674"/>
                          <a:pt x="5015" y="1682"/>
                          <a:pt x="5084" y="1685"/>
                        </a:cubicBezTo>
                        <a:cubicBezTo>
                          <a:pt x="5119" y="1691"/>
                          <a:pt x="5404" y="1638"/>
                          <a:pt x="5435" y="1695"/>
                        </a:cubicBezTo>
                        <a:cubicBezTo>
                          <a:pt x="5507" y="1708"/>
                          <a:pt x="5486" y="1793"/>
                          <a:pt x="5569" y="1799"/>
                        </a:cubicBezTo>
                        <a:cubicBezTo>
                          <a:pt x="5615" y="1808"/>
                          <a:pt x="5537" y="1814"/>
                          <a:pt x="5579" y="1827"/>
                        </a:cubicBezTo>
                        <a:cubicBezTo>
                          <a:pt x="5583" y="1837"/>
                          <a:pt x="5614" y="1847"/>
                          <a:pt x="5610" y="1856"/>
                        </a:cubicBezTo>
                        <a:cubicBezTo>
                          <a:pt x="5601" y="1852"/>
                          <a:pt x="5597" y="1793"/>
                          <a:pt x="5579" y="1809"/>
                        </a:cubicBezTo>
                        <a:cubicBezTo>
                          <a:pt x="5570" y="1798"/>
                          <a:pt x="5555" y="1789"/>
                          <a:pt x="5559" y="1789"/>
                        </a:cubicBezTo>
                        <a:cubicBezTo>
                          <a:pt x="5563" y="1789"/>
                          <a:pt x="5596" y="1807"/>
                          <a:pt x="5600" y="1809"/>
                        </a:cubicBezTo>
                        <a:cubicBezTo>
                          <a:pt x="5605" y="1810"/>
                          <a:pt x="5590" y="1789"/>
                          <a:pt x="5590" y="1799"/>
                        </a:cubicBezTo>
                        <a:cubicBezTo>
                          <a:pt x="5590" y="1809"/>
                          <a:pt x="5600" y="1561"/>
                          <a:pt x="5600" y="1865"/>
                        </a:cubicBezTo>
                        <a:lnTo>
                          <a:pt x="5590" y="3626"/>
                        </a:lnTo>
                        <a:lnTo>
                          <a:pt x="2317" y="3683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9525" cap="flat">
                    <a:solidFill>
                      <a:schemeClr val="tx1"/>
                    </a:solidFill>
                    <a:prstDash val="lgDash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51587" name="Freeform 16" descr="Light horizontal"/>
                  <p:cNvSpPr>
                    <a:spLocks/>
                  </p:cNvSpPr>
                  <p:nvPr/>
                </p:nvSpPr>
                <p:spPr bwMode="auto">
                  <a:xfrm>
                    <a:off x="3630" y="2245"/>
                    <a:ext cx="2116" cy="1854"/>
                  </a:xfrm>
                  <a:custGeom>
                    <a:avLst/>
                    <a:gdLst>
                      <a:gd name="T0" fmla="*/ 2096 w 2116"/>
                      <a:gd name="T1" fmla="*/ 171 h 1854"/>
                      <a:gd name="T2" fmla="*/ 2013 w 2116"/>
                      <a:gd name="T3" fmla="*/ 85 h 1854"/>
                      <a:gd name="T4" fmla="*/ 1941 w 2116"/>
                      <a:gd name="T5" fmla="*/ 161 h 1854"/>
                      <a:gd name="T6" fmla="*/ 1785 w 2116"/>
                      <a:gd name="T7" fmla="*/ 171 h 1854"/>
                      <a:gd name="T8" fmla="*/ 1683 w 2116"/>
                      <a:gd name="T9" fmla="*/ 151 h 1854"/>
                      <a:gd name="T10" fmla="*/ 1559 w 2116"/>
                      <a:gd name="T11" fmla="*/ 227 h 1854"/>
                      <a:gd name="T12" fmla="*/ 1435 w 2116"/>
                      <a:gd name="T13" fmla="*/ 265 h 1854"/>
                      <a:gd name="T14" fmla="*/ 1404 w 2116"/>
                      <a:gd name="T15" fmla="*/ 274 h 1854"/>
                      <a:gd name="T16" fmla="*/ 1435 w 2116"/>
                      <a:gd name="T17" fmla="*/ 397 h 1854"/>
                      <a:gd name="T18" fmla="*/ 1311 w 2116"/>
                      <a:gd name="T19" fmla="*/ 416 h 1854"/>
                      <a:gd name="T20" fmla="*/ 1279 w 2116"/>
                      <a:gd name="T21" fmla="*/ 483 h 1854"/>
                      <a:gd name="T22" fmla="*/ 1228 w 2116"/>
                      <a:gd name="T23" fmla="*/ 577 h 1854"/>
                      <a:gd name="T24" fmla="*/ 1093 w 2116"/>
                      <a:gd name="T25" fmla="*/ 605 h 1854"/>
                      <a:gd name="T26" fmla="*/ 1135 w 2116"/>
                      <a:gd name="T27" fmla="*/ 483 h 1854"/>
                      <a:gd name="T28" fmla="*/ 1023 w 2116"/>
                      <a:gd name="T29" fmla="*/ 435 h 1854"/>
                      <a:gd name="T30" fmla="*/ 1012 w 2116"/>
                      <a:gd name="T31" fmla="*/ 519 h 1854"/>
                      <a:gd name="T32" fmla="*/ 970 w 2116"/>
                      <a:gd name="T33" fmla="*/ 586 h 1854"/>
                      <a:gd name="T34" fmla="*/ 877 w 2116"/>
                      <a:gd name="T35" fmla="*/ 624 h 1854"/>
                      <a:gd name="T36" fmla="*/ 877 w 2116"/>
                      <a:gd name="T37" fmla="*/ 718 h 1854"/>
                      <a:gd name="T38" fmla="*/ 805 w 2116"/>
                      <a:gd name="T39" fmla="*/ 709 h 1854"/>
                      <a:gd name="T40" fmla="*/ 753 w 2116"/>
                      <a:gd name="T41" fmla="*/ 824 h 1854"/>
                      <a:gd name="T42" fmla="*/ 722 w 2116"/>
                      <a:gd name="T43" fmla="*/ 681 h 1854"/>
                      <a:gd name="T44" fmla="*/ 619 w 2116"/>
                      <a:gd name="T45" fmla="*/ 605 h 1854"/>
                      <a:gd name="T46" fmla="*/ 640 w 2116"/>
                      <a:gd name="T47" fmla="*/ 738 h 1854"/>
                      <a:gd name="T48" fmla="*/ 681 w 2116"/>
                      <a:gd name="T49" fmla="*/ 803 h 1854"/>
                      <a:gd name="T50" fmla="*/ 619 w 2116"/>
                      <a:gd name="T51" fmla="*/ 813 h 1854"/>
                      <a:gd name="T52" fmla="*/ 485 w 2116"/>
                      <a:gd name="T53" fmla="*/ 718 h 1854"/>
                      <a:gd name="T54" fmla="*/ 598 w 2116"/>
                      <a:gd name="T55" fmla="*/ 803 h 1854"/>
                      <a:gd name="T56" fmla="*/ 516 w 2116"/>
                      <a:gd name="T57" fmla="*/ 833 h 1854"/>
                      <a:gd name="T58" fmla="*/ 588 w 2116"/>
                      <a:gd name="T59" fmla="*/ 842 h 1854"/>
                      <a:gd name="T60" fmla="*/ 454 w 2116"/>
                      <a:gd name="T61" fmla="*/ 880 h 1854"/>
                      <a:gd name="T62" fmla="*/ 536 w 2116"/>
                      <a:gd name="T63" fmla="*/ 861 h 1854"/>
                      <a:gd name="T64" fmla="*/ 567 w 2116"/>
                      <a:gd name="T65" fmla="*/ 852 h 1854"/>
                      <a:gd name="T66" fmla="*/ 526 w 2116"/>
                      <a:gd name="T67" fmla="*/ 889 h 1854"/>
                      <a:gd name="T68" fmla="*/ 495 w 2116"/>
                      <a:gd name="T69" fmla="*/ 898 h 1854"/>
                      <a:gd name="T70" fmla="*/ 485 w 2116"/>
                      <a:gd name="T71" fmla="*/ 965 h 1854"/>
                      <a:gd name="T72" fmla="*/ 497 w 2116"/>
                      <a:gd name="T73" fmla="*/ 1005 h 1854"/>
                      <a:gd name="T74" fmla="*/ 548 w 2116"/>
                      <a:gd name="T75" fmla="*/ 1125 h 1854"/>
                      <a:gd name="T76" fmla="*/ 428 w 2116"/>
                      <a:gd name="T77" fmla="*/ 1211 h 1854"/>
                      <a:gd name="T78" fmla="*/ 381 w 2116"/>
                      <a:gd name="T79" fmla="*/ 1353 h 1854"/>
                      <a:gd name="T80" fmla="*/ 331 w 2116"/>
                      <a:gd name="T81" fmla="*/ 1476 h 1854"/>
                      <a:gd name="T82" fmla="*/ 237 w 2116"/>
                      <a:gd name="T83" fmla="*/ 1533 h 1854"/>
                      <a:gd name="T84" fmla="*/ 186 w 2116"/>
                      <a:gd name="T85" fmla="*/ 1552 h 1854"/>
                      <a:gd name="T86" fmla="*/ 165 w 2116"/>
                      <a:gd name="T87" fmla="*/ 1637 h 1854"/>
                      <a:gd name="T88" fmla="*/ 82 w 2116"/>
                      <a:gd name="T89" fmla="*/ 1732 h 1854"/>
                      <a:gd name="T90" fmla="*/ 113 w 2116"/>
                      <a:gd name="T91" fmla="*/ 1760 h 1854"/>
                      <a:gd name="T92" fmla="*/ 0 w 2116"/>
                      <a:gd name="T93" fmla="*/ 1836 h 1854"/>
                      <a:gd name="T94" fmla="*/ 2116 w 2116"/>
                      <a:gd name="T95" fmla="*/ 1854 h 1854"/>
                      <a:gd name="T96" fmla="*/ 2096 w 2116"/>
                      <a:gd name="T97" fmla="*/ 171 h 1854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2116" h="1854">
                        <a:moveTo>
                          <a:pt x="2096" y="171"/>
                        </a:moveTo>
                        <a:cubicBezTo>
                          <a:pt x="2075" y="0"/>
                          <a:pt x="2039" y="87"/>
                          <a:pt x="2013" y="85"/>
                        </a:cubicBezTo>
                        <a:cubicBezTo>
                          <a:pt x="1987" y="83"/>
                          <a:pt x="1978" y="146"/>
                          <a:pt x="1941" y="161"/>
                        </a:cubicBezTo>
                        <a:cubicBezTo>
                          <a:pt x="1903" y="174"/>
                          <a:pt x="1828" y="173"/>
                          <a:pt x="1785" y="171"/>
                        </a:cubicBezTo>
                        <a:cubicBezTo>
                          <a:pt x="1782" y="180"/>
                          <a:pt x="1690" y="143"/>
                          <a:pt x="1683" y="151"/>
                        </a:cubicBezTo>
                        <a:cubicBezTo>
                          <a:pt x="1664" y="168"/>
                          <a:pt x="1578" y="225"/>
                          <a:pt x="1559" y="227"/>
                        </a:cubicBezTo>
                        <a:cubicBezTo>
                          <a:pt x="1518" y="304"/>
                          <a:pt x="1540" y="253"/>
                          <a:pt x="1435" y="265"/>
                        </a:cubicBezTo>
                        <a:cubicBezTo>
                          <a:pt x="1424" y="267"/>
                          <a:pt x="1412" y="267"/>
                          <a:pt x="1404" y="274"/>
                        </a:cubicBezTo>
                        <a:cubicBezTo>
                          <a:pt x="1390" y="285"/>
                          <a:pt x="1451" y="393"/>
                          <a:pt x="1435" y="397"/>
                        </a:cubicBezTo>
                        <a:cubicBezTo>
                          <a:pt x="1426" y="426"/>
                          <a:pt x="1336" y="402"/>
                          <a:pt x="1311" y="416"/>
                        </a:cubicBezTo>
                        <a:cubicBezTo>
                          <a:pt x="1285" y="430"/>
                          <a:pt x="1293" y="456"/>
                          <a:pt x="1279" y="483"/>
                        </a:cubicBezTo>
                        <a:cubicBezTo>
                          <a:pt x="1264" y="499"/>
                          <a:pt x="1252" y="567"/>
                          <a:pt x="1228" y="577"/>
                        </a:cubicBezTo>
                        <a:cubicBezTo>
                          <a:pt x="1197" y="597"/>
                          <a:pt x="1109" y="621"/>
                          <a:pt x="1093" y="605"/>
                        </a:cubicBezTo>
                        <a:cubicBezTo>
                          <a:pt x="1064" y="594"/>
                          <a:pt x="1147" y="511"/>
                          <a:pt x="1135" y="483"/>
                        </a:cubicBezTo>
                        <a:cubicBezTo>
                          <a:pt x="1123" y="455"/>
                          <a:pt x="1043" y="428"/>
                          <a:pt x="1023" y="435"/>
                        </a:cubicBezTo>
                        <a:cubicBezTo>
                          <a:pt x="1018" y="455"/>
                          <a:pt x="1021" y="495"/>
                          <a:pt x="1012" y="519"/>
                        </a:cubicBezTo>
                        <a:cubicBezTo>
                          <a:pt x="1003" y="545"/>
                          <a:pt x="993" y="569"/>
                          <a:pt x="970" y="586"/>
                        </a:cubicBezTo>
                        <a:cubicBezTo>
                          <a:pt x="957" y="609"/>
                          <a:pt x="893" y="603"/>
                          <a:pt x="877" y="624"/>
                        </a:cubicBezTo>
                        <a:cubicBezTo>
                          <a:pt x="862" y="646"/>
                          <a:pt x="889" y="705"/>
                          <a:pt x="877" y="718"/>
                        </a:cubicBezTo>
                        <a:cubicBezTo>
                          <a:pt x="866" y="733"/>
                          <a:pt x="826" y="692"/>
                          <a:pt x="805" y="709"/>
                        </a:cubicBezTo>
                        <a:cubicBezTo>
                          <a:pt x="797" y="710"/>
                          <a:pt x="762" y="799"/>
                          <a:pt x="753" y="824"/>
                        </a:cubicBezTo>
                        <a:cubicBezTo>
                          <a:pt x="735" y="828"/>
                          <a:pt x="744" y="718"/>
                          <a:pt x="722" y="681"/>
                        </a:cubicBezTo>
                        <a:cubicBezTo>
                          <a:pt x="700" y="645"/>
                          <a:pt x="633" y="595"/>
                          <a:pt x="619" y="605"/>
                        </a:cubicBezTo>
                        <a:cubicBezTo>
                          <a:pt x="606" y="614"/>
                          <a:pt x="629" y="706"/>
                          <a:pt x="640" y="738"/>
                        </a:cubicBezTo>
                        <a:cubicBezTo>
                          <a:pt x="650" y="770"/>
                          <a:pt x="684" y="792"/>
                          <a:pt x="681" y="803"/>
                        </a:cubicBezTo>
                        <a:cubicBezTo>
                          <a:pt x="679" y="816"/>
                          <a:pt x="652" y="828"/>
                          <a:pt x="619" y="813"/>
                        </a:cubicBezTo>
                        <a:cubicBezTo>
                          <a:pt x="536" y="709"/>
                          <a:pt x="502" y="716"/>
                          <a:pt x="485" y="718"/>
                        </a:cubicBezTo>
                        <a:cubicBezTo>
                          <a:pt x="482" y="717"/>
                          <a:pt x="593" y="785"/>
                          <a:pt x="598" y="803"/>
                        </a:cubicBezTo>
                        <a:cubicBezTo>
                          <a:pt x="603" y="823"/>
                          <a:pt x="518" y="826"/>
                          <a:pt x="516" y="833"/>
                        </a:cubicBezTo>
                        <a:cubicBezTo>
                          <a:pt x="516" y="853"/>
                          <a:pt x="599" y="833"/>
                          <a:pt x="588" y="842"/>
                        </a:cubicBezTo>
                        <a:cubicBezTo>
                          <a:pt x="578" y="850"/>
                          <a:pt x="462" y="876"/>
                          <a:pt x="454" y="880"/>
                        </a:cubicBezTo>
                        <a:cubicBezTo>
                          <a:pt x="435" y="831"/>
                          <a:pt x="595" y="877"/>
                          <a:pt x="536" y="861"/>
                        </a:cubicBezTo>
                        <a:cubicBezTo>
                          <a:pt x="561" y="929"/>
                          <a:pt x="551" y="795"/>
                          <a:pt x="567" y="852"/>
                        </a:cubicBezTo>
                        <a:cubicBezTo>
                          <a:pt x="570" y="877"/>
                          <a:pt x="508" y="870"/>
                          <a:pt x="526" y="889"/>
                        </a:cubicBezTo>
                        <a:cubicBezTo>
                          <a:pt x="546" y="908"/>
                          <a:pt x="495" y="898"/>
                          <a:pt x="495" y="898"/>
                        </a:cubicBezTo>
                        <a:cubicBezTo>
                          <a:pt x="491" y="921"/>
                          <a:pt x="506" y="955"/>
                          <a:pt x="485" y="965"/>
                        </a:cubicBezTo>
                        <a:cubicBezTo>
                          <a:pt x="476" y="985"/>
                          <a:pt x="487" y="978"/>
                          <a:pt x="497" y="1005"/>
                        </a:cubicBezTo>
                        <a:cubicBezTo>
                          <a:pt x="507" y="1032"/>
                          <a:pt x="560" y="1091"/>
                          <a:pt x="548" y="1125"/>
                        </a:cubicBezTo>
                        <a:cubicBezTo>
                          <a:pt x="564" y="1171"/>
                          <a:pt x="476" y="1149"/>
                          <a:pt x="428" y="1211"/>
                        </a:cubicBezTo>
                        <a:cubicBezTo>
                          <a:pt x="416" y="1227"/>
                          <a:pt x="381" y="1353"/>
                          <a:pt x="381" y="1353"/>
                        </a:cubicBezTo>
                        <a:cubicBezTo>
                          <a:pt x="348" y="1443"/>
                          <a:pt x="391" y="1395"/>
                          <a:pt x="331" y="1476"/>
                        </a:cubicBezTo>
                        <a:cubicBezTo>
                          <a:pt x="318" y="1514"/>
                          <a:pt x="278" y="1511"/>
                          <a:pt x="237" y="1533"/>
                        </a:cubicBezTo>
                        <a:cubicBezTo>
                          <a:pt x="222" y="1542"/>
                          <a:pt x="204" y="1546"/>
                          <a:pt x="186" y="1552"/>
                        </a:cubicBezTo>
                        <a:cubicBezTo>
                          <a:pt x="137" y="1594"/>
                          <a:pt x="220" y="1596"/>
                          <a:pt x="165" y="1637"/>
                        </a:cubicBezTo>
                        <a:cubicBezTo>
                          <a:pt x="159" y="1668"/>
                          <a:pt x="91" y="1712"/>
                          <a:pt x="82" y="1732"/>
                        </a:cubicBezTo>
                        <a:cubicBezTo>
                          <a:pt x="74" y="1752"/>
                          <a:pt x="127" y="1744"/>
                          <a:pt x="113" y="1760"/>
                        </a:cubicBezTo>
                        <a:cubicBezTo>
                          <a:pt x="104" y="1794"/>
                          <a:pt x="0" y="1801"/>
                          <a:pt x="0" y="1836"/>
                        </a:cubicBezTo>
                        <a:lnTo>
                          <a:pt x="2116" y="1854"/>
                        </a:lnTo>
                        <a:lnTo>
                          <a:pt x="2096" y="171"/>
                        </a:lnTo>
                        <a:close/>
                      </a:path>
                    </a:pathLst>
                  </a:custGeom>
                  <a:pattFill prst="ltHorz">
                    <a:fgClr>
                      <a:schemeClr val="bg1"/>
                    </a:fgClr>
                    <a:bgClr>
                      <a:srgbClr val="0066FF"/>
                    </a:bgClr>
                  </a:pattFill>
                  <a:ln w="9525" cap="flat">
                    <a:solidFill>
                      <a:schemeClr val="tx1"/>
                    </a:solidFill>
                    <a:prstDash val="lgDash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51588" name="Freeform 17"/>
                  <p:cNvSpPr>
                    <a:spLocks/>
                  </p:cNvSpPr>
                  <p:nvPr/>
                </p:nvSpPr>
                <p:spPr bwMode="auto">
                  <a:xfrm>
                    <a:off x="4900" y="2798"/>
                    <a:ext cx="149" cy="231"/>
                  </a:xfrm>
                  <a:custGeom>
                    <a:avLst/>
                    <a:gdLst>
                      <a:gd name="T0" fmla="*/ 97 w 149"/>
                      <a:gd name="T1" fmla="*/ 22 h 231"/>
                      <a:gd name="T2" fmla="*/ 30 w 149"/>
                      <a:gd name="T3" fmla="*/ 52 h 231"/>
                      <a:gd name="T4" fmla="*/ 0 w 149"/>
                      <a:gd name="T5" fmla="*/ 172 h 231"/>
                      <a:gd name="T6" fmla="*/ 134 w 149"/>
                      <a:gd name="T7" fmla="*/ 172 h 231"/>
                      <a:gd name="T8" fmla="*/ 104 w 149"/>
                      <a:gd name="T9" fmla="*/ 60 h 231"/>
                      <a:gd name="T10" fmla="*/ 97 w 149"/>
                      <a:gd name="T11" fmla="*/ 22 h 2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9" h="231">
                        <a:moveTo>
                          <a:pt x="97" y="22"/>
                        </a:moveTo>
                        <a:cubicBezTo>
                          <a:pt x="72" y="31"/>
                          <a:pt x="52" y="37"/>
                          <a:pt x="30" y="52"/>
                        </a:cubicBezTo>
                        <a:cubicBezTo>
                          <a:pt x="23" y="96"/>
                          <a:pt x="20" y="132"/>
                          <a:pt x="0" y="172"/>
                        </a:cubicBezTo>
                        <a:cubicBezTo>
                          <a:pt x="19" y="231"/>
                          <a:pt x="93" y="200"/>
                          <a:pt x="134" y="172"/>
                        </a:cubicBezTo>
                        <a:cubicBezTo>
                          <a:pt x="149" y="130"/>
                          <a:pt x="149" y="74"/>
                          <a:pt x="104" y="60"/>
                        </a:cubicBezTo>
                        <a:cubicBezTo>
                          <a:pt x="97" y="13"/>
                          <a:pt x="97" y="0"/>
                          <a:pt x="97" y="22"/>
                        </a:cubicBezTo>
                        <a:close/>
                      </a:path>
                    </a:pathLst>
                  </a:cu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51589" name="Freeform 18"/>
                  <p:cNvSpPr>
                    <a:spLocks/>
                  </p:cNvSpPr>
                  <p:nvPr/>
                </p:nvSpPr>
                <p:spPr bwMode="auto">
                  <a:xfrm>
                    <a:off x="4728" y="2978"/>
                    <a:ext cx="52" cy="74"/>
                  </a:xfrm>
                  <a:custGeom>
                    <a:avLst/>
                    <a:gdLst>
                      <a:gd name="T0" fmla="*/ 0 w 149"/>
                      <a:gd name="T1" fmla="*/ 0 h 231"/>
                      <a:gd name="T2" fmla="*/ 0 w 149"/>
                      <a:gd name="T3" fmla="*/ 0 h 231"/>
                      <a:gd name="T4" fmla="*/ 0 w 149"/>
                      <a:gd name="T5" fmla="*/ 0 h 231"/>
                      <a:gd name="T6" fmla="*/ 0 w 149"/>
                      <a:gd name="T7" fmla="*/ 0 h 231"/>
                      <a:gd name="T8" fmla="*/ 0 w 149"/>
                      <a:gd name="T9" fmla="*/ 0 h 231"/>
                      <a:gd name="T10" fmla="*/ 0 w 149"/>
                      <a:gd name="T11" fmla="*/ 0 h 2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9" h="231">
                        <a:moveTo>
                          <a:pt x="97" y="22"/>
                        </a:moveTo>
                        <a:cubicBezTo>
                          <a:pt x="72" y="31"/>
                          <a:pt x="52" y="37"/>
                          <a:pt x="30" y="52"/>
                        </a:cubicBezTo>
                        <a:cubicBezTo>
                          <a:pt x="23" y="96"/>
                          <a:pt x="20" y="132"/>
                          <a:pt x="0" y="172"/>
                        </a:cubicBezTo>
                        <a:cubicBezTo>
                          <a:pt x="19" y="231"/>
                          <a:pt x="93" y="200"/>
                          <a:pt x="134" y="172"/>
                        </a:cubicBezTo>
                        <a:cubicBezTo>
                          <a:pt x="149" y="130"/>
                          <a:pt x="149" y="74"/>
                          <a:pt x="104" y="60"/>
                        </a:cubicBezTo>
                        <a:cubicBezTo>
                          <a:pt x="97" y="13"/>
                          <a:pt x="97" y="0"/>
                          <a:pt x="97" y="22"/>
                        </a:cubicBezTo>
                        <a:close/>
                      </a:path>
                    </a:pathLst>
                  </a:cu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51590" name="Freeform 19"/>
                  <p:cNvSpPr>
                    <a:spLocks/>
                  </p:cNvSpPr>
                  <p:nvPr/>
                </p:nvSpPr>
                <p:spPr bwMode="auto">
                  <a:xfrm>
                    <a:off x="4728" y="3180"/>
                    <a:ext cx="67" cy="74"/>
                  </a:xfrm>
                  <a:custGeom>
                    <a:avLst/>
                    <a:gdLst>
                      <a:gd name="T0" fmla="*/ 1 w 149"/>
                      <a:gd name="T1" fmla="*/ 0 h 231"/>
                      <a:gd name="T2" fmla="*/ 0 w 149"/>
                      <a:gd name="T3" fmla="*/ 0 h 231"/>
                      <a:gd name="T4" fmla="*/ 0 w 149"/>
                      <a:gd name="T5" fmla="*/ 0 h 231"/>
                      <a:gd name="T6" fmla="*/ 1 w 149"/>
                      <a:gd name="T7" fmla="*/ 0 h 231"/>
                      <a:gd name="T8" fmla="*/ 1 w 149"/>
                      <a:gd name="T9" fmla="*/ 0 h 231"/>
                      <a:gd name="T10" fmla="*/ 1 w 149"/>
                      <a:gd name="T11" fmla="*/ 0 h 2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9" h="231">
                        <a:moveTo>
                          <a:pt x="97" y="22"/>
                        </a:moveTo>
                        <a:cubicBezTo>
                          <a:pt x="72" y="31"/>
                          <a:pt x="52" y="37"/>
                          <a:pt x="30" y="52"/>
                        </a:cubicBezTo>
                        <a:cubicBezTo>
                          <a:pt x="23" y="96"/>
                          <a:pt x="20" y="132"/>
                          <a:pt x="0" y="172"/>
                        </a:cubicBezTo>
                        <a:cubicBezTo>
                          <a:pt x="19" y="231"/>
                          <a:pt x="93" y="200"/>
                          <a:pt x="134" y="172"/>
                        </a:cubicBezTo>
                        <a:cubicBezTo>
                          <a:pt x="149" y="130"/>
                          <a:pt x="149" y="74"/>
                          <a:pt x="104" y="60"/>
                        </a:cubicBezTo>
                        <a:cubicBezTo>
                          <a:pt x="97" y="13"/>
                          <a:pt x="97" y="0"/>
                          <a:pt x="97" y="22"/>
                        </a:cubicBezTo>
                        <a:close/>
                      </a:path>
                    </a:pathLst>
                  </a:cu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51591" name="Freeform 20"/>
                  <p:cNvSpPr>
                    <a:spLocks/>
                  </p:cNvSpPr>
                  <p:nvPr/>
                </p:nvSpPr>
                <p:spPr bwMode="auto">
                  <a:xfrm>
                    <a:off x="4646" y="3127"/>
                    <a:ext cx="67" cy="74"/>
                  </a:xfrm>
                  <a:custGeom>
                    <a:avLst/>
                    <a:gdLst>
                      <a:gd name="T0" fmla="*/ 1 w 149"/>
                      <a:gd name="T1" fmla="*/ 0 h 231"/>
                      <a:gd name="T2" fmla="*/ 0 w 149"/>
                      <a:gd name="T3" fmla="*/ 0 h 231"/>
                      <a:gd name="T4" fmla="*/ 0 w 149"/>
                      <a:gd name="T5" fmla="*/ 0 h 231"/>
                      <a:gd name="T6" fmla="*/ 1 w 149"/>
                      <a:gd name="T7" fmla="*/ 0 h 231"/>
                      <a:gd name="T8" fmla="*/ 1 w 149"/>
                      <a:gd name="T9" fmla="*/ 0 h 231"/>
                      <a:gd name="T10" fmla="*/ 1 w 149"/>
                      <a:gd name="T11" fmla="*/ 0 h 2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9" h="231">
                        <a:moveTo>
                          <a:pt x="97" y="22"/>
                        </a:moveTo>
                        <a:cubicBezTo>
                          <a:pt x="72" y="31"/>
                          <a:pt x="52" y="37"/>
                          <a:pt x="30" y="52"/>
                        </a:cubicBezTo>
                        <a:cubicBezTo>
                          <a:pt x="23" y="96"/>
                          <a:pt x="20" y="132"/>
                          <a:pt x="0" y="172"/>
                        </a:cubicBezTo>
                        <a:cubicBezTo>
                          <a:pt x="19" y="231"/>
                          <a:pt x="93" y="200"/>
                          <a:pt x="134" y="172"/>
                        </a:cubicBezTo>
                        <a:cubicBezTo>
                          <a:pt x="149" y="130"/>
                          <a:pt x="149" y="74"/>
                          <a:pt x="104" y="60"/>
                        </a:cubicBezTo>
                        <a:cubicBezTo>
                          <a:pt x="97" y="13"/>
                          <a:pt x="97" y="0"/>
                          <a:pt x="97" y="22"/>
                        </a:cubicBezTo>
                        <a:close/>
                      </a:path>
                    </a:pathLst>
                  </a:cu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51592" name="Freeform 21"/>
                  <p:cNvSpPr>
                    <a:spLocks/>
                  </p:cNvSpPr>
                  <p:nvPr/>
                </p:nvSpPr>
                <p:spPr bwMode="auto">
                  <a:xfrm>
                    <a:off x="4706" y="3059"/>
                    <a:ext cx="59" cy="44"/>
                  </a:xfrm>
                  <a:custGeom>
                    <a:avLst/>
                    <a:gdLst>
                      <a:gd name="T0" fmla="*/ 0 w 149"/>
                      <a:gd name="T1" fmla="*/ 0 h 231"/>
                      <a:gd name="T2" fmla="*/ 0 w 149"/>
                      <a:gd name="T3" fmla="*/ 0 h 231"/>
                      <a:gd name="T4" fmla="*/ 0 w 149"/>
                      <a:gd name="T5" fmla="*/ 0 h 231"/>
                      <a:gd name="T6" fmla="*/ 0 w 149"/>
                      <a:gd name="T7" fmla="*/ 0 h 231"/>
                      <a:gd name="T8" fmla="*/ 0 w 149"/>
                      <a:gd name="T9" fmla="*/ 0 h 231"/>
                      <a:gd name="T10" fmla="*/ 0 w 149"/>
                      <a:gd name="T11" fmla="*/ 0 h 2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9" h="231">
                        <a:moveTo>
                          <a:pt x="97" y="22"/>
                        </a:moveTo>
                        <a:cubicBezTo>
                          <a:pt x="72" y="31"/>
                          <a:pt x="52" y="37"/>
                          <a:pt x="30" y="52"/>
                        </a:cubicBezTo>
                        <a:cubicBezTo>
                          <a:pt x="23" y="96"/>
                          <a:pt x="20" y="132"/>
                          <a:pt x="0" y="172"/>
                        </a:cubicBezTo>
                        <a:cubicBezTo>
                          <a:pt x="19" y="231"/>
                          <a:pt x="93" y="200"/>
                          <a:pt x="134" y="172"/>
                        </a:cubicBezTo>
                        <a:cubicBezTo>
                          <a:pt x="149" y="130"/>
                          <a:pt x="149" y="74"/>
                          <a:pt x="104" y="60"/>
                        </a:cubicBezTo>
                        <a:cubicBezTo>
                          <a:pt x="97" y="13"/>
                          <a:pt x="97" y="0"/>
                          <a:pt x="97" y="22"/>
                        </a:cubicBezTo>
                        <a:close/>
                      </a:path>
                    </a:pathLst>
                  </a:cu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51593" name="Freeform 22"/>
                  <p:cNvSpPr>
                    <a:spLocks/>
                  </p:cNvSpPr>
                  <p:nvPr/>
                </p:nvSpPr>
                <p:spPr bwMode="auto">
                  <a:xfrm>
                    <a:off x="5012" y="2970"/>
                    <a:ext cx="67" cy="74"/>
                  </a:xfrm>
                  <a:custGeom>
                    <a:avLst/>
                    <a:gdLst>
                      <a:gd name="T0" fmla="*/ 1 w 149"/>
                      <a:gd name="T1" fmla="*/ 0 h 231"/>
                      <a:gd name="T2" fmla="*/ 0 w 149"/>
                      <a:gd name="T3" fmla="*/ 0 h 231"/>
                      <a:gd name="T4" fmla="*/ 0 w 149"/>
                      <a:gd name="T5" fmla="*/ 0 h 231"/>
                      <a:gd name="T6" fmla="*/ 1 w 149"/>
                      <a:gd name="T7" fmla="*/ 0 h 231"/>
                      <a:gd name="T8" fmla="*/ 1 w 149"/>
                      <a:gd name="T9" fmla="*/ 0 h 231"/>
                      <a:gd name="T10" fmla="*/ 1 w 149"/>
                      <a:gd name="T11" fmla="*/ 0 h 2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9" h="231">
                        <a:moveTo>
                          <a:pt x="97" y="22"/>
                        </a:moveTo>
                        <a:cubicBezTo>
                          <a:pt x="72" y="31"/>
                          <a:pt x="52" y="37"/>
                          <a:pt x="30" y="52"/>
                        </a:cubicBezTo>
                        <a:cubicBezTo>
                          <a:pt x="23" y="96"/>
                          <a:pt x="20" y="132"/>
                          <a:pt x="0" y="172"/>
                        </a:cubicBezTo>
                        <a:cubicBezTo>
                          <a:pt x="19" y="231"/>
                          <a:pt x="93" y="200"/>
                          <a:pt x="134" y="172"/>
                        </a:cubicBezTo>
                        <a:cubicBezTo>
                          <a:pt x="149" y="130"/>
                          <a:pt x="149" y="74"/>
                          <a:pt x="104" y="60"/>
                        </a:cubicBezTo>
                        <a:cubicBezTo>
                          <a:pt x="97" y="13"/>
                          <a:pt x="97" y="0"/>
                          <a:pt x="97" y="22"/>
                        </a:cubicBezTo>
                        <a:close/>
                      </a:path>
                    </a:pathLst>
                  </a:cu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51594" name="Freeform 23"/>
                  <p:cNvSpPr>
                    <a:spLocks/>
                  </p:cNvSpPr>
                  <p:nvPr/>
                </p:nvSpPr>
                <p:spPr bwMode="auto">
                  <a:xfrm>
                    <a:off x="5072" y="2902"/>
                    <a:ext cx="59" cy="44"/>
                  </a:xfrm>
                  <a:custGeom>
                    <a:avLst/>
                    <a:gdLst>
                      <a:gd name="T0" fmla="*/ 0 w 149"/>
                      <a:gd name="T1" fmla="*/ 0 h 231"/>
                      <a:gd name="T2" fmla="*/ 0 w 149"/>
                      <a:gd name="T3" fmla="*/ 0 h 231"/>
                      <a:gd name="T4" fmla="*/ 0 w 149"/>
                      <a:gd name="T5" fmla="*/ 0 h 231"/>
                      <a:gd name="T6" fmla="*/ 0 w 149"/>
                      <a:gd name="T7" fmla="*/ 0 h 231"/>
                      <a:gd name="T8" fmla="*/ 0 w 149"/>
                      <a:gd name="T9" fmla="*/ 0 h 231"/>
                      <a:gd name="T10" fmla="*/ 0 w 149"/>
                      <a:gd name="T11" fmla="*/ 0 h 2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9" h="231">
                        <a:moveTo>
                          <a:pt x="97" y="22"/>
                        </a:moveTo>
                        <a:cubicBezTo>
                          <a:pt x="72" y="31"/>
                          <a:pt x="52" y="37"/>
                          <a:pt x="30" y="52"/>
                        </a:cubicBezTo>
                        <a:cubicBezTo>
                          <a:pt x="23" y="96"/>
                          <a:pt x="20" y="132"/>
                          <a:pt x="0" y="172"/>
                        </a:cubicBezTo>
                        <a:cubicBezTo>
                          <a:pt x="19" y="231"/>
                          <a:pt x="93" y="200"/>
                          <a:pt x="134" y="172"/>
                        </a:cubicBezTo>
                        <a:cubicBezTo>
                          <a:pt x="149" y="130"/>
                          <a:pt x="149" y="74"/>
                          <a:pt x="104" y="60"/>
                        </a:cubicBezTo>
                        <a:cubicBezTo>
                          <a:pt x="97" y="13"/>
                          <a:pt x="97" y="0"/>
                          <a:pt x="97" y="22"/>
                        </a:cubicBezTo>
                        <a:close/>
                      </a:path>
                    </a:pathLst>
                  </a:cu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51595" name="Freeform 24"/>
                  <p:cNvSpPr>
                    <a:spLocks/>
                  </p:cNvSpPr>
                  <p:nvPr/>
                </p:nvSpPr>
                <p:spPr bwMode="auto">
                  <a:xfrm>
                    <a:off x="26" y="165"/>
                    <a:ext cx="3121" cy="3136"/>
                  </a:xfrm>
                  <a:custGeom>
                    <a:avLst/>
                    <a:gdLst>
                      <a:gd name="T0" fmla="*/ 94 w 3121"/>
                      <a:gd name="T1" fmla="*/ 791 h 3136"/>
                      <a:gd name="T2" fmla="*/ 232 w 3121"/>
                      <a:gd name="T3" fmla="*/ 946 h 3136"/>
                      <a:gd name="T4" fmla="*/ 318 w 3121"/>
                      <a:gd name="T5" fmla="*/ 1100 h 3136"/>
                      <a:gd name="T6" fmla="*/ 498 w 3121"/>
                      <a:gd name="T7" fmla="*/ 1298 h 3136"/>
                      <a:gd name="T8" fmla="*/ 619 w 3121"/>
                      <a:gd name="T9" fmla="*/ 1410 h 3136"/>
                      <a:gd name="T10" fmla="*/ 756 w 3121"/>
                      <a:gd name="T11" fmla="*/ 1496 h 3136"/>
                      <a:gd name="T12" fmla="*/ 808 w 3121"/>
                      <a:gd name="T13" fmla="*/ 1547 h 3136"/>
                      <a:gd name="T14" fmla="*/ 885 w 3121"/>
                      <a:gd name="T15" fmla="*/ 1616 h 3136"/>
                      <a:gd name="T16" fmla="*/ 1126 w 3121"/>
                      <a:gd name="T17" fmla="*/ 1745 h 3136"/>
                      <a:gd name="T18" fmla="*/ 1246 w 3121"/>
                      <a:gd name="T19" fmla="*/ 1866 h 3136"/>
                      <a:gd name="T20" fmla="*/ 1272 w 3121"/>
                      <a:gd name="T21" fmla="*/ 1926 h 3136"/>
                      <a:gd name="T22" fmla="*/ 1401 w 3121"/>
                      <a:gd name="T23" fmla="*/ 2012 h 3136"/>
                      <a:gd name="T24" fmla="*/ 1435 w 3121"/>
                      <a:gd name="T25" fmla="*/ 2055 h 3136"/>
                      <a:gd name="T26" fmla="*/ 1564 w 3121"/>
                      <a:gd name="T27" fmla="*/ 2192 h 3136"/>
                      <a:gd name="T28" fmla="*/ 1719 w 3121"/>
                      <a:gd name="T29" fmla="*/ 2356 h 3136"/>
                      <a:gd name="T30" fmla="*/ 1831 w 3121"/>
                      <a:gd name="T31" fmla="*/ 2484 h 3136"/>
                      <a:gd name="T32" fmla="*/ 2063 w 3121"/>
                      <a:gd name="T33" fmla="*/ 2562 h 3136"/>
                      <a:gd name="T34" fmla="*/ 2209 w 3121"/>
                      <a:gd name="T35" fmla="*/ 2570 h 3136"/>
                      <a:gd name="T36" fmla="*/ 2269 w 3121"/>
                      <a:gd name="T37" fmla="*/ 2717 h 3136"/>
                      <a:gd name="T38" fmla="*/ 2450 w 3121"/>
                      <a:gd name="T39" fmla="*/ 2837 h 3136"/>
                      <a:gd name="T40" fmla="*/ 2648 w 3121"/>
                      <a:gd name="T41" fmla="*/ 3000 h 3136"/>
                      <a:gd name="T42" fmla="*/ 2888 w 3121"/>
                      <a:gd name="T43" fmla="*/ 3121 h 3136"/>
                      <a:gd name="T44" fmla="*/ 3000 w 3121"/>
                      <a:gd name="T45" fmla="*/ 2923 h 3136"/>
                      <a:gd name="T46" fmla="*/ 2974 w 3121"/>
                      <a:gd name="T47" fmla="*/ 2880 h 3136"/>
                      <a:gd name="T48" fmla="*/ 3060 w 3121"/>
                      <a:gd name="T49" fmla="*/ 2562 h 3136"/>
                      <a:gd name="T50" fmla="*/ 2888 w 3121"/>
                      <a:gd name="T51" fmla="*/ 2416 h 3136"/>
                      <a:gd name="T52" fmla="*/ 2708 w 3121"/>
                      <a:gd name="T53" fmla="*/ 2278 h 3136"/>
                      <a:gd name="T54" fmla="*/ 2613 w 3121"/>
                      <a:gd name="T55" fmla="*/ 2175 h 3136"/>
                      <a:gd name="T56" fmla="*/ 2570 w 3121"/>
                      <a:gd name="T57" fmla="*/ 2106 h 3136"/>
                      <a:gd name="T58" fmla="*/ 2467 w 3121"/>
                      <a:gd name="T59" fmla="*/ 1951 h 3136"/>
                      <a:gd name="T60" fmla="*/ 2381 w 3121"/>
                      <a:gd name="T61" fmla="*/ 1745 h 3136"/>
                      <a:gd name="T62" fmla="*/ 2235 w 3121"/>
                      <a:gd name="T63" fmla="*/ 1565 h 3136"/>
                      <a:gd name="T64" fmla="*/ 2003 w 3121"/>
                      <a:gd name="T65" fmla="*/ 1393 h 3136"/>
                      <a:gd name="T66" fmla="*/ 1874 w 3121"/>
                      <a:gd name="T67" fmla="*/ 1272 h 3136"/>
                      <a:gd name="T68" fmla="*/ 1711 w 3121"/>
                      <a:gd name="T69" fmla="*/ 1057 h 3136"/>
                      <a:gd name="T70" fmla="*/ 1659 w 3121"/>
                      <a:gd name="T71" fmla="*/ 963 h 3136"/>
                      <a:gd name="T72" fmla="*/ 1607 w 3121"/>
                      <a:gd name="T73" fmla="*/ 825 h 3136"/>
                      <a:gd name="T74" fmla="*/ 1478 w 3121"/>
                      <a:gd name="T75" fmla="*/ 576 h 3136"/>
                      <a:gd name="T76" fmla="*/ 1384 w 3121"/>
                      <a:gd name="T77" fmla="*/ 473 h 3136"/>
                      <a:gd name="T78" fmla="*/ 1178 w 3121"/>
                      <a:gd name="T79" fmla="*/ 258 h 3136"/>
                      <a:gd name="T80" fmla="*/ 1014 w 3121"/>
                      <a:gd name="T81" fmla="*/ 43 h 31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3121" h="3136">
                        <a:moveTo>
                          <a:pt x="0" y="756"/>
                        </a:moveTo>
                        <a:cubicBezTo>
                          <a:pt x="26" y="783"/>
                          <a:pt x="59" y="782"/>
                          <a:pt x="94" y="791"/>
                        </a:cubicBezTo>
                        <a:cubicBezTo>
                          <a:pt x="134" y="849"/>
                          <a:pt x="115" y="827"/>
                          <a:pt x="146" y="860"/>
                        </a:cubicBezTo>
                        <a:cubicBezTo>
                          <a:pt x="162" y="904"/>
                          <a:pt x="190" y="931"/>
                          <a:pt x="232" y="946"/>
                        </a:cubicBezTo>
                        <a:cubicBezTo>
                          <a:pt x="260" y="987"/>
                          <a:pt x="264" y="1059"/>
                          <a:pt x="292" y="1092"/>
                        </a:cubicBezTo>
                        <a:cubicBezTo>
                          <a:pt x="298" y="1099"/>
                          <a:pt x="309" y="1097"/>
                          <a:pt x="318" y="1100"/>
                        </a:cubicBezTo>
                        <a:cubicBezTo>
                          <a:pt x="366" y="1134"/>
                          <a:pt x="395" y="1188"/>
                          <a:pt x="438" y="1229"/>
                        </a:cubicBezTo>
                        <a:cubicBezTo>
                          <a:pt x="450" y="1264"/>
                          <a:pt x="461" y="1286"/>
                          <a:pt x="498" y="1298"/>
                        </a:cubicBezTo>
                        <a:cubicBezTo>
                          <a:pt x="536" y="1323"/>
                          <a:pt x="559" y="1356"/>
                          <a:pt x="593" y="1384"/>
                        </a:cubicBezTo>
                        <a:cubicBezTo>
                          <a:pt x="602" y="1392"/>
                          <a:pt x="608" y="1405"/>
                          <a:pt x="619" y="1410"/>
                        </a:cubicBezTo>
                        <a:cubicBezTo>
                          <a:pt x="635" y="1417"/>
                          <a:pt x="653" y="1415"/>
                          <a:pt x="670" y="1418"/>
                        </a:cubicBezTo>
                        <a:cubicBezTo>
                          <a:pt x="722" y="1492"/>
                          <a:pt x="690" y="1470"/>
                          <a:pt x="756" y="1496"/>
                        </a:cubicBezTo>
                        <a:cubicBezTo>
                          <a:pt x="768" y="1508"/>
                          <a:pt x="787" y="1510"/>
                          <a:pt x="799" y="1522"/>
                        </a:cubicBezTo>
                        <a:cubicBezTo>
                          <a:pt x="805" y="1528"/>
                          <a:pt x="802" y="1541"/>
                          <a:pt x="808" y="1547"/>
                        </a:cubicBezTo>
                        <a:cubicBezTo>
                          <a:pt x="817" y="1556"/>
                          <a:pt x="832" y="1558"/>
                          <a:pt x="842" y="1565"/>
                        </a:cubicBezTo>
                        <a:cubicBezTo>
                          <a:pt x="932" y="1630"/>
                          <a:pt x="813" y="1552"/>
                          <a:pt x="885" y="1616"/>
                        </a:cubicBezTo>
                        <a:cubicBezTo>
                          <a:pt x="913" y="1641"/>
                          <a:pt x="962" y="1676"/>
                          <a:pt x="997" y="1685"/>
                        </a:cubicBezTo>
                        <a:cubicBezTo>
                          <a:pt x="1028" y="1732"/>
                          <a:pt x="1074" y="1733"/>
                          <a:pt x="1126" y="1745"/>
                        </a:cubicBezTo>
                        <a:cubicBezTo>
                          <a:pt x="1139" y="1783"/>
                          <a:pt x="1128" y="1793"/>
                          <a:pt x="1169" y="1805"/>
                        </a:cubicBezTo>
                        <a:cubicBezTo>
                          <a:pt x="1221" y="1857"/>
                          <a:pt x="1194" y="1839"/>
                          <a:pt x="1246" y="1866"/>
                        </a:cubicBezTo>
                        <a:cubicBezTo>
                          <a:pt x="1252" y="1877"/>
                          <a:pt x="1259" y="1888"/>
                          <a:pt x="1264" y="1900"/>
                        </a:cubicBezTo>
                        <a:cubicBezTo>
                          <a:pt x="1268" y="1908"/>
                          <a:pt x="1266" y="1920"/>
                          <a:pt x="1272" y="1926"/>
                        </a:cubicBezTo>
                        <a:cubicBezTo>
                          <a:pt x="1305" y="1959"/>
                          <a:pt x="1320" y="1959"/>
                          <a:pt x="1358" y="1969"/>
                        </a:cubicBezTo>
                        <a:cubicBezTo>
                          <a:pt x="1358" y="1969"/>
                          <a:pt x="1397" y="2006"/>
                          <a:pt x="1401" y="2012"/>
                        </a:cubicBezTo>
                        <a:cubicBezTo>
                          <a:pt x="1406" y="2020"/>
                          <a:pt x="1405" y="2030"/>
                          <a:pt x="1410" y="2037"/>
                        </a:cubicBezTo>
                        <a:cubicBezTo>
                          <a:pt x="1416" y="2045"/>
                          <a:pt x="1428" y="2048"/>
                          <a:pt x="1435" y="2055"/>
                        </a:cubicBezTo>
                        <a:cubicBezTo>
                          <a:pt x="1466" y="2087"/>
                          <a:pt x="1493" y="2124"/>
                          <a:pt x="1521" y="2158"/>
                        </a:cubicBezTo>
                        <a:cubicBezTo>
                          <a:pt x="1543" y="2184"/>
                          <a:pt x="1536" y="2167"/>
                          <a:pt x="1564" y="2192"/>
                        </a:cubicBezTo>
                        <a:cubicBezTo>
                          <a:pt x="1603" y="2227"/>
                          <a:pt x="1622" y="2265"/>
                          <a:pt x="1668" y="2287"/>
                        </a:cubicBezTo>
                        <a:cubicBezTo>
                          <a:pt x="1678" y="2319"/>
                          <a:pt x="1697" y="2332"/>
                          <a:pt x="1719" y="2356"/>
                        </a:cubicBezTo>
                        <a:cubicBezTo>
                          <a:pt x="1735" y="2399"/>
                          <a:pt x="1767" y="2395"/>
                          <a:pt x="1805" y="2407"/>
                        </a:cubicBezTo>
                        <a:cubicBezTo>
                          <a:pt x="1812" y="2428"/>
                          <a:pt x="1817" y="2466"/>
                          <a:pt x="1831" y="2484"/>
                        </a:cubicBezTo>
                        <a:cubicBezTo>
                          <a:pt x="1871" y="2536"/>
                          <a:pt x="1900" y="2556"/>
                          <a:pt x="1960" y="2570"/>
                        </a:cubicBezTo>
                        <a:cubicBezTo>
                          <a:pt x="1994" y="2567"/>
                          <a:pt x="2029" y="2569"/>
                          <a:pt x="2063" y="2562"/>
                        </a:cubicBezTo>
                        <a:cubicBezTo>
                          <a:pt x="2073" y="2560"/>
                          <a:pt x="2079" y="2546"/>
                          <a:pt x="2089" y="2545"/>
                        </a:cubicBezTo>
                        <a:cubicBezTo>
                          <a:pt x="2124" y="2541"/>
                          <a:pt x="2175" y="2560"/>
                          <a:pt x="2209" y="2570"/>
                        </a:cubicBezTo>
                        <a:cubicBezTo>
                          <a:pt x="2242" y="2620"/>
                          <a:pt x="2222" y="2637"/>
                          <a:pt x="2244" y="2699"/>
                        </a:cubicBezTo>
                        <a:cubicBezTo>
                          <a:pt x="2247" y="2709"/>
                          <a:pt x="2261" y="2711"/>
                          <a:pt x="2269" y="2717"/>
                        </a:cubicBezTo>
                        <a:cubicBezTo>
                          <a:pt x="2308" y="2749"/>
                          <a:pt x="2342" y="2770"/>
                          <a:pt x="2390" y="2785"/>
                        </a:cubicBezTo>
                        <a:cubicBezTo>
                          <a:pt x="2402" y="2824"/>
                          <a:pt x="2411" y="2827"/>
                          <a:pt x="2450" y="2837"/>
                        </a:cubicBezTo>
                        <a:cubicBezTo>
                          <a:pt x="2462" y="2872"/>
                          <a:pt x="2475" y="2886"/>
                          <a:pt x="2510" y="2897"/>
                        </a:cubicBezTo>
                        <a:cubicBezTo>
                          <a:pt x="2556" y="2930"/>
                          <a:pt x="2601" y="2969"/>
                          <a:pt x="2648" y="3000"/>
                        </a:cubicBezTo>
                        <a:cubicBezTo>
                          <a:pt x="2664" y="3051"/>
                          <a:pt x="2696" y="3046"/>
                          <a:pt x="2742" y="3060"/>
                        </a:cubicBezTo>
                        <a:cubicBezTo>
                          <a:pt x="2782" y="3103"/>
                          <a:pt x="2832" y="3111"/>
                          <a:pt x="2888" y="3121"/>
                        </a:cubicBezTo>
                        <a:cubicBezTo>
                          <a:pt x="2945" y="3116"/>
                          <a:pt x="3014" y="3136"/>
                          <a:pt x="3035" y="3078"/>
                        </a:cubicBezTo>
                        <a:cubicBezTo>
                          <a:pt x="3028" y="3002"/>
                          <a:pt x="3036" y="2977"/>
                          <a:pt x="3000" y="2923"/>
                        </a:cubicBezTo>
                        <a:cubicBezTo>
                          <a:pt x="2997" y="2914"/>
                          <a:pt x="2997" y="2905"/>
                          <a:pt x="2992" y="2897"/>
                        </a:cubicBezTo>
                        <a:cubicBezTo>
                          <a:pt x="2988" y="2890"/>
                          <a:pt x="2974" y="2888"/>
                          <a:pt x="2974" y="2880"/>
                        </a:cubicBezTo>
                        <a:cubicBezTo>
                          <a:pt x="2965" y="2608"/>
                          <a:pt x="2931" y="2624"/>
                          <a:pt x="3121" y="2605"/>
                        </a:cubicBezTo>
                        <a:cubicBezTo>
                          <a:pt x="3099" y="2584"/>
                          <a:pt x="3090" y="2571"/>
                          <a:pt x="3060" y="2562"/>
                        </a:cubicBezTo>
                        <a:cubicBezTo>
                          <a:pt x="3036" y="2525"/>
                          <a:pt x="2999" y="2505"/>
                          <a:pt x="2966" y="2476"/>
                        </a:cubicBezTo>
                        <a:cubicBezTo>
                          <a:pt x="2896" y="2414"/>
                          <a:pt x="2942" y="2433"/>
                          <a:pt x="2888" y="2416"/>
                        </a:cubicBezTo>
                        <a:cubicBezTo>
                          <a:pt x="2849" y="2389"/>
                          <a:pt x="2813" y="2363"/>
                          <a:pt x="2768" y="2347"/>
                        </a:cubicBezTo>
                        <a:cubicBezTo>
                          <a:pt x="2728" y="2286"/>
                          <a:pt x="2751" y="2306"/>
                          <a:pt x="2708" y="2278"/>
                        </a:cubicBezTo>
                        <a:cubicBezTo>
                          <a:pt x="2683" y="2206"/>
                          <a:pt x="2721" y="2292"/>
                          <a:pt x="2673" y="2244"/>
                        </a:cubicBezTo>
                        <a:cubicBezTo>
                          <a:pt x="2573" y="2144"/>
                          <a:pt x="2687" y="2223"/>
                          <a:pt x="2613" y="2175"/>
                        </a:cubicBezTo>
                        <a:cubicBezTo>
                          <a:pt x="2594" y="2112"/>
                          <a:pt x="2622" y="2185"/>
                          <a:pt x="2579" y="2132"/>
                        </a:cubicBezTo>
                        <a:cubicBezTo>
                          <a:pt x="2573" y="2125"/>
                          <a:pt x="2574" y="2114"/>
                          <a:pt x="2570" y="2106"/>
                        </a:cubicBezTo>
                        <a:cubicBezTo>
                          <a:pt x="2560" y="2088"/>
                          <a:pt x="2536" y="2055"/>
                          <a:pt x="2536" y="2055"/>
                        </a:cubicBezTo>
                        <a:cubicBezTo>
                          <a:pt x="2526" y="2016"/>
                          <a:pt x="2500" y="1974"/>
                          <a:pt x="2467" y="1951"/>
                        </a:cubicBezTo>
                        <a:cubicBezTo>
                          <a:pt x="2442" y="1915"/>
                          <a:pt x="2441" y="1879"/>
                          <a:pt x="2424" y="1840"/>
                        </a:cubicBezTo>
                        <a:cubicBezTo>
                          <a:pt x="2410" y="1808"/>
                          <a:pt x="2393" y="1779"/>
                          <a:pt x="2381" y="1745"/>
                        </a:cubicBezTo>
                        <a:cubicBezTo>
                          <a:pt x="2378" y="1737"/>
                          <a:pt x="2369" y="1702"/>
                          <a:pt x="2364" y="1694"/>
                        </a:cubicBezTo>
                        <a:cubicBezTo>
                          <a:pt x="2335" y="1645"/>
                          <a:pt x="2276" y="1605"/>
                          <a:pt x="2235" y="1565"/>
                        </a:cubicBezTo>
                        <a:cubicBezTo>
                          <a:pt x="2211" y="1495"/>
                          <a:pt x="2252" y="1601"/>
                          <a:pt x="2183" y="1496"/>
                        </a:cubicBezTo>
                        <a:cubicBezTo>
                          <a:pt x="2144" y="1436"/>
                          <a:pt x="2068" y="1413"/>
                          <a:pt x="2003" y="1393"/>
                        </a:cubicBezTo>
                        <a:cubicBezTo>
                          <a:pt x="1991" y="1358"/>
                          <a:pt x="1978" y="1344"/>
                          <a:pt x="1943" y="1332"/>
                        </a:cubicBezTo>
                        <a:cubicBezTo>
                          <a:pt x="1917" y="1307"/>
                          <a:pt x="1908" y="1284"/>
                          <a:pt x="1874" y="1272"/>
                        </a:cubicBezTo>
                        <a:cubicBezTo>
                          <a:pt x="1857" y="1224"/>
                          <a:pt x="1823" y="1180"/>
                          <a:pt x="1788" y="1143"/>
                        </a:cubicBezTo>
                        <a:cubicBezTo>
                          <a:pt x="1773" y="1101"/>
                          <a:pt x="1740" y="1088"/>
                          <a:pt x="1711" y="1057"/>
                        </a:cubicBezTo>
                        <a:cubicBezTo>
                          <a:pt x="1677" y="962"/>
                          <a:pt x="1735" y="1109"/>
                          <a:pt x="1676" y="1014"/>
                        </a:cubicBezTo>
                        <a:cubicBezTo>
                          <a:pt x="1667" y="999"/>
                          <a:pt x="1665" y="980"/>
                          <a:pt x="1659" y="963"/>
                        </a:cubicBezTo>
                        <a:cubicBezTo>
                          <a:pt x="1656" y="953"/>
                          <a:pt x="1647" y="946"/>
                          <a:pt x="1642" y="937"/>
                        </a:cubicBezTo>
                        <a:cubicBezTo>
                          <a:pt x="1625" y="902"/>
                          <a:pt x="1622" y="860"/>
                          <a:pt x="1607" y="825"/>
                        </a:cubicBezTo>
                        <a:cubicBezTo>
                          <a:pt x="1587" y="778"/>
                          <a:pt x="1542" y="714"/>
                          <a:pt x="1513" y="671"/>
                        </a:cubicBezTo>
                        <a:cubicBezTo>
                          <a:pt x="1505" y="641"/>
                          <a:pt x="1495" y="602"/>
                          <a:pt x="1478" y="576"/>
                        </a:cubicBezTo>
                        <a:cubicBezTo>
                          <a:pt x="1471" y="566"/>
                          <a:pt x="1460" y="560"/>
                          <a:pt x="1453" y="550"/>
                        </a:cubicBezTo>
                        <a:cubicBezTo>
                          <a:pt x="1429" y="516"/>
                          <a:pt x="1427" y="486"/>
                          <a:pt x="1384" y="473"/>
                        </a:cubicBezTo>
                        <a:cubicBezTo>
                          <a:pt x="1351" y="440"/>
                          <a:pt x="1334" y="393"/>
                          <a:pt x="1289" y="378"/>
                        </a:cubicBezTo>
                        <a:cubicBezTo>
                          <a:pt x="1249" y="336"/>
                          <a:pt x="1200" y="323"/>
                          <a:pt x="1178" y="258"/>
                        </a:cubicBezTo>
                        <a:cubicBezTo>
                          <a:pt x="1158" y="200"/>
                          <a:pt x="1127" y="137"/>
                          <a:pt x="1074" y="103"/>
                        </a:cubicBezTo>
                        <a:cubicBezTo>
                          <a:pt x="1050" y="66"/>
                          <a:pt x="1038" y="80"/>
                          <a:pt x="1014" y="43"/>
                        </a:cubicBezTo>
                        <a:cubicBezTo>
                          <a:pt x="1005" y="6"/>
                          <a:pt x="1006" y="21"/>
                          <a:pt x="1006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51596" name="Freeform 25"/>
                  <p:cNvSpPr>
                    <a:spLocks/>
                  </p:cNvSpPr>
                  <p:nvPr/>
                </p:nvSpPr>
                <p:spPr bwMode="auto">
                  <a:xfrm>
                    <a:off x="2158" y="318"/>
                    <a:ext cx="998" cy="2450"/>
                  </a:xfrm>
                  <a:custGeom>
                    <a:avLst/>
                    <a:gdLst>
                      <a:gd name="T0" fmla="*/ 980 w 998"/>
                      <a:gd name="T1" fmla="*/ 2450 h 2450"/>
                      <a:gd name="T2" fmla="*/ 971 w 998"/>
                      <a:gd name="T3" fmla="*/ 2295 h 2450"/>
                      <a:gd name="T4" fmla="*/ 868 w 998"/>
                      <a:gd name="T5" fmla="*/ 2029 h 2450"/>
                      <a:gd name="T6" fmla="*/ 799 w 998"/>
                      <a:gd name="T7" fmla="*/ 1866 h 2450"/>
                      <a:gd name="T8" fmla="*/ 627 w 998"/>
                      <a:gd name="T9" fmla="*/ 1556 h 2450"/>
                      <a:gd name="T10" fmla="*/ 636 w 998"/>
                      <a:gd name="T11" fmla="*/ 1462 h 2450"/>
                      <a:gd name="T12" fmla="*/ 688 w 998"/>
                      <a:gd name="T13" fmla="*/ 1444 h 2450"/>
                      <a:gd name="T14" fmla="*/ 662 w 998"/>
                      <a:gd name="T15" fmla="*/ 1255 h 2450"/>
                      <a:gd name="T16" fmla="*/ 602 w 998"/>
                      <a:gd name="T17" fmla="*/ 1143 h 2450"/>
                      <a:gd name="T18" fmla="*/ 567 w 998"/>
                      <a:gd name="T19" fmla="*/ 1101 h 2450"/>
                      <a:gd name="T20" fmla="*/ 533 w 998"/>
                      <a:gd name="T21" fmla="*/ 1006 h 2450"/>
                      <a:gd name="T22" fmla="*/ 516 w 998"/>
                      <a:gd name="T23" fmla="*/ 877 h 2450"/>
                      <a:gd name="T24" fmla="*/ 361 w 998"/>
                      <a:gd name="T25" fmla="*/ 808 h 2450"/>
                      <a:gd name="T26" fmla="*/ 352 w 998"/>
                      <a:gd name="T27" fmla="*/ 688 h 2450"/>
                      <a:gd name="T28" fmla="*/ 292 w 998"/>
                      <a:gd name="T29" fmla="*/ 516 h 2450"/>
                      <a:gd name="T30" fmla="*/ 206 w 998"/>
                      <a:gd name="T31" fmla="*/ 310 h 2450"/>
                      <a:gd name="T32" fmla="*/ 146 w 998"/>
                      <a:gd name="T33" fmla="*/ 189 h 2450"/>
                      <a:gd name="T34" fmla="*/ 120 w 998"/>
                      <a:gd name="T35" fmla="*/ 163 h 2450"/>
                      <a:gd name="T36" fmla="*/ 77 w 998"/>
                      <a:gd name="T37" fmla="*/ 112 h 2450"/>
                      <a:gd name="T38" fmla="*/ 0 w 998"/>
                      <a:gd name="T39" fmla="*/ 0 h 245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998" h="2450">
                        <a:moveTo>
                          <a:pt x="980" y="2450"/>
                        </a:moveTo>
                        <a:cubicBezTo>
                          <a:pt x="998" y="2397"/>
                          <a:pt x="980" y="2347"/>
                          <a:pt x="971" y="2295"/>
                        </a:cubicBezTo>
                        <a:cubicBezTo>
                          <a:pt x="951" y="2185"/>
                          <a:pt x="937" y="2119"/>
                          <a:pt x="868" y="2029"/>
                        </a:cubicBezTo>
                        <a:cubicBezTo>
                          <a:pt x="850" y="1971"/>
                          <a:pt x="836" y="1914"/>
                          <a:pt x="799" y="1866"/>
                        </a:cubicBezTo>
                        <a:cubicBezTo>
                          <a:pt x="772" y="1747"/>
                          <a:pt x="667" y="1672"/>
                          <a:pt x="627" y="1556"/>
                        </a:cubicBezTo>
                        <a:cubicBezTo>
                          <a:pt x="630" y="1525"/>
                          <a:pt x="621" y="1490"/>
                          <a:pt x="636" y="1462"/>
                        </a:cubicBezTo>
                        <a:cubicBezTo>
                          <a:pt x="645" y="1446"/>
                          <a:pt x="688" y="1444"/>
                          <a:pt x="688" y="1444"/>
                        </a:cubicBezTo>
                        <a:cubicBezTo>
                          <a:pt x="709" y="1379"/>
                          <a:pt x="698" y="1311"/>
                          <a:pt x="662" y="1255"/>
                        </a:cubicBezTo>
                        <a:cubicBezTo>
                          <a:pt x="644" y="1189"/>
                          <a:pt x="649" y="1192"/>
                          <a:pt x="602" y="1143"/>
                        </a:cubicBezTo>
                        <a:cubicBezTo>
                          <a:pt x="578" y="1076"/>
                          <a:pt x="614" y="1160"/>
                          <a:pt x="567" y="1101"/>
                        </a:cubicBezTo>
                        <a:cubicBezTo>
                          <a:pt x="553" y="1084"/>
                          <a:pt x="540" y="1030"/>
                          <a:pt x="533" y="1006"/>
                        </a:cubicBezTo>
                        <a:cubicBezTo>
                          <a:pt x="529" y="963"/>
                          <a:pt x="536" y="916"/>
                          <a:pt x="516" y="877"/>
                        </a:cubicBezTo>
                        <a:cubicBezTo>
                          <a:pt x="498" y="842"/>
                          <a:pt x="401" y="822"/>
                          <a:pt x="361" y="808"/>
                        </a:cubicBezTo>
                        <a:cubicBezTo>
                          <a:pt x="358" y="768"/>
                          <a:pt x="356" y="728"/>
                          <a:pt x="352" y="688"/>
                        </a:cubicBezTo>
                        <a:cubicBezTo>
                          <a:pt x="345" y="627"/>
                          <a:pt x="308" y="574"/>
                          <a:pt x="292" y="516"/>
                        </a:cubicBezTo>
                        <a:cubicBezTo>
                          <a:pt x="270" y="440"/>
                          <a:pt x="251" y="376"/>
                          <a:pt x="206" y="310"/>
                        </a:cubicBezTo>
                        <a:cubicBezTo>
                          <a:pt x="194" y="270"/>
                          <a:pt x="170" y="224"/>
                          <a:pt x="146" y="189"/>
                        </a:cubicBezTo>
                        <a:cubicBezTo>
                          <a:pt x="139" y="179"/>
                          <a:pt x="127" y="173"/>
                          <a:pt x="120" y="163"/>
                        </a:cubicBezTo>
                        <a:cubicBezTo>
                          <a:pt x="81" y="108"/>
                          <a:pt x="128" y="145"/>
                          <a:pt x="77" y="112"/>
                        </a:cubicBezTo>
                        <a:cubicBezTo>
                          <a:pt x="58" y="83"/>
                          <a:pt x="15" y="32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51597" name="Freeform 26"/>
                  <p:cNvSpPr>
                    <a:spLocks/>
                  </p:cNvSpPr>
                  <p:nvPr/>
                </p:nvSpPr>
                <p:spPr bwMode="auto">
                  <a:xfrm>
                    <a:off x="3138" y="2751"/>
                    <a:ext cx="704" cy="1057"/>
                  </a:xfrm>
                  <a:custGeom>
                    <a:avLst/>
                    <a:gdLst>
                      <a:gd name="T0" fmla="*/ 0 w 704"/>
                      <a:gd name="T1" fmla="*/ 17 h 1057"/>
                      <a:gd name="T2" fmla="*/ 137 w 704"/>
                      <a:gd name="T3" fmla="*/ 77 h 1057"/>
                      <a:gd name="T4" fmla="*/ 155 w 704"/>
                      <a:gd name="T5" fmla="*/ 95 h 1057"/>
                      <a:gd name="T6" fmla="*/ 189 w 704"/>
                      <a:gd name="T7" fmla="*/ 292 h 1057"/>
                      <a:gd name="T8" fmla="*/ 241 w 704"/>
                      <a:gd name="T9" fmla="*/ 284 h 1057"/>
                      <a:gd name="T10" fmla="*/ 318 w 704"/>
                      <a:gd name="T11" fmla="*/ 335 h 1057"/>
                      <a:gd name="T12" fmla="*/ 395 w 704"/>
                      <a:gd name="T13" fmla="*/ 396 h 1057"/>
                      <a:gd name="T14" fmla="*/ 387 w 704"/>
                      <a:gd name="T15" fmla="*/ 447 h 1057"/>
                      <a:gd name="T16" fmla="*/ 438 w 704"/>
                      <a:gd name="T17" fmla="*/ 524 h 1057"/>
                      <a:gd name="T18" fmla="*/ 507 w 704"/>
                      <a:gd name="T19" fmla="*/ 610 h 1057"/>
                      <a:gd name="T20" fmla="*/ 559 w 704"/>
                      <a:gd name="T21" fmla="*/ 705 h 1057"/>
                      <a:gd name="T22" fmla="*/ 627 w 704"/>
                      <a:gd name="T23" fmla="*/ 825 h 1057"/>
                      <a:gd name="T24" fmla="*/ 679 w 704"/>
                      <a:gd name="T25" fmla="*/ 886 h 1057"/>
                      <a:gd name="T26" fmla="*/ 688 w 704"/>
                      <a:gd name="T27" fmla="*/ 1057 h 105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704" h="1057">
                        <a:moveTo>
                          <a:pt x="0" y="17"/>
                        </a:moveTo>
                        <a:cubicBezTo>
                          <a:pt x="152" y="40"/>
                          <a:pt x="83" y="0"/>
                          <a:pt x="137" y="77"/>
                        </a:cubicBezTo>
                        <a:cubicBezTo>
                          <a:pt x="142" y="84"/>
                          <a:pt x="149" y="89"/>
                          <a:pt x="155" y="95"/>
                        </a:cubicBezTo>
                        <a:cubicBezTo>
                          <a:pt x="168" y="166"/>
                          <a:pt x="155" y="226"/>
                          <a:pt x="189" y="292"/>
                        </a:cubicBezTo>
                        <a:cubicBezTo>
                          <a:pt x="200" y="314"/>
                          <a:pt x="218" y="269"/>
                          <a:pt x="241" y="284"/>
                        </a:cubicBezTo>
                        <a:cubicBezTo>
                          <a:pt x="251" y="291"/>
                          <a:pt x="306" y="332"/>
                          <a:pt x="318" y="335"/>
                        </a:cubicBezTo>
                        <a:cubicBezTo>
                          <a:pt x="344" y="342"/>
                          <a:pt x="372" y="383"/>
                          <a:pt x="395" y="396"/>
                        </a:cubicBezTo>
                        <a:cubicBezTo>
                          <a:pt x="413" y="406"/>
                          <a:pt x="387" y="447"/>
                          <a:pt x="387" y="447"/>
                        </a:cubicBezTo>
                        <a:cubicBezTo>
                          <a:pt x="410" y="482"/>
                          <a:pt x="402" y="499"/>
                          <a:pt x="438" y="524"/>
                        </a:cubicBezTo>
                        <a:cubicBezTo>
                          <a:pt x="450" y="560"/>
                          <a:pt x="485" y="577"/>
                          <a:pt x="507" y="610"/>
                        </a:cubicBezTo>
                        <a:cubicBezTo>
                          <a:pt x="516" y="662"/>
                          <a:pt x="516" y="677"/>
                          <a:pt x="559" y="705"/>
                        </a:cubicBezTo>
                        <a:cubicBezTo>
                          <a:pt x="576" y="749"/>
                          <a:pt x="594" y="792"/>
                          <a:pt x="627" y="825"/>
                        </a:cubicBezTo>
                        <a:cubicBezTo>
                          <a:pt x="638" y="857"/>
                          <a:pt x="656" y="862"/>
                          <a:pt x="679" y="886"/>
                        </a:cubicBezTo>
                        <a:cubicBezTo>
                          <a:pt x="704" y="957"/>
                          <a:pt x="688" y="902"/>
                          <a:pt x="688" y="1057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51598" name="Freeform 27"/>
                  <p:cNvSpPr>
                    <a:spLocks/>
                  </p:cNvSpPr>
                  <p:nvPr/>
                </p:nvSpPr>
                <p:spPr bwMode="auto">
                  <a:xfrm>
                    <a:off x="3327" y="3035"/>
                    <a:ext cx="267" cy="1049"/>
                  </a:xfrm>
                  <a:custGeom>
                    <a:avLst/>
                    <a:gdLst>
                      <a:gd name="T0" fmla="*/ 0 w 267"/>
                      <a:gd name="T1" fmla="*/ 0 h 1049"/>
                      <a:gd name="T2" fmla="*/ 77 w 267"/>
                      <a:gd name="T3" fmla="*/ 215 h 1049"/>
                      <a:gd name="T4" fmla="*/ 138 w 267"/>
                      <a:gd name="T5" fmla="*/ 464 h 1049"/>
                      <a:gd name="T6" fmla="*/ 181 w 267"/>
                      <a:gd name="T7" fmla="*/ 748 h 1049"/>
                      <a:gd name="T8" fmla="*/ 224 w 267"/>
                      <a:gd name="T9" fmla="*/ 808 h 1049"/>
                      <a:gd name="T10" fmla="*/ 267 w 267"/>
                      <a:gd name="T11" fmla="*/ 1049 h 104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67" h="1049">
                        <a:moveTo>
                          <a:pt x="0" y="0"/>
                        </a:moveTo>
                        <a:cubicBezTo>
                          <a:pt x="60" y="21"/>
                          <a:pt x="61" y="162"/>
                          <a:pt x="77" y="215"/>
                        </a:cubicBezTo>
                        <a:cubicBezTo>
                          <a:pt x="83" y="312"/>
                          <a:pt x="69" y="395"/>
                          <a:pt x="138" y="464"/>
                        </a:cubicBezTo>
                        <a:cubicBezTo>
                          <a:pt x="166" y="554"/>
                          <a:pt x="126" y="668"/>
                          <a:pt x="181" y="748"/>
                        </a:cubicBezTo>
                        <a:cubicBezTo>
                          <a:pt x="190" y="777"/>
                          <a:pt x="202" y="787"/>
                          <a:pt x="224" y="808"/>
                        </a:cubicBezTo>
                        <a:cubicBezTo>
                          <a:pt x="249" y="889"/>
                          <a:pt x="228" y="972"/>
                          <a:pt x="267" y="1049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51599" name="Freeform 28"/>
                  <p:cNvSpPr>
                    <a:spLocks/>
                  </p:cNvSpPr>
                  <p:nvPr/>
                </p:nvSpPr>
                <p:spPr bwMode="auto">
                  <a:xfrm>
                    <a:off x="3465" y="3040"/>
                    <a:ext cx="644" cy="200"/>
                  </a:xfrm>
                  <a:custGeom>
                    <a:avLst/>
                    <a:gdLst>
                      <a:gd name="T0" fmla="*/ 0 w 644"/>
                      <a:gd name="T1" fmla="*/ 46 h 200"/>
                      <a:gd name="T2" fmla="*/ 146 w 644"/>
                      <a:gd name="T3" fmla="*/ 21 h 200"/>
                      <a:gd name="T4" fmla="*/ 283 w 644"/>
                      <a:gd name="T5" fmla="*/ 38 h 200"/>
                      <a:gd name="T6" fmla="*/ 533 w 644"/>
                      <a:gd name="T7" fmla="*/ 175 h 200"/>
                      <a:gd name="T8" fmla="*/ 644 w 644"/>
                      <a:gd name="T9" fmla="*/ 184 h 2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4" h="200">
                        <a:moveTo>
                          <a:pt x="0" y="46"/>
                        </a:moveTo>
                        <a:cubicBezTo>
                          <a:pt x="21" y="49"/>
                          <a:pt x="57" y="0"/>
                          <a:pt x="146" y="21"/>
                        </a:cubicBezTo>
                        <a:cubicBezTo>
                          <a:pt x="193" y="20"/>
                          <a:pt x="219" y="12"/>
                          <a:pt x="283" y="38"/>
                        </a:cubicBezTo>
                        <a:cubicBezTo>
                          <a:pt x="347" y="64"/>
                          <a:pt x="473" y="151"/>
                          <a:pt x="533" y="175"/>
                        </a:cubicBezTo>
                        <a:cubicBezTo>
                          <a:pt x="570" y="200"/>
                          <a:pt x="591" y="184"/>
                          <a:pt x="644" y="18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51584" name="Freeform 29"/>
                <p:cNvSpPr>
                  <a:spLocks/>
                </p:cNvSpPr>
                <p:nvPr/>
              </p:nvSpPr>
              <p:spPr bwMode="auto">
                <a:xfrm>
                  <a:off x="588" y="2364"/>
                  <a:ext cx="2496" cy="1740"/>
                </a:xfrm>
                <a:custGeom>
                  <a:avLst/>
                  <a:gdLst>
                    <a:gd name="T0" fmla="*/ 0 w 2496"/>
                    <a:gd name="T1" fmla="*/ 0 h 1740"/>
                    <a:gd name="T2" fmla="*/ 120 w 2496"/>
                    <a:gd name="T3" fmla="*/ 96 h 1740"/>
                    <a:gd name="T4" fmla="*/ 192 w 2496"/>
                    <a:gd name="T5" fmla="*/ 120 h 1740"/>
                    <a:gd name="T6" fmla="*/ 312 w 2496"/>
                    <a:gd name="T7" fmla="*/ 168 h 1740"/>
                    <a:gd name="T8" fmla="*/ 324 w 2496"/>
                    <a:gd name="T9" fmla="*/ 204 h 1740"/>
                    <a:gd name="T10" fmla="*/ 468 w 2496"/>
                    <a:gd name="T11" fmla="*/ 228 h 1740"/>
                    <a:gd name="T12" fmla="*/ 504 w 2496"/>
                    <a:gd name="T13" fmla="*/ 240 h 1740"/>
                    <a:gd name="T14" fmla="*/ 528 w 2496"/>
                    <a:gd name="T15" fmla="*/ 324 h 1740"/>
                    <a:gd name="T16" fmla="*/ 780 w 2496"/>
                    <a:gd name="T17" fmla="*/ 432 h 1740"/>
                    <a:gd name="T18" fmla="*/ 840 w 2496"/>
                    <a:gd name="T19" fmla="*/ 504 h 1740"/>
                    <a:gd name="T20" fmla="*/ 864 w 2496"/>
                    <a:gd name="T21" fmla="*/ 696 h 1740"/>
                    <a:gd name="T22" fmla="*/ 876 w 2496"/>
                    <a:gd name="T23" fmla="*/ 756 h 1740"/>
                    <a:gd name="T24" fmla="*/ 924 w 2496"/>
                    <a:gd name="T25" fmla="*/ 780 h 1740"/>
                    <a:gd name="T26" fmla="*/ 960 w 2496"/>
                    <a:gd name="T27" fmla="*/ 816 h 1740"/>
                    <a:gd name="T28" fmla="*/ 996 w 2496"/>
                    <a:gd name="T29" fmla="*/ 840 h 1740"/>
                    <a:gd name="T30" fmla="*/ 1020 w 2496"/>
                    <a:gd name="T31" fmla="*/ 948 h 1740"/>
                    <a:gd name="T32" fmla="*/ 1176 w 2496"/>
                    <a:gd name="T33" fmla="*/ 1020 h 1740"/>
                    <a:gd name="T34" fmla="*/ 1668 w 2496"/>
                    <a:gd name="T35" fmla="*/ 1032 h 1740"/>
                    <a:gd name="T36" fmla="*/ 1752 w 2496"/>
                    <a:gd name="T37" fmla="*/ 1056 h 1740"/>
                    <a:gd name="T38" fmla="*/ 1788 w 2496"/>
                    <a:gd name="T39" fmla="*/ 1068 h 1740"/>
                    <a:gd name="T40" fmla="*/ 1872 w 2496"/>
                    <a:gd name="T41" fmla="*/ 1164 h 1740"/>
                    <a:gd name="T42" fmla="*/ 2028 w 2496"/>
                    <a:gd name="T43" fmla="*/ 1188 h 1740"/>
                    <a:gd name="T44" fmla="*/ 2088 w 2496"/>
                    <a:gd name="T45" fmla="*/ 1344 h 1740"/>
                    <a:gd name="T46" fmla="*/ 2124 w 2496"/>
                    <a:gd name="T47" fmla="*/ 1356 h 1740"/>
                    <a:gd name="T48" fmla="*/ 2184 w 2496"/>
                    <a:gd name="T49" fmla="*/ 1368 h 1740"/>
                    <a:gd name="T50" fmla="*/ 2280 w 2496"/>
                    <a:gd name="T51" fmla="*/ 1464 h 1740"/>
                    <a:gd name="T52" fmla="*/ 2304 w 2496"/>
                    <a:gd name="T53" fmla="*/ 1560 h 1740"/>
                    <a:gd name="T54" fmla="*/ 2460 w 2496"/>
                    <a:gd name="T55" fmla="*/ 1644 h 1740"/>
                    <a:gd name="T56" fmla="*/ 2496 w 2496"/>
                    <a:gd name="T57" fmla="*/ 1740 h 174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496" h="1740">
                      <a:moveTo>
                        <a:pt x="0" y="0"/>
                      </a:moveTo>
                      <a:cubicBezTo>
                        <a:pt x="99" y="33"/>
                        <a:pt x="58" y="3"/>
                        <a:pt x="120" y="96"/>
                      </a:cubicBezTo>
                      <a:cubicBezTo>
                        <a:pt x="134" y="117"/>
                        <a:pt x="171" y="106"/>
                        <a:pt x="192" y="120"/>
                      </a:cubicBezTo>
                      <a:cubicBezTo>
                        <a:pt x="231" y="146"/>
                        <a:pt x="268" y="153"/>
                        <a:pt x="312" y="168"/>
                      </a:cubicBezTo>
                      <a:cubicBezTo>
                        <a:pt x="316" y="180"/>
                        <a:pt x="314" y="196"/>
                        <a:pt x="324" y="204"/>
                      </a:cubicBezTo>
                      <a:cubicBezTo>
                        <a:pt x="338" y="215"/>
                        <a:pt x="467" y="228"/>
                        <a:pt x="468" y="228"/>
                      </a:cubicBezTo>
                      <a:cubicBezTo>
                        <a:pt x="480" y="232"/>
                        <a:pt x="495" y="231"/>
                        <a:pt x="504" y="240"/>
                      </a:cubicBezTo>
                      <a:cubicBezTo>
                        <a:pt x="510" y="246"/>
                        <a:pt x="527" y="323"/>
                        <a:pt x="528" y="324"/>
                      </a:cubicBezTo>
                      <a:cubicBezTo>
                        <a:pt x="580" y="397"/>
                        <a:pt x="702" y="406"/>
                        <a:pt x="780" y="432"/>
                      </a:cubicBezTo>
                      <a:cubicBezTo>
                        <a:pt x="795" y="447"/>
                        <a:pt x="833" y="480"/>
                        <a:pt x="840" y="504"/>
                      </a:cubicBezTo>
                      <a:cubicBezTo>
                        <a:pt x="846" y="525"/>
                        <a:pt x="863" y="686"/>
                        <a:pt x="864" y="696"/>
                      </a:cubicBezTo>
                      <a:cubicBezTo>
                        <a:pt x="867" y="716"/>
                        <a:pt x="864" y="739"/>
                        <a:pt x="876" y="756"/>
                      </a:cubicBezTo>
                      <a:cubicBezTo>
                        <a:pt x="886" y="771"/>
                        <a:pt x="909" y="770"/>
                        <a:pt x="924" y="780"/>
                      </a:cubicBezTo>
                      <a:cubicBezTo>
                        <a:pt x="938" y="790"/>
                        <a:pt x="947" y="805"/>
                        <a:pt x="960" y="816"/>
                      </a:cubicBezTo>
                      <a:cubicBezTo>
                        <a:pt x="971" y="825"/>
                        <a:pt x="984" y="832"/>
                        <a:pt x="996" y="840"/>
                      </a:cubicBezTo>
                      <a:cubicBezTo>
                        <a:pt x="997" y="849"/>
                        <a:pt x="1007" y="928"/>
                        <a:pt x="1020" y="948"/>
                      </a:cubicBezTo>
                      <a:cubicBezTo>
                        <a:pt x="1054" y="999"/>
                        <a:pt x="1118" y="1015"/>
                        <a:pt x="1176" y="1020"/>
                      </a:cubicBezTo>
                      <a:cubicBezTo>
                        <a:pt x="1340" y="1033"/>
                        <a:pt x="1504" y="1028"/>
                        <a:pt x="1668" y="1032"/>
                      </a:cubicBezTo>
                      <a:cubicBezTo>
                        <a:pt x="1696" y="1040"/>
                        <a:pt x="1724" y="1048"/>
                        <a:pt x="1752" y="1056"/>
                      </a:cubicBezTo>
                      <a:cubicBezTo>
                        <a:pt x="1764" y="1060"/>
                        <a:pt x="1780" y="1058"/>
                        <a:pt x="1788" y="1068"/>
                      </a:cubicBezTo>
                      <a:cubicBezTo>
                        <a:pt x="1846" y="1141"/>
                        <a:pt x="1718" y="1113"/>
                        <a:pt x="1872" y="1164"/>
                      </a:cubicBezTo>
                      <a:cubicBezTo>
                        <a:pt x="1946" y="1189"/>
                        <a:pt x="1895" y="1175"/>
                        <a:pt x="2028" y="1188"/>
                      </a:cubicBezTo>
                      <a:cubicBezTo>
                        <a:pt x="2060" y="1236"/>
                        <a:pt x="2069" y="1288"/>
                        <a:pt x="2088" y="1344"/>
                      </a:cubicBezTo>
                      <a:cubicBezTo>
                        <a:pt x="2092" y="1356"/>
                        <a:pt x="2112" y="1353"/>
                        <a:pt x="2124" y="1356"/>
                      </a:cubicBezTo>
                      <a:cubicBezTo>
                        <a:pt x="2144" y="1361"/>
                        <a:pt x="2164" y="1364"/>
                        <a:pt x="2184" y="1368"/>
                      </a:cubicBezTo>
                      <a:cubicBezTo>
                        <a:pt x="2219" y="1403"/>
                        <a:pt x="2253" y="1423"/>
                        <a:pt x="2280" y="1464"/>
                      </a:cubicBezTo>
                      <a:cubicBezTo>
                        <a:pt x="2288" y="1496"/>
                        <a:pt x="2273" y="1550"/>
                        <a:pt x="2304" y="1560"/>
                      </a:cubicBezTo>
                      <a:cubicBezTo>
                        <a:pt x="2360" y="1579"/>
                        <a:pt x="2407" y="1617"/>
                        <a:pt x="2460" y="1644"/>
                      </a:cubicBezTo>
                      <a:cubicBezTo>
                        <a:pt x="2481" y="1676"/>
                        <a:pt x="2496" y="1700"/>
                        <a:pt x="2496" y="174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51582" name="Freeform 30"/>
              <p:cNvSpPr>
                <a:spLocks/>
              </p:cNvSpPr>
              <p:nvPr/>
            </p:nvSpPr>
            <p:spPr bwMode="auto">
              <a:xfrm>
                <a:off x="0" y="3108"/>
                <a:ext cx="1452" cy="1008"/>
              </a:xfrm>
              <a:custGeom>
                <a:avLst/>
                <a:gdLst>
                  <a:gd name="T0" fmla="*/ 0 w 1452"/>
                  <a:gd name="T1" fmla="*/ 996 h 1008"/>
                  <a:gd name="T2" fmla="*/ 0 w 1452"/>
                  <a:gd name="T3" fmla="*/ 0 h 1008"/>
                  <a:gd name="T4" fmla="*/ 1020 w 1452"/>
                  <a:gd name="T5" fmla="*/ 0 h 1008"/>
                  <a:gd name="T6" fmla="*/ 1452 w 1452"/>
                  <a:gd name="T7" fmla="*/ 312 h 1008"/>
                  <a:gd name="T8" fmla="*/ 1452 w 1452"/>
                  <a:gd name="T9" fmla="*/ 1008 h 1008"/>
                  <a:gd name="T10" fmla="*/ 0 w 1452"/>
                  <a:gd name="T11" fmla="*/ 996 h 10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52" h="1008">
                    <a:moveTo>
                      <a:pt x="0" y="996"/>
                    </a:moveTo>
                    <a:lnTo>
                      <a:pt x="0" y="0"/>
                    </a:lnTo>
                    <a:lnTo>
                      <a:pt x="1020" y="0"/>
                    </a:lnTo>
                    <a:lnTo>
                      <a:pt x="1452" y="312"/>
                    </a:lnTo>
                    <a:lnTo>
                      <a:pt x="1452" y="1008"/>
                    </a:lnTo>
                    <a:lnTo>
                      <a:pt x="0" y="99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51568" name="Text Box 31"/>
            <p:cNvSpPr txBox="1">
              <a:spLocks noChangeArrowheads="1"/>
            </p:cNvSpPr>
            <p:nvPr/>
          </p:nvSpPr>
          <p:spPr bwMode="auto">
            <a:xfrm>
              <a:off x="2230" y="2469"/>
              <a:ext cx="162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vi-VN" b="1"/>
                <a:t>GIAO      CHỈ</a:t>
              </a:r>
            </a:p>
          </p:txBody>
        </p:sp>
        <p:sp>
          <p:nvSpPr>
            <p:cNvPr id="151569" name="Text Box 32"/>
            <p:cNvSpPr txBox="1">
              <a:spLocks noChangeArrowheads="1"/>
            </p:cNvSpPr>
            <p:nvPr/>
          </p:nvSpPr>
          <p:spPr bwMode="auto">
            <a:xfrm rot="2645804">
              <a:off x="1631" y="2108"/>
              <a:ext cx="116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/>
                <a:t>Sông Hồng</a:t>
              </a:r>
            </a:p>
          </p:txBody>
        </p:sp>
        <p:sp>
          <p:nvSpPr>
            <p:cNvPr id="151570" name="Text Box 33"/>
            <p:cNvSpPr txBox="1">
              <a:spLocks noChangeArrowheads="1"/>
            </p:cNvSpPr>
            <p:nvPr/>
          </p:nvSpPr>
          <p:spPr bwMode="auto">
            <a:xfrm rot="2247735">
              <a:off x="795" y="2029"/>
              <a:ext cx="889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vi-VN"/>
                <a:t>Sông Đà</a:t>
              </a:r>
            </a:p>
          </p:txBody>
        </p:sp>
        <p:sp>
          <p:nvSpPr>
            <p:cNvPr id="151571" name="Text Box 34"/>
            <p:cNvSpPr txBox="1">
              <a:spLocks noChangeArrowheads="1"/>
            </p:cNvSpPr>
            <p:nvPr/>
          </p:nvSpPr>
          <p:spPr bwMode="auto">
            <a:xfrm rot="2436878">
              <a:off x="2543" y="3673"/>
              <a:ext cx="86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/>
                <a:t>Sông Mã</a:t>
              </a:r>
            </a:p>
          </p:txBody>
        </p:sp>
        <p:sp>
          <p:nvSpPr>
            <p:cNvPr id="151572" name="Text Box 35"/>
            <p:cNvSpPr txBox="1">
              <a:spLocks noChangeArrowheads="1"/>
            </p:cNvSpPr>
            <p:nvPr/>
          </p:nvSpPr>
          <p:spPr bwMode="auto">
            <a:xfrm>
              <a:off x="2727" y="3366"/>
              <a:ext cx="1107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b="1"/>
                <a:t>Chu Diên</a:t>
              </a:r>
            </a:p>
          </p:txBody>
        </p:sp>
        <p:sp>
          <p:nvSpPr>
            <p:cNvPr id="151573" name="Text Box 36"/>
            <p:cNvSpPr txBox="1">
              <a:spLocks noChangeArrowheads="1"/>
            </p:cNvSpPr>
            <p:nvPr/>
          </p:nvSpPr>
          <p:spPr bwMode="auto">
            <a:xfrm>
              <a:off x="2549" y="3121"/>
              <a:ext cx="1054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vi-VN" b="1"/>
                <a:t>Hát Môn</a:t>
              </a:r>
            </a:p>
          </p:txBody>
        </p:sp>
        <p:sp>
          <p:nvSpPr>
            <p:cNvPr id="151574" name="Text Box 37"/>
            <p:cNvSpPr txBox="1">
              <a:spLocks noChangeArrowheads="1"/>
            </p:cNvSpPr>
            <p:nvPr/>
          </p:nvSpPr>
          <p:spPr bwMode="auto">
            <a:xfrm>
              <a:off x="2283" y="2867"/>
              <a:ext cx="1109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vi-VN" sz="1600" b="1"/>
                <a:t>MÊ LINH</a:t>
              </a:r>
            </a:p>
          </p:txBody>
        </p:sp>
        <p:sp>
          <p:nvSpPr>
            <p:cNvPr id="151575" name="Text Box 38"/>
            <p:cNvSpPr txBox="1">
              <a:spLocks noChangeArrowheads="1"/>
            </p:cNvSpPr>
            <p:nvPr/>
          </p:nvSpPr>
          <p:spPr bwMode="auto">
            <a:xfrm>
              <a:off x="3217" y="2894"/>
              <a:ext cx="860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vi-VN" b="1"/>
                <a:t>Cổ Loa</a:t>
              </a:r>
            </a:p>
          </p:txBody>
        </p:sp>
        <p:sp>
          <p:nvSpPr>
            <p:cNvPr id="151576" name="Text Box 39"/>
            <p:cNvSpPr txBox="1">
              <a:spLocks noChangeArrowheads="1"/>
            </p:cNvSpPr>
            <p:nvPr/>
          </p:nvSpPr>
          <p:spPr bwMode="auto">
            <a:xfrm>
              <a:off x="3387" y="3099"/>
              <a:ext cx="1069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vi-VN" b="1"/>
                <a:t>Luy Lâu</a:t>
              </a:r>
            </a:p>
          </p:txBody>
        </p:sp>
        <p:sp>
          <p:nvSpPr>
            <p:cNvPr id="151577" name="Text Box 40"/>
            <p:cNvSpPr txBox="1">
              <a:spLocks noChangeArrowheads="1"/>
            </p:cNvSpPr>
            <p:nvPr/>
          </p:nvSpPr>
          <p:spPr bwMode="auto">
            <a:xfrm>
              <a:off x="4426" y="3521"/>
              <a:ext cx="86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vi-VN"/>
                <a:t>BIỂN ĐÔNG</a:t>
              </a:r>
            </a:p>
          </p:txBody>
        </p:sp>
        <p:sp>
          <p:nvSpPr>
            <p:cNvPr id="151578" name="Text Box 41"/>
            <p:cNvSpPr txBox="1">
              <a:spLocks noChangeArrowheads="1"/>
            </p:cNvSpPr>
            <p:nvPr/>
          </p:nvSpPr>
          <p:spPr bwMode="auto">
            <a:xfrm>
              <a:off x="4370" y="2008"/>
              <a:ext cx="1324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/>
                <a:t>HỢP PHỐ</a:t>
              </a:r>
            </a:p>
          </p:txBody>
        </p:sp>
        <p:sp>
          <p:nvSpPr>
            <p:cNvPr id="151579" name="Text Box 42"/>
            <p:cNvSpPr txBox="1">
              <a:spLocks noChangeArrowheads="1"/>
            </p:cNvSpPr>
            <p:nvPr/>
          </p:nvSpPr>
          <p:spPr bwMode="auto">
            <a:xfrm flipV="1">
              <a:off x="187" y="3722"/>
              <a:ext cx="148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1600"/>
                <a:t>GIAO CHỈ Tên quận</a:t>
              </a:r>
            </a:p>
            <a:p>
              <a:pPr eaLnBrk="1" hangingPunct="1"/>
              <a:r>
                <a:rPr lang="en-US" altLang="vi-VN" sz="1600"/>
                <a:t>--.--.-- Biên giới ngày nay</a:t>
              </a:r>
            </a:p>
          </p:txBody>
        </p:sp>
        <p:sp>
          <p:nvSpPr>
            <p:cNvPr id="151580" name="Text Box 43"/>
            <p:cNvSpPr txBox="1">
              <a:spLocks noChangeArrowheads="1"/>
            </p:cNvSpPr>
            <p:nvPr/>
          </p:nvSpPr>
          <p:spPr bwMode="auto">
            <a:xfrm>
              <a:off x="173" y="3543"/>
              <a:ext cx="1543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1600"/>
                <a:t>MÊ LINH Tên huyện</a:t>
              </a:r>
            </a:p>
          </p:txBody>
        </p:sp>
      </p:grpSp>
      <p:sp>
        <p:nvSpPr>
          <p:cNvPr id="61484" name="AutoShape 44"/>
          <p:cNvSpPr>
            <a:spLocks noChangeArrowheads="1"/>
          </p:cNvSpPr>
          <p:nvPr/>
        </p:nvSpPr>
        <p:spPr bwMode="auto">
          <a:xfrm rot="-6988867">
            <a:off x="5641183" y="4452145"/>
            <a:ext cx="376237" cy="225425"/>
          </a:xfrm>
          <a:prstGeom prst="notchedRightArrow">
            <a:avLst>
              <a:gd name="adj1" fmla="val 50000"/>
              <a:gd name="adj2" fmla="val 417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486" name="AutoShape 46"/>
          <p:cNvSpPr>
            <a:spLocks noChangeArrowheads="1"/>
          </p:cNvSpPr>
          <p:nvPr/>
        </p:nvSpPr>
        <p:spPr bwMode="auto">
          <a:xfrm rot="224707">
            <a:off x="6273800" y="4200526"/>
            <a:ext cx="433388" cy="233363"/>
          </a:xfrm>
          <a:prstGeom prst="notchedRightArrow">
            <a:avLst>
              <a:gd name="adj1" fmla="val 50000"/>
              <a:gd name="adj2" fmla="val 4642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490" name="AutoShape 50"/>
          <p:cNvSpPr>
            <a:spLocks noChangeArrowheads="1"/>
          </p:cNvSpPr>
          <p:nvPr/>
        </p:nvSpPr>
        <p:spPr bwMode="auto">
          <a:xfrm rot="2614097" flipV="1">
            <a:off x="7202488" y="4503739"/>
            <a:ext cx="323850" cy="198437"/>
          </a:xfrm>
          <a:prstGeom prst="notchedRightArrow">
            <a:avLst>
              <a:gd name="adj1" fmla="val 50000"/>
              <a:gd name="adj2" fmla="val 408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504" name="AutoShape 64"/>
          <p:cNvSpPr>
            <a:spLocks noChangeArrowheads="1"/>
          </p:cNvSpPr>
          <p:nvPr/>
        </p:nvSpPr>
        <p:spPr bwMode="auto">
          <a:xfrm rot="-2971954">
            <a:off x="7526338" y="3568700"/>
            <a:ext cx="2335212" cy="230188"/>
          </a:xfrm>
          <a:prstGeom prst="rightArrow">
            <a:avLst>
              <a:gd name="adj1" fmla="val 50000"/>
              <a:gd name="adj2" fmla="val 253620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510" name="Text Box 70"/>
          <p:cNvSpPr txBox="1">
            <a:spLocks noChangeArrowheads="1"/>
          </p:cNvSpPr>
          <p:nvPr/>
        </p:nvSpPr>
        <p:spPr bwMode="auto">
          <a:xfrm>
            <a:off x="5613400" y="4699001"/>
            <a:ext cx="9413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FF0000"/>
                </a:solidFill>
              </a:rPr>
              <a:t>Hát Môn</a:t>
            </a:r>
          </a:p>
        </p:txBody>
      </p:sp>
      <p:sp>
        <p:nvSpPr>
          <p:cNvPr id="61545" name="Text Box 105"/>
          <p:cNvSpPr txBox="1">
            <a:spLocks noChangeArrowheads="1"/>
          </p:cNvSpPr>
          <p:nvPr/>
        </p:nvSpPr>
        <p:spPr bwMode="auto">
          <a:xfrm>
            <a:off x="6999288" y="4605338"/>
            <a:ext cx="1338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FF0000"/>
                </a:solidFill>
              </a:rPr>
              <a:t>Luy Lâu</a:t>
            </a:r>
          </a:p>
        </p:txBody>
      </p:sp>
      <p:sp>
        <p:nvSpPr>
          <p:cNvPr id="61546" name="Text Box 106"/>
          <p:cNvSpPr txBox="1">
            <a:spLocks noChangeArrowheads="1"/>
          </p:cNvSpPr>
          <p:nvPr/>
        </p:nvSpPr>
        <p:spPr bwMode="auto">
          <a:xfrm>
            <a:off x="5056188" y="4100513"/>
            <a:ext cx="1236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vi-VN" sz="1600" b="1">
                <a:solidFill>
                  <a:srgbClr val="FF0000"/>
                </a:solidFill>
              </a:rPr>
              <a:t>MÊ LINH</a:t>
            </a:r>
          </a:p>
        </p:txBody>
      </p:sp>
      <p:sp>
        <p:nvSpPr>
          <p:cNvPr id="61555" name="Text Box 115"/>
          <p:cNvSpPr txBox="1">
            <a:spLocks noChangeArrowheads="1"/>
          </p:cNvSpPr>
          <p:nvPr/>
        </p:nvSpPr>
        <p:spPr bwMode="auto">
          <a:xfrm>
            <a:off x="6692901" y="4167188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vi-VN" b="1">
                <a:solidFill>
                  <a:srgbClr val="FF0000"/>
                </a:solidFill>
              </a:rPr>
              <a:t>Cổ Loa</a:t>
            </a:r>
          </a:p>
        </p:txBody>
      </p:sp>
      <p:pic>
        <p:nvPicPr>
          <p:cNvPr id="61556" name="Picture 116" descr="su_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r="8388" b="29887"/>
          <a:stretch>
            <a:fillRect/>
          </a:stretch>
        </p:blipFill>
        <p:spPr bwMode="auto">
          <a:xfrm>
            <a:off x="2420939" y="304800"/>
            <a:ext cx="543877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7" name="Picture 117" descr="su_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8"/>
          <a:stretch>
            <a:fillRect/>
          </a:stretch>
        </p:blipFill>
        <p:spPr bwMode="auto">
          <a:xfrm>
            <a:off x="4879976" y="219076"/>
            <a:ext cx="5446713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8" name="Picture 118" descr="su_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0" t="713" r="11882" b="31870"/>
          <a:stretch>
            <a:fillRect/>
          </a:stretch>
        </p:blipFill>
        <p:spPr bwMode="auto">
          <a:xfrm>
            <a:off x="5505450" y="622301"/>
            <a:ext cx="516255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200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61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1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61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6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4" grpId="0" animBg="1"/>
      <p:bldP spid="61486" grpId="0" animBg="1"/>
      <p:bldP spid="61490" grpId="0" animBg="1"/>
      <p:bldP spid="61504" grpId="0" animBg="1"/>
      <p:bldP spid="61510" grpId="0"/>
      <p:bldP spid="61545" grpId="0"/>
      <p:bldP spid="61546" grpId="0"/>
      <p:bldP spid="615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loud Callout 3"/>
          <p:cNvSpPr/>
          <p:nvPr/>
        </p:nvSpPr>
        <p:spPr>
          <a:xfrm>
            <a:off x="1091820" y="1038379"/>
            <a:ext cx="4189862" cy="2129051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nghĩa</a:t>
            </a:r>
            <a:r>
              <a:rPr lang="en-US" sz="2400" dirty="0" smtClean="0"/>
              <a:t> </a:t>
            </a:r>
            <a:r>
              <a:rPr lang="en-US" sz="2400" dirty="0" err="1" smtClean="0"/>
              <a:t>quân</a:t>
            </a:r>
            <a:r>
              <a:rPr lang="en-US" sz="2400" dirty="0" smtClean="0"/>
              <a:t> </a:t>
            </a:r>
            <a:r>
              <a:rPr lang="en-US" sz="2400" dirty="0" err="1" smtClean="0"/>
              <a:t>tiến</a:t>
            </a:r>
            <a:r>
              <a:rPr lang="en-US" sz="2400" dirty="0" smtClean="0"/>
              <a:t>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</a:t>
            </a:r>
            <a:r>
              <a:rPr lang="en-US" sz="2400" dirty="0" err="1" smtClean="0"/>
              <a:t>Luy</a:t>
            </a:r>
            <a:r>
              <a:rPr lang="en-US" sz="2400" dirty="0" smtClean="0"/>
              <a:t> </a:t>
            </a:r>
            <a:r>
              <a:rPr lang="en-US" sz="2400" dirty="0" err="1" smtClean="0"/>
              <a:t>Lâu</a:t>
            </a:r>
            <a:r>
              <a:rPr lang="en-US" sz="2400" dirty="0" smtClean="0"/>
              <a:t>, </a:t>
            </a:r>
            <a:r>
              <a:rPr lang="en-US" sz="2400" dirty="0" err="1" smtClean="0"/>
              <a:t>Tô</a:t>
            </a:r>
            <a:r>
              <a:rPr lang="en-US" sz="2400" dirty="0" smtClean="0"/>
              <a:t> </a:t>
            </a:r>
            <a:r>
              <a:rPr lang="en-US" sz="2400" dirty="0" err="1" smtClean="0"/>
              <a:t>Định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023092" y="4229319"/>
            <a:ext cx="5540992" cy="85980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Tô</a:t>
            </a:r>
            <a:r>
              <a:rPr lang="en-US" sz="2400" dirty="0" smtClean="0"/>
              <a:t> </a:t>
            </a:r>
            <a:r>
              <a:rPr lang="en-US" sz="2400" dirty="0" err="1" smtClean="0"/>
              <a:t>Định</a:t>
            </a:r>
            <a:r>
              <a:rPr lang="en-US" sz="2400" dirty="0" smtClean="0"/>
              <a:t> </a:t>
            </a:r>
            <a:r>
              <a:rPr lang="en-US" sz="2400" dirty="0" err="1" smtClean="0"/>
              <a:t>hoảng</a:t>
            </a:r>
            <a:r>
              <a:rPr lang="en-US" sz="2400" dirty="0" smtClean="0"/>
              <a:t> </a:t>
            </a:r>
            <a:r>
              <a:rPr lang="en-US" sz="2400" dirty="0" err="1" smtClean="0"/>
              <a:t>hốt</a:t>
            </a:r>
            <a:r>
              <a:rPr lang="en-US" sz="2400" dirty="0" smtClean="0"/>
              <a:t> </a:t>
            </a:r>
            <a:r>
              <a:rPr lang="en-US" sz="2400" dirty="0" err="1" smtClean="0"/>
              <a:t>bỏ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, </a:t>
            </a:r>
            <a:r>
              <a:rPr lang="en-US" sz="2400" dirty="0" err="1" smtClean="0"/>
              <a:t>cắt</a:t>
            </a:r>
            <a:r>
              <a:rPr lang="en-US" sz="2400" dirty="0" smtClean="0"/>
              <a:t> </a:t>
            </a:r>
            <a:r>
              <a:rPr lang="en-US" sz="2400" dirty="0" err="1" smtClean="0"/>
              <a:t>tóc</a:t>
            </a:r>
            <a:r>
              <a:rPr lang="en-US" sz="2400" dirty="0" smtClean="0"/>
              <a:t>, </a:t>
            </a:r>
            <a:r>
              <a:rPr lang="en-US" sz="2400" dirty="0" err="1" smtClean="0"/>
              <a:t>cạo</a:t>
            </a:r>
            <a:r>
              <a:rPr lang="en-US" sz="2400" dirty="0" smtClean="0"/>
              <a:t> </a:t>
            </a:r>
            <a:r>
              <a:rPr lang="en-US" sz="2400" dirty="0" err="1" smtClean="0"/>
              <a:t>râu</a:t>
            </a:r>
            <a:r>
              <a:rPr lang="en-US" sz="2400" dirty="0" smtClean="0"/>
              <a:t> </a:t>
            </a:r>
            <a:r>
              <a:rPr lang="en-US" sz="2400" dirty="0" err="1" smtClean="0"/>
              <a:t>lẻn</a:t>
            </a:r>
            <a:r>
              <a:rPr lang="en-US" sz="2400" dirty="0" smtClean="0"/>
              <a:t> </a:t>
            </a:r>
            <a:r>
              <a:rPr lang="en-US" sz="2400" dirty="0" err="1" smtClean="0"/>
              <a:t>trốn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Nam </a:t>
            </a:r>
            <a:r>
              <a:rPr lang="en-US" sz="2400" dirty="0" err="1" smtClean="0"/>
              <a:t>Hải</a:t>
            </a:r>
            <a:endParaRPr lang="vi-VN" sz="2400" dirty="0"/>
          </a:p>
        </p:txBody>
      </p:sp>
      <p:pic>
        <p:nvPicPr>
          <p:cNvPr id="6" name="Picture 7" descr="D:\lịch sử\lớp 6 bài 17\HAI BA TR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593" y="724694"/>
            <a:ext cx="59467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756193" y="4133785"/>
            <a:ext cx="4525489" cy="1514901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292350" algn="l"/>
              </a:tabLst>
            </a:pPr>
            <a:r>
              <a:rPr lang="en-US" sz="2400" dirty="0" err="1" smtClean="0">
                <a:solidFill>
                  <a:schemeClr val="tx1"/>
                </a:solidFill>
              </a:rPr>
              <a:t>Kết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</a:t>
            </a:r>
            <a:r>
              <a:rPr lang="en-US" sz="2400" dirty="0" smtClean="0">
                <a:solidFill>
                  <a:schemeClr val="tx1"/>
                </a:solidFill>
              </a:rPr>
              <a:t> ý </a:t>
            </a:r>
            <a:r>
              <a:rPr lang="en-US" sz="2400" dirty="0" err="1" smtClean="0">
                <a:solidFill>
                  <a:schemeClr val="tx1"/>
                </a:solidFill>
              </a:rPr>
              <a:t>nghĩa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cuộc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khởi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nghĩa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gì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vi-V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1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1752600" y="1104901"/>
            <a:ext cx="4191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endParaRPr lang="en-US" altLang="vi-VN">
              <a:solidFill>
                <a:srgbClr val="010199"/>
              </a:solidFill>
            </a:endParaRPr>
          </a:p>
          <a:p>
            <a:pPr algn="just" eaLnBrk="1" hangingPunct="1">
              <a:spcBef>
                <a:spcPct val="50000"/>
              </a:spcBef>
            </a:pPr>
            <a:endParaRPr lang="en-US" altLang="vi-VN">
              <a:solidFill>
                <a:srgbClr val="010199"/>
              </a:solidFill>
            </a:endParaRPr>
          </a:p>
        </p:txBody>
      </p:sp>
      <p:sp>
        <p:nvSpPr>
          <p:cNvPr id="152579" name="Text Box 4"/>
          <p:cNvSpPr txBox="1">
            <a:spLocks noChangeArrowheads="1"/>
          </p:cNvSpPr>
          <p:nvPr/>
        </p:nvSpPr>
        <p:spPr bwMode="auto">
          <a:xfrm>
            <a:off x="6629400" y="5534025"/>
            <a:ext cx="4038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i="1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52580" name="Text Box 5"/>
          <p:cNvSpPr txBox="1">
            <a:spLocks noChangeArrowheads="1"/>
          </p:cNvSpPr>
          <p:nvPr/>
        </p:nvSpPr>
        <p:spPr bwMode="auto">
          <a:xfrm>
            <a:off x="6400800" y="6261100"/>
            <a:ext cx="4038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i="1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52581" name="Text Box 6"/>
          <p:cNvSpPr txBox="1">
            <a:spLocks noChangeArrowheads="1"/>
          </p:cNvSpPr>
          <p:nvPr/>
        </p:nvSpPr>
        <p:spPr bwMode="auto">
          <a:xfrm>
            <a:off x="6286500" y="7175500"/>
            <a:ext cx="4038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i="1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1601788" y="1550988"/>
            <a:ext cx="3605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vi-VN" sz="2400" b="1">
                <a:solidFill>
                  <a:srgbClr val="000000"/>
                </a:solidFill>
              </a:rPr>
              <a:t>a. Nguyên nhân: </a:t>
            </a:r>
          </a:p>
        </p:txBody>
      </p:sp>
      <p:sp>
        <p:nvSpPr>
          <p:cNvPr id="152583" name="Text Box 9"/>
          <p:cNvSpPr txBox="1">
            <a:spLocks noChangeArrowheads="1"/>
          </p:cNvSpPr>
          <p:nvPr/>
        </p:nvSpPr>
        <p:spPr bwMode="auto">
          <a:xfrm>
            <a:off x="1690688" y="913467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800" b="1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vi-VN" sz="2800" b="1" i="1" u="sng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altLang="vi-VN" sz="2800" b="1" i="1" u="sng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i="1" u="sng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altLang="vi-VN" sz="2800" b="1" i="1" u="sng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i="1" u="sng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vi-VN" sz="2800" b="1" i="1" u="sng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altLang="vi-VN" sz="2800" b="1" i="1" u="sng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altLang="vi-VN" sz="2800" b="1" i="1" u="sng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i="1" u="sng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altLang="vi-VN" sz="2800" b="1" i="1" u="sng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i="1" u="sng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bùng</a:t>
            </a:r>
            <a:r>
              <a:rPr lang="en-US" altLang="vi-VN" sz="2800" b="1" i="1" u="sng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i="1" u="sng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</a:t>
            </a:r>
            <a:endParaRPr lang="en-US" altLang="vi-VN" sz="2800" b="1" i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5589" y="2155826"/>
            <a:ext cx="194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>
                <a:solidFill>
                  <a:srgbClr val="000000"/>
                </a:solidFill>
                <a:cs typeface="Times New Roman" panose="02020603050405020304" pitchFamily="18" charset="0"/>
              </a:rPr>
              <a:t>b. Diễn biến: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646239" y="2636838"/>
            <a:ext cx="8594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200" b="1">
                <a:solidFill>
                  <a:srgbClr val="010199"/>
                </a:solidFill>
                <a:cs typeface="Times New Roman" panose="02020603050405020304" pitchFamily="18" charset="0"/>
              </a:rPr>
              <a:t>- </a:t>
            </a:r>
            <a:r>
              <a:rPr lang="en-US" altLang="vi-VN" sz="2200">
                <a:solidFill>
                  <a:srgbClr val="000000"/>
                </a:solidFill>
                <a:cs typeface="Times New Roman" panose="02020603050405020304" pitchFamily="18" charset="0"/>
              </a:rPr>
              <a:t>Mùa xuân năm 40, Hai bà Trưng dựng cờ khởi nghĩa ở Hát Môn(Hà Nội)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52588" y="3324226"/>
            <a:ext cx="90154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200" b="1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en-US" altLang="vi-VN" sz="2200">
                <a:solidFill>
                  <a:srgbClr val="000000"/>
                </a:solidFill>
                <a:cs typeface="Times New Roman" panose="02020603050405020304" pitchFamily="18" charset="0"/>
              </a:rPr>
              <a:t>Nghĩa quân làm chủ Mê Linh=&gt;Tiến xuống Cổ Loa. Bao vây thành Luy Lâu.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vi-VN" sz="2200">
                <a:solidFill>
                  <a:srgbClr val="000000"/>
                </a:solidFill>
                <a:cs typeface="Times New Roman" panose="02020603050405020304" pitchFamily="18" charset="0"/>
              </a:rPr>
              <a:t>        Tô Định bỏ trốn về nước.</a:t>
            </a:r>
          </a:p>
          <a:p>
            <a:pPr algn="l" eaLnBrk="1" hangingPunct="1">
              <a:spcBef>
                <a:spcPct val="50000"/>
              </a:spcBef>
            </a:pPr>
            <a:endParaRPr lang="en-US" altLang="vi-VN" sz="22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026" y="4510088"/>
            <a:ext cx="1725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altLang="vi-VN" sz="3200" b="1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vi-VN" sz="2400" b="1">
                <a:solidFill>
                  <a:srgbClr val="000000"/>
                </a:solidFill>
                <a:cs typeface="Times New Roman" panose="02020603050405020304" pitchFamily="18" charset="0"/>
              </a:rPr>
              <a:t>Kết quả:</a:t>
            </a:r>
            <a:endParaRPr lang="en-US" altLang="vi-VN" sz="20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49650" y="4679951"/>
            <a:ext cx="59626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vi-VN" sz="2200">
                <a:solidFill>
                  <a:srgbClr val="000000"/>
                </a:solidFill>
                <a:cs typeface="Times New Roman" panose="02020603050405020304" pitchFamily="18" charset="0"/>
              </a:rPr>
              <a:t>- Cuộc khởi nghĩa giành được thắng lợi.</a:t>
            </a:r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1879600" y="3890964"/>
            <a:ext cx="330200" cy="242887"/>
          </a:xfrm>
          <a:prstGeom prst="rightArrow">
            <a:avLst>
              <a:gd name="adj1" fmla="val 50000"/>
              <a:gd name="adj2" fmla="val 4988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vi-VN" altLang="vi-VN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52588" y="5178426"/>
            <a:ext cx="8915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2400" b="1">
                <a:solidFill>
                  <a:srgbClr val="000000"/>
                </a:solidFill>
                <a:cs typeface="Times New Roman" panose="02020603050405020304" pitchFamily="18" charset="0"/>
              </a:rPr>
              <a:t>d. Ý nghĩa</a:t>
            </a:r>
            <a:r>
              <a:rPr lang="en-US" altLang="vi-VN" sz="220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en-US" altLang="vi-VN" sz="2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altLang="vi-VN" sz="2200">
                <a:solidFill>
                  <a:srgbClr val="000000"/>
                </a:solidFill>
                <a:cs typeface="Times New Roman" panose="02020603050405020304" pitchFamily="18" charset="0"/>
              </a:rPr>
              <a:t>- Thể hiện tinh thần  bất khuất của dân tộc trong đấu tranh giành độc lập .</a:t>
            </a:r>
          </a:p>
          <a:p>
            <a:pPr algn="just"/>
            <a:endParaRPr lang="en-US" altLang="vi-VN" sz="22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848100" y="1520825"/>
            <a:ext cx="7683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vi-VN" sz="3200" b="1" dirty="0">
                <a:solidFill>
                  <a:srgbClr val="010199"/>
                </a:solidFill>
              </a:rPr>
              <a:t> </a:t>
            </a:r>
            <a:r>
              <a:rPr lang="en-US" altLang="vi-VN" sz="2400" dirty="0">
                <a:solidFill>
                  <a:srgbClr val="000000"/>
                </a:solidFill>
              </a:rPr>
              <a:t>- Do </a:t>
            </a:r>
            <a:r>
              <a:rPr lang="en-US" altLang="vi-VN" sz="2400" dirty="0" err="1">
                <a:solidFill>
                  <a:srgbClr val="000000"/>
                </a:solidFill>
              </a:rPr>
              <a:t>chính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sách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bóc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lột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của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nhà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Hán</a:t>
            </a:r>
            <a:r>
              <a:rPr lang="en-US" altLang="vi-VN" sz="2400" dirty="0">
                <a:solidFill>
                  <a:srgbClr val="000000"/>
                </a:solidFill>
              </a:rPr>
              <a:t>. </a:t>
            </a:r>
          </a:p>
          <a:p>
            <a:pPr algn="just" eaLnBrk="1" hangingPunct="1"/>
            <a:r>
              <a:rPr lang="en-US" altLang="vi-VN" sz="2400" dirty="0">
                <a:solidFill>
                  <a:srgbClr val="000000"/>
                </a:solidFill>
              </a:rPr>
              <a:t> - </a:t>
            </a:r>
            <a:r>
              <a:rPr lang="en-US" altLang="vi-VN" sz="2400" dirty="0" err="1">
                <a:solidFill>
                  <a:srgbClr val="000000"/>
                </a:solidFill>
              </a:rPr>
              <a:t>Thi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sách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bị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giết</a:t>
            </a:r>
            <a:r>
              <a:rPr lang="en-US" altLang="vi-VN" sz="24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6431040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/>
      <p:bldP spid="2" grpId="0"/>
      <p:bldP spid="13" grpId="0"/>
      <p:bldP spid="3" grpId="0"/>
      <p:bldP spid="4" grpId="0"/>
      <p:bldP spid="5" grpId="0"/>
      <p:bldP spid="6" grpId="0" animBg="1"/>
      <p:bldP spid="7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s://lh4.googleusercontent.com/50s_N-JA52d9hBzvdGIQ7L0w4-20wi6qBA9TUHpypsvr-OVhYnB3D6ROMhLOjimudeVAgEPOT8gdACFCmo-pZ_Fv9Qo-TtPXZiUjgLyp4_3wr17F2rZIoLWc83EQiocBKsAs9ML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65664" y="5992813"/>
            <a:ext cx="3254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vi-VN" altLang="vi-VN" sz="2400">
                <a:solidFill>
                  <a:srgbClr val="010199"/>
                </a:solidFill>
                <a:cs typeface="Times New Roman" panose="02020603050405020304" pitchFamily="18" charset="0"/>
              </a:rPr>
              <a:t>Tượng thờ Hai Bà Trưng</a:t>
            </a:r>
          </a:p>
        </p:txBody>
      </p:sp>
    </p:spTree>
    <p:extLst>
      <p:ext uri="{BB962C8B-B14F-4D97-AF65-F5344CB8AC3E}">
        <p14:creationId xmlns:p14="http://schemas.microsoft.com/office/powerpoint/2010/main" val="90420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[denthoHBT_Hatmon_PhucTho-HaTay-full.jp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Text Box 4"/>
          <p:cNvSpPr txBox="1">
            <a:spLocks noChangeArrowheads="1"/>
          </p:cNvSpPr>
          <p:nvPr/>
        </p:nvSpPr>
        <p:spPr bwMode="auto">
          <a:xfrm>
            <a:off x="1524000" y="6429376"/>
            <a:ext cx="91440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/>
              <a:t>Đền thờ Hai Bà Trưng ở Hát Môn (Hà Tây- Hà Nội)</a:t>
            </a:r>
          </a:p>
        </p:txBody>
      </p:sp>
    </p:spTree>
    <p:extLst>
      <p:ext uri="{BB962C8B-B14F-4D97-AF65-F5344CB8AC3E}">
        <p14:creationId xmlns:p14="http://schemas.microsoft.com/office/powerpoint/2010/main" val="410259979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Káº¿t quáº£ hÃ¬nh áº£nh cho Äá»n thá» hai bÃ  trÆ°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92500" y="6018214"/>
            <a:ext cx="6400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vi-VN" sz="2400">
                <a:solidFill>
                  <a:srgbClr val="010199"/>
                </a:solidFill>
                <a:cs typeface="Times New Roman" panose="02020603050405020304" pitchFamily="18" charset="0"/>
              </a:rPr>
              <a:t>Đền thờ Hai Bà Trưng ở huyện Mê Linh (Hà Nội)</a:t>
            </a:r>
            <a:endParaRPr lang="vi-VN" altLang="vi-VN" sz="2400">
              <a:solidFill>
                <a:srgbClr val="0101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0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2743200" y="0"/>
            <a:ext cx="670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LỄ HỘI HAI BÀ TRƯNG</a:t>
            </a:r>
          </a:p>
        </p:txBody>
      </p:sp>
      <p:pic>
        <p:nvPicPr>
          <p:cNvPr id="128005" name="Picture 5" descr="Image result for Lá» Há»I HAI BÃ TRÆ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4" y="957264"/>
            <a:ext cx="4276725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7" name="Picture 7" descr="Image result for lá» há»i hai bÃ  trÆ°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1" y="3516314"/>
            <a:ext cx="4594225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91916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31096"/>
            <a:ext cx="5734878" cy="2955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838200" y="802792"/>
            <a:ext cx="5734879" cy="2298217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/>
              <a:t>Tôi kể ngày xưa chuyện Mỵ Châu</a:t>
            </a:r>
            <a:br>
              <a:rPr lang="vi-VN" sz="2400" dirty="0" smtClean="0"/>
            </a:br>
            <a:r>
              <a:rPr lang="vi-VN" sz="2400" dirty="0" smtClean="0"/>
              <a:t>Trái tim lầm chỗ để trên đầu</a:t>
            </a:r>
            <a:br>
              <a:rPr lang="vi-VN" sz="2400" dirty="0" smtClean="0"/>
            </a:br>
            <a:r>
              <a:rPr lang="vi-VN" sz="2400" dirty="0" smtClean="0"/>
              <a:t>Nỏ thần vô ý trao tay giặc</a:t>
            </a:r>
            <a:br>
              <a:rPr lang="vi-VN" sz="2400" dirty="0" smtClean="0"/>
            </a:br>
            <a:r>
              <a:rPr lang="vi-VN" sz="2400" dirty="0" smtClean="0"/>
              <a:t>Nên nỗi cơ đồ đắm biển sâu...</a:t>
            </a:r>
            <a:endParaRPr lang="vi-VN" sz="2400" dirty="0"/>
          </a:p>
        </p:txBody>
      </p:sp>
      <p:sp>
        <p:nvSpPr>
          <p:cNvPr id="6" name="Cloud Callout 5"/>
          <p:cNvSpPr/>
          <p:nvPr/>
        </p:nvSpPr>
        <p:spPr>
          <a:xfrm>
            <a:off x="7735956" y="1690688"/>
            <a:ext cx="3617844" cy="2245208"/>
          </a:xfrm>
          <a:prstGeom prst="cloudCallou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/>
              <a:t>4 câu thơ nhắc đến sự kiện nào?</a:t>
            </a:r>
            <a:endParaRPr lang="vi-VN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31" b="88906" l="11719" r="98594">
                        <a14:foregroundMark x1="52969" y1="76250" x2="52969" y2="76250"/>
                        <a14:foregroundMark x1="54063" y1="66406" x2="54063" y2="66406"/>
                        <a14:foregroundMark x1="46875" y1="71250" x2="46875" y2="71250"/>
                        <a14:foregroundMark x1="64063" y1="83438" x2="64063" y2="83438"/>
                        <a14:foregroundMark x1="69531" y1="75781" x2="69531" y2="75781"/>
                        <a14:foregroundMark x1="38125" y1="72344" x2="38125" y2="72344"/>
                        <a14:foregroundMark x1="35313" y1="78438" x2="35313" y2="7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56" y="4184718"/>
            <a:ext cx="2401957" cy="24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5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4000" y="6240463"/>
            <a:ext cx="9144000" cy="584200"/>
          </a:xfrm>
          <a:prstGeom prst="rect">
            <a:avLst/>
          </a:prstGeom>
          <a:solidFill>
            <a:srgbClr val="EFFF9F"/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b="1">
                <a:solidFill>
                  <a:srgbClr val="000000"/>
                </a:solidFill>
                <a:cs typeface="Arial" panose="020B0604020202020204" pitchFamily="34" charset="0"/>
              </a:rPr>
              <a:t>1. Gồm 6 chữ cái:</a:t>
            </a:r>
            <a:r>
              <a:rPr lang="en-US" altLang="en-US" sz="3200">
                <a:solidFill>
                  <a:srgbClr val="000000"/>
                </a:solidFill>
                <a:cs typeface="Arial" panose="020B0604020202020204" pitchFamily="34" charset="0"/>
              </a:rPr>
              <a:t> Nơi đây diễn ra sự kịên 3/40</a:t>
            </a:r>
            <a:endParaRPr lang="en-US" altLang="en-US" sz="4800" b="1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0" y="5734051"/>
            <a:ext cx="9144000" cy="1077913"/>
          </a:xfrm>
          <a:prstGeom prst="rect">
            <a:avLst/>
          </a:prstGeom>
          <a:solidFill>
            <a:srgbClr val="EFFF9F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cs typeface="Arial" panose="020B0604020202020204" pitchFamily="34" charset="0"/>
              </a:rPr>
              <a:t>2. Gồm 7 chữ cái:</a:t>
            </a:r>
            <a:r>
              <a:rPr lang="en-US" altLang="en-US" sz="3200">
                <a:solidFill>
                  <a:srgbClr val="000000"/>
                </a:solidFill>
                <a:cs typeface="Arial" panose="020B0604020202020204" pitchFamily="34" charset="0"/>
              </a:rPr>
              <a:t> Tên một quận ở Âu Lạc dưới thời kì đô hộ của nhà Hán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0" y="5854700"/>
            <a:ext cx="9144000" cy="954088"/>
          </a:xfrm>
          <a:prstGeom prst="rect">
            <a:avLst/>
          </a:prstGeom>
          <a:solidFill>
            <a:srgbClr val="EFFF9F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  <a:cs typeface="Arial" panose="020B0604020202020204" pitchFamily="34" charset="0"/>
              </a:rPr>
              <a:t>3. Gồm 7 chữ cái:Tên người con trai của lạc tướng huyện Chu Diên bị Tô Định giết hại?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0" y="5854700"/>
            <a:ext cx="9144000" cy="954088"/>
          </a:xfrm>
          <a:prstGeom prst="rect">
            <a:avLst/>
          </a:prstGeom>
          <a:solidFill>
            <a:srgbClr val="EFFF9F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00"/>
                </a:solidFill>
                <a:cs typeface="Arial" panose="020B0604020202020204" pitchFamily="34" charset="0"/>
              </a:rPr>
              <a:t>4. Gồm 6 chữ cái:  Sau khi thiết lập bộ máy cai trị, nhà Hán đã làm gì đối với nhân dân Châu Giao?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24000" y="5645150"/>
            <a:ext cx="9144000" cy="954088"/>
          </a:xfrm>
          <a:prstGeom prst="rect">
            <a:avLst/>
          </a:prstGeom>
          <a:solidFill>
            <a:srgbClr val="EFFF9F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5. </a:t>
            </a:r>
            <a:r>
              <a:rPr lang="fr-FR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G</a:t>
            </a:r>
            <a:r>
              <a:rPr lang="vi-VN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ơ</a:t>
            </a:r>
            <a:r>
              <a:rPr lang="fr-FR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̀m 7 chữ cái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gọi một nữ tướng hiện đang được thờ ở đình làng Vĩnh Ninh huyện Thanh Trì?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43064" y="5856289"/>
            <a:ext cx="9024937" cy="954087"/>
          </a:xfrm>
          <a:prstGeom prst="rect">
            <a:avLst/>
          </a:prstGeom>
          <a:solidFill>
            <a:srgbClr val="EFFF9F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fr-FR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6. G</a:t>
            </a:r>
            <a:r>
              <a:rPr lang="vi-VN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ơ</a:t>
            </a:r>
            <a:r>
              <a:rPr lang="fr-FR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̀m 7 chữ cái</a:t>
            </a:r>
            <a:r>
              <a:rPr lang="fr-FR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fr-FR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một chức quan cai trị cấp quận thời nhà Hán?</a:t>
            </a:r>
            <a:endParaRPr lang="en-US" altLang="en-US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24000" y="5854700"/>
            <a:ext cx="9144000" cy="954088"/>
          </a:xfrm>
          <a:prstGeom prst="rect">
            <a:avLst/>
          </a:prstGeom>
          <a:solidFill>
            <a:srgbClr val="EFFF9F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800" b="1">
                <a:solidFill>
                  <a:srgbClr val="000000"/>
                </a:solidFill>
                <a:cs typeface="Arial" panose="020B0604020202020204" pitchFamily="34" charset="0"/>
              </a:rPr>
              <a:t>7. Gồm 6 chữ cái</a:t>
            </a:r>
            <a:r>
              <a:rPr lang="fr-FR" altLang="en-US" sz="2800">
                <a:solidFill>
                  <a:srgbClr val="000000"/>
                </a:solidFill>
                <a:cs typeface="Arial" panose="020B0604020202020204" pitchFamily="34" charset="0"/>
              </a:rPr>
              <a:t> : Để không bị phát hiệ̣n khi bỏ trốn vào Nam Vịệt, Tô Định đã làm gì?</a:t>
            </a:r>
            <a:endParaRPr lang="en-US" altLang="en-US" sz="2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524000" y="5672139"/>
            <a:ext cx="9144000" cy="1138237"/>
          </a:xfrm>
          <a:prstGeom prst="rect">
            <a:avLst/>
          </a:prstGeom>
          <a:solidFill>
            <a:srgbClr val="EFFF9F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8. G</a:t>
            </a:r>
            <a:r>
              <a:rPr lang="vi-VN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ơ</a:t>
            </a:r>
            <a:r>
              <a:rPr lang="fr-FR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̀m 8 chữ cái</a:t>
            </a:r>
            <a:r>
              <a:rPr lang="fr-FR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r>
              <a:rPr lang="fr-FR" altLang="en-US" sz="32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fr-FR" altLang="en-US" sz="2800">
                <a:solidFill>
                  <a:srgbClr val="000000"/>
                </a:solidFill>
                <a:cs typeface="Arial" panose="020B0604020202020204" pitchFamily="34" charset="0"/>
              </a:rPr>
              <a:t>ây là một chức quan cai trị cấp huyện thời nhà Hán</a:t>
            </a:r>
            <a:r>
              <a:rPr lang="fr-FR" altLang="en-US" sz="360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  <a:endParaRPr lang="en-US" altLang="en-US" sz="36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524000" y="5803900"/>
            <a:ext cx="9144000" cy="954088"/>
          </a:xfrm>
          <a:prstGeom prst="rect">
            <a:avLst/>
          </a:prstGeom>
          <a:solidFill>
            <a:srgbClr val="EFFF9F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altLang="en-US" sz="2800" b="1">
                <a:solidFill>
                  <a:srgbClr val="000000"/>
                </a:solidFill>
                <a:cs typeface="Arial" panose="020B0604020202020204" pitchFamily="34" charset="0"/>
              </a:rPr>
              <a:t>9. Gồm 7 chữ cái</a:t>
            </a:r>
            <a:r>
              <a:rPr lang="fr-FR" altLang="en-US" sz="28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en-US" sz="2800" b="1">
                <a:solidFill>
                  <a:srgbClr val="000000"/>
                </a:solidFill>
                <a:cs typeface="Arial" panose="020B0604020202020204" pitchFamily="34" charset="0"/>
              </a:rPr>
              <a:t>:</a:t>
            </a:r>
            <a:r>
              <a:rPr lang="fr-FR" altLang="en-US" sz="2800">
                <a:solidFill>
                  <a:srgbClr val="000000"/>
                </a:solidFill>
                <a:cs typeface="Arial" panose="020B0604020202020204" pitchFamily="34" charset="0"/>
              </a:rPr>
              <a:t> âm mưu thâm độc của nhà Hán với nhân dân Âu Lạc?</a:t>
            </a:r>
            <a:endParaRPr lang="en-US" altLang="en-US" sz="2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524000" y="5734051"/>
            <a:ext cx="9144000" cy="830263"/>
          </a:xfrm>
          <a:prstGeom prst="rect">
            <a:avLst/>
          </a:prstGeom>
          <a:solidFill>
            <a:srgbClr val="EFFF9F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400" b="1">
                <a:solidFill>
                  <a:srgbClr val="000000"/>
                </a:solidFill>
                <a:cs typeface="Arial" panose="020B0604020202020204" pitchFamily="34" charset="0"/>
              </a:rPr>
              <a:t>10. Gồm 8 chữ cái:</a:t>
            </a:r>
            <a:r>
              <a:rPr lang="fr-FR" altLang="en-US" sz="2400">
                <a:solidFill>
                  <a:srgbClr val="000000"/>
                </a:solidFill>
                <a:cs typeface="Arial" panose="020B0604020202020204" pitchFamily="34" charset="0"/>
              </a:rPr>
              <a:t> Đây là một trong những sản vậ̣t quí híêm mà nhân dân ta phải cống nộp?</a:t>
            </a: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810000" y="1143000"/>
            <a:ext cx="3048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CC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810000" y="1600200"/>
            <a:ext cx="3048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CC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3810000" y="2057400"/>
            <a:ext cx="3048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CC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3810000" y="2514600"/>
            <a:ext cx="3048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CC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810000" y="2981325"/>
            <a:ext cx="3048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CC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10000" y="3438525"/>
            <a:ext cx="3048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CC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3810000" y="3895725"/>
            <a:ext cx="3048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CC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810000" y="4352925"/>
            <a:ext cx="3048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CC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65909" name="WordArt 20"/>
          <p:cNvSpPr>
            <a:spLocks noChangeArrowheads="1" noChangeShapeType="1" noTextEdit="1"/>
          </p:cNvSpPr>
          <p:nvPr/>
        </p:nvSpPr>
        <p:spPr bwMode="auto">
          <a:xfrm>
            <a:off x="1295400" y="152400"/>
            <a:ext cx="2590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   Trò chơi:    </a:t>
            </a:r>
          </a:p>
        </p:txBody>
      </p:sp>
      <p:sp>
        <p:nvSpPr>
          <p:cNvPr id="165910" name="WordArt 21"/>
          <p:cNvSpPr>
            <a:spLocks noChangeArrowheads="1" noChangeShapeType="1" noTextEdit="1"/>
          </p:cNvSpPr>
          <p:nvPr/>
        </p:nvSpPr>
        <p:spPr bwMode="auto">
          <a:xfrm>
            <a:off x="4267200" y="238126"/>
            <a:ext cx="35052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 Đoán ô chữ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257800" y="15240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8001000" y="51816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R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172200" y="10668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b="1" kern="0">
                <a:solidFill>
                  <a:srgbClr val="FFFF66"/>
                </a:solidFill>
                <a:latin typeface="Times New Roman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629400" y="10668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Á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086600" y="10668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T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543800" y="10668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8001000" y="10668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Ô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458200" y="10668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172200" y="15240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b="1" kern="0">
                <a:solidFill>
                  <a:srgbClr val="FFFF66"/>
                </a:solidFill>
                <a:latin typeface="Times New Roman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629400" y="15240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086600" y="15240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543800" y="15240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8001000" y="15240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Ỉ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715000" y="15240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629400" y="19812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086600" y="19812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Á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7543800" y="19812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001000" y="19812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H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715000" y="19812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H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172200" y="24384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b="1" kern="0">
                <a:solidFill>
                  <a:srgbClr val="FFFF66"/>
                </a:solidFill>
                <a:latin typeface="Times New Roman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29400" y="24384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Ó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7086600" y="24384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543800" y="24384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L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8001000" y="24384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Ộ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8458200" y="24384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715000" y="28956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172200" y="28956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b="1" kern="0">
                <a:solidFill>
                  <a:srgbClr val="FFFF66"/>
                </a:solidFill>
                <a:latin typeface="Times New Roman"/>
                <a:cs typeface="Arial" panose="020B0604020202020204" pitchFamily="34" charset="0"/>
              </a:rPr>
              <a:t>À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29400" y="28956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N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7543800" y="28956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T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7086600" y="28956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7086600" y="51816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8001000" y="28956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Í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8458200" y="28956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8458200" y="51816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6629400" y="51816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Ọ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172200" y="47244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b="1" kern="0">
                <a:solidFill>
                  <a:srgbClr val="FFFF66"/>
                </a:solidFill>
                <a:latin typeface="Times New Roman"/>
                <a:cs typeface="Arial" panose="020B0604020202020204" pitchFamily="34" charset="0"/>
              </a:rPr>
              <a:t>N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6172200" y="51816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b="1" kern="0">
                <a:solidFill>
                  <a:srgbClr val="FFFF66"/>
                </a:solidFill>
                <a:latin typeface="Times New Roman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4343400" y="33528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4800600" y="33528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H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5715000" y="33528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I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5257800" y="33528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Á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629400" y="33528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H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172200" y="33528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b="1" kern="0">
                <a:solidFill>
                  <a:srgbClr val="FFFF66"/>
                </a:solidFill>
                <a:latin typeface="Times New Roman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7086600" y="33528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Ú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257800" y="38100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Ạ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5715000" y="38100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O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172200" y="38100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b="1" kern="0">
                <a:solidFill>
                  <a:srgbClr val="FFFF66"/>
                </a:solidFill>
                <a:latin typeface="Times New Roman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6629400" y="38100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Â</a:t>
            </a: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7086600" y="38100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U</a:t>
            </a: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8915400" y="51816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I</a:t>
            </a: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7543800" y="51816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T</a:t>
            </a: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086600" y="47244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H</a:t>
            </a: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6629400" y="47244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G</a:t>
            </a: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5715000" y="47244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Ồ</a:t>
            </a: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5715000" y="51816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N</a:t>
            </a: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5257800" y="19812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T</a:t>
            </a: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4800600" y="38100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4800600" y="42672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Ạ</a:t>
            </a: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5257800" y="42672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5715000" y="42672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T</a:t>
            </a: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6172200" y="42672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b="1" kern="0">
                <a:solidFill>
                  <a:srgbClr val="FFFF66"/>
                </a:solidFill>
                <a:latin typeface="Times New Roman"/>
                <a:cs typeface="Arial" panose="020B0604020202020204" pitchFamily="34" charset="0"/>
              </a:rPr>
              <a:t>Ư</a:t>
            </a: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7086600" y="42672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N</a:t>
            </a: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629400" y="42672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Ớ</a:t>
            </a: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7543800" y="42672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G</a:t>
            </a: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8001000" y="47244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Á</a:t>
            </a: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7543800" y="47244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O</a:t>
            </a: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5257800" y="47244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4343400" y="42672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kern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L</a:t>
            </a: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6172200" y="1981200"/>
            <a:ext cx="457200" cy="4572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b="1" kern="0">
                <a:solidFill>
                  <a:srgbClr val="FFFF66"/>
                </a:solidFill>
                <a:latin typeface="Times New Roman"/>
                <a:cs typeface="Arial" panose="020B0604020202020204" pitchFamily="34" charset="0"/>
              </a:rPr>
              <a:t>I</a:t>
            </a:r>
          </a:p>
        </p:txBody>
      </p:sp>
      <p:pic>
        <p:nvPicPr>
          <p:cNvPr id="92" name="Picture 91" descr="meo 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1371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Text Box 92"/>
          <p:cNvSpPr txBox="1">
            <a:spLocks noChangeArrowheads="1"/>
          </p:cNvSpPr>
          <p:nvPr/>
        </p:nvSpPr>
        <p:spPr bwMode="auto">
          <a:xfrm>
            <a:off x="6254750" y="1143000"/>
            <a:ext cx="2590800" cy="3048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kern="0">
                <a:solidFill>
                  <a:srgbClr val="FF0000"/>
                </a:solidFill>
                <a:latin typeface="Times New Roman"/>
              </a:rPr>
              <a:t>1        2         3         4        5          6</a:t>
            </a:r>
            <a:r>
              <a:rPr lang="en-US" altLang="en-US" sz="1200" kern="0">
                <a:solidFill>
                  <a:srgbClr val="0000FF"/>
                </a:solidFill>
                <a:latin typeface="Times New Roman"/>
              </a:rPr>
              <a:t>  </a:t>
            </a:r>
            <a:endParaRPr lang="en-US" altLang="en-US" sz="2400" ker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Text Box 93"/>
          <p:cNvSpPr txBox="1">
            <a:spLocks noChangeArrowheads="1"/>
          </p:cNvSpPr>
          <p:nvPr/>
        </p:nvSpPr>
        <p:spPr bwMode="auto">
          <a:xfrm>
            <a:off x="6194425" y="2514600"/>
            <a:ext cx="2692400" cy="3048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kern="0">
                <a:solidFill>
                  <a:srgbClr val="0000FF"/>
                </a:solidFill>
                <a:latin typeface="Times New Roman"/>
              </a:rPr>
              <a:t>  1        2         3         4        5         6  </a:t>
            </a:r>
            <a:endParaRPr lang="en-US" altLang="en-US" sz="2400" ker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Text Box 94"/>
          <p:cNvSpPr txBox="1">
            <a:spLocks noChangeArrowheads="1"/>
          </p:cNvSpPr>
          <p:nvPr/>
        </p:nvSpPr>
        <p:spPr bwMode="auto">
          <a:xfrm>
            <a:off x="4413250" y="4343400"/>
            <a:ext cx="3505200" cy="3048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kern="0">
                <a:solidFill>
                  <a:srgbClr val="0000FF"/>
                </a:solidFill>
                <a:latin typeface="Times New Roman"/>
              </a:rPr>
              <a:t>1         2         3        4         5          6        7        8</a:t>
            </a:r>
            <a:endParaRPr lang="en-US" altLang="en-US" sz="2400" ker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Text Box 95"/>
          <p:cNvSpPr txBox="1">
            <a:spLocks noChangeArrowheads="1"/>
          </p:cNvSpPr>
          <p:nvPr/>
        </p:nvSpPr>
        <p:spPr bwMode="auto">
          <a:xfrm>
            <a:off x="5321300" y="4800600"/>
            <a:ext cx="3048000" cy="3048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ker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altLang="en-US" sz="1200" kern="0">
                <a:solidFill>
                  <a:srgbClr val="FF0000"/>
                </a:solidFill>
                <a:latin typeface="Times New Roman"/>
              </a:rPr>
              <a:t>1        2         3         4        5         6         7</a:t>
            </a:r>
            <a:endParaRPr lang="en-US" altLang="en-US" sz="2400" ker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Text Box 96"/>
          <p:cNvSpPr txBox="1">
            <a:spLocks noChangeArrowheads="1"/>
          </p:cNvSpPr>
          <p:nvPr/>
        </p:nvSpPr>
        <p:spPr bwMode="auto">
          <a:xfrm>
            <a:off x="5797550" y="5207000"/>
            <a:ext cx="3505200" cy="3556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kern="0">
                <a:solidFill>
                  <a:srgbClr val="0000FF"/>
                </a:solidFill>
                <a:latin typeface="Times New Roman"/>
              </a:rPr>
              <a:t>1        2         3         4        5          6        7         8   </a:t>
            </a:r>
            <a:r>
              <a:rPr lang="en-US" altLang="en-US" sz="2400" kern="0">
                <a:solidFill>
                  <a:srgbClr val="000000"/>
                </a:solidFill>
                <a:latin typeface="Times New Roman"/>
              </a:rPr>
              <a:t>   </a:t>
            </a:r>
          </a:p>
        </p:txBody>
      </p:sp>
      <p:sp>
        <p:nvSpPr>
          <p:cNvPr id="165986" name="Line 97"/>
          <p:cNvSpPr>
            <a:spLocks noChangeShapeType="1"/>
          </p:cNvSpPr>
          <p:nvPr/>
        </p:nvSpPr>
        <p:spPr bwMode="auto">
          <a:xfrm>
            <a:off x="5715000" y="2895600"/>
            <a:ext cx="0" cy="228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5987" name="Line 98"/>
          <p:cNvSpPr>
            <a:spLocks noChangeShapeType="1"/>
          </p:cNvSpPr>
          <p:nvPr/>
        </p:nvSpPr>
        <p:spPr bwMode="auto">
          <a:xfrm>
            <a:off x="8001000" y="4267200"/>
            <a:ext cx="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5988" name="Line 99"/>
          <p:cNvSpPr>
            <a:spLocks noChangeShapeType="1"/>
          </p:cNvSpPr>
          <p:nvPr/>
        </p:nvSpPr>
        <p:spPr bwMode="auto">
          <a:xfrm>
            <a:off x="8458200" y="47244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5989" name="Line 100"/>
          <p:cNvSpPr>
            <a:spLocks noChangeShapeType="1"/>
          </p:cNvSpPr>
          <p:nvPr/>
        </p:nvSpPr>
        <p:spPr bwMode="auto">
          <a:xfrm flipH="1">
            <a:off x="8915400" y="51816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5990" name="Line 101"/>
          <p:cNvSpPr>
            <a:spLocks noChangeShapeType="1"/>
          </p:cNvSpPr>
          <p:nvPr/>
        </p:nvSpPr>
        <p:spPr bwMode="auto">
          <a:xfrm>
            <a:off x="5257800" y="3352800"/>
            <a:ext cx="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5991" name="Line 102"/>
          <p:cNvSpPr>
            <a:spLocks noChangeShapeType="1"/>
          </p:cNvSpPr>
          <p:nvPr/>
        </p:nvSpPr>
        <p:spPr bwMode="auto">
          <a:xfrm>
            <a:off x="4800600" y="3352800"/>
            <a:ext cx="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4" name="Text Box 103"/>
          <p:cNvSpPr txBox="1">
            <a:spLocks noChangeArrowheads="1"/>
          </p:cNvSpPr>
          <p:nvPr/>
        </p:nvSpPr>
        <p:spPr bwMode="auto">
          <a:xfrm>
            <a:off x="5340350" y="1600200"/>
            <a:ext cx="3048000" cy="3048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kern="0">
                <a:solidFill>
                  <a:srgbClr val="0000FF"/>
                </a:solidFill>
                <a:latin typeface="Times New Roman"/>
              </a:rPr>
              <a:t>1        2         3         4         5          6        7</a:t>
            </a:r>
            <a:endParaRPr lang="en-US" altLang="en-US" sz="2400" ker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Text Box 104"/>
          <p:cNvSpPr txBox="1">
            <a:spLocks noChangeArrowheads="1"/>
          </p:cNvSpPr>
          <p:nvPr/>
        </p:nvSpPr>
        <p:spPr bwMode="auto">
          <a:xfrm>
            <a:off x="5791200" y="2971800"/>
            <a:ext cx="3048000" cy="3048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ker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altLang="en-US" sz="1200" kern="0">
                <a:solidFill>
                  <a:srgbClr val="FF0000"/>
                </a:solidFill>
                <a:latin typeface="Times New Roman"/>
              </a:rPr>
              <a:t>1        2         3         4        5         6         7</a:t>
            </a:r>
            <a:endParaRPr lang="en-US" altLang="en-US" sz="2400" ker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994" name="Line 105"/>
          <p:cNvSpPr>
            <a:spLocks noChangeShapeType="1"/>
          </p:cNvSpPr>
          <p:nvPr/>
        </p:nvSpPr>
        <p:spPr bwMode="auto">
          <a:xfrm>
            <a:off x="6172200" y="1066800"/>
            <a:ext cx="0" cy="457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5995" name="Line 106"/>
          <p:cNvSpPr>
            <a:spLocks noChangeShapeType="1"/>
          </p:cNvSpPr>
          <p:nvPr/>
        </p:nvSpPr>
        <p:spPr bwMode="auto">
          <a:xfrm>
            <a:off x="5715000" y="1524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5996" name="Line 107"/>
          <p:cNvSpPr>
            <a:spLocks noChangeShapeType="1"/>
          </p:cNvSpPr>
          <p:nvPr/>
        </p:nvSpPr>
        <p:spPr bwMode="auto">
          <a:xfrm>
            <a:off x="6629400" y="1066800"/>
            <a:ext cx="0" cy="457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5997" name="Line 108"/>
          <p:cNvSpPr>
            <a:spLocks noChangeShapeType="1"/>
          </p:cNvSpPr>
          <p:nvPr/>
        </p:nvSpPr>
        <p:spPr bwMode="auto">
          <a:xfrm>
            <a:off x="7086600" y="1066800"/>
            <a:ext cx="0" cy="457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5998" name="Line 109"/>
          <p:cNvSpPr>
            <a:spLocks noChangeShapeType="1"/>
          </p:cNvSpPr>
          <p:nvPr/>
        </p:nvSpPr>
        <p:spPr bwMode="auto">
          <a:xfrm>
            <a:off x="7543800" y="1066800"/>
            <a:ext cx="0" cy="457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5999" name="Line 110"/>
          <p:cNvSpPr>
            <a:spLocks noChangeShapeType="1"/>
          </p:cNvSpPr>
          <p:nvPr/>
        </p:nvSpPr>
        <p:spPr bwMode="auto">
          <a:xfrm>
            <a:off x="8001000" y="1066800"/>
            <a:ext cx="0" cy="228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000" name="Line 111"/>
          <p:cNvSpPr>
            <a:spLocks noChangeShapeType="1"/>
          </p:cNvSpPr>
          <p:nvPr/>
        </p:nvSpPr>
        <p:spPr bwMode="auto">
          <a:xfrm>
            <a:off x="8458200" y="1066800"/>
            <a:ext cx="0" cy="228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3" name="Text Box 112"/>
          <p:cNvSpPr txBox="1">
            <a:spLocks noChangeArrowheads="1"/>
          </p:cNvSpPr>
          <p:nvPr/>
        </p:nvSpPr>
        <p:spPr bwMode="auto">
          <a:xfrm>
            <a:off x="4406900" y="3429000"/>
            <a:ext cx="3086100" cy="3048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kern="0">
                <a:solidFill>
                  <a:srgbClr val="0000FF"/>
                </a:solidFill>
                <a:latin typeface="Times New Roman"/>
              </a:rPr>
              <a:t> 1        2         3         4        5         6         7</a:t>
            </a:r>
            <a:endParaRPr lang="en-US" altLang="en-US" sz="2400" ker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" name="Text Box 113"/>
          <p:cNvSpPr txBox="1">
            <a:spLocks noChangeArrowheads="1"/>
          </p:cNvSpPr>
          <p:nvPr/>
        </p:nvSpPr>
        <p:spPr bwMode="auto">
          <a:xfrm>
            <a:off x="5321300" y="2057400"/>
            <a:ext cx="3048000" cy="3048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ker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altLang="en-US" sz="1200" kern="0">
                <a:solidFill>
                  <a:srgbClr val="FF0000"/>
                </a:solidFill>
                <a:latin typeface="Times New Roman"/>
              </a:rPr>
              <a:t>1        2         3         4        5         6        7</a:t>
            </a:r>
            <a:endParaRPr lang="en-US" altLang="en-US" sz="2400" ker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003" name="Line 114"/>
          <p:cNvSpPr>
            <a:spLocks noChangeShapeType="1"/>
          </p:cNvSpPr>
          <p:nvPr/>
        </p:nvSpPr>
        <p:spPr bwMode="auto">
          <a:xfrm>
            <a:off x="7543800" y="1100139"/>
            <a:ext cx="0" cy="457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004" name="Line 115"/>
          <p:cNvSpPr>
            <a:spLocks noChangeShapeType="1"/>
          </p:cNvSpPr>
          <p:nvPr/>
        </p:nvSpPr>
        <p:spPr bwMode="auto">
          <a:xfrm>
            <a:off x="7086600" y="1066800"/>
            <a:ext cx="0" cy="457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005" name="Line 116"/>
          <p:cNvSpPr>
            <a:spLocks noChangeShapeType="1"/>
          </p:cNvSpPr>
          <p:nvPr/>
        </p:nvSpPr>
        <p:spPr bwMode="auto">
          <a:xfrm>
            <a:off x="6629400" y="1066800"/>
            <a:ext cx="0" cy="457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006" name="Line 117"/>
          <p:cNvSpPr>
            <a:spLocks noChangeShapeType="1"/>
          </p:cNvSpPr>
          <p:nvPr/>
        </p:nvSpPr>
        <p:spPr bwMode="auto">
          <a:xfrm>
            <a:off x="6172200" y="1143000"/>
            <a:ext cx="0" cy="449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007" name="Line 118"/>
          <p:cNvSpPr>
            <a:spLocks noChangeShapeType="1"/>
          </p:cNvSpPr>
          <p:nvPr/>
        </p:nvSpPr>
        <p:spPr bwMode="auto">
          <a:xfrm>
            <a:off x="5715000" y="2895600"/>
            <a:ext cx="0" cy="2667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008" name="Line 119"/>
          <p:cNvSpPr>
            <a:spLocks noChangeShapeType="1"/>
          </p:cNvSpPr>
          <p:nvPr/>
        </p:nvSpPr>
        <p:spPr bwMode="auto">
          <a:xfrm>
            <a:off x="5257800" y="3352800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009" name="Line 120"/>
          <p:cNvSpPr>
            <a:spLocks noChangeShapeType="1"/>
          </p:cNvSpPr>
          <p:nvPr/>
        </p:nvSpPr>
        <p:spPr bwMode="auto">
          <a:xfrm>
            <a:off x="4800600" y="3352800"/>
            <a:ext cx="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010" name="Line 121"/>
          <p:cNvSpPr>
            <a:spLocks noChangeShapeType="1"/>
          </p:cNvSpPr>
          <p:nvPr/>
        </p:nvSpPr>
        <p:spPr bwMode="auto">
          <a:xfrm>
            <a:off x="8001000" y="1066800"/>
            <a:ext cx="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011" name="Line 122"/>
          <p:cNvSpPr>
            <a:spLocks noChangeShapeType="1"/>
          </p:cNvSpPr>
          <p:nvPr/>
        </p:nvSpPr>
        <p:spPr bwMode="auto">
          <a:xfrm>
            <a:off x="5715000" y="1524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4" name="AutoShape 123"/>
          <p:cNvSpPr>
            <a:spLocks noChangeArrowheads="1"/>
          </p:cNvSpPr>
          <p:nvPr/>
        </p:nvSpPr>
        <p:spPr bwMode="auto">
          <a:xfrm>
            <a:off x="3810000" y="4810125"/>
            <a:ext cx="3048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CC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125" name="AutoShape 124"/>
          <p:cNvSpPr>
            <a:spLocks noChangeArrowheads="1"/>
          </p:cNvSpPr>
          <p:nvPr/>
        </p:nvSpPr>
        <p:spPr bwMode="auto">
          <a:xfrm>
            <a:off x="3792539" y="5227638"/>
            <a:ext cx="339725" cy="284162"/>
          </a:xfrm>
          <a:prstGeom prst="hexagon">
            <a:avLst>
              <a:gd name="adj" fmla="val 29888"/>
              <a:gd name="vf" fmla="val 115470"/>
            </a:avLst>
          </a:prstGeom>
          <a:solidFill>
            <a:srgbClr val="FFFFCC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6" name="WordArt 125"/>
          <p:cNvSpPr>
            <a:spLocks noChangeArrowheads="1" noChangeShapeType="1" noTextEdit="1"/>
          </p:cNvSpPr>
          <p:nvPr/>
        </p:nvSpPr>
        <p:spPr bwMode="auto">
          <a:xfrm>
            <a:off x="1524000" y="4505326"/>
            <a:ext cx="154305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Câu hỏi ?</a:t>
            </a:r>
          </a:p>
        </p:txBody>
      </p:sp>
      <p:sp>
        <p:nvSpPr>
          <p:cNvPr id="127" name="Text Box 126"/>
          <p:cNvSpPr txBox="1">
            <a:spLocks noChangeArrowheads="1"/>
          </p:cNvSpPr>
          <p:nvPr/>
        </p:nvSpPr>
        <p:spPr bwMode="auto">
          <a:xfrm>
            <a:off x="4857750" y="3886200"/>
            <a:ext cx="2667000" cy="3048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ker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altLang="en-US" sz="1200" kern="0">
                <a:solidFill>
                  <a:srgbClr val="FF0000"/>
                </a:solidFill>
                <a:latin typeface="Times New Roman"/>
              </a:rPr>
              <a:t>1        2         3         4        5         6</a:t>
            </a:r>
            <a:endParaRPr lang="en-US" altLang="en-US" sz="2400" ker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016" name="Line 127"/>
          <p:cNvSpPr>
            <a:spLocks noChangeShapeType="1"/>
          </p:cNvSpPr>
          <p:nvPr/>
        </p:nvSpPr>
        <p:spPr bwMode="auto">
          <a:xfrm>
            <a:off x="5257800" y="38100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017" name="Line 128"/>
          <p:cNvSpPr>
            <a:spLocks noChangeShapeType="1"/>
          </p:cNvSpPr>
          <p:nvPr/>
        </p:nvSpPr>
        <p:spPr bwMode="auto">
          <a:xfrm>
            <a:off x="5715000" y="38100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018" name="Line 129"/>
          <p:cNvSpPr>
            <a:spLocks noChangeShapeType="1"/>
          </p:cNvSpPr>
          <p:nvPr/>
        </p:nvSpPr>
        <p:spPr bwMode="auto">
          <a:xfrm>
            <a:off x="6172200" y="38100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019" name="Line 130"/>
          <p:cNvSpPr>
            <a:spLocks noChangeShapeType="1"/>
          </p:cNvSpPr>
          <p:nvPr/>
        </p:nvSpPr>
        <p:spPr bwMode="auto">
          <a:xfrm>
            <a:off x="6629400" y="38100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020" name="Line 131"/>
          <p:cNvSpPr>
            <a:spLocks noChangeShapeType="1"/>
          </p:cNvSpPr>
          <p:nvPr/>
        </p:nvSpPr>
        <p:spPr bwMode="auto">
          <a:xfrm>
            <a:off x="7086600" y="38100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021" name="Line 132"/>
          <p:cNvSpPr>
            <a:spLocks noChangeShapeType="1"/>
          </p:cNvSpPr>
          <p:nvPr/>
        </p:nvSpPr>
        <p:spPr bwMode="auto">
          <a:xfrm>
            <a:off x="7543800" y="38100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4" name="Text Box 133"/>
          <p:cNvSpPr txBox="1">
            <a:spLocks noChangeArrowheads="1"/>
          </p:cNvSpPr>
          <p:nvPr/>
        </p:nvSpPr>
        <p:spPr bwMode="auto">
          <a:xfrm>
            <a:off x="1554164" y="5803900"/>
            <a:ext cx="9113837" cy="1054100"/>
          </a:xfrm>
          <a:prstGeom prst="rect">
            <a:avLst/>
          </a:prstGeom>
          <a:solidFill>
            <a:srgbClr val="EFFF9F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  <a:r>
              <a:rPr lang="en-US" altLang="en-US" sz="2400" b="1">
                <a:solidFill>
                  <a:srgbClr val="000000"/>
                </a:solidFill>
                <a:cs typeface="Arial" panose="020B0604020202020204" pitchFamily="34" charset="0"/>
              </a:rPr>
              <a:t>ác em hãy tìm câu trả lời thích hợp cho mỗi câu hỏi hàng ngang để tìm ra từ chìa khoá nằm ở 1 ô chữ hàng dọc.</a:t>
            </a:r>
          </a:p>
        </p:txBody>
      </p:sp>
    </p:spTree>
    <p:extLst>
      <p:ext uri="{BB962C8B-B14F-4D97-AF65-F5344CB8AC3E}">
        <p14:creationId xmlns:p14="http://schemas.microsoft.com/office/powerpoint/2010/main" val="288672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grpId="9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9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9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9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7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7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7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7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7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7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7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7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7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7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7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7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7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7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7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7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7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7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 nodeType="clickPar">
                      <p:stCondLst>
                        <p:cond delay="0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37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7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7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7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7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37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37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37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7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0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 nodeType="clickPar">
                      <p:stCondLst>
                        <p:cond delay="0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3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3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3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 nodeType="clickPar">
                      <p:stCondLst>
                        <p:cond delay="0"/>
                      </p:stCondLst>
                      <p:childTnLst>
                        <p:par>
                          <p:cTn id="3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3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37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37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37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37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37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37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37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37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6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 nodeType="clickPar">
                      <p:stCondLst>
                        <p:cond delay="0"/>
                      </p:stCondLst>
                      <p:childTnLst>
                        <p:par>
                          <p:cTn id="4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4" presetID="37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7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7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7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7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7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7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9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1" fill="hold" nodeType="clickPar">
                      <p:stCondLst>
                        <p:cond delay="0"/>
                      </p:stCondLst>
                      <p:childTnLst>
                        <p:par>
                          <p:cTn id="5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3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3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3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3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3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2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4" fill="hold" nodeType="clickPar">
                      <p:stCondLst>
                        <p:cond delay="0"/>
                      </p:stCondLst>
                      <p:childTnLst>
                        <p:par>
                          <p:cTn id="5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8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4" fill="hold" nodeType="clickPar">
                      <p:stCondLst>
                        <p:cond delay="0"/>
                      </p:stCondLst>
                      <p:childTnLst>
                        <p:par>
                          <p:cTn id="5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9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4" fill="hold" nodeType="clickPar">
                      <p:stCondLst>
                        <p:cond delay="0"/>
                      </p:stCondLst>
                      <p:childTnLst>
                        <p:par>
                          <p:cTn id="5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60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4" fill="hold" nodeType="clickPar">
                      <p:stCondLst>
                        <p:cond delay="0"/>
                      </p:stCondLst>
                      <p:childTnLst>
                        <p:par>
                          <p:cTn id="6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1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4" fill="hold" nodeType="clickPar">
                      <p:stCondLst>
                        <p:cond delay="0"/>
                      </p:stCondLst>
                      <p:childTnLst>
                        <p:par>
                          <p:cTn id="6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 nodeType="clickPar">
                      <p:stCondLst>
                        <p:cond delay="0"/>
                      </p:stCondLst>
                      <p:childTnLst>
                        <p:par>
                          <p:cTn id="6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3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4" fill="hold" nodeType="clickPar">
                      <p:stCondLst>
                        <p:cond delay="0"/>
                      </p:stCondLst>
                      <p:childTnLst>
                        <p:par>
                          <p:cTn id="6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43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4" fill="hold" nodeType="clickPar">
                      <p:stCondLst>
                        <p:cond delay="0"/>
                      </p:stCondLst>
                      <p:childTnLst>
                        <p:par>
                          <p:cTn id="6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653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4" fill="hold" nodeType="clickPar">
                      <p:stCondLst>
                        <p:cond delay="0"/>
                      </p:stCondLst>
                      <p:childTnLst>
                        <p:par>
                          <p:cTn id="6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6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4" fill="hold" nodeType="clickPar">
                      <p:stCondLst>
                        <p:cond delay="0"/>
                      </p:stCondLst>
                      <p:childTnLst>
                        <p:par>
                          <p:cTn id="6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0" presetID="3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5" dur="1000" fill="hold"/>
                                        <p:tgtEl>
                                          <p:spTgt spid="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2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7" fill="hold" nodeType="clickPar">
                      <p:stCondLst>
                        <p:cond delay="0"/>
                      </p:stCondLst>
                      <p:childTnLst>
                        <p:par>
                          <p:cTn id="7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3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3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37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37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37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37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3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8" dur="1000" fill="hold"/>
                                        <p:tgtEl>
                                          <p:spTgt spid="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789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0" fill="hold" nodeType="clickPar">
                      <p:stCondLst>
                        <p:cond delay="0"/>
                      </p:stCondLst>
                      <p:childTnLst>
                        <p:par>
                          <p:cTn id="7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3" grpId="9" animBg="1"/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9" animBg="1"/>
      <p:bldP spid="4" grpId="10" animBg="1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6" grpId="8" animBg="1"/>
      <p:bldP spid="6" grpId="9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8" grpId="8" animBg="1"/>
      <p:bldP spid="8" grpId="9" animBg="1"/>
      <p:bldP spid="8" grpId="10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2" grpId="1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93" grpId="0" animBg="1"/>
      <p:bldP spid="94" grpId="0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104" grpId="0" animBg="1"/>
      <p:bldP spid="105" grpId="0" animBg="1"/>
      <p:bldP spid="113" grpId="0" animBg="1"/>
      <p:bldP spid="114" grpId="0" animBg="1"/>
      <p:bldP spid="124" grpId="0" animBg="1"/>
      <p:bldP spid="124" grpId="1" animBg="1"/>
      <p:bldP spid="125" grpId="0" animBg="1"/>
      <p:bldP spid="125" grpId="1" animBg="1"/>
      <p:bldP spid="126" grpId="0" animBg="1"/>
      <p:bldP spid="127" grpId="0" animBg="1"/>
      <p:bldP spid="1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1. </a:t>
            </a:r>
            <a:r>
              <a:rPr lang="en-US" sz="3200" dirty="0" err="1" smtClean="0">
                <a:solidFill>
                  <a:srgbClr val="FF0000"/>
                </a:solidFill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Âu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Lạc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từ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kỉ</a:t>
            </a:r>
            <a:r>
              <a:rPr lang="en-US" sz="3200" dirty="0" smtClean="0">
                <a:solidFill>
                  <a:srgbClr val="FF0000"/>
                </a:solidFill>
              </a:rPr>
              <a:t> II TCN </a:t>
            </a:r>
            <a:r>
              <a:rPr lang="en-US" sz="3200" dirty="0" err="1" smtClean="0">
                <a:solidFill>
                  <a:srgbClr val="FF0000"/>
                </a:solidFill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kỉ</a:t>
            </a:r>
            <a:r>
              <a:rPr lang="en-US" sz="3200" dirty="0" smtClean="0">
                <a:solidFill>
                  <a:srgbClr val="FF0000"/>
                </a:solidFill>
              </a:rPr>
              <a:t> I </a:t>
            </a:r>
            <a:r>
              <a:rPr lang="en-US" sz="3200" dirty="0" err="1" smtClean="0">
                <a:solidFill>
                  <a:srgbClr val="FF0000"/>
                </a:solidFill>
              </a:rPr>
              <a:t>có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gì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thay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đổi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1612710" y="3002508"/>
            <a:ext cx="8966579" cy="11191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Đọc phần 1. Nước Âu  Lạc</a:t>
            </a:r>
            <a:r>
              <a:rPr lang="vi-VN" dirty="0" smtClean="0"/>
              <a:t>… tr.47 SGK </a:t>
            </a:r>
            <a:r>
              <a:rPr lang="vi-VN" dirty="0" smtClean="0"/>
              <a:t>trong thời gian 1 phút - gạch chân những từ khóa và các mốc thời gian quan trọng.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5785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1. </a:t>
            </a:r>
            <a:r>
              <a:rPr lang="en-US" sz="3200" dirty="0" err="1">
                <a:solidFill>
                  <a:srgbClr val="FF0000"/>
                </a:solidFill>
              </a:rPr>
              <a:t>Nước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Âu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kỉ</a:t>
            </a:r>
            <a:r>
              <a:rPr lang="en-US" sz="3200" dirty="0">
                <a:solidFill>
                  <a:srgbClr val="FF0000"/>
                </a:solidFill>
              </a:rPr>
              <a:t> II TCN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kỉ</a:t>
            </a:r>
            <a:r>
              <a:rPr lang="en-US" sz="3200" dirty="0">
                <a:solidFill>
                  <a:srgbClr val="FF0000"/>
                </a:solidFill>
              </a:rPr>
              <a:t> I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đổi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  <a:endParaRPr lang="vi-VN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37" r="99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90" y="4249228"/>
            <a:ext cx="1524000" cy="1524000"/>
          </a:xfrm>
        </p:spPr>
      </p:pic>
      <p:sp>
        <p:nvSpPr>
          <p:cNvPr id="5" name="Cloud Callout 4"/>
          <p:cNvSpPr/>
          <p:nvPr/>
        </p:nvSpPr>
        <p:spPr>
          <a:xfrm>
            <a:off x="3384644" y="1965278"/>
            <a:ext cx="4394579" cy="2283950"/>
          </a:xfrm>
          <a:prstGeom prst="cloudCallout">
            <a:avLst>
              <a:gd name="adj1" fmla="val -70833"/>
              <a:gd name="adj2" fmla="val 535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/>
              <a:t>Đề thiết lập nền thống trị ở Âu Lạc, Triệu Đà đã làm gì?</a:t>
            </a:r>
            <a:endParaRPr lang="vi-VN" sz="2400" dirty="0"/>
          </a:p>
        </p:txBody>
      </p:sp>
      <p:sp>
        <p:nvSpPr>
          <p:cNvPr id="6" name="Rectangle 5"/>
          <p:cNvSpPr/>
          <p:nvPr/>
        </p:nvSpPr>
        <p:spPr>
          <a:xfrm>
            <a:off x="7137779" y="4367508"/>
            <a:ext cx="4694830" cy="14057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vi-VN" sz="2000" dirty="0" smtClean="0">
                <a:solidFill>
                  <a:schemeClr val="bg1"/>
                </a:solidFill>
              </a:rPr>
              <a:t>Sáp nhập Âu Lạc vào nước Nam Việt.</a:t>
            </a:r>
          </a:p>
          <a:p>
            <a:pPr marL="285750" indent="-285750" algn="just">
              <a:buFontTx/>
              <a:buChar char="-"/>
            </a:pPr>
            <a:r>
              <a:rPr lang="vi-VN" sz="2000" dirty="0" smtClean="0">
                <a:solidFill>
                  <a:schemeClr val="bg1"/>
                </a:solidFill>
              </a:rPr>
              <a:t>Chia </a:t>
            </a:r>
            <a:r>
              <a:rPr lang="vi-VN" sz="2000" dirty="0" smtClean="0">
                <a:solidFill>
                  <a:schemeClr val="bg1"/>
                </a:solidFill>
              </a:rPr>
              <a:t>nước ta thành 2 quận Giao Chỉ và Cửu Chân</a:t>
            </a:r>
            <a:endParaRPr lang="vi-VN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16" y="1276065"/>
            <a:ext cx="6429889" cy="543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630304" y="2019837"/>
            <a:ext cx="1323833" cy="3957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Giao Chỉ</a:t>
            </a:r>
            <a:endParaRPr lang="vi-VN" dirty="0"/>
          </a:p>
        </p:txBody>
      </p:sp>
      <p:sp>
        <p:nvSpPr>
          <p:cNvPr id="9" name="Rectangle 8"/>
          <p:cNvSpPr/>
          <p:nvPr/>
        </p:nvSpPr>
        <p:spPr>
          <a:xfrm>
            <a:off x="3500649" y="2831205"/>
            <a:ext cx="1323833" cy="3957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Cửu Chân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7588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1. </a:t>
            </a:r>
            <a:r>
              <a:rPr lang="en-US" sz="3200" dirty="0" err="1">
                <a:solidFill>
                  <a:srgbClr val="FF0000"/>
                </a:solidFill>
              </a:rPr>
              <a:t>Nước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Âu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kỉ</a:t>
            </a:r>
            <a:r>
              <a:rPr lang="en-US" sz="3200" dirty="0">
                <a:solidFill>
                  <a:srgbClr val="FF0000"/>
                </a:solidFill>
              </a:rPr>
              <a:t> II TCN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kỉ</a:t>
            </a:r>
            <a:r>
              <a:rPr lang="en-US" sz="3200" dirty="0">
                <a:solidFill>
                  <a:srgbClr val="FF0000"/>
                </a:solidFill>
              </a:rPr>
              <a:t> I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đổi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  <a:endParaRPr lang="vi-VN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7667" l="16000" r="84111">
                        <a14:foregroundMark x1="53444" y1="10111" x2="53444" y2="10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38372"/>
            <a:ext cx="2489472" cy="2489472"/>
          </a:xfrm>
        </p:spPr>
      </p:pic>
      <p:sp>
        <p:nvSpPr>
          <p:cNvPr id="5" name="Rounded Rectangle 4"/>
          <p:cNvSpPr/>
          <p:nvPr/>
        </p:nvSpPr>
        <p:spPr>
          <a:xfrm>
            <a:off x="838200" y="1690688"/>
            <a:ext cx="6318913" cy="1173707"/>
          </a:xfrm>
          <a:prstGeom prst="roundRect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solidFill>
                  <a:schemeClr val="tx1"/>
                </a:solidFill>
              </a:rPr>
              <a:t>Nước ta nằm dưới sự thống trị của nhà Triệu đến năm 111 TCN thì thay thế bởi nhà Hán ở Trung Quốc.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597269" y="3122547"/>
            <a:ext cx="4997462" cy="1760561"/>
          </a:xfrm>
          <a:prstGeom prst="cloudCallout">
            <a:avLst>
              <a:gd name="adj1" fmla="val -60911"/>
              <a:gd name="adj2" fmla="val 44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Nhà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Hán</a:t>
            </a:r>
            <a:r>
              <a:rPr lang="en-US" sz="2800" b="1" dirty="0" smtClean="0"/>
              <a:t> chia </a:t>
            </a:r>
            <a:r>
              <a:rPr lang="en-US" sz="2800" b="1" dirty="0" err="1" smtClean="0"/>
              <a:t>lại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nước</a:t>
            </a:r>
            <a:r>
              <a:rPr lang="en-US" sz="2800" b="1" dirty="0" smtClean="0"/>
              <a:t> </a:t>
            </a:r>
            <a:r>
              <a:rPr lang="en-US" sz="2800" b="1" dirty="0" smtClean="0"/>
              <a:t>ta </a:t>
            </a:r>
            <a:r>
              <a:rPr lang="en-US" sz="2800" b="1" dirty="0" err="1" smtClean="0"/>
              <a:t>thành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mấy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quận</a:t>
            </a:r>
            <a:r>
              <a:rPr lang="en-US" sz="2800" b="1" dirty="0" smtClean="0"/>
              <a:t>?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426479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1. </a:t>
            </a:r>
            <a:r>
              <a:rPr lang="en-US" sz="3200" dirty="0" err="1">
                <a:solidFill>
                  <a:srgbClr val="FF0000"/>
                </a:solidFill>
              </a:rPr>
              <a:t>Nước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Âu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kỉ</a:t>
            </a:r>
            <a:r>
              <a:rPr lang="en-US" sz="3200" dirty="0">
                <a:solidFill>
                  <a:srgbClr val="FF0000"/>
                </a:solidFill>
              </a:rPr>
              <a:t> II TCN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kỉ</a:t>
            </a:r>
            <a:r>
              <a:rPr lang="en-US" sz="3200" dirty="0">
                <a:solidFill>
                  <a:srgbClr val="FF0000"/>
                </a:solidFill>
              </a:rPr>
              <a:t> I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đổi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  <a:endParaRPr lang="vi-VN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307010"/>
            <a:ext cx="5917442" cy="5428160"/>
          </a:xfrm>
        </p:spPr>
      </p:pic>
      <p:sp>
        <p:nvSpPr>
          <p:cNvPr id="5" name="Rectangle 4"/>
          <p:cNvSpPr/>
          <p:nvPr/>
        </p:nvSpPr>
        <p:spPr>
          <a:xfrm>
            <a:off x="3562065" y="2076001"/>
            <a:ext cx="1351129" cy="3138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Giao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Chỉ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1510" y="2860841"/>
            <a:ext cx="1351129" cy="3138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Cửu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Chân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4871" y="3899031"/>
            <a:ext cx="1351129" cy="3138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Nhật</a:t>
            </a:r>
            <a:r>
              <a:rPr lang="en-US" dirty="0" smtClean="0">
                <a:solidFill>
                  <a:srgbClr val="FF0000"/>
                </a:solidFill>
              </a:rPr>
              <a:t> Nam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116417" y="3432313"/>
            <a:ext cx="1669774" cy="14842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 </a:t>
            </a:r>
            <a:r>
              <a:rPr lang="en-US" sz="2400" b="1" dirty="0" err="1" smtClean="0"/>
              <a:t>Quận</a:t>
            </a:r>
            <a:r>
              <a:rPr lang="en-US" sz="2400" b="1" dirty="0" smtClean="0"/>
              <a:t> </a:t>
            </a:r>
            <a:endParaRPr lang="vi-VN" sz="2400" b="1" dirty="0"/>
          </a:p>
        </p:txBody>
      </p:sp>
      <p:cxnSp>
        <p:nvCxnSpPr>
          <p:cNvPr id="11" name="Straight Arrow Connector 10"/>
          <p:cNvCxnSpPr>
            <a:stCxn id="9" idx="6"/>
            <a:endCxn id="19" idx="1"/>
          </p:cNvCxnSpPr>
          <p:nvPr/>
        </p:nvCxnSpPr>
        <p:spPr>
          <a:xfrm flipV="1">
            <a:off x="8786191" y="2067516"/>
            <a:ext cx="693316" cy="21069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6"/>
          </p:cNvCxnSpPr>
          <p:nvPr/>
        </p:nvCxnSpPr>
        <p:spPr>
          <a:xfrm>
            <a:off x="8786191" y="4174435"/>
            <a:ext cx="1020418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6"/>
            <a:endCxn id="23" idx="1"/>
          </p:cNvCxnSpPr>
          <p:nvPr/>
        </p:nvCxnSpPr>
        <p:spPr>
          <a:xfrm>
            <a:off x="8786191" y="4174435"/>
            <a:ext cx="693316" cy="1784536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9479507" y="1745133"/>
            <a:ext cx="2478156" cy="64476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Giao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Chỉ</a:t>
            </a:r>
            <a:r>
              <a:rPr lang="en-US" b="1" dirty="0" smtClean="0">
                <a:solidFill>
                  <a:srgbClr val="FF0000"/>
                </a:solidFill>
              </a:rPr>
              <a:t> - </a:t>
            </a:r>
            <a:r>
              <a:rPr lang="en-US" b="1" dirty="0" err="1" smtClean="0">
                <a:solidFill>
                  <a:srgbClr val="FF0000"/>
                </a:solidFill>
              </a:rPr>
              <a:t>Bắc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Bộ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806609" y="3852052"/>
            <a:ext cx="2151054" cy="644766"/>
          </a:xfrm>
          <a:prstGeom prst="round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Cửu</a:t>
            </a:r>
            <a:r>
              <a:rPr lang="en-US" b="1" dirty="0" smtClean="0"/>
              <a:t> </a:t>
            </a:r>
            <a:r>
              <a:rPr lang="en-US" b="1" dirty="0" err="1" smtClean="0"/>
              <a:t>Chân</a:t>
            </a:r>
            <a:r>
              <a:rPr lang="en-US" b="1" dirty="0" smtClean="0"/>
              <a:t> – </a:t>
            </a:r>
            <a:r>
              <a:rPr lang="en-US" b="1" dirty="0" err="1" smtClean="0"/>
              <a:t>Thanh</a:t>
            </a:r>
            <a:r>
              <a:rPr lang="en-US" b="1" dirty="0" smtClean="0"/>
              <a:t> </a:t>
            </a:r>
            <a:r>
              <a:rPr lang="en-US" b="1" dirty="0" err="1" smtClean="0"/>
              <a:t>Hóa</a:t>
            </a:r>
            <a:r>
              <a:rPr lang="en-US" b="1" dirty="0" smtClean="0"/>
              <a:t> </a:t>
            </a:r>
            <a:r>
              <a:rPr lang="en-US" b="1" dirty="0" err="1" smtClean="0"/>
              <a:t>đến</a:t>
            </a:r>
            <a:r>
              <a:rPr lang="en-US" b="1" dirty="0" smtClean="0"/>
              <a:t> </a:t>
            </a:r>
            <a:r>
              <a:rPr lang="en-US" b="1" dirty="0" err="1" smtClean="0"/>
              <a:t>Hà</a:t>
            </a:r>
            <a:r>
              <a:rPr lang="en-US" b="1" dirty="0" smtClean="0"/>
              <a:t> </a:t>
            </a:r>
            <a:r>
              <a:rPr lang="en-US" b="1" dirty="0" err="1" smtClean="0"/>
              <a:t>Tĩnh</a:t>
            </a:r>
            <a:r>
              <a:rPr lang="en-US" b="1" dirty="0" smtClean="0"/>
              <a:t> </a:t>
            </a:r>
            <a:endParaRPr lang="vi-VN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9479507" y="5636588"/>
            <a:ext cx="2478156" cy="64476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Nhật</a:t>
            </a:r>
            <a:r>
              <a:rPr lang="en-US" b="1" dirty="0" smtClean="0"/>
              <a:t> Nam – </a:t>
            </a:r>
            <a:r>
              <a:rPr lang="en-US" b="1" dirty="0" err="1" smtClean="0"/>
              <a:t>Quảng</a:t>
            </a:r>
            <a:r>
              <a:rPr lang="en-US" b="1" dirty="0" smtClean="0"/>
              <a:t> </a:t>
            </a:r>
            <a:r>
              <a:rPr lang="en-US" b="1" dirty="0" err="1" smtClean="0"/>
              <a:t>Trị</a:t>
            </a:r>
            <a:r>
              <a:rPr lang="en-US" b="1" dirty="0" smtClean="0"/>
              <a:t> </a:t>
            </a:r>
            <a:r>
              <a:rPr lang="en-US" b="1" dirty="0" err="1" smtClean="0"/>
              <a:t>đến</a:t>
            </a:r>
            <a:r>
              <a:rPr lang="en-US" b="1" dirty="0" smtClean="0"/>
              <a:t> </a:t>
            </a:r>
            <a:r>
              <a:rPr lang="en-US" b="1" dirty="0" err="1" smtClean="0"/>
              <a:t>Quảng</a:t>
            </a:r>
            <a:r>
              <a:rPr lang="en-US" b="1" dirty="0" smtClean="0"/>
              <a:t> Nam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175107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9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1. </a:t>
            </a:r>
            <a:r>
              <a:rPr lang="en-US" sz="3200" dirty="0" err="1">
                <a:solidFill>
                  <a:srgbClr val="FF0000"/>
                </a:solidFill>
              </a:rPr>
              <a:t>Nước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Âu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kỉ</a:t>
            </a:r>
            <a:r>
              <a:rPr lang="en-US" sz="3200" dirty="0">
                <a:solidFill>
                  <a:srgbClr val="FF0000"/>
                </a:solidFill>
              </a:rPr>
              <a:t> II TCN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kỉ</a:t>
            </a:r>
            <a:r>
              <a:rPr lang="en-US" sz="3200" dirty="0">
                <a:solidFill>
                  <a:srgbClr val="FF0000"/>
                </a:solidFill>
              </a:rPr>
              <a:t> I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đổi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  <a:endParaRPr lang="vi-VN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467768" cy="4351338"/>
          </a:xfrm>
        </p:spPr>
      </p:pic>
      <p:sp>
        <p:nvSpPr>
          <p:cNvPr id="7" name="Rounded Rectangle 6"/>
          <p:cNvSpPr/>
          <p:nvPr/>
        </p:nvSpPr>
        <p:spPr>
          <a:xfrm>
            <a:off x="3521624" y="3016251"/>
            <a:ext cx="2574376" cy="644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Giao</a:t>
            </a:r>
            <a:r>
              <a:rPr lang="en-US" b="1" dirty="0" smtClean="0"/>
              <a:t> </a:t>
            </a:r>
            <a:r>
              <a:rPr lang="en-US" b="1" dirty="0" err="1" smtClean="0"/>
              <a:t>Châu</a:t>
            </a:r>
            <a:r>
              <a:rPr lang="en-US" b="1" dirty="0" smtClean="0"/>
              <a:t> (</a:t>
            </a:r>
            <a:r>
              <a:rPr lang="en-US" b="1" dirty="0" err="1" smtClean="0"/>
              <a:t>Thời</a:t>
            </a:r>
            <a:r>
              <a:rPr lang="en-US" b="1" dirty="0" smtClean="0"/>
              <a:t> </a:t>
            </a:r>
            <a:r>
              <a:rPr lang="en-US" b="1" dirty="0" err="1" smtClean="0"/>
              <a:t>Hán</a:t>
            </a:r>
            <a:r>
              <a:rPr lang="en-US" b="1" dirty="0" smtClean="0"/>
              <a:t>)</a:t>
            </a:r>
            <a:endParaRPr lang="vi-VN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534702" y="1392073"/>
            <a:ext cx="4367284" cy="13735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gộp</a:t>
            </a:r>
            <a:r>
              <a:rPr lang="en-US" sz="2400" b="1" dirty="0" smtClean="0"/>
              <a:t> 3 </a:t>
            </a:r>
            <a:r>
              <a:rPr lang="en-US" sz="2400" b="1" dirty="0" err="1" smtClean="0"/>
              <a:t>quận</a:t>
            </a:r>
            <a:r>
              <a:rPr lang="en-US" sz="2400" b="1" dirty="0" smtClean="0"/>
              <a:t> ở </a:t>
            </a:r>
            <a:r>
              <a:rPr lang="en-US" sz="2400" b="1" dirty="0" err="1" smtClean="0"/>
              <a:t>Âu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</a:t>
            </a:r>
            <a:r>
              <a:rPr lang="en-US" sz="2400" b="1" dirty="0" smtClean="0"/>
              <a:t> 6 </a:t>
            </a:r>
            <a:r>
              <a:rPr lang="en-US" sz="2400" b="1" dirty="0" err="1" smtClean="0"/>
              <a:t>quận</a:t>
            </a:r>
            <a:r>
              <a:rPr lang="en-US" sz="2400" b="1" dirty="0" smtClean="0"/>
              <a:t> ở </a:t>
            </a:r>
            <a:r>
              <a:rPr lang="en-US" sz="2400" b="1" dirty="0" err="1" smtClean="0"/>
              <a:t>Trung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Quốc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thành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châu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Giao</a:t>
            </a:r>
            <a:r>
              <a:rPr lang="en-US" sz="2400" b="1" dirty="0" smtClean="0"/>
              <a:t>.</a:t>
            </a:r>
            <a:endParaRPr lang="vi-VN" sz="2400" b="1" dirty="0"/>
          </a:p>
        </p:txBody>
      </p:sp>
      <p:sp>
        <p:nvSpPr>
          <p:cNvPr id="9" name="Oval 8"/>
          <p:cNvSpPr/>
          <p:nvPr/>
        </p:nvSpPr>
        <p:spPr>
          <a:xfrm>
            <a:off x="7547212" y="3469948"/>
            <a:ext cx="4354774" cy="21756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Nhà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Hán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gộp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Âu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Lạc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cũ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6 </a:t>
            </a:r>
            <a:r>
              <a:rPr lang="en-US" sz="2400" dirty="0" err="1" smtClean="0">
                <a:solidFill>
                  <a:srgbClr val="FF0000"/>
                </a:solidFill>
              </a:rPr>
              <a:t>quận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Trung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Quốc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nhằm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mục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đích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gì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28685" y="3668152"/>
            <a:ext cx="4367284" cy="17792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 smtClean="0"/>
              <a:t>Nhà </a:t>
            </a:r>
            <a:r>
              <a:rPr lang="vi-VN" sz="2000" dirty="0"/>
              <a:t>Hán đã gộp Âu Lạc với 6 quận của Trung Quốc nhằm mục đích chiếm đóng lâu dài và xóa tên nước ta, biến nước ta thành bộ phận lãnh thổ của Trung Quốc.</a:t>
            </a:r>
          </a:p>
        </p:txBody>
      </p:sp>
    </p:spTree>
    <p:extLst>
      <p:ext uri="{BB962C8B-B14F-4D97-AF65-F5344CB8AC3E}">
        <p14:creationId xmlns:p14="http://schemas.microsoft.com/office/powerpoint/2010/main" val="305791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1. </a:t>
            </a:r>
            <a:r>
              <a:rPr lang="en-US" sz="3200" dirty="0" err="1">
                <a:solidFill>
                  <a:srgbClr val="FF0000"/>
                </a:solidFill>
              </a:rPr>
              <a:t>Nước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Âu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kỉ</a:t>
            </a:r>
            <a:r>
              <a:rPr lang="en-US" sz="3200" dirty="0">
                <a:solidFill>
                  <a:srgbClr val="FF0000"/>
                </a:solidFill>
              </a:rPr>
              <a:t> II TCN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kỉ</a:t>
            </a:r>
            <a:r>
              <a:rPr lang="en-US" sz="3200" dirty="0">
                <a:solidFill>
                  <a:srgbClr val="FF0000"/>
                </a:solidFill>
              </a:rPr>
              <a:t> I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đổi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  <a:endParaRPr lang="vi-V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3577988" y="1351128"/>
            <a:ext cx="5036024" cy="88710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Down Arrow 5"/>
          <p:cNvSpPr/>
          <p:nvPr/>
        </p:nvSpPr>
        <p:spPr>
          <a:xfrm>
            <a:off x="5870812" y="2373170"/>
            <a:ext cx="450376" cy="8188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3577988" y="3273923"/>
            <a:ext cx="5036024" cy="88710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Down Arrow 7"/>
          <p:cNvSpPr/>
          <p:nvPr/>
        </p:nvSpPr>
        <p:spPr>
          <a:xfrm>
            <a:off x="5870812" y="4293998"/>
            <a:ext cx="450376" cy="8188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3577988" y="5295142"/>
            <a:ext cx="5036024" cy="88710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Cloud Callout 9"/>
          <p:cNvSpPr/>
          <p:nvPr/>
        </p:nvSpPr>
        <p:spPr>
          <a:xfrm>
            <a:off x="7793724" y="1794680"/>
            <a:ext cx="4380364" cy="1873487"/>
          </a:xfrm>
          <a:prstGeom prst="cloudCallout">
            <a:avLst>
              <a:gd name="adj1" fmla="val -24572"/>
              <a:gd name="adj2" fmla="val 79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Vẽ lại sơ đồ trên màn hình vào vở ghi.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32757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1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ủ đề1" id="{A4648D0A-8715-42FE-8095-CD6A5958AC11}" vid="{D3FCDD37-6F6A-4100-A8A6-46B0EE8D13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Chủ đề1</Template>
  <TotalTime>444</TotalTime>
  <Words>1548</Words>
  <Application>Microsoft Office PowerPoint</Application>
  <PresentationFormat>Widescreen</PresentationFormat>
  <Paragraphs>233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Chủ đề1</vt:lpstr>
      <vt:lpstr>TIẾT 21: CHỦ ĐỀ: THỜI KÌ BẮC THUỘC VÀ ĐẤU TRANH GIÀNH ĐỘC LẬP </vt:lpstr>
      <vt:lpstr>PowerPoint Presentation</vt:lpstr>
      <vt:lpstr>PowerPoint Presentation</vt:lpstr>
      <vt:lpstr>1. Nước Âu Lạc từ thế kỉ II TCN đến thế kỉ I có gì thay đổi?</vt:lpstr>
      <vt:lpstr>1. Nước Âu Lạc từ thế kỉ II TCN đến thế kỉ I có gì thay đổi?</vt:lpstr>
      <vt:lpstr>1. Nước Âu Lạc từ thế kỉ II TCN đến thế kỉ I có gì thay đổi?</vt:lpstr>
      <vt:lpstr>1. Nước Âu Lạc từ thế kỉ II TCN đến thế kỉ I có gì thay đổi?</vt:lpstr>
      <vt:lpstr>1. Nước Âu Lạc từ thế kỉ II TCN đến thế kỉ I có gì thay đổi?</vt:lpstr>
      <vt:lpstr>1. Nước Âu Lạc từ thế kỉ II TCN đến thế kỉ I có gì thay đổi?</vt:lpstr>
      <vt:lpstr>1. Nước Âu Lạc từ thế kỉ II TCN đến thế kỉ I có gì thay đổi?</vt:lpstr>
      <vt:lpstr>1. Nước Âu Lạc từ thế kỉ II TCN đến thế kỉ I có gì thay đổi?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 QUOC AN</dc:creator>
  <cp:lastModifiedBy>LY QUOC AN</cp:lastModifiedBy>
  <cp:revision>70</cp:revision>
  <dcterms:created xsi:type="dcterms:W3CDTF">2021-01-31T10:44:46Z</dcterms:created>
  <dcterms:modified xsi:type="dcterms:W3CDTF">2021-02-06T02:20:38Z</dcterms:modified>
</cp:coreProperties>
</file>