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77" r:id="rId2"/>
    <p:sldId id="278" r:id="rId3"/>
    <p:sldId id="274" r:id="rId4"/>
    <p:sldId id="276" r:id="rId5"/>
    <p:sldId id="258" r:id="rId6"/>
    <p:sldId id="259" r:id="rId7"/>
    <p:sldId id="272" r:id="rId8"/>
    <p:sldId id="260" r:id="rId9"/>
    <p:sldId id="275" r:id="rId10"/>
    <p:sldId id="261" r:id="rId11"/>
    <p:sldId id="262" r:id="rId12"/>
    <p:sldId id="263" r:id="rId13"/>
    <p:sldId id="264" r:id="rId14"/>
    <p:sldId id="265" r:id="rId15"/>
    <p:sldId id="291" r:id="rId16"/>
    <p:sldId id="292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2187" autoAdjust="0"/>
  </p:normalViewPr>
  <p:slideViewPr>
    <p:cSldViewPr snapToGrid="0">
      <p:cViewPr varScale="1">
        <p:scale>
          <a:sx n="94" d="100"/>
          <a:sy n="94" d="100"/>
        </p:scale>
        <p:origin x="2130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2790" y="4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gan\lop%207%20bai%204\bai%20day\HSG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gan\lop%207%20bai%204\bai%20day\HSG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gan\lop%207%20bai%204\bai%20day\HSG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vi-VN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Sheet1!$D$3</c:f>
              <c:strCache>
                <c:ptCount val="1"/>
                <c:pt idx="0">
                  <c:v>Tổng cộng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C52-4374-9738-219F443E258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C52-4374-9738-219F443E258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C52-4374-9738-219F443E258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C52-4374-9738-219F443E258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5C52-4374-9738-219F443E258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Sheet1!$A$4:$A$8</c:f>
              <c:strCache>
                <c:ptCount val="5"/>
                <c:pt idx="0">
                  <c:v>2011 -2012</c:v>
                </c:pt>
                <c:pt idx="1">
                  <c:v>2012 -2013</c:v>
                </c:pt>
                <c:pt idx="2">
                  <c:v>2013 -2014</c:v>
                </c:pt>
                <c:pt idx="3">
                  <c:v>2014 -2015</c:v>
                </c:pt>
                <c:pt idx="4">
                  <c:v>2015 -2016</c:v>
                </c:pt>
              </c:strCache>
            </c:strRef>
          </c:cat>
          <c:val>
            <c:numRef>
              <c:f>Sheet1!$D$4:$D$8</c:f>
              <c:numCache>
                <c:formatCode>General</c:formatCode>
                <c:ptCount val="5"/>
                <c:pt idx="0">
                  <c:v>12</c:v>
                </c:pt>
                <c:pt idx="1">
                  <c:v>13</c:v>
                </c:pt>
                <c:pt idx="2">
                  <c:v>12</c:v>
                </c:pt>
                <c:pt idx="3">
                  <c:v>15</c:v>
                </c:pt>
                <c:pt idx="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C52-4374-9738-219F443E258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vi-VN"/>
        </a:p>
      </c:txPr>
    </c:legend>
    <c:plotVisOnly val="1"/>
    <c:dispBlanksAs val="zero"/>
    <c:showDLblsOverMax val="0"/>
  </c:chart>
  <c:spPr>
    <a:solidFill>
      <a:schemeClr val="accent4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vi-V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HỌC</a:t>
            </a:r>
            <a:r>
              <a:rPr lang="en-US" baseline="0"/>
              <a:t> SINH GIỎI LỚP 7 A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vi-V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Nam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Sheet1!$A$4:$A$8</c:f>
              <c:strCache>
                <c:ptCount val="5"/>
                <c:pt idx="0">
                  <c:v>2011 -2012</c:v>
                </c:pt>
                <c:pt idx="1">
                  <c:v>2012 -2013</c:v>
                </c:pt>
                <c:pt idx="2">
                  <c:v>2013 -2014</c:v>
                </c:pt>
                <c:pt idx="3">
                  <c:v>2014 -2015</c:v>
                </c:pt>
                <c:pt idx="4">
                  <c:v>2015 -2016</c:v>
                </c:pt>
              </c:strCache>
            </c:strRef>
          </c:cat>
          <c:val>
            <c:numRef>
              <c:f>Sheet1!$B$4:$B$8</c:f>
              <c:numCache>
                <c:formatCode>General</c:formatCode>
                <c:ptCount val="5"/>
                <c:pt idx="0">
                  <c:v>8</c:v>
                </c:pt>
                <c:pt idx="1">
                  <c:v>8</c:v>
                </c:pt>
                <c:pt idx="2">
                  <c:v>6</c:v>
                </c:pt>
                <c:pt idx="3">
                  <c:v>9</c:v>
                </c:pt>
                <c:pt idx="4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D40-451F-94F6-5174917C900D}"/>
            </c:ext>
          </c:extLst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Nữ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Sheet1!$A$4:$A$8</c:f>
              <c:strCache>
                <c:ptCount val="5"/>
                <c:pt idx="0">
                  <c:v>2011 -2012</c:v>
                </c:pt>
                <c:pt idx="1">
                  <c:v>2012 -2013</c:v>
                </c:pt>
                <c:pt idx="2">
                  <c:v>2013 -2014</c:v>
                </c:pt>
                <c:pt idx="3">
                  <c:v>2014 -2015</c:v>
                </c:pt>
                <c:pt idx="4">
                  <c:v>2015 -2016</c:v>
                </c:pt>
              </c:strCache>
            </c:strRef>
          </c:cat>
          <c:val>
            <c:numRef>
              <c:f>Sheet1!$C$4:$C$8</c:f>
              <c:numCache>
                <c:formatCode>General</c:formatCode>
                <c:ptCount val="5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6</c:v>
                </c:pt>
                <c:pt idx="4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D40-451F-94F6-5174917C900D}"/>
            </c:ext>
          </c:extLst>
        </c:ser>
        <c:ser>
          <c:idx val="2"/>
          <c:order val="2"/>
          <c:tx>
            <c:strRef>
              <c:f>Sheet1!$D$3</c:f>
              <c:strCache>
                <c:ptCount val="1"/>
                <c:pt idx="0">
                  <c:v>Tổng cộng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Sheet1!$A$4:$A$8</c:f>
              <c:strCache>
                <c:ptCount val="5"/>
                <c:pt idx="0">
                  <c:v>2011 -2012</c:v>
                </c:pt>
                <c:pt idx="1">
                  <c:v>2012 -2013</c:v>
                </c:pt>
                <c:pt idx="2">
                  <c:v>2013 -2014</c:v>
                </c:pt>
                <c:pt idx="3">
                  <c:v>2014 -2015</c:v>
                </c:pt>
                <c:pt idx="4">
                  <c:v>2015 -2016</c:v>
                </c:pt>
              </c:strCache>
            </c:strRef>
          </c:cat>
          <c:val>
            <c:numRef>
              <c:f>Sheet1!$D$4:$D$8</c:f>
              <c:numCache>
                <c:formatCode>General</c:formatCode>
                <c:ptCount val="5"/>
                <c:pt idx="0">
                  <c:v>12</c:v>
                </c:pt>
                <c:pt idx="1">
                  <c:v>13</c:v>
                </c:pt>
                <c:pt idx="2">
                  <c:v>12</c:v>
                </c:pt>
                <c:pt idx="3">
                  <c:v>15</c:v>
                </c:pt>
                <c:pt idx="4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D40-451F-94F6-5174917C900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7694976"/>
        <c:axId val="35241984"/>
      </c:lineChart>
      <c:catAx>
        <c:axId val="37694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35241984"/>
        <c:crosses val="autoZero"/>
        <c:auto val="1"/>
        <c:lblAlgn val="ctr"/>
        <c:lblOffset val="100"/>
        <c:noMultiLvlLbl val="0"/>
      </c:catAx>
      <c:valAx>
        <c:axId val="3524198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7694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vi-VN"/>
        </a:p>
      </c:txPr>
    </c:legend>
    <c:plotVisOnly val="1"/>
    <c:dispBlanksAs val="gap"/>
    <c:showDLblsOverMax val="0"/>
  </c:chart>
  <c:spPr>
    <a:solidFill>
      <a:schemeClr val="accent2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vi-V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HỌC</a:t>
            </a:r>
            <a:r>
              <a:rPr lang="en-US" baseline="0"/>
              <a:t> SINH GIỎI LỚP 7 A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vi-V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Nam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Sheet1!$A$4:$A$8</c:f>
              <c:strCache>
                <c:ptCount val="5"/>
                <c:pt idx="0">
                  <c:v>2011 -2012</c:v>
                </c:pt>
                <c:pt idx="1">
                  <c:v>2012 -2013</c:v>
                </c:pt>
                <c:pt idx="2">
                  <c:v>2013 -2014</c:v>
                </c:pt>
                <c:pt idx="3">
                  <c:v>2014 -2015</c:v>
                </c:pt>
                <c:pt idx="4">
                  <c:v>2015 -2016</c:v>
                </c:pt>
              </c:strCache>
            </c:strRef>
          </c:cat>
          <c:val>
            <c:numRef>
              <c:f>Sheet1!$B$4:$B$8</c:f>
              <c:numCache>
                <c:formatCode>General</c:formatCode>
                <c:ptCount val="5"/>
                <c:pt idx="0">
                  <c:v>8</c:v>
                </c:pt>
                <c:pt idx="1">
                  <c:v>8</c:v>
                </c:pt>
                <c:pt idx="2">
                  <c:v>6</c:v>
                </c:pt>
                <c:pt idx="3">
                  <c:v>9</c:v>
                </c:pt>
                <c:pt idx="4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062-4CD5-B57B-BA600E3714EF}"/>
            </c:ext>
          </c:extLst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Nữ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Sheet1!$A$4:$A$8</c:f>
              <c:strCache>
                <c:ptCount val="5"/>
                <c:pt idx="0">
                  <c:v>2011 -2012</c:v>
                </c:pt>
                <c:pt idx="1">
                  <c:v>2012 -2013</c:v>
                </c:pt>
                <c:pt idx="2">
                  <c:v>2013 -2014</c:v>
                </c:pt>
                <c:pt idx="3">
                  <c:v>2014 -2015</c:v>
                </c:pt>
                <c:pt idx="4">
                  <c:v>2015 -2016</c:v>
                </c:pt>
              </c:strCache>
            </c:strRef>
          </c:cat>
          <c:val>
            <c:numRef>
              <c:f>Sheet1!$C$4:$C$8</c:f>
              <c:numCache>
                <c:formatCode>General</c:formatCode>
                <c:ptCount val="5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6</c:v>
                </c:pt>
                <c:pt idx="4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062-4CD5-B57B-BA600E3714EF}"/>
            </c:ext>
          </c:extLst>
        </c:ser>
        <c:ser>
          <c:idx val="2"/>
          <c:order val="2"/>
          <c:tx>
            <c:strRef>
              <c:f>Sheet1!$D$3</c:f>
              <c:strCache>
                <c:ptCount val="1"/>
                <c:pt idx="0">
                  <c:v>Tổng cộng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Sheet1!$A$4:$A$8</c:f>
              <c:strCache>
                <c:ptCount val="5"/>
                <c:pt idx="0">
                  <c:v>2011 -2012</c:v>
                </c:pt>
                <c:pt idx="1">
                  <c:v>2012 -2013</c:v>
                </c:pt>
                <c:pt idx="2">
                  <c:v>2013 -2014</c:v>
                </c:pt>
                <c:pt idx="3">
                  <c:v>2014 -2015</c:v>
                </c:pt>
                <c:pt idx="4">
                  <c:v>2015 -2016</c:v>
                </c:pt>
              </c:strCache>
            </c:strRef>
          </c:cat>
          <c:val>
            <c:numRef>
              <c:f>Sheet1!$D$4:$D$8</c:f>
              <c:numCache>
                <c:formatCode>General</c:formatCode>
                <c:ptCount val="5"/>
                <c:pt idx="0">
                  <c:v>12</c:v>
                </c:pt>
                <c:pt idx="1">
                  <c:v>13</c:v>
                </c:pt>
                <c:pt idx="2">
                  <c:v>12</c:v>
                </c:pt>
                <c:pt idx="3">
                  <c:v>15</c:v>
                </c:pt>
                <c:pt idx="4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062-4CD5-B57B-BA600E3714E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1213952"/>
        <c:axId val="35247168"/>
      </c:lineChart>
      <c:catAx>
        <c:axId val="41213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35247168"/>
        <c:crosses val="autoZero"/>
        <c:auto val="1"/>
        <c:lblAlgn val="ctr"/>
        <c:lblOffset val="100"/>
        <c:noMultiLvlLbl val="0"/>
      </c:catAx>
      <c:valAx>
        <c:axId val="3524716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1213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vi-VN"/>
        </a:p>
      </c:txPr>
    </c:legend>
    <c:plotVisOnly val="1"/>
    <c:dispBlanksAs val="gap"/>
    <c:showDLblsOverMax val="0"/>
  </c:chart>
  <c:spPr>
    <a:solidFill>
      <a:schemeClr val="accent2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vi-V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057109-A130-469F-822C-603D6D89E6DA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BB30EB-A5C9-4BAC-A46D-F5369A3A41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441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B30EB-A5C9-4BAC-A46D-F5369A3A41B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2244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E06004-BA7F-4908-BCA9-C91A67C8300C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6696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B30EB-A5C9-4BAC-A46D-F5369A3A41B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795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B30EB-A5C9-4BAC-A46D-F5369A3A41B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631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B30EB-A5C9-4BAC-A46D-F5369A3A41B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4443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spcBef>
                <a:spcPct val="50000"/>
              </a:spcBef>
              <a:buFont typeface="Wingdings" panose="05000000000000000000" pitchFamily="2" charset="2"/>
              <a:buChar char="@"/>
            </a:pPr>
            <a:r>
              <a:rPr lang="en-US" altLang="en-US" sz="1200">
                <a:solidFill>
                  <a:srgbClr val="000000"/>
                </a:solidFill>
              </a:rPr>
              <a:t>Dễ dàng so sánh dữ liệu</a:t>
            </a:r>
          </a:p>
          <a:p>
            <a:pPr marL="457200" indent="-457200" eaLnBrk="1" hangingPunct="1">
              <a:spcBef>
                <a:spcPct val="50000"/>
              </a:spcBef>
              <a:buFont typeface="Wingdings" panose="05000000000000000000" pitchFamily="2" charset="2"/>
              <a:buChar char="@"/>
            </a:pPr>
            <a:r>
              <a:rPr lang="en-US" altLang="en-US" sz="1200">
                <a:solidFill>
                  <a:srgbClr val="000000"/>
                </a:solidFill>
              </a:rPr>
              <a:t>Dễ dự đoán xu thế tăng hay giảm của dữ liệu.</a:t>
            </a:r>
          </a:p>
          <a:p>
            <a:pPr marL="457200" indent="-457200" eaLnBrk="1" hangingPunct="1">
              <a:spcBef>
                <a:spcPct val="50000"/>
              </a:spcBef>
              <a:buFont typeface="Wingdings" panose="05000000000000000000" pitchFamily="2" charset="2"/>
              <a:buChar char="@"/>
            </a:pPr>
            <a:r>
              <a:rPr lang="en-US" altLang="en-US" sz="1200">
                <a:solidFill>
                  <a:srgbClr val="000000"/>
                </a:solidFill>
              </a:rPr>
              <a:t>Minh hoạ bằng biểu đồ: Trực quan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B30EB-A5C9-4BAC-A46D-F5369A3A41B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390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en-US" sz="1200" b="1">
                <a:solidFill>
                  <a:srgbClr val="FF0000"/>
                </a:solidFill>
                <a:sym typeface="Wingdings" panose="05000000000000000000" pitchFamily="2" charset="2"/>
              </a:rPr>
              <a:t></a:t>
            </a:r>
            <a:r>
              <a:rPr lang="en-US" altLang="en-US" sz="1200">
                <a:solidFill>
                  <a:srgbClr val="000000"/>
                </a:solidFill>
              </a:rPr>
              <a:t>Dễ hiểu, dễ gây ấn tượng và người đọc ghi nhớ lâu hơn.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200" b="1">
                <a:solidFill>
                  <a:srgbClr val="FF0000"/>
                </a:solidFill>
                <a:sym typeface="Wingdings" panose="05000000000000000000" pitchFamily="2" charset="2"/>
              </a:rPr>
              <a:t></a:t>
            </a:r>
            <a:r>
              <a:rPr lang="en-US" altLang="en-US" sz="1200">
                <a:solidFill>
                  <a:srgbClr val="000000"/>
                </a:solidFill>
              </a:rPr>
              <a:t>Biểu đồ được tự động cập nhật khi dữ liệu thay đổi.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200" b="1">
                <a:solidFill>
                  <a:srgbClr val="FF0000"/>
                </a:solidFill>
                <a:sym typeface="Wingdings" panose="05000000000000000000" pitchFamily="2" charset="2"/>
              </a:rPr>
              <a:t></a:t>
            </a:r>
            <a:r>
              <a:rPr lang="en-US" altLang="en-US" sz="1200">
                <a:solidFill>
                  <a:srgbClr val="000000"/>
                </a:solidFill>
              </a:rPr>
              <a:t>Có nhiều dạng biểu đồ phong phú.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B30EB-A5C9-4BAC-A46D-F5369A3A41B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6646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B30EB-A5C9-4BAC-A46D-F5369A3A41B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1158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B30EB-A5C9-4BAC-A46D-F5369A3A41B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2827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B30EB-A5C9-4BAC-A46D-F5369A3A41B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CC2FE-DAFA-4CEA-8B29-82ACBFC22227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7E9F-5DAD-4D8E-9CF3-A8FE9ABBC5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098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CC2FE-DAFA-4CEA-8B29-82ACBFC22227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7E9F-5DAD-4D8E-9CF3-A8FE9ABBC5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30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CC2FE-DAFA-4CEA-8B29-82ACBFC22227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7E9F-5DAD-4D8E-9CF3-A8FE9ABBC5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77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62800" y="6507163"/>
            <a:ext cx="1828800" cy="274637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Võ Nhật Trường</a:t>
            </a:r>
          </a:p>
        </p:txBody>
      </p:sp>
    </p:spTree>
    <p:extLst>
      <p:ext uri="{BB962C8B-B14F-4D97-AF65-F5344CB8AC3E}">
        <p14:creationId xmlns:p14="http://schemas.microsoft.com/office/powerpoint/2010/main" val="3005851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ircle/>
      </p:transition>
    </mc:Choice>
    <mc:Fallback xmlns="">
      <p:transition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CC2FE-DAFA-4CEA-8B29-82ACBFC22227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7E9F-5DAD-4D8E-9CF3-A8FE9ABBC5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322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CC2FE-DAFA-4CEA-8B29-82ACBFC22227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7E9F-5DAD-4D8E-9CF3-A8FE9ABBC5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130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CC2FE-DAFA-4CEA-8B29-82ACBFC22227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7E9F-5DAD-4D8E-9CF3-A8FE9ABBC5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06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CC2FE-DAFA-4CEA-8B29-82ACBFC22227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7E9F-5DAD-4D8E-9CF3-A8FE9ABBC5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184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CC2FE-DAFA-4CEA-8B29-82ACBFC22227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7E9F-5DAD-4D8E-9CF3-A8FE9ABBC5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320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CC2FE-DAFA-4CEA-8B29-82ACBFC22227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7E9F-5DAD-4D8E-9CF3-A8FE9ABBC5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031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CC2FE-DAFA-4CEA-8B29-82ACBFC22227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7E9F-5DAD-4D8E-9CF3-A8FE9ABBC5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380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CC2FE-DAFA-4CEA-8B29-82ACBFC22227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7E9F-5DAD-4D8E-9CF3-A8FE9ABBC5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126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CC2FE-DAFA-4CEA-8B29-82ACBFC22227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57E9F-5DAD-4D8E-9CF3-A8FE9ABBC5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321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625600" y="3545840"/>
            <a:ext cx="5059680" cy="7620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vi-VN" sz="2400" i="1" dirty="0">
                <a:solidFill>
                  <a:srgbClr val="002060"/>
                </a:solidFill>
                <a:latin typeface="Times New Roman" pitchFamily="18" charset="0"/>
              </a:rPr>
              <a:t>Giáo viên: </a:t>
            </a:r>
            <a:r>
              <a:rPr lang="en-US" sz="2400" i="1" dirty="0" err="1">
                <a:solidFill>
                  <a:srgbClr val="002060"/>
                </a:solidFill>
                <a:latin typeface="Times New Roman" pitchFamily="18" charset="0"/>
              </a:rPr>
              <a:t>Nguyễn</a:t>
            </a:r>
            <a:r>
              <a:rPr lang="en-US" sz="2400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itchFamily="18" charset="0"/>
              </a:rPr>
              <a:t>Thị</a:t>
            </a:r>
            <a:r>
              <a:rPr lang="en-US" sz="2400" i="1" dirty="0">
                <a:solidFill>
                  <a:srgbClr val="002060"/>
                </a:solidFill>
                <a:latin typeface="Times New Roman" pitchFamily="18" charset="0"/>
              </a:rPr>
              <a:t> Thanh </a:t>
            </a:r>
            <a:r>
              <a:rPr lang="en-US" sz="2400" i="1" dirty="0" err="1">
                <a:solidFill>
                  <a:srgbClr val="002060"/>
                </a:solidFill>
                <a:latin typeface="Times New Roman" pitchFamily="18" charset="0"/>
              </a:rPr>
              <a:t>Thúy</a:t>
            </a:r>
            <a:endParaRPr lang="en-US" sz="2400" i="1" dirty="0">
              <a:solidFill>
                <a:srgbClr val="002060"/>
              </a:solidFill>
              <a:latin typeface="Times New Roman" pitchFamily="18" charset="0"/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en-US" sz="2400" i="1" dirty="0">
                <a:solidFill>
                  <a:srgbClr val="002060"/>
                </a:solidFill>
                <a:latin typeface="Times New Roman" pitchFamily="18" charset="0"/>
              </a:rPr>
              <a:t>Trường: THCS Long </a:t>
            </a:r>
            <a:r>
              <a:rPr lang="en-US" sz="2400" i="1" dirty="0" err="1">
                <a:solidFill>
                  <a:srgbClr val="002060"/>
                </a:solidFill>
                <a:latin typeface="Times New Roman" pitchFamily="18" charset="0"/>
              </a:rPr>
              <a:t>Biên</a:t>
            </a:r>
            <a:endParaRPr lang="en-US" i="1" dirty="0">
              <a:solidFill>
                <a:srgbClr val="002060"/>
              </a:solidFill>
            </a:endParaRPr>
          </a:p>
        </p:txBody>
      </p:sp>
      <p:sp>
        <p:nvSpPr>
          <p:cNvPr id="22531" name="TextBox 3"/>
          <p:cNvSpPr txBox="1">
            <a:spLocks noChangeArrowheads="1"/>
          </p:cNvSpPr>
          <p:nvPr/>
        </p:nvSpPr>
        <p:spPr bwMode="auto">
          <a:xfrm>
            <a:off x="1905000" y="1676400"/>
            <a:ext cx="6477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  <a:latin typeface="Arial" charset="0"/>
              </a:rPr>
              <a:t>	TIN HỌC 7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1587" y="95250"/>
            <a:ext cx="8382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</a:rPr>
              <a:t>2. Một số dạng biểu đồ thường dùng: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28600" y="1233726"/>
            <a:ext cx="2286000" cy="3409950"/>
            <a:chOff x="240" y="1152"/>
            <a:chExt cx="1440" cy="1488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240" y="1248"/>
              <a:ext cx="1440" cy="1392"/>
            </a:xfrm>
            <a:custGeom>
              <a:avLst/>
              <a:gdLst>
                <a:gd name="T0" fmla="*/ 0 w 1440"/>
                <a:gd name="T1" fmla="*/ 0 h 1392"/>
                <a:gd name="T2" fmla="*/ 0 w 1440"/>
                <a:gd name="T3" fmla="*/ 1392 h 1392"/>
                <a:gd name="T4" fmla="*/ 1440 w 1440"/>
                <a:gd name="T5" fmla="*/ 1392 h 13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40" h="1392">
                  <a:moveTo>
                    <a:pt x="0" y="0"/>
                  </a:moveTo>
                  <a:lnTo>
                    <a:pt x="0" y="1392"/>
                  </a:lnTo>
                  <a:lnTo>
                    <a:pt x="1440" y="139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36" y="1776"/>
              <a:ext cx="192" cy="86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28" y="1296"/>
              <a:ext cx="192" cy="1344"/>
            </a:xfrm>
            <a:prstGeom prst="rect">
              <a:avLst/>
            </a:prstGeom>
            <a:solidFill>
              <a:srgbClr val="0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1032" y="1152"/>
              <a:ext cx="192" cy="14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1224" y="1776"/>
              <a:ext cx="192" cy="864"/>
            </a:xfrm>
            <a:prstGeom prst="rect">
              <a:avLst/>
            </a:prstGeom>
            <a:solidFill>
              <a:srgbClr val="0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720" y="1536"/>
              <a:ext cx="192" cy="110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1416" y="2064"/>
              <a:ext cx="192" cy="57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2971800" y="1157526"/>
            <a:ext cx="2895600" cy="3505200"/>
            <a:chOff x="2016" y="1104"/>
            <a:chExt cx="1493" cy="1536"/>
          </a:xfrm>
        </p:grpSpPr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2016" y="1104"/>
              <a:ext cx="1488" cy="1536"/>
            </a:xfrm>
            <a:custGeom>
              <a:avLst/>
              <a:gdLst>
                <a:gd name="T0" fmla="*/ 0 w 1296"/>
                <a:gd name="T1" fmla="*/ 0 h 1536"/>
                <a:gd name="T2" fmla="*/ 0 w 1296"/>
                <a:gd name="T3" fmla="*/ 1536 h 1536"/>
                <a:gd name="T4" fmla="*/ 1488 w 1296"/>
                <a:gd name="T5" fmla="*/ 1536 h 153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96" h="1536">
                  <a:moveTo>
                    <a:pt x="0" y="0"/>
                  </a:moveTo>
                  <a:lnTo>
                    <a:pt x="0" y="1536"/>
                  </a:lnTo>
                  <a:lnTo>
                    <a:pt x="1296" y="153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2016" y="1440"/>
              <a:ext cx="1493" cy="672"/>
            </a:xfrm>
            <a:custGeom>
              <a:avLst/>
              <a:gdLst>
                <a:gd name="T0" fmla="*/ 0 w 1344"/>
                <a:gd name="T1" fmla="*/ 672 h 672"/>
                <a:gd name="T2" fmla="*/ 480 w 1344"/>
                <a:gd name="T3" fmla="*/ 0 h 672"/>
                <a:gd name="T4" fmla="*/ 1066 w 1344"/>
                <a:gd name="T5" fmla="*/ 336 h 672"/>
                <a:gd name="T6" fmla="*/ 1493 w 1344"/>
                <a:gd name="T7" fmla="*/ 192 h 6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44" h="672">
                  <a:moveTo>
                    <a:pt x="0" y="672"/>
                  </a:moveTo>
                  <a:lnTo>
                    <a:pt x="432" y="0"/>
                  </a:lnTo>
                  <a:lnTo>
                    <a:pt x="960" y="336"/>
                  </a:lnTo>
                  <a:lnTo>
                    <a:pt x="1344" y="19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2016" y="2112"/>
              <a:ext cx="1493" cy="240"/>
            </a:xfrm>
            <a:custGeom>
              <a:avLst/>
              <a:gdLst>
                <a:gd name="T0" fmla="*/ 0 w 1344"/>
                <a:gd name="T1" fmla="*/ 240 h 240"/>
                <a:gd name="T2" fmla="*/ 320 w 1344"/>
                <a:gd name="T3" fmla="*/ 192 h 240"/>
                <a:gd name="T4" fmla="*/ 640 w 1344"/>
                <a:gd name="T5" fmla="*/ 240 h 240"/>
                <a:gd name="T6" fmla="*/ 800 w 1344"/>
                <a:gd name="T7" fmla="*/ 96 h 240"/>
                <a:gd name="T8" fmla="*/ 1226 w 1344"/>
                <a:gd name="T9" fmla="*/ 144 h 240"/>
                <a:gd name="T10" fmla="*/ 1493 w 1344"/>
                <a:gd name="T11" fmla="*/ 0 h 2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44" h="240">
                  <a:moveTo>
                    <a:pt x="0" y="240"/>
                  </a:moveTo>
                  <a:lnTo>
                    <a:pt x="288" y="192"/>
                  </a:lnTo>
                  <a:lnTo>
                    <a:pt x="576" y="240"/>
                  </a:lnTo>
                  <a:lnTo>
                    <a:pt x="720" y="96"/>
                  </a:lnTo>
                  <a:lnTo>
                    <a:pt x="1104" y="144"/>
                  </a:lnTo>
                  <a:lnTo>
                    <a:pt x="1344" y="0"/>
                  </a:lnTo>
                </a:path>
              </a:pathLst>
            </a:custGeom>
            <a:noFill/>
            <a:ln w="952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2016" y="1440"/>
              <a:ext cx="1440" cy="1056"/>
            </a:xfrm>
            <a:custGeom>
              <a:avLst/>
              <a:gdLst>
                <a:gd name="T0" fmla="*/ 0 w 1296"/>
                <a:gd name="T1" fmla="*/ 288 h 1056"/>
                <a:gd name="T2" fmla="*/ 587 w 1296"/>
                <a:gd name="T3" fmla="*/ 1056 h 1056"/>
                <a:gd name="T4" fmla="*/ 747 w 1296"/>
                <a:gd name="T5" fmla="*/ 384 h 1056"/>
                <a:gd name="T6" fmla="*/ 907 w 1296"/>
                <a:gd name="T7" fmla="*/ 576 h 1056"/>
                <a:gd name="T8" fmla="*/ 1440 w 1296"/>
                <a:gd name="T9" fmla="*/ 0 h 10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96" h="1056">
                  <a:moveTo>
                    <a:pt x="0" y="288"/>
                  </a:moveTo>
                  <a:lnTo>
                    <a:pt x="528" y="1056"/>
                  </a:lnTo>
                  <a:lnTo>
                    <a:pt x="672" y="384"/>
                  </a:lnTo>
                  <a:lnTo>
                    <a:pt x="816" y="576"/>
                  </a:lnTo>
                  <a:lnTo>
                    <a:pt x="1296" y="0"/>
                  </a:lnTo>
                </a:path>
              </a:pathLst>
            </a:custGeom>
            <a:noFill/>
            <a:ln w="9525">
              <a:solidFill>
                <a:srgbClr val="99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8" name="Picture 1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767126"/>
            <a:ext cx="38100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AutoShape 19"/>
          <p:cNvSpPr>
            <a:spLocks noChangeArrowheads="1"/>
          </p:cNvSpPr>
          <p:nvPr/>
        </p:nvSpPr>
        <p:spPr bwMode="auto">
          <a:xfrm>
            <a:off x="1295400" y="709851"/>
            <a:ext cx="5794513" cy="2563161"/>
          </a:xfrm>
          <a:prstGeom prst="cloudCallout">
            <a:avLst>
              <a:gd name="adj1" fmla="val 2681"/>
              <a:gd name="adj2" fmla="val 79889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54000" tIns="10800" rIns="54000" bIns="10800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sao để xác định dạng biểu đồ nào cho phù hợp</a:t>
            </a:r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304800" y="5288201"/>
            <a:ext cx="2286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Biểu đồ cột</a:t>
            </a: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3124200" y="5288201"/>
            <a:ext cx="358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Biểu đồ đường gấp khúc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6934200" y="5288201"/>
            <a:ext cx="1981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/>
              <a:t>Biểu đồ hình tròn</a:t>
            </a:r>
          </a:p>
        </p:txBody>
      </p:sp>
    </p:spTree>
    <p:extLst>
      <p:ext uri="{BB962C8B-B14F-4D97-AF65-F5344CB8AC3E}">
        <p14:creationId xmlns:p14="http://schemas.microsoft.com/office/powerpoint/2010/main" val="986675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1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304800" y="2293036"/>
            <a:ext cx="8686800" cy="346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90000"/>
              </a:spcAft>
            </a:pPr>
            <a:r>
              <a:rPr lang="en-US" altLang="en-US" b="1">
                <a:solidFill>
                  <a:srgbClr val="FF3300"/>
                </a:solidFill>
                <a:sym typeface="Wingdings" panose="05000000000000000000" pitchFamily="2" charset="2"/>
              </a:rPr>
              <a:t></a:t>
            </a:r>
            <a:r>
              <a:rPr lang="en-US" altLang="en-US" b="1"/>
              <a:t> ……………………………: Rất thích hợp để so sánh dữ liệu có trong nhiều cột.</a:t>
            </a:r>
          </a:p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sym typeface="Wingdings" panose="05000000000000000000" pitchFamily="2" charset="2"/>
              </a:rPr>
              <a:t></a:t>
            </a:r>
            <a:r>
              <a:rPr lang="en-US" altLang="en-US"/>
              <a:t> </a:t>
            </a:r>
            <a:r>
              <a:rPr lang="en-US" altLang="en-US" b="1"/>
              <a:t>……………………………….: </a:t>
            </a:r>
            <a:r>
              <a:rPr lang="en-US" altLang="en-US" b="1">
                <a:solidFill>
                  <a:srgbClr val="000000"/>
                </a:solidFill>
              </a:rPr>
              <a:t>Dùng để so sánh dữ liệu và dự đoán xu thế tăng hay giảm của dữ liệu.</a:t>
            </a:r>
            <a:r>
              <a:rPr lang="en-US" altLang="en-US"/>
              <a:t> </a:t>
            </a:r>
          </a:p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sym typeface="Wingdings" panose="05000000000000000000" pitchFamily="2" charset="2"/>
              </a:rPr>
              <a:t></a:t>
            </a:r>
            <a:r>
              <a:rPr lang="en-US" altLang="en-US" b="1"/>
              <a:t> ……………………………: </a:t>
            </a:r>
            <a:r>
              <a:rPr lang="en-US" altLang="en-US" b="1">
                <a:solidFill>
                  <a:srgbClr val="000000"/>
                </a:solidFill>
              </a:rPr>
              <a:t>Thích hợp để mô tả tỷ lệ của các giá trị dữ liệu so với tổng thể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755650" y="3624948"/>
            <a:ext cx="4425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Biểu đồ đường gấp khúc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981200" y="2177148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66"/>
                </a:solidFill>
              </a:rPr>
              <a:t>?1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1981200" y="3639236"/>
            <a:ext cx="1143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66"/>
                </a:solidFill>
              </a:rPr>
              <a:t>?2</a:t>
            </a: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3124200" y="4782236"/>
            <a:ext cx="7493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66"/>
                </a:solidFill>
              </a:rPr>
              <a:t>?3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04800" y="919054"/>
            <a:ext cx="8636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- Điền cụm từ thích hợp (</a:t>
            </a:r>
            <a:r>
              <a:rPr lang="en-US" altLang="en-US" sz="320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đồ cột, biểu đồ hình tròn, biểu đồ đường gấp khúc) 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vào khoảng trống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949325" y="2177148"/>
            <a:ext cx="30892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Biểu đồ cột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963613" y="4782236"/>
            <a:ext cx="3684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Biểu đồ hình tròn</a:t>
            </a: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-1587" y="95250"/>
            <a:ext cx="8382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</a:rPr>
              <a:t>2. Một số dạng biểu đồ thường dùng:</a:t>
            </a:r>
          </a:p>
        </p:txBody>
      </p:sp>
    </p:spTree>
    <p:extLst>
      <p:ext uri="{BB962C8B-B14F-4D97-AF65-F5344CB8AC3E}">
        <p14:creationId xmlns:p14="http://schemas.microsoft.com/office/powerpoint/2010/main" val="1149461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75772" y="2510982"/>
            <a:ext cx="20574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0800" rIns="54000" bIns="10800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/>
              <a:t>Đây là biểu đồ dạng nào?</a:t>
            </a:r>
          </a:p>
        </p:txBody>
      </p:sp>
      <p:pic>
        <p:nvPicPr>
          <p:cNvPr id="5" name="Picture 3" descr="questionsign_w"/>
          <p:cNvPicPr preferRelativeResize="0">
            <a:picLocks noChangeAspect="1" noChangeArrowheads="1" noCrop="1"/>
          </p:cNvPicPr>
          <p:nvPr/>
        </p:nvPicPr>
        <p:blipFill>
          <a:blip r:embed="rId2">
            <a:lum bright="36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72" y="1215582"/>
            <a:ext cx="1295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51972" y="529782"/>
            <a:ext cx="1981200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0800" rIns="54000" bIns="10800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/>
              <a:t>Ví dụ 1:</a:t>
            </a:r>
          </a:p>
        </p:txBody>
      </p:sp>
      <p:graphicFrame>
        <p:nvGraphicFramePr>
          <p:cNvPr id="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7255939"/>
              </p:ext>
            </p:extLst>
          </p:nvPr>
        </p:nvGraphicFramePr>
        <p:xfrm>
          <a:off x="2485572" y="605982"/>
          <a:ext cx="6350000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6419734" imgH="2962251" progId="Excel.Sheet.8">
                  <p:embed/>
                </p:oleObj>
              </mc:Choice>
              <mc:Fallback>
                <p:oleObj name="Worksheet" r:id="rId3" imgW="6419734" imgH="2962251" progId="Excel.Sheet.8">
                  <p:embed/>
                  <p:pic>
                    <p:nvPicPr>
                      <p:cNvPr id="0" name="Picture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5572" y="605982"/>
                        <a:ext cx="6350000" cy="2514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1403709"/>
              </p:ext>
            </p:extLst>
          </p:nvPr>
        </p:nvGraphicFramePr>
        <p:xfrm>
          <a:off x="2434772" y="3196782"/>
          <a:ext cx="645160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5" imgW="6456224" imgH="2822693" progId="Excel.Sheet.8">
                  <p:embed/>
                </p:oleObj>
              </mc:Choice>
              <mc:Fallback>
                <p:oleObj name="Chart" r:id="rId5" imgW="6456224" imgH="2822693" progId="Excel.Shee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4772" y="3196782"/>
                        <a:ext cx="6451600" cy="281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1480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75772" y="380786"/>
            <a:ext cx="1981200" cy="44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0800" rIns="54000" bIns="10800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/>
              <a:t>Ví dụ 2:</a:t>
            </a:r>
          </a:p>
        </p:txBody>
      </p:sp>
      <p:pic>
        <p:nvPicPr>
          <p:cNvPr id="5" name="Picture 3" descr="questionsign_w"/>
          <p:cNvPicPr preferRelativeResize="0">
            <a:picLocks noChangeAspect="1" noChangeArrowheads="1" noCrop="1"/>
          </p:cNvPicPr>
          <p:nvPr/>
        </p:nvPicPr>
        <p:blipFill>
          <a:blip r:embed="rId2">
            <a:lum bright="36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372" y="974511"/>
            <a:ext cx="1295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7972" y="366498"/>
            <a:ext cx="6477000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/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7972" y="2957298"/>
            <a:ext cx="6477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75772" y="2423898"/>
            <a:ext cx="20574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0800" rIns="54000" bIns="10800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/>
              <a:t>Đây là biểu đồ dạng nào?</a:t>
            </a:r>
          </a:p>
        </p:txBody>
      </p:sp>
    </p:spTree>
    <p:extLst>
      <p:ext uri="{BB962C8B-B14F-4D97-AF65-F5344CB8AC3E}">
        <p14:creationId xmlns:p14="http://schemas.microsoft.com/office/powerpoint/2010/main" val="3178835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24976" y="366498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/>
              <a:t>Ví dụ 3:</a:t>
            </a:r>
          </a:p>
        </p:txBody>
      </p:sp>
      <p:pic>
        <p:nvPicPr>
          <p:cNvPr id="5" name="Picture 4" descr="questionsign_w"/>
          <p:cNvPicPr preferRelativeResize="0">
            <a:picLocks noChangeAspect="1" noChangeArrowheads="1" noCrop="1"/>
          </p:cNvPicPr>
          <p:nvPr/>
        </p:nvPicPr>
        <p:blipFill>
          <a:blip r:embed="rId2">
            <a:lum bright="36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976" y="976098"/>
            <a:ext cx="1295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9976" y="366498"/>
            <a:ext cx="6781800" cy="230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4776" y="2804898"/>
            <a:ext cx="6477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2576" y="2363105"/>
            <a:ext cx="2362200" cy="883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54000" tIns="10800" rIns="54000" bIns="10800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dirty="0" err="1"/>
              <a:t>Đây</a:t>
            </a:r>
            <a:r>
              <a:rPr lang="en-US" altLang="en-US" dirty="0"/>
              <a:t> </a:t>
            </a:r>
            <a:r>
              <a:rPr lang="en-US" altLang="en-US" dirty="0" err="1"/>
              <a:t>là</a:t>
            </a:r>
            <a:r>
              <a:rPr lang="en-US" altLang="en-US" dirty="0"/>
              <a:t> </a:t>
            </a:r>
            <a:r>
              <a:rPr lang="en-US" altLang="en-US" dirty="0" err="1"/>
              <a:t>biểu</a:t>
            </a:r>
            <a:r>
              <a:rPr lang="en-US" altLang="en-US" dirty="0"/>
              <a:t> </a:t>
            </a:r>
            <a:r>
              <a:rPr lang="en-US" altLang="en-US" dirty="0" err="1"/>
              <a:t>đồ</a:t>
            </a:r>
            <a:r>
              <a:rPr lang="en-US" altLang="en-US" dirty="0"/>
              <a:t> </a:t>
            </a:r>
            <a:r>
              <a:rPr lang="en-US" altLang="en-US" dirty="0" err="1"/>
              <a:t>dạng</a:t>
            </a:r>
            <a:r>
              <a:rPr lang="en-US" altLang="en-US" dirty="0"/>
              <a:t> </a:t>
            </a:r>
            <a:r>
              <a:rPr lang="en-US" altLang="en-US" dirty="0" err="1"/>
              <a:t>nào</a:t>
            </a:r>
            <a:r>
              <a:rPr lang="en-US" alt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903705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88607"/>
            <a:ext cx="7886700" cy="4351338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0782"/>
            <a:ext cx="9144000" cy="524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8600" y="211137"/>
            <a:ext cx="4114800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3200" b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3. Tạo </a:t>
            </a:r>
            <a:r>
              <a:rPr lang="en-US" altLang="en-US" sz="3200" b="1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biểu</a:t>
            </a:r>
            <a:r>
              <a:rPr lang="en-US" altLang="en-US" sz="3200" b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đồ</a:t>
            </a:r>
            <a:endParaRPr lang="en-US" altLang="en-US" sz="32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" name="Rounded Rectangular Callout 5"/>
          <p:cNvSpPr>
            <a:spLocks noChangeArrowheads="1"/>
          </p:cNvSpPr>
          <p:nvPr/>
        </p:nvSpPr>
        <p:spPr bwMode="auto">
          <a:xfrm>
            <a:off x="6310313" y="1977582"/>
            <a:ext cx="2819400" cy="1736725"/>
          </a:xfrm>
          <a:prstGeom prst="wedgeRoundRectCallout">
            <a:avLst>
              <a:gd name="adj1" fmla="val -2856"/>
              <a:gd name="adj2" fmla="val 99199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/>
              <a:t>Để tạo biểu đồ em thực hiện thế nào?</a:t>
            </a:r>
          </a:p>
        </p:txBody>
      </p:sp>
      <p:sp>
        <p:nvSpPr>
          <p:cNvPr id="7" name="Rounded Rectangular Callout 6"/>
          <p:cNvSpPr>
            <a:spLocks noChangeArrowheads="1"/>
          </p:cNvSpPr>
          <p:nvPr/>
        </p:nvSpPr>
        <p:spPr bwMode="auto">
          <a:xfrm>
            <a:off x="381000" y="5101782"/>
            <a:ext cx="5105400" cy="1192213"/>
          </a:xfrm>
          <a:prstGeom prst="wedgeRoundRectCallout">
            <a:avLst>
              <a:gd name="adj1" fmla="val -2829"/>
              <a:gd name="adj2" fmla="val -100269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/>
              <a:t>Chỉ định miền dữ liệu để biểu diễn bằng biểu đồ.</a:t>
            </a:r>
          </a:p>
        </p:txBody>
      </p:sp>
      <p:sp>
        <p:nvSpPr>
          <p:cNvPr id="8" name="Rounded Rectangular Callout 7"/>
          <p:cNvSpPr>
            <a:spLocks noChangeArrowheads="1"/>
          </p:cNvSpPr>
          <p:nvPr/>
        </p:nvSpPr>
        <p:spPr bwMode="auto">
          <a:xfrm>
            <a:off x="228600" y="2004570"/>
            <a:ext cx="2514600" cy="1192212"/>
          </a:xfrm>
          <a:prstGeom prst="wedgeRoundRectCallout">
            <a:avLst>
              <a:gd name="adj1" fmla="val -2829"/>
              <a:gd name="adj2" fmla="val -100269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/>
              <a:t>Chọn dải lệnh </a:t>
            </a:r>
            <a:r>
              <a:rPr lang="en-US" sz="3200" b="1"/>
              <a:t>Insert</a:t>
            </a:r>
            <a:r>
              <a:rPr lang="en-US" sz="3200"/>
              <a:t>.</a:t>
            </a:r>
          </a:p>
        </p:txBody>
      </p:sp>
      <p:sp>
        <p:nvSpPr>
          <p:cNvPr id="9" name="Rounded Rectangular Callout 8"/>
          <p:cNvSpPr>
            <a:spLocks noChangeArrowheads="1"/>
          </p:cNvSpPr>
          <p:nvPr/>
        </p:nvSpPr>
        <p:spPr bwMode="auto">
          <a:xfrm>
            <a:off x="2898775" y="2250632"/>
            <a:ext cx="2435225" cy="1190625"/>
          </a:xfrm>
          <a:prstGeom prst="wedgeRoundRectCallout">
            <a:avLst>
              <a:gd name="adj1" fmla="val 48486"/>
              <a:gd name="adj2" fmla="val -64231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/>
              <a:t>Chọn dạng biểu đồ.</a:t>
            </a:r>
          </a:p>
        </p:txBody>
      </p:sp>
    </p:spTree>
    <p:extLst>
      <p:ext uri="{BB962C8B-B14F-4D97-AF65-F5344CB8AC3E}">
        <p14:creationId xmlns:p14="http://schemas.microsoft.com/office/powerpoint/2010/main" val="865706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04719"/>
            <a:ext cx="7886700" cy="4351338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26894"/>
            <a:ext cx="88392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2400" y="180975"/>
            <a:ext cx="4114800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3./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Tạo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biểu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đồ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304800" y="2650907"/>
            <a:ext cx="8458200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rIns="54000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sym typeface="Wingdings" panose="05000000000000000000" pitchFamily="2" charset="2"/>
              </a:rPr>
              <a:t></a:t>
            </a:r>
            <a:r>
              <a:rPr lang="en-US" altLang="en-US" sz="3200" b="1">
                <a:sym typeface="Wingdings" panose="05000000000000000000" pitchFamily="2" charset="2"/>
              </a:rPr>
              <a:t>B1.</a:t>
            </a:r>
            <a:r>
              <a:rPr lang="en-US" sz="3200"/>
              <a:t>Chỉ định miền dữ liệu để biểu diễn bằng biểu đồ (Chọn 1 ô trong miền có dữ liệu cần tạo biểu đồ)</a:t>
            </a:r>
            <a:endParaRPr lang="en-US" altLang="en-US" sz="320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en-US" sz="3200" b="1">
                <a:solidFill>
                  <a:srgbClr val="FF0000"/>
                </a:solidFill>
                <a:sym typeface="Wingdings" panose="05000000000000000000" pitchFamily="2" charset="2"/>
              </a:rPr>
              <a:t></a:t>
            </a:r>
            <a:r>
              <a:rPr lang="en-US" altLang="en-US" sz="3200" b="1">
                <a:sym typeface="Wingdings" panose="05000000000000000000" pitchFamily="2" charset="2"/>
              </a:rPr>
              <a:t>B2</a:t>
            </a:r>
            <a:r>
              <a:rPr lang="en-US" altLang="en-US" sz="3200" b="1">
                <a:solidFill>
                  <a:srgbClr val="FF0000"/>
                </a:solidFill>
                <a:sym typeface="Wingdings" panose="05000000000000000000" pitchFamily="2" charset="2"/>
              </a:rPr>
              <a:t>. </a:t>
            </a:r>
            <a:r>
              <a:rPr lang="en-US" sz="3200"/>
              <a:t>Chọn dạng biểu đồ trong nhóm Charts trên dải lệnh Insert.</a:t>
            </a:r>
          </a:p>
        </p:txBody>
      </p:sp>
    </p:spTree>
    <p:extLst>
      <p:ext uri="{BB962C8B-B14F-4D97-AF65-F5344CB8AC3E}">
        <p14:creationId xmlns:p14="http://schemas.microsoft.com/office/powerpoint/2010/main" val="18069722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460132"/>
            <a:ext cx="701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3./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Tạo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biểu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đồ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a.Chỉ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định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miền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dữ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liệu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776644"/>
            <a:ext cx="8763000" cy="446450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986" y="1915194"/>
            <a:ext cx="8266614" cy="4131999"/>
          </a:xfrm>
          <a:prstGeom prst="rect">
            <a:avLst/>
          </a:prstGeom>
        </p:spPr>
      </p:pic>
      <p:sp>
        <p:nvSpPr>
          <p:cNvPr id="7" name="Rounded Rectangular Callout 6"/>
          <p:cNvSpPr/>
          <p:nvPr/>
        </p:nvSpPr>
        <p:spPr bwMode="auto">
          <a:xfrm>
            <a:off x="5105400" y="591755"/>
            <a:ext cx="4080164" cy="1191816"/>
          </a:xfrm>
          <a:prstGeom prst="wedgeRoundRectCallout">
            <a:avLst>
              <a:gd name="adj1" fmla="val -29682"/>
              <a:gd name="adj2" fmla="val 93386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dirty="0" err="1"/>
              <a:t>Với</a:t>
            </a:r>
            <a:r>
              <a:rPr lang="en-US" sz="3200" dirty="0"/>
              <a:t> </a:t>
            </a:r>
            <a:r>
              <a:rPr lang="en-US" sz="3200" dirty="0" err="1"/>
              <a:t>bảng</a:t>
            </a:r>
            <a:r>
              <a:rPr lang="en-US" sz="3200" dirty="0"/>
              <a:t> </a:t>
            </a:r>
            <a:r>
              <a:rPr lang="en-US" sz="3200" dirty="0" err="1"/>
              <a:t>dữ</a:t>
            </a:r>
            <a:r>
              <a:rPr lang="en-US" sz="3200" dirty="0"/>
              <a:t> </a:t>
            </a:r>
            <a:r>
              <a:rPr lang="en-US" sz="3200" dirty="0" err="1"/>
              <a:t>liệu</a:t>
            </a:r>
            <a:r>
              <a:rPr lang="en-US" sz="3200" dirty="0"/>
              <a:t> </a:t>
            </a:r>
            <a:r>
              <a:rPr lang="en-US" sz="3200" dirty="0" err="1"/>
              <a:t>đã</a:t>
            </a:r>
            <a:r>
              <a:rPr lang="en-US" sz="3200" dirty="0"/>
              <a:t> </a:t>
            </a:r>
            <a:r>
              <a:rPr lang="en-US" sz="3200" dirty="0" err="1"/>
              <a:t>cho</a:t>
            </a:r>
            <a:r>
              <a:rPr lang="en-US" sz="3200" dirty="0"/>
              <a:t> </a:t>
            </a:r>
            <a:r>
              <a:rPr lang="en-US" sz="3200" dirty="0" err="1"/>
              <a:t>khi</a:t>
            </a:r>
            <a:r>
              <a:rPr lang="en-US" sz="3200" dirty="0"/>
              <a:t> </a:t>
            </a:r>
            <a:r>
              <a:rPr lang="en-US" sz="3200" dirty="0" err="1"/>
              <a:t>tạo</a:t>
            </a:r>
            <a:r>
              <a:rPr lang="en-US" sz="3200" dirty="0"/>
              <a:t> </a:t>
            </a:r>
            <a:r>
              <a:rPr lang="en-US" sz="3200" dirty="0" err="1"/>
              <a:t>biểu</a:t>
            </a:r>
            <a:r>
              <a:rPr lang="en-US" sz="3200" dirty="0"/>
              <a:t> </a:t>
            </a:r>
            <a:r>
              <a:rPr lang="en-US" sz="3200" dirty="0" err="1"/>
              <a:t>đồ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5741572" y="3421752"/>
            <a:ext cx="3147256" cy="1736646"/>
          </a:xfrm>
          <a:prstGeom prst="wedgeRoundRectCallout">
            <a:avLst>
              <a:gd name="adj1" fmla="val -32323"/>
              <a:gd name="adj2" fmla="val 77430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dirty="0" err="1"/>
              <a:t>Cột</a:t>
            </a:r>
            <a:r>
              <a:rPr lang="en-US" sz="3200" dirty="0"/>
              <a:t> </a:t>
            </a:r>
            <a:r>
              <a:rPr lang="en-US" sz="3200" dirty="0" err="1"/>
              <a:t>tỉ</a:t>
            </a:r>
            <a:r>
              <a:rPr lang="en-US" sz="3200" dirty="0"/>
              <a:t> </a:t>
            </a:r>
            <a:r>
              <a:rPr lang="en-US" sz="3200" dirty="0" err="1"/>
              <a:t>lệ</a:t>
            </a:r>
            <a:r>
              <a:rPr lang="en-US" sz="3200" dirty="0"/>
              <a:t> </a:t>
            </a:r>
            <a:r>
              <a:rPr lang="en-US" sz="3200" dirty="0" err="1"/>
              <a:t>quá</a:t>
            </a:r>
            <a:r>
              <a:rPr lang="en-US" sz="3200" dirty="0"/>
              <a:t> </a:t>
            </a:r>
            <a:r>
              <a:rPr lang="en-US" sz="3200" dirty="0" err="1"/>
              <a:t>nhỏ</a:t>
            </a:r>
            <a:r>
              <a:rPr lang="en-US" sz="3200" dirty="0"/>
              <a:t> </a:t>
            </a:r>
            <a:r>
              <a:rPr lang="en-US" sz="3200" dirty="0" err="1"/>
              <a:t>không</a:t>
            </a:r>
            <a:r>
              <a:rPr lang="en-US" sz="3200" dirty="0"/>
              <a:t> </a:t>
            </a:r>
            <a:r>
              <a:rPr lang="en-US" sz="3200" dirty="0" err="1"/>
              <a:t>thấy</a:t>
            </a:r>
            <a:r>
              <a:rPr lang="en-US" sz="3200" dirty="0"/>
              <a:t> </a:t>
            </a:r>
            <a:r>
              <a:rPr lang="en-US" sz="3200" dirty="0" err="1"/>
              <a:t>xuất</a:t>
            </a:r>
            <a:r>
              <a:rPr lang="en-US" sz="3200" dirty="0"/>
              <a:t> </a:t>
            </a:r>
            <a:r>
              <a:rPr lang="en-US" sz="3200" dirty="0" err="1"/>
              <a:t>hiện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376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ircle/>
      </p:transition>
    </mc:Choice>
    <mc:Fallback xmlns="">
      <p:transition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035298"/>
            <a:ext cx="7086600" cy="2943106"/>
          </a:xfrm>
          <a:prstGeom prst="rect">
            <a:avLst/>
          </a:prstGeom>
        </p:spPr>
      </p:pic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338137" y="4978404"/>
            <a:ext cx="8610600" cy="138499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54000" rIns="5400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dirty="0" err="1">
                <a:sym typeface="Wingdings" panose="05000000000000000000" pitchFamily="2" charset="2"/>
              </a:rPr>
              <a:t>Trong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nhiều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trường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hợp</a:t>
            </a:r>
            <a:r>
              <a:rPr lang="en-US" altLang="en-US" dirty="0">
                <a:sym typeface="Wingdings" panose="05000000000000000000" pitchFamily="2" charset="2"/>
              </a:rPr>
              <a:t> ta </a:t>
            </a:r>
            <a:r>
              <a:rPr lang="en-US" altLang="en-US" dirty="0" err="1">
                <a:sym typeface="Wingdings" panose="05000000000000000000" pitchFamily="2" charset="2"/>
              </a:rPr>
              <a:t>chỉ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muốn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biểu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diễn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phần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dữ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liệu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quan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trọng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nhất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đối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với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người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xem</a:t>
            </a:r>
            <a:r>
              <a:rPr lang="en-US" altLang="en-US" dirty="0">
                <a:sym typeface="Wingdings" panose="05000000000000000000" pitchFamily="2" charset="2"/>
              </a:rPr>
              <a:t>. Do </a:t>
            </a:r>
            <a:r>
              <a:rPr lang="en-US" altLang="en-US" dirty="0" err="1">
                <a:sym typeface="Wingdings" panose="05000000000000000000" pitchFamily="2" charset="2"/>
              </a:rPr>
              <a:t>đó</a:t>
            </a:r>
            <a:r>
              <a:rPr lang="en-US" altLang="en-US" dirty="0">
                <a:sym typeface="Wingdings" panose="05000000000000000000" pitchFamily="2" charset="2"/>
              </a:rPr>
              <a:t> ta </a:t>
            </a:r>
            <a:r>
              <a:rPr lang="en-US" altLang="en-US" dirty="0" err="1">
                <a:sym typeface="Wingdings" panose="05000000000000000000" pitchFamily="2" charset="2"/>
              </a:rPr>
              <a:t>cần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chỉ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định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miền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dữ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liệu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tạo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biểu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đồ</a:t>
            </a:r>
            <a:r>
              <a:rPr lang="en-US" altLang="en-US" dirty="0">
                <a:sym typeface="Wingdings" panose="05000000000000000000" pitchFamily="2" charset="2"/>
              </a:rPr>
              <a:t>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721384"/>
            <a:ext cx="701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3./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Tạo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biểu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đồ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a.Chỉ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định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miền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dữ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liệu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5867401" y="1345003"/>
            <a:ext cx="3252786" cy="2826306"/>
          </a:xfrm>
          <a:prstGeom prst="wedgeRoundRectCallout">
            <a:avLst>
              <a:gd name="adj1" fmla="val -64363"/>
              <a:gd name="adj2" fmla="val 39682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dirty="0" err="1"/>
              <a:t>Em</a:t>
            </a:r>
            <a:r>
              <a:rPr lang="en-US" sz="3200" dirty="0"/>
              <a:t> </a:t>
            </a:r>
            <a:r>
              <a:rPr lang="en-US" sz="3200" dirty="0" err="1"/>
              <a:t>hãy</a:t>
            </a:r>
            <a:r>
              <a:rPr lang="en-US" sz="3200" dirty="0"/>
              <a:t> </a:t>
            </a:r>
            <a:r>
              <a:rPr lang="en-US" sz="3200" dirty="0" err="1"/>
              <a:t>tìm</a:t>
            </a:r>
            <a:r>
              <a:rPr lang="en-US" sz="3200" dirty="0"/>
              <a:t> </a:t>
            </a:r>
            <a:r>
              <a:rPr lang="en-US" sz="3200" dirty="0" err="1"/>
              <a:t>hiểu</a:t>
            </a:r>
            <a:r>
              <a:rPr lang="en-US" sz="3200" dirty="0"/>
              <a:t> </a:t>
            </a:r>
            <a:r>
              <a:rPr lang="en-US" sz="3200" dirty="0" err="1"/>
              <a:t>và</a:t>
            </a:r>
            <a:r>
              <a:rPr lang="en-US" sz="3200" dirty="0"/>
              <a:t> </a:t>
            </a:r>
            <a:r>
              <a:rPr lang="en-US" sz="3200" dirty="0" err="1"/>
              <a:t>trình</a:t>
            </a:r>
            <a:r>
              <a:rPr lang="en-US" sz="3200" dirty="0"/>
              <a:t> </a:t>
            </a:r>
            <a:r>
              <a:rPr lang="en-US" sz="3200" dirty="0" err="1"/>
              <a:t>bày</a:t>
            </a:r>
            <a:r>
              <a:rPr lang="en-US" sz="3200" dirty="0"/>
              <a:t> </a:t>
            </a:r>
            <a:r>
              <a:rPr lang="en-US" sz="3200" dirty="0" err="1"/>
              <a:t>những</a:t>
            </a:r>
            <a:r>
              <a:rPr lang="en-US" sz="3200" dirty="0"/>
              <a:t> </a:t>
            </a:r>
            <a:r>
              <a:rPr lang="en-US" sz="3200" dirty="0" err="1"/>
              <a:t>cách</a:t>
            </a:r>
            <a:r>
              <a:rPr lang="en-US" sz="3200" dirty="0"/>
              <a:t> </a:t>
            </a:r>
            <a:r>
              <a:rPr lang="en-US" sz="3200" dirty="0" err="1"/>
              <a:t>chỉ</a:t>
            </a:r>
            <a:r>
              <a:rPr lang="en-US" sz="3200" dirty="0"/>
              <a:t> </a:t>
            </a:r>
            <a:r>
              <a:rPr lang="en-US" sz="3200" dirty="0" err="1"/>
              <a:t>định</a:t>
            </a:r>
            <a:r>
              <a:rPr lang="en-US" sz="3200" dirty="0"/>
              <a:t> </a:t>
            </a:r>
            <a:r>
              <a:rPr lang="en-US" sz="3200" dirty="0" err="1"/>
              <a:t>miền</a:t>
            </a:r>
            <a:r>
              <a:rPr lang="en-US" sz="3200" dirty="0"/>
              <a:t> </a:t>
            </a:r>
            <a:r>
              <a:rPr lang="en-US" sz="3200" dirty="0" err="1"/>
              <a:t>dữ</a:t>
            </a:r>
            <a:r>
              <a:rPr lang="en-US" sz="3200" dirty="0"/>
              <a:t> </a:t>
            </a:r>
            <a:r>
              <a:rPr lang="en-US" sz="3200" dirty="0" err="1"/>
              <a:t>liệu</a:t>
            </a:r>
            <a:r>
              <a:rPr lang="en-US" sz="3200" dirty="0"/>
              <a:t>?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27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ircle/>
      </p:transition>
    </mc:Choice>
    <mc:Fallback xmlns="">
      <p:transition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533400" y="1928711"/>
            <a:ext cx="8229600" cy="378565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54000" rIns="5400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sym typeface="Wingdings" panose="05000000000000000000" pitchFamily="2" charset="2"/>
              </a:rPr>
              <a:t></a:t>
            </a:r>
            <a:r>
              <a:rPr lang="en-US" altLang="en-US" sz="3200" dirty="0" err="1">
                <a:sym typeface="Wingdings" panose="05000000000000000000" pitchFamily="2" charset="2"/>
              </a:rPr>
              <a:t>Cách</a:t>
            </a:r>
            <a:r>
              <a:rPr lang="en-US" altLang="en-US" sz="3200" dirty="0">
                <a:sym typeface="Wingdings" panose="05000000000000000000" pitchFamily="2" charset="2"/>
              </a:rPr>
              <a:t> 1.Chọn 1 ô </a:t>
            </a:r>
            <a:r>
              <a:rPr lang="en-US" altLang="en-US" sz="3200" dirty="0" err="1">
                <a:sym typeface="Wingdings" panose="05000000000000000000" pitchFamily="2" charset="2"/>
              </a:rPr>
              <a:t>trong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miền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có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dữ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liệu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cần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tạo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biểu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đồ</a:t>
            </a:r>
            <a:r>
              <a:rPr lang="en-US" altLang="en-US" sz="3200" dirty="0">
                <a:sym typeface="Wingdings" panose="05000000000000000000" pitchFamily="2" charset="2"/>
              </a:rPr>
              <a:t>. </a:t>
            </a:r>
            <a:r>
              <a:rPr lang="en-US" altLang="en-US" sz="3200" dirty="0" err="1">
                <a:sym typeface="Wingdings" panose="05000000000000000000" pitchFamily="2" charset="2"/>
              </a:rPr>
              <a:t>Ngầm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định</a:t>
            </a:r>
            <a:r>
              <a:rPr lang="en-US" altLang="en-US" sz="3200" dirty="0">
                <a:sym typeface="Wingdings" panose="05000000000000000000" pitchFamily="2" charset="2"/>
              </a:rPr>
              <a:t>, </a:t>
            </a:r>
            <a:r>
              <a:rPr lang="en-US" altLang="en-US" sz="3200" dirty="0" err="1">
                <a:sym typeface="Wingdings" panose="05000000000000000000" pitchFamily="2" charset="2"/>
              </a:rPr>
              <a:t>chương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trình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bảng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tính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sẽ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chọn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tất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cả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dữ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liệu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trong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khối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có</a:t>
            </a:r>
            <a:r>
              <a:rPr lang="en-US" altLang="en-US" sz="3200" dirty="0">
                <a:sym typeface="Wingdings" panose="05000000000000000000" pitchFamily="2" charset="2"/>
              </a:rPr>
              <a:t> ô </a:t>
            </a:r>
            <a:r>
              <a:rPr lang="en-US" altLang="en-US" sz="3200" dirty="0" err="1">
                <a:sym typeface="Wingdings" panose="05000000000000000000" pitchFamily="2" charset="2"/>
              </a:rPr>
              <a:t>tính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được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chọn</a:t>
            </a:r>
            <a:r>
              <a:rPr lang="en-US" altLang="en-US" sz="3200" dirty="0">
                <a:sym typeface="Wingdings" panose="05000000000000000000" pitchFamily="2" charset="2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sym typeface="Wingdings" panose="05000000000000000000" pitchFamily="2" charset="2"/>
              </a:rPr>
              <a:t></a:t>
            </a:r>
            <a:r>
              <a:rPr lang="en-US" sz="3200" dirty="0" err="1">
                <a:sym typeface="Wingdings" panose="05000000000000000000" pitchFamily="2" charset="2"/>
              </a:rPr>
              <a:t>Cách</a:t>
            </a:r>
            <a:r>
              <a:rPr lang="en-US" sz="3200" dirty="0">
                <a:sym typeface="Wingdings" panose="05000000000000000000" pitchFamily="2" charset="2"/>
              </a:rPr>
              <a:t> 2.Chọn </a:t>
            </a:r>
            <a:r>
              <a:rPr lang="en-US" sz="3200" dirty="0" err="1">
                <a:sym typeface="Wingdings" panose="05000000000000000000" pitchFamily="2" charset="2"/>
              </a:rPr>
              <a:t>khối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hoặc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các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khối</a:t>
            </a:r>
            <a:r>
              <a:rPr lang="en-US" sz="3200" dirty="0">
                <a:sym typeface="Wingdings" panose="05000000000000000000" pitchFamily="2" charset="2"/>
              </a:rPr>
              <a:t> ô </a:t>
            </a:r>
            <a:r>
              <a:rPr lang="en-US" sz="3200" dirty="0" err="1">
                <a:sym typeface="Wingdings" panose="05000000000000000000" pitchFamily="2" charset="2"/>
              </a:rPr>
              <a:t>tính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có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dữ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liệu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cần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biểu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diễn</a:t>
            </a:r>
            <a:r>
              <a:rPr lang="en-US" sz="3200" dirty="0">
                <a:sym typeface="Wingdings" panose="05000000000000000000" pitchFamily="2" charset="2"/>
              </a:rPr>
              <a:t> (</a:t>
            </a:r>
            <a:r>
              <a:rPr lang="en-US" sz="3200" dirty="0" err="1">
                <a:sym typeface="Wingdings" panose="05000000000000000000" pitchFamily="2" charset="2"/>
              </a:rPr>
              <a:t>Kéo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thả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chuột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và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kết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hợp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cùng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phím</a:t>
            </a:r>
            <a:r>
              <a:rPr lang="en-US" sz="3200" dirty="0">
                <a:sym typeface="Wingdings" panose="05000000000000000000" pitchFamily="2" charset="2"/>
              </a:rPr>
              <a:t> Ctrl)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605272"/>
            <a:ext cx="701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3./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Tạo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biểu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đồ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a.Chỉ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định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miền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dữ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liệu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705861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ircle/>
      </p:transition>
    </mc:Choice>
    <mc:Fallback xmlns="">
      <p:transition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594048" y="4987404"/>
            <a:ext cx="7010400" cy="838200"/>
            <a:chOff x="504" y="1008"/>
            <a:chExt cx="4416" cy="765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gray">
            <a:xfrm>
              <a:off x="504" y="1008"/>
              <a:ext cx="4416" cy="765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gray">
            <a:xfrm>
              <a:off x="796" y="1099"/>
              <a:ext cx="3976" cy="4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82296" indent="0">
                <a:buNone/>
              </a:pPr>
              <a:r>
                <a:rPr lang="en-US" altLang="en-US" sz="2800" b="1" dirty="0">
                  <a:solidFill>
                    <a:schemeClr val="accent5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Chỉnh sửa biểu đồ</a:t>
              </a:r>
              <a:endParaRPr lang="en-US" sz="2800" b="1" i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548011" y="3743939"/>
            <a:ext cx="7010400" cy="909637"/>
            <a:chOff x="504" y="1008"/>
            <a:chExt cx="4416" cy="765"/>
          </a:xfrm>
        </p:grpSpPr>
        <p:sp>
          <p:nvSpPr>
            <p:cNvPr id="9" name="AutoShape 7"/>
            <p:cNvSpPr>
              <a:spLocks noChangeArrowheads="1"/>
            </p:cNvSpPr>
            <p:nvPr/>
          </p:nvSpPr>
          <p:spPr bwMode="gray">
            <a:xfrm>
              <a:off x="504" y="1008"/>
              <a:ext cx="4416" cy="765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gray">
            <a:xfrm>
              <a:off x="825" y="1152"/>
              <a:ext cx="3976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82296" indent="0">
                <a:buNone/>
              </a:pPr>
              <a:r>
                <a:rPr lang="en-US" altLang="en-US" sz="2800" b="1" dirty="0">
                  <a:solidFill>
                    <a:schemeClr val="accent5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Tạo biểu đồ </a:t>
              </a:r>
              <a:r>
                <a:rPr lang="en-US" sz="2800" b="1" i="1" dirty="0">
                  <a:solidFill>
                    <a:schemeClr val="accent5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	</a:t>
              </a:r>
              <a:endParaRPr lang="vi-VN" sz="2800" b="1" i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570236" y="2550591"/>
            <a:ext cx="7040563" cy="861714"/>
            <a:chOff x="504" y="1008"/>
            <a:chExt cx="4435" cy="765"/>
          </a:xfrm>
        </p:grpSpPr>
        <p:sp>
          <p:nvSpPr>
            <p:cNvPr id="12" name="AutoShape 10"/>
            <p:cNvSpPr>
              <a:spLocks noChangeArrowheads="1"/>
            </p:cNvSpPr>
            <p:nvPr/>
          </p:nvSpPr>
          <p:spPr bwMode="gray">
            <a:xfrm>
              <a:off x="504" y="1008"/>
              <a:ext cx="4416" cy="765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gray">
            <a:xfrm>
              <a:off x="801" y="1050"/>
              <a:ext cx="4138" cy="4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82296" indent="0">
                <a:buNone/>
              </a:pPr>
              <a:r>
                <a:rPr lang="en-US" altLang="en-US" sz="2400" b="1" dirty="0">
                  <a:solidFill>
                    <a:schemeClr val="accent5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Một số dạng biểu đồ thường dùng</a:t>
              </a:r>
              <a:endParaRPr lang="en-US" sz="2400" b="1" i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 rot="5400000">
            <a:off x="832048" y="3793602"/>
            <a:ext cx="1371600" cy="152400"/>
            <a:chOff x="0" y="1896"/>
            <a:chExt cx="5760" cy="120"/>
          </a:xfrm>
        </p:grpSpPr>
        <p:sp>
          <p:nvSpPr>
            <p:cNvPr id="15" name="Rectangle 14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808080">
                    <a:gamma/>
                    <a:tint val="15294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5F5F5F">
                    <a:gamma/>
                    <a:tint val="30196"/>
                    <a:invGamma/>
                  </a:srgbClr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16"/>
          <p:cNvGrpSpPr>
            <a:grpSpLocks/>
          </p:cNvGrpSpPr>
          <p:nvPr/>
        </p:nvGrpSpPr>
        <p:grpSpPr bwMode="auto">
          <a:xfrm rot="5400000">
            <a:off x="898723" y="2717277"/>
            <a:ext cx="1238250" cy="152400"/>
            <a:chOff x="0" y="1896"/>
            <a:chExt cx="5760" cy="120"/>
          </a:xfrm>
        </p:grpSpPr>
        <p:sp>
          <p:nvSpPr>
            <p:cNvPr id="18" name="Rectangle 17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808080">
                    <a:gamma/>
                    <a:tint val="15294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5F5F5F">
                    <a:gamma/>
                    <a:tint val="30196"/>
                    <a:invGamma/>
                  </a:srgbClr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" name="Group 19"/>
          <p:cNvGrpSpPr>
            <a:grpSpLocks/>
          </p:cNvGrpSpPr>
          <p:nvPr/>
        </p:nvGrpSpPr>
        <p:grpSpPr bwMode="auto">
          <a:xfrm rot="5400000">
            <a:off x="832048" y="5089002"/>
            <a:ext cx="1371600" cy="152400"/>
            <a:chOff x="0" y="1896"/>
            <a:chExt cx="5760" cy="120"/>
          </a:xfrm>
        </p:grpSpPr>
        <p:sp>
          <p:nvSpPr>
            <p:cNvPr id="21" name="Rectangle 20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808080">
                    <a:gamma/>
                    <a:tint val="15294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5F5F5F">
                    <a:gamma/>
                    <a:tint val="30196"/>
                    <a:invGamma/>
                  </a:srgbClr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24"/>
          <p:cNvGrpSpPr>
            <a:grpSpLocks/>
          </p:cNvGrpSpPr>
          <p:nvPr/>
        </p:nvGrpSpPr>
        <p:grpSpPr bwMode="auto">
          <a:xfrm>
            <a:off x="1574998" y="1398065"/>
            <a:ext cx="7010400" cy="795337"/>
            <a:chOff x="504" y="1008"/>
            <a:chExt cx="4416" cy="765"/>
          </a:xfrm>
        </p:grpSpPr>
        <p:sp>
          <p:nvSpPr>
            <p:cNvPr id="24" name="AutoShape 25"/>
            <p:cNvSpPr>
              <a:spLocks noChangeArrowheads="1"/>
            </p:cNvSpPr>
            <p:nvPr/>
          </p:nvSpPr>
          <p:spPr bwMode="gray">
            <a:xfrm>
              <a:off x="504" y="1008"/>
              <a:ext cx="4416" cy="765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6"/>
            <p:cNvSpPr txBox="1">
              <a:spLocks noChangeArrowheads="1"/>
            </p:cNvSpPr>
            <p:nvPr/>
          </p:nvSpPr>
          <p:spPr bwMode="gray">
            <a:xfrm>
              <a:off x="808" y="1136"/>
              <a:ext cx="3976" cy="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82296" indent="0">
                <a:buNone/>
              </a:pPr>
              <a:r>
                <a:rPr lang="en-US" altLang="en-US" sz="2400" b="1" dirty="0">
                  <a:solidFill>
                    <a:schemeClr val="accent5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Minh họa số liệu bằng biểu đồ</a:t>
              </a:r>
              <a:endParaRPr lang="en-US" sz="2400" b="1" i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7" name="Group 27"/>
          <p:cNvGrpSpPr>
            <a:grpSpLocks/>
          </p:cNvGrpSpPr>
          <p:nvPr/>
        </p:nvGrpSpPr>
        <p:grpSpPr bwMode="auto">
          <a:xfrm>
            <a:off x="966986" y="1349985"/>
            <a:ext cx="931862" cy="992187"/>
            <a:chOff x="144" y="1176"/>
            <a:chExt cx="586" cy="625"/>
          </a:xfrm>
        </p:grpSpPr>
        <p:grpSp>
          <p:nvGrpSpPr>
            <p:cNvPr id="20" name="Group 28"/>
            <p:cNvGrpSpPr>
              <a:grpSpLocks/>
            </p:cNvGrpSpPr>
            <p:nvPr/>
          </p:nvGrpSpPr>
          <p:grpSpPr bwMode="auto">
            <a:xfrm rot="5400000">
              <a:off x="124" y="1196"/>
              <a:ext cx="625" cy="586"/>
              <a:chOff x="1872" y="1824"/>
              <a:chExt cx="2014" cy="1821"/>
            </a:xfrm>
          </p:grpSpPr>
          <p:sp>
            <p:nvSpPr>
              <p:cNvPr id="29" name="AutoShape 29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AutoShape 30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AutoShape 31"/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Oval 32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Oval 33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Oval 34"/>
              <p:cNvSpPr>
                <a:spLocks noChangeArrowheads="1"/>
              </p:cNvSpPr>
              <p:nvPr/>
            </p:nvSpPr>
            <p:spPr bwMode="gray">
              <a:xfrm>
                <a:off x="2621" y="1914"/>
                <a:ext cx="527" cy="1438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5" name="Oval 35"/>
              <p:cNvSpPr>
                <a:spLocks noChangeArrowheads="1"/>
              </p:cNvSpPr>
              <p:nvPr/>
            </p:nvSpPr>
            <p:spPr bwMode="gray">
              <a:xfrm>
                <a:off x="2621" y="1914"/>
                <a:ext cx="527" cy="1438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" name="Oval 36"/>
              <p:cNvSpPr>
                <a:spLocks noChangeArrowheads="1"/>
              </p:cNvSpPr>
              <p:nvPr/>
            </p:nvSpPr>
            <p:spPr bwMode="gray">
              <a:xfrm>
                <a:off x="2337" y="1914"/>
                <a:ext cx="1096" cy="1438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7" name="Oval 37"/>
              <p:cNvSpPr>
                <a:spLocks noChangeArrowheads="1"/>
              </p:cNvSpPr>
              <p:nvPr/>
            </p:nvSpPr>
            <p:spPr bwMode="gray">
              <a:xfrm>
                <a:off x="2337" y="1914"/>
                <a:ext cx="1096" cy="1438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8" name="Text Box 38"/>
            <p:cNvSpPr txBox="1">
              <a:spLocks noChangeArrowheads="1"/>
            </p:cNvSpPr>
            <p:nvPr/>
          </p:nvSpPr>
          <p:spPr bwMode="gray">
            <a:xfrm>
              <a:off x="359" y="1296"/>
              <a:ext cx="242" cy="33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</a:t>
              </a:r>
            </a:p>
          </p:txBody>
        </p:sp>
      </p:grpSp>
      <p:grpSp>
        <p:nvGrpSpPr>
          <p:cNvPr id="23" name="Group 39"/>
          <p:cNvGrpSpPr>
            <a:grpSpLocks/>
          </p:cNvGrpSpPr>
          <p:nvPr/>
        </p:nvGrpSpPr>
        <p:grpSpPr bwMode="auto">
          <a:xfrm>
            <a:off x="984448" y="2527455"/>
            <a:ext cx="931863" cy="992187"/>
            <a:chOff x="144" y="1176"/>
            <a:chExt cx="586" cy="625"/>
          </a:xfrm>
        </p:grpSpPr>
        <p:grpSp>
          <p:nvGrpSpPr>
            <p:cNvPr id="26" name="Group 40"/>
            <p:cNvGrpSpPr>
              <a:grpSpLocks/>
            </p:cNvGrpSpPr>
            <p:nvPr/>
          </p:nvGrpSpPr>
          <p:grpSpPr bwMode="auto">
            <a:xfrm rot="5400000">
              <a:off x="124" y="1196"/>
              <a:ext cx="625" cy="586"/>
              <a:chOff x="1872" y="1824"/>
              <a:chExt cx="2014" cy="1821"/>
            </a:xfrm>
          </p:grpSpPr>
          <p:sp>
            <p:nvSpPr>
              <p:cNvPr id="41" name="AutoShape 41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AutoShape 42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AutoShape 43"/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Oval 44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Oval 45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Oval 46"/>
              <p:cNvSpPr>
                <a:spLocks noChangeArrowheads="1"/>
              </p:cNvSpPr>
              <p:nvPr/>
            </p:nvSpPr>
            <p:spPr bwMode="gray">
              <a:xfrm>
                <a:off x="2621" y="1914"/>
                <a:ext cx="527" cy="1438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7" name="Oval 47"/>
              <p:cNvSpPr>
                <a:spLocks noChangeArrowheads="1"/>
              </p:cNvSpPr>
              <p:nvPr/>
            </p:nvSpPr>
            <p:spPr bwMode="gray">
              <a:xfrm>
                <a:off x="2621" y="1914"/>
                <a:ext cx="527" cy="1438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" name="Oval 48"/>
              <p:cNvSpPr>
                <a:spLocks noChangeArrowheads="1"/>
              </p:cNvSpPr>
              <p:nvPr/>
            </p:nvSpPr>
            <p:spPr bwMode="gray">
              <a:xfrm>
                <a:off x="2337" y="1914"/>
                <a:ext cx="1096" cy="1438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9" name="Oval 49"/>
              <p:cNvSpPr>
                <a:spLocks noChangeArrowheads="1"/>
              </p:cNvSpPr>
              <p:nvPr/>
            </p:nvSpPr>
            <p:spPr bwMode="gray">
              <a:xfrm>
                <a:off x="2337" y="1914"/>
                <a:ext cx="1096" cy="1438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0" name="Text Box 50"/>
            <p:cNvSpPr txBox="1">
              <a:spLocks noChangeArrowheads="1"/>
            </p:cNvSpPr>
            <p:nvPr/>
          </p:nvSpPr>
          <p:spPr bwMode="gray">
            <a:xfrm>
              <a:off x="360" y="1296"/>
              <a:ext cx="242" cy="33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</a:p>
          </p:txBody>
        </p:sp>
      </p:grpSp>
      <p:grpSp>
        <p:nvGrpSpPr>
          <p:cNvPr id="27" name="Group 51"/>
          <p:cNvGrpSpPr>
            <a:grpSpLocks/>
          </p:cNvGrpSpPr>
          <p:nvPr/>
        </p:nvGrpSpPr>
        <p:grpSpPr bwMode="auto">
          <a:xfrm>
            <a:off x="984448" y="3795639"/>
            <a:ext cx="931863" cy="992187"/>
            <a:chOff x="144" y="1176"/>
            <a:chExt cx="586" cy="625"/>
          </a:xfrm>
        </p:grpSpPr>
        <p:grpSp>
          <p:nvGrpSpPr>
            <p:cNvPr id="38" name="Group 52"/>
            <p:cNvGrpSpPr>
              <a:grpSpLocks/>
            </p:cNvGrpSpPr>
            <p:nvPr/>
          </p:nvGrpSpPr>
          <p:grpSpPr bwMode="auto">
            <a:xfrm rot="5400000">
              <a:off x="124" y="1196"/>
              <a:ext cx="625" cy="586"/>
              <a:chOff x="1872" y="1824"/>
              <a:chExt cx="2014" cy="1821"/>
            </a:xfrm>
          </p:grpSpPr>
          <p:sp>
            <p:nvSpPr>
              <p:cNvPr id="53" name="AutoShape 53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AutoShape 54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AutoShape 55"/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Oval 56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Oval 57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Oval 58"/>
              <p:cNvSpPr>
                <a:spLocks noChangeArrowheads="1"/>
              </p:cNvSpPr>
              <p:nvPr/>
            </p:nvSpPr>
            <p:spPr bwMode="gray">
              <a:xfrm>
                <a:off x="2621" y="1914"/>
                <a:ext cx="527" cy="1438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9" name="Oval 59"/>
              <p:cNvSpPr>
                <a:spLocks noChangeArrowheads="1"/>
              </p:cNvSpPr>
              <p:nvPr/>
            </p:nvSpPr>
            <p:spPr bwMode="gray">
              <a:xfrm>
                <a:off x="2621" y="1914"/>
                <a:ext cx="527" cy="1438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0" name="Oval 60"/>
              <p:cNvSpPr>
                <a:spLocks noChangeArrowheads="1"/>
              </p:cNvSpPr>
              <p:nvPr/>
            </p:nvSpPr>
            <p:spPr bwMode="gray">
              <a:xfrm>
                <a:off x="2337" y="1914"/>
                <a:ext cx="1096" cy="1438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1" name="Oval 61"/>
              <p:cNvSpPr>
                <a:spLocks noChangeArrowheads="1"/>
              </p:cNvSpPr>
              <p:nvPr/>
            </p:nvSpPr>
            <p:spPr bwMode="gray">
              <a:xfrm>
                <a:off x="2337" y="1914"/>
                <a:ext cx="1096" cy="1438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52" name="Text Box 62"/>
            <p:cNvSpPr txBox="1">
              <a:spLocks noChangeArrowheads="1"/>
            </p:cNvSpPr>
            <p:nvPr/>
          </p:nvSpPr>
          <p:spPr bwMode="gray">
            <a:xfrm>
              <a:off x="360" y="1296"/>
              <a:ext cx="242" cy="33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</a:t>
              </a:r>
            </a:p>
          </p:txBody>
        </p:sp>
      </p:grpSp>
      <p:grpSp>
        <p:nvGrpSpPr>
          <p:cNvPr id="39" name="Group 63"/>
          <p:cNvGrpSpPr>
            <a:grpSpLocks/>
          </p:cNvGrpSpPr>
          <p:nvPr/>
        </p:nvGrpSpPr>
        <p:grpSpPr bwMode="auto">
          <a:xfrm>
            <a:off x="1003498" y="4909617"/>
            <a:ext cx="931863" cy="992187"/>
            <a:chOff x="144" y="1176"/>
            <a:chExt cx="586" cy="625"/>
          </a:xfrm>
        </p:grpSpPr>
        <p:grpSp>
          <p:nvGrpSpPr>
            <p:cNvPr id="50" name="Group 64"/>
            <p:cNvGrpSpPr>
              <a:grpSpLocks/>
            </p:cNvGrpSpPr>
            <p:nvPr/>
          </p:nvGrpSpPr>
          <p:grpSpPr bwMode="auto">
            <a:xfrm rot="5400000">
              <a:off x="124" y="1196"/>
              <a:ext cx="625" cy="586"/>
              <a:chOff x="1872" y="1824"/>
              <a:chExt cx="2014" cy="1821"/>
            </a:xfrm>
          </p:grpSpPr>
          <p:sp>
            <p:nvSpPr>
              <p:cNvPr id="65" name="AutoShape 65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AutoShape 66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AutoShape 67"/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Oval 68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Oval 6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Oval 70"/>
              <p:cNvSpPr>
                <a:spLocks noChangeArrowheads="1"/>
              </p:cNvSpPr>
              <p:nvPr/>
            </p:nvSpPr>
            <p:spPr bwMode="gray">
              <a:xfrm>
                <a:off x="2621" y="1914"/>
                <a:ext cx="527" cy="1438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1" name="Oval 71"/>
              <p:cNvSpPr>
                <a:spLocks noChangeArrowheads="1"/>
              </p:cNvSpPr>
              <p:nvPr/>
            </p:nvSpPr>
            <p:spPr bwMode="gray">
              <a:xfrm>
                <a:off x="2621" y="1914"/>
                <a:ext cx="527" cy="1438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2" name="Oval 72"/>
              <p:cNvSpPr>
                <a:spLocks noChangeArrowheads="1"/>
              </p:cNvSpPr>
              <p:nvPr/>
            </p:nvSpPr>
            <p:spPr bwMode="gray">
              <a:xfrm>
                <a:off x="2337" y="1914"/>
                <a:ext cx="1096" cy="1438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3" name="Oval 73"/>
              <p:cNvSpPr>
                <a:spLocks noChangeArrowheads="1"/>
              </p:cNvSpPr>
              <p:nvPr/>
            </p:nvSpPr>
            <p:spPr bwMode="gray">
              <a:xfrm>
                <a:off x="2337" y="1914"/>
                <a:ext cx="1096" cy="1438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64" name="Text Box 74"/>
            <p:cNvSpPr txBox="1">
              <a:spLocks noChangeArrowheads="1"/>
            </p:cNvSpPr>
            <p:nvPr/>
          </p:nvSpPr>
          <p:spPr bwMode="gray">
            <a:xfrm>
              <a:off x="360" y="1296"/>
              <a:ext cx="242" cy="33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4</a:t>
              </a:r>
            </a:p>
          </p:txBody>
        </p:sp>
      </p:grpSp>
      <p:sp>
        <p:nvSpPr>
          <p:cNvPr id="76" name="Title 1"/>
          <p:cNvSpPr txBox="1">
            <a:spLocks/>
          </p:cNvSpPr>
          <p:nvPr/>
        </p:nvSpPr>
        <p:spPr>
          <a:xfrm>
            <a:off x="342900" y="228600"/>
            <a:ext cx="8458200" cy="684212"/>
          </a:xfrm>
          <a:prstGeom prst="rect">
            <a:avLst/>
          </a:prstGeom>
        </p:spPr>
        <p:txBody>
          <a:bodyPr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BÀI 9: TRÌNH DỮ LIỆU BẰNG BIỂU ĐỒ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1220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250"/>
                            </p:stCondLst>
                            <p:childTnLst>
                              <p:par>
                                <p:cTn id="5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750"/>
                            </p:stCondLst>
                            <p:childTnLst>
                              <p:par>
                                <p:cTn id="5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250"/>
                            </p:stCondLst>
                            <p:childTnLst>
                              <p:par>
                                <p:cTn id="66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75" dur="20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100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78" dur="20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100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3" dur="20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4" dur="100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6" dur="2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10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42900" y="1995949"/>
            <a:ext cx="2286000" cy="2362200"/>
            <a:chOff x="240" y="1152"/>
            <a:chExt cx="1440" cy="1488"/>
          </a:xfrm>
        </p:grpSpPr>
        <p:sp>
          <p:nvSpPr>
            <p:cNvPr id="260100" name="Freeform 4"/>
            <p:cNvSpPr>
              <a:spLocks/>
            </p:cNvSpPr>
            <p:nvPr/>
          </p:nvSpPr>
          <p:spPr bwMode="auto">
            <a:xfrm>
              <a:off x="240" y="1248"/>
              <a:ext cx="1440" cy="1392"/>
            </a:xfrm>
            <a:custGeom>
              <a:avLst/>
              <a:gdLst>
                <a:gd name="T0" fmla="*/ 0 w 1440"/>
                <a:gd name="T1" fmla="*/ 0 h 1392"/>
                <a:gd name="T2" fmla="*/ 0 w 1440"/>
                <a:gd name="T3" fmla="*/ 1392 h 1392"/>
                <a:gd name="T4" fmla="*/ 1440 w 1440"/>
                <a:gd name="T5" fmla="*/ 1392 h 1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0" h="1392">
                  <a:moveTo>
                    <a:pt x="0" y="0"/>
                  </a:moveTo>
                  <a:lnTo>
                    <a:pt x="0" y="1392"/>
                  </a:lnTo>
                  <a:lnTo>
                    <a:pt x="1440" y="139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0101" name="Rectangle 5"/>
            <p:cNvSpPr>
              <a:spLocks noChangeArrowheads="1"/>
            </p:cNvSpPr>
            <p:nvPr/>
          </p:nvSpPr>
          <p:spPr bwMode="auto">
            <a:xfrm>
              <a:off x="336" y="1776"/>
              <a:ext cx="192" cy="86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02" name="Rectangle 6"/>
            <p:cNvSpPr>
              <a:spLocks noChangeArrowheads="1"/>
            </p:cNvSpPr>
            <p:nvPr/>
          </p:nvSpPr>
          <p:spPr bwMode="auto">
            <a:xfrm>
              <a:off x="528" y="1296"/>
              <a:ext cx="192" cy="1344"/>
            </a:xfrm>
            <a:prstGeom prst="rect">
              <a:avLst/>
            </a:prstGeom>
            <a:solidFill>
              <a:srgbClr val="0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03" name="Rectangle 7"/>
            <p:cNvSpPr>
              <a:spLocks noChangeArrowheads="1"/>
            </p:cNvSpPr>
            <p:nvPr/>
          </p:nvSpPr>
          <p:spPr bwMode="auto">
            <a:xfrm>
              <a:off x="1032" y="1152"/>
              <a:ext cx="192" cy="14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04" name="Rectangle 8"/>
            <p:cNvSpPr>
              <a:spLocks noChangeArrowheads="1"/>
            </p:cNvSpPr>
            <p:nvPr/>
          </p:nvSpPr>
          <p:spPr bwMode="auto">
            <a:xfrm>
              <a:off x="1224" y="1776"/>
              <a:ext cx="192" cy="864"/>
            </a:xfrm>
            <a:prstGeom prst="rect">
              <a:avLst/>
            </a:prstGeom>
            <a:solidFill>
              <a:srgbClr val="0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05" name="Rectangle 9"/>
            <p:cNvSpPr>
              <a:spLocks noChangeArrowheads="1"/>
            </p:cNvSpPr>
            <p:nvPr/>
          </p:nvSpPr>
          <p:spPr bwMode="auto">
            <a:xfrm>
              <a:off x="720" y="1536"/>
              <a:ext cx="192" cy="110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06" name="Rectangle 10"/>
            <p:cNvSpPr>
              <a:spLocks noChangeArrowheads="1"/>
            </p:cNvSpPr>
            <p:nvPr/>
          </p:nvSpPr>
          <p:spPr bwMode="auto">
            <a:xfrm>
              <a:off x="1416" y="2064"/>
              <a:ext cx="192" cy="57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3306763" y="1919749"/>
            <a:ext cx="2370137" cy="2438400"/>
            <a:chOff x="2016" y="1104"/>
            <a:chExt cx="1493" cy="1536"/>
          </a:xfrm>
        </p:grpSpPr>
        <p:sp>
          <p:nvSpPr>
            <p:cNvPr id="260108" name="Freeform 12"/>
            <p:cNvSpPr>
              <a:spLocks/>
            </p:cNvSpPr>
            <p:nvPr/>
          </p:nvSpPr>
          <p:spPr bwMode="auto">
            <a:xfrm>
              <a:off x="2016" y="1104"/>
              <a:ext cx="1488" cy="1536"/>
            </a:xfrm>
            <a:custGeom>
              <a:avLst/>
              <a:gdLst>
                <a:gd name="T0" fmla="*/ 0 w 1296"/>
                <a:gd name="T1" fmla="*/ 0 h 1536"/>
                <a:gd name="T2" fmla="*/ 0 w 1296"/>
                <a:gd name="T3" fmla="*/ 1536 h 1536"/>
                <a:gd name="T4" fmla="*/ 1296 w 1296"/>
                <a:gd name="T5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6" h="1536">
                  <a:moveTo>
                    <a:pt x="0" y="0"/>
                  </a:moveTo>
                  <a:lnTo>
                    <a:pt x="0" y="1536"/>
                  </a:lnTo>
                  <a:lnTo>
                    <a:pt x="1296" y="153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0109" name="Freeform 13"/>
            <p:cNvSpPr>
              <a:spLocks/>
            </p:cNvSpPr>
            <p:nvPr/>
          </p:nvSpPr>
          <p:spPr bwMode="auto">
            <a:xfrm>
              <a:off x="2016" y="1440"/>
              <a:ext cx="1493" cy="672"/>
            </a:xfrm>
            <a:custGeom>
              <a:avLst/>
              <a:gdLst>
                <a:gd name="T0" fmla="*/ 0 w 1344"/>
                <a:gd name="T1" fmla="*/ 672 h 672"/>
                <a:gd name="T2" fmla="*/ 432 w 1344"/>
                <a:gd name="T3" fmla="*/ 0 h 672"/>
                <a:gd name="T4" fmla="*/ 960 w 1344"/>
                <a:gd name="T5" fmla="*/ 336 h 672"/>
                <a:gd name="T6" fmla="*/ 1344 w 1344"/>
                <a:gd name="T7" fmla="*/ 192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44" h="672">
                  <a:moveTo>
                    <a:pt x="0" y="672"/>
                  </a:moveTo>
                  <a:lnTo>
                    <a:pt x="432" y="0"/>
                  </a:lnTo>
                  <a:lnTo>
                    <a:pt x="960" y="336"/>
                  </a:lnTo>
                  <a:lnTo>
                    <a:pt x="1344" y="19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0110" name="Freeform 14"/>
            <p:cNvSpPr>
              <a:spLocks/>
            </p:cNvSpPr>
            <p:nvPr/>
          </p:nvSpPr>
          <p:spPr bwMode="auto">
            <a:xfrm>
              <a:off x="2016" y="2112"/>
              <a:ext cx="1493" cy="240"/>
            </a:xfrm>
            <a:custGeom>
              <a:avLst/>
              <a:gdLst>
                <a:gd name="T0" fmla="*/ 0 w 1344"/>
                <a:gd name="T1" fmla="*/ 240 h 240"/>
                <a:gd name="T2" fmla="*/ 288 w 1344"/>
                <a:gd name="T3" fmla="*/ 192 h 240"/>
                <a:gd name="T4" fmla="*/ 576 w 1344"/>
                <a:gd name="T5" fmla="*/ 240 h 240"/>
                <a:gd name="T6" fmla="*/ 720 w 1344"/>
                <a:gd name="T7" fmla="*/ 96 h 240"/>
                <a:gd name="T8" fmla="*/ 1104 w 1344"/>
                <a:gd name="T9" fmla="*/ 144 h 240"/>
                <a:gd name="T10" fmla="*/ 1344 w 1344"/>
                <a:gd name="T11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44" h="240">
                  <a:moveTo>
                    <a:pt x="0" y="240"/>
                  </a:moveTo>
                  <a:lnTo>
                    <a:pt x="288" y="192"/>
                  </a:lnTo>
                  <a:lnTo>
                    <a:pt x="576" y="240"/>
                  </a:lnTo>
                  <a:lnTo>
                    <a:pt x="720" y="96"/>
                  </a:lnTo>
                  <a:lnTo>
                    <a:pt x="1104" y="144"/>
                  </a:lnTo>
                  <a:lnTo>
                    <a:pt x="1344" y="0"/>
                  </a:lnTo>
                </a:path>
              </a:pathLst>
            </a:custGeom>
            <a:noFill/>
            <a:ln w="952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0111" name="Freeform 15"/>
            <p:cNvSpPr>
              <a:spLocks/>
            </p:cNvSpPr>
            <p:nvPr/>
          </p:nvSpPr>
          <p:spPr bwMode="auto">
            <a:xfrm>
              <a:off x="2016" y="1440"/>
              <a:ext cx="1440" cy="1056"/>
            </a:xfrm>
            <a:custGeom>
              <a:avLst/>
              <a:gdLst>
                <a:gd name="T0" fmla="*/ 0 w 1296"/>
                <a:gd name="T1" fmla="*/ 288 h 1056"/>
                <a:gd name="T2" fmla="*/ 528 w 1296"/>
                <a:gd name="T3" fmla="*/ 1056 h 1056"/>
                <a:gd name="T4" fmla="*/ 672 w 1296"/>
                <a:gd name="T5" fmla="*/ 384 h 1056"/>
                <a:gd name="T6" fmla="*/ 816 w 1296"/>
                <a:gd name="T7" fmla="*/ 576 h 1056"/>
                <a:gd name="T8" fmla="*/ 1296 w 1296"/>
                <a:gd name="T9" fmla="*/ 0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6" h="1056">
                  <a:moveTo>
                    <a:pt x="0" y="288"/>
                  </a:moveTo>
                  <a:lnTo>
                    <a:pt x="528" y="1056"/>
                  </a:lnTo>
                  <a:lnTo>
                    <a:pt x="672" y="384"/>
                  </a:lnTo>
                  <a:lnTo>
                    <a:pt x="816" y="576"/>
                  </a:lnTo>
                  <a:lnTo>
                    <a:pt x="1296" y="0"/>
                  </a:lnTo>
                </a:path>
              </a:pathLst>
            </a:custGeom>
            <a:noFill/>
            <a:ln w="9525">
              <a:solidFill>
                <a:srgbClr val="99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60112" name="Picture 1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0" y="1919749"/>
            <a:ext cx="3810000" cy="271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0113" name="Text Box 17"/>
          <p:cNvSpPr txBox="1">
            <a:spLocks noChangeArrowheads="1"/>
          </p:cNvSpPr>
          <p:nvPr/>
        </p:nvSpPr>
        <p:spPr bwMode="auto">
          <a:xfrm>
            <a:off x="419100" y="4410840"/>
            <a:ext cx="20955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400" b="1" i="1" dirty="0" err="1">
                <a:solidFill>
                  <a:srgbClr val="FF9900"/>
                </a:solidFill>
                <a:latin typeface="+mn-lt"/>
              </a:rPr>
              <a:t>Biểu</a:t>
            </a:r>
            <a:r>
              <a:rPr lang="en-US" altLang="en-US" sz="2400" b="1" i="1" dirty="0">
                <a:solidFill>
                  <a:srgbClr val="FF9900"/>
                </a:solidFill>
                <a:latin typeface="+mn-lt"/>
              </a:rPr>
              <a:t> </a:t>
            </a:r>
            <a:r>
              <a:rPr lang="en-US" altLang="en-US" sz="2400" b="1" i="1" dirty="0" err="1">
                <a:solidFill>
                  <a:srgbClr val="FF9900"/>
                </a:solidFill>
                <a:latin typeface="+mn-lt"/>
              </a:rPr>
              <a:t>đồ</a:t>
            </a:r>
            <a:r>
              <a:rPr lang="en-US" altLang="en-US" sz="2400" b="1" i="1" dirty="0">
                <a:solidFill>
                  <a:srgbClr val="FF9900"/>
                </a:solidFill>
                <a:latin typeface="+mn-lt"/>
              </a:rPr>
              <a:t> </a:t>
            </a:r>
            <a:r>
              <a:rPr lang="en-US" altLang="en-US" sz="2400" b="1" i="1" dirty="0" err="1">
                <a:solidFill>
                  <a:srgbClr val="FF9900"/>
                </a:solidFill>
                <a:latin typeface="+mn-lt"/>
              </a:rPr>
              <a:t>cột</a:t>
            </a:r>
            <a:endParaRPr lang="en-US" altLang="en-US" sz="2400" b="1" i="1" dirty="0">
              <a:solidFill>
                <a:srgbClr val="FF9900"/>
              </a:solidFill>
              <a:latin typeface="+mn-lt"/>
            </a:endParaRPr>
          </a:p>
        </p:txBody>
      </p:sp>
      <p:sp>
        <p:nvSpPr>
          <p:cNvPr id="260114" name="Text Box 18"/>
          <p:cNvSpPr txBox="1">
            <a:spLocks noChangeArrowheads="1"/>
          </p:cNvSpPr>
          <p:nvPr/>
        </p:nvSpPr>
        <p:spPr bwMode="auto">
          <a:xfrm>
            <a:off x="2520574" y="4381540"/>
            <a:ext cx="38583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400" b="1" i="1" dirty="0" err="1">
                <a:solidFill>
                  <a:srgbClr val="FF9900"/>
                </a:solidFill>
                <a:latin typeface="+mn-lt"/>
              </a:rPr>
              <a:t>Biểu</a:t>
            </a:r>
            <a:r>
              <a:rPr lang="en-US" altLang="en-US" sz="2400" b="1" i="1" dirty="0">
                <a:solidFill>
                  <a:srgbClr val="FF9900"/>
                </a:solidFill>
                <a:latin typeface="+mn-lt"/>
              </a:rPr>
              <a:t> </a:t>
            </a:r>
            <a:r>
              <a:rPr lang="en-US" altLang="en-US" sz="2400" b="1" i="1" dirty="0" err="1">
                <a:solidFill>
                  <a:srgbClr val="FF9900"/>
                </a:solidFill>
                <a:latin typeface="+mn-lt"/>
              </a:rPr>
              <a:t>đồ</a:t>
            </a:r>
            <a:r>
              <a:rPr lang="en-US" altLang="en-US" sz="2400" b="1" i="1" dirty="0">
                <a:solidFill>
                  <a:srgbClr val="FF9900"/>
                </a:solidFill>
                <a:latin typeface="+mn-lt"/>
              </a:rPr>
              <a:t> </a:t>
            </a:r>
            <a:r>
              <a:rPr lang="en-US" altLang="en-US" sz="2400" b="1" i="1" dirty="0" err="1">
                <a:solidFill>
                  <a:srgbClr val="FF9900"/>
                </a:solidFill>
                <a:latin typeface="+mn-lt"/>
              </a:rPr>
              <a:t>đường</a:t>
            </a:r>
            <a:r>
              <a:rPr lang="en-US" altLang="en-US" sz="2400" b="1" i="1" dirty="0">
                <a:solidFill>
                  <a:srgbClr val="FF9900"/>
                </a:solidFill>
                <a:latin typeface="+mn-lt"/>
              </a:rPr>
              <a:t> </a:t>
            </a:r>
            <a:r>
              <a:rPr lang="en-US" altLang="en-US" sz="2400" b="1" i="1" dirty="0" err="1">
                <a:solidFill>
                  <a:srgbClr val="FF9900"/>
                </a:solidFill>
                <a:latin typeface="+mn-lt"/>
              </a:rPr>
              <a:t>gấp</a:t>
            </a:r>
            <a:r>
              <a:rPr lang="en-US" altLang="en-US" sz="2400" b="1" i="1" dirty="0">
                <a:solidFill>
                  <a:srgbClr val="FF9900"/>
                </a:solidFill>
                <a:latin typeface="+mn-lt"/>
              </a:rPr>
              <a:t> </a:t>
            </a:r>
            <a:r>
              <a:rPr lang="en-US" altLang="en-US" sz="2400" b="1" i="1" dirty="0" err="1">
                <a:solidFill>
                  <a:srgbClr val="FF9900"/>
                </a:solidFill>
                <a:latin typeface="+mn-lt"/>
              </a:rPr>
              <a:t>khúc</a:t>
            </a:r>
            <a:endParaRPr lang="en-US" altLang="en-US" sz="2400" b="1" i="1" dirty="0">
              <a:solidFill>
                <a:srgbClr val="FF9900"/>
              </a:solidFill>
              <a:latin typeface="+mn-lt"/>
            </a:endParaRPr>
          </a:p>
        </p:txBody>
      </p:sp>
      <p:sp>
        <p:nvSpPr>
          <p:cNvPr id="260115" name="Text Box 19"/>
          <p:cNvSpPr txBox="1">
            <a:spLocks noChangeArrowheads="1"/>
          </p:cNvSpPr>
          <p:nvPr/>
        </p:nvSpPr>
        <p:spPr bwMode="auto">
          <a:xfrm>
            <a:off x="6324600" y="4347036"/>
            <a:ext cx="27270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i="1" dirty="0" err="1">
                <a:solidFill>
                  <a:srgbClr val="FF9900"/>
                </a:solidFill>
                <a:latin typeface="+mn-lt"/>
              </a:rPr>
              <a:t>Biểu</a:t>
            </a:r>
            <a:r>
              <a:rPr lang="en-US" altLang="en-US" sz="2400" b="1" i="1" dirty="0">
                <a:solidFill>
                  <a:srgbClr val="FF9900"/>
                </a:solidFill>
                <a:latin typeface="+mn-lt"/>
              </a:rPr>
              <a:t> </a:t>
            </a:r>
            <a:r>
              <a:rPr lang="en-US" altLang="en-US" sz="2400" b="1" i="1" dirty="0" err="1">
                <a:solidFill>
                  <a:srgbClr val="FF9900"/>
                </a:solidFill>
                <a:latin typeface="+mn-lt"/>
              </a:rPr>
              <a:t>đồ</a:t>
            </a:r>
            <a:r>
              <a:rPr lang="en-US" altLang="en-US" sz="2400" b="1" i="1" dirty="0">
                <a:solidFill>
                  <a:srgbClr val="FF9900"/>
                </a:solidFill>
                <a:latin typeface="+mn-lt"/>
              </a:rPr>
              <a:t> </a:t>
            </a:r>
            <a:r>
              <a:rPr lang="en-US" altLang="en-US" sz="2400" b="1" i="1" dirty="0" err="1">
                <a:solidFill>
                  <a:srgbClr val="FF9900"/>
                </a:solidFill>
                <a:latin typeface="+mn-lt"/>
              </a:rPr>
              <a:t>hình</a:t>
            </a:r>
            <a:r>
              <a:rPr lang="en-US" altLang="en-US" sz="2400" b="1" i="1" dirty="0">
                <a:solidFill>
                  <a:srgbClr val="FF9900"/>
                </a:solidFill>
                <a:latin typeface="+mn-lt"/>
              </a:rPr>
              <a:t> </a:t>
            </a:r>
            <a:r>
              <a:rPr lang="en-US" altLang="en-US" sz="2400" b="1" i="1" dirty="0" err="1">
                <a:solidFill>
                  <a:srgbClr val="FF9900"/>
                </a:solidFill>
                <a:latin typeface="+mn-lt"/>
              </a:rPr>
              <a:t>tròn</a:t>
            </a:r>
            <a:endParaRPr lang="en-US" altLang="en-US" sz="2400" b="1" i="1" dirty="0">
              <a:solidFill>
                <a:srgbClr val="FF9900"/>
              </a:solidFill>
              <a:latin typeface="+mn-lt"/>
            </a:endParaRPr>
          </a:p>
        </p:txBody>
      </p:sp>
      <p:sp>
        <p:nvSpPr>
          <p:cNvPr id="260116" name="Text Box 20"/>
          <p:cNvSpPr txBox="1">
            <a:spLocks noChangeArrowheads="1"/>
          </p:cNvSpPr>
          <p:nvPr/>
        </p:nvSpPr>
        <p:spPr bwMode="auto">
          <a:xfrm>
            <a:off x="152400" y="4804236"/>
            <a:ext cx="257462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eaLnBrk="1" hangingPunct="1">
              <a:spcBef>
                <a:spcPts val="300"/>
              </a:spcBef>
              <a:spcAft>
                <a:spcPts val="200"/>
              </a:spcAft>
              <a:buFont typeface="Times New Roman" panose="02020603050405020304" pitchFamily="18" charset="0"/>
              <a:buNone/>
            </a:pP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Dùng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để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so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sánh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dữ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liệu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có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trong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nhiều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cột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của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bảng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dữ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liệu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.</a:t>
            </a:r>
          </a:p>
        </p:txBody>
      </p:sp>
      <p:sp>
        <p:nvSpPr>
          <p:cNvPr id="260117" name="Text Box 21"/>
          <p:cNvSpPr txBox="1">
            <a:spLocks noChangeArrowheads="1"/>
          </p:cNvSpPr>
          <p:nvPr/>
        </p:nvSpPr>
        <p:spPr bwMode="auto">
          <a:xfrm>
            <a:off x="2971800" y="4834776"/>
            <a:ext cx="304800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eaLnBrk="1" hangingPunct="1"/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Dùng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để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so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sánh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dữ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liệu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và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dự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đoán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xu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thế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tăng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hay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giảm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của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dữ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liệu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.</a:t>
            </a:r>
          </a:p>
        </p:txBody>
      </p:sp>
      <p:sp>
        <p:nvSpPr>
          <p:cNvPr id="260118" name="Text Box 22"/>
          <p:cNvSpPr txBox="1">
            <a:spLocks noChangeArrowheads="1"/>
          </p:cNvSpPr>
          <p:nvPr/>
        </p:nvSpPr>
        <p:spPr bwMode="auto">
          <a:xfrm>
            <a:off x="6332539" y="4804236"/>
            <a:ext cx="258286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eaLnBrk="1" hangingPunct="1"/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Dùng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để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mô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tả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tỷ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lệ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của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từng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dữ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liệu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so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với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tổng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các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dữ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</a:rPr>
              <a:t>liệu</a:t>
            </a:r>
            <a:r>
              <a:rPr lang="en-US" altLang="en-US" sz="2400" dirty="0">
                <a:solidFill>
                  <a:srgbClr val="000000"/>
                </a:solidFill>
                <a:latin typeface="+mn-lt"/>
              </a:rPr>
              <a:t>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04800" y="547216"/>
            <a:ext cx="701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3./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Tạo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biểu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đồ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b.Chọn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dạng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biểu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đồ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918382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ircle/>
      </p:transition>
    </mc:Choice>
    <mc:Fallback xmlns="">
      <p:transition>
        <p:circl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94889"/>
            <a:ext cx="8534400" cy="1809214"/>
          </a:xfrm>
          <a:prstGeom prst="rect">
            <a:avLst/>
          </a:prstGeom>
        </p:spPr>
      </p:pic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304800" y="3404103"/>
            <a:ext cx="8229600" cy="280076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54000" rIns="5400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sym typeface="Wingdings" panose="05000000000000000000" pitchFamily="2" charset="2"/>
              </a:rPr>
              <a:t></a:t>
            </a:r>
            <a:r>
              <a:rPr lang="en-US" altLang="en-US" sz="3200" dirty="0" err="1">
                <a:sym typeface="Wingdings" panose="05000000000000000000" pitchFamily="2" charset="2"/>
              </a:rPr>
              <a:t>Việc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chọn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dạng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biểu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đồ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thích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hợp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cũng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góp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phần</a:t>
            </a:r>
            <a:r>
              <a:rPr lang="en-US" altLang="en-US" sz="3200" dirty="0">
                <a:sym typeface="Wingdings" panose="05000000000000000000" pitchFamily="2" charset="2"/>
              </a:rPr>
              <a:t> minh </a:t>
            </a:r>
            <a:r>
              <a:rPr lang="en-US" altLang="en-US" sz="3200" dirty="0" err="1">
                <a:sym typeface="Wingdings" panose="05000000000000000000" pitchFamily="2" charset="2"/>
              </a:rPr>
              <a:t>họa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dữ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liệu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một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cách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sinh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động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trực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quan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hơn</a:t>
            </a:r>
            <a:r>
              <a:rPr lang="en-US" altLang="en-US" sz="3200" dirty="0">
                <a:sym typeface="Wingdings" panose="05000000000000000000" pitchFamily="2" charset="2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sym typeface="Wingdings" panose="05000000000000000000" pitchFamily="2" charset="2"/>
              </a:rPr>
              <a:t></a:t>
            </a:r>
            <a:r>
              <a:rPr lang="en-US" sz="3200" dirty="0" err="1">
                <a:sym typeface="Wingdings" panose="05000000000000000000" pitchFamily="2" charset="2"/>
              </a:rPr>
              <a:t>Các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dạng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biểu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đồ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trong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nhóm</a:t>
            </a:r>
            <a:r>
              <a:rPr lang="en-US" sz="3200" dirty="0">
                <a:sym typeface="Wingdings" panose="05000000000000000000" pitchFamily="2" charset="2"/>
              </a:rPr>
              <a:t> Charts </a:t>
            </a:r>
            <a:r>
              <a:rPr lang="en-US" sz="3200" dirty="0" err="1">
                <a:sym typeface="Wingdings" panose="05000000000000000000" pitchFamily="2" charset="2"/>
              </a:rPr>
              <a:t>của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dải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lệnh</a:t>
            </a:r>
            <a:r>
              <a:rPr lang="en-US" sz="3200" dirty="0">
                <a:sym typeface="Wingdings" panose="05000000000000000000" pitchFamily="2" charset="2"/>
              </a:rPr>
              <a:t> Insert.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329506"/>
            <a:ext cx="70104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ts val="60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3./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Tạo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biểu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đồ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b.Chọn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dạng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biểu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đồ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422624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ircle/>
      </p:transition>
    </mc:Choice>
    <mc:Fallback xmlns="">
      <p:transition>
        <p:circl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4800" y="503674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4./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Chỉnh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sửa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biểu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đồ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55494"/>
            <a:ext cx="8458200" cy="4954594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 bwMode="auto">
          <a:xfrm>
            <a:off x="76200" y="1088449"/>
            <a:ext cx="1295400" cy="1191816"/>
          </a:xfrm>
          <a:prstGeom prst="wedgeRoundRectCallout">
            <a:avLst>
              <a:gd name="adj1" fmla="val -2616"/>
              <a:gd name="adj2" fmla="val 85140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dirty="0" err="1"/>
              <a:t>Trục</a:t>
            </a:r>
            <a:r>
              <a:rPr lang="en-US" sz="3200" dirty="0"/>
              <a:t> </a:t>
            </a:r>
            <a:r>
              <a:rPr lang="en-US" sz="3200" dirty="0" err="1"/>
              <a:t>đứng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1447800" y="1181091"/>
            <a:ext cx="2667000" cy="1191816"/>
          </a:xfrm>
          <a:prstGeom prst="wedgeRoundRectCallout">
            <a:avLst>
              <a:gd name="adj1" fmla="val -20554"/>
              <a:gd name="adj2" fmla="val 104903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dirty="0" err="1"/>
              <a:t>Giá</a:t>
            </a:r>
            <a:r>
              <a:rPr lang="en-US" sz="3200" dirty="0"/>
              <a:t> </a:t>
            </a:r>
            <a:r>
              <a:rPr lang="en-US" sz="3200" dirty="0" err="1"/>
              <a:t>trị</a:t>
            </a:r>
            <a:r>
              <a:rPr lang="en-US" sz="3200" dirty="0"/>
              <a:t> </a:t>
            </a:r>
            <a:r>
              <a:rPr lang="en-US" sz="3200" dirty="0" err="1"/>
              <a:t>dữ</a:t>
            </a:r>
            <a:r>
              <a:rPr lang="en-US" sz="3200" dirty="0"/>
              <a:t> </a:t>
            </a:r>
            <a:r>
              <a:rPr lang="en-US" sz="3200" dirty="0" err="1"/>
              <a:t>liệu</a:t>
            </a:r>
            <a:r>
              <a:rPr lang="en-US" sz="3200" dirty="0"/>
              <a:t> </a:t>
            </a:r>
            <a:r>
              <a:rPr lang="en-US" sz="3200" dirty="0" err="1"/>
              <a:t>được</a:t>
            </a:r>
            <a:r>
              <a:rPr lang="en-US" sz="3200" dirty="0"/>
              <a:t> </a:t>
            </a:r>
            <a:r>
              <a:rPr lang="en-US" sz="3200" dirty="0" err="1"/>
              <a:t>vẽ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5334000" y="608508"/>
            <a:ext cx="3165764" cy="646986"/>
          </a:xfrm>
          <a:prstGeom prst="wedgeRoundRectCallout">
            <a:avLst>
              <a:gd name="adj1" fmla="val -44969"/>
              <a:gd name="adj2" fmla="val 112489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dirty="0" err="1"/>
              <a:t>Tiêu</a:t>
            </a:r>
            <a:r>
              <a:rPr lang="en-US" sz="3200" dirty="0"/>
              <a:t> </a:t>
            </a:r>
            <a:r>
              <a:rPr lang="en-US" sz="3200" dirty="0" err="1"/>
              <a:t>đề</a:t>
            </a:r>
            <a:r>
              <a:rPr lang="en-US" sz="3200" dirty="0"/>
              <a:t> </a:t>
            </a:r>
            <a:r>
              <a:rPr lang="en-US" sz="3200" dirty="0" err="1"/>
              <a:t>biểu</a:t>
            </a:r>
            <a:r>
              <a:rPr lang="en-US" sz="3200" dirty="0"/>
              <a:t> </a:t>
            </a:r>
            <a:r>
              <a:rPr lang="en-US" sz="3200" dirty="0" err="1"/>
              <a:t>đồ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838200" y="5563102"/>
            <a:ext cx="1905000" cy="646986"/>
          </a:xfrm>
          <a:prstGeom prst="wedgeRoundRectCallout">
            <a:avLst>
              <a:gd name="adj1" fmla="val 72802"/>
              <a:gd name="adj2" fmla="val 3278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dirty="0" err="1"/>
              <a:t>Chú</a:t>
            </a:r>
            <a:r>
              <a:rPr lang="en-US" sz="3200" dirty="0"/>
              <a:t> </a:t>
            </a:r>
            <a:r>
              <a:rPr lang="en-US" sz="3200" dirty="0" err="1"/>
              <a:t>giải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ounded Rectangular Callout 10"/>
          <p:cNvSpPr/>
          <p:nvPr/>
        </p:nvSpPr>
        <p:spPr bwMode="auto">
          <a:xfrm>
            <a:off x="6400800" y="5637505"/>
            <a:ext cx="2438400" cy="646986"/>
          </a:xfrm>
          <a:prstGeom prst="wedgeRoundRectCallout">
            <a:avLst>
              <a:gd name="adj1" fmla="val -27971"/>
              <a:gd name="adj2" fmla="val -84519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dirty="0" err="1"/>
              <a:t>Trục</a:t>
            </a:r>
            <a:r>
              <a:rPr lang="en-US" sz="3200" dirty="0"/>
              <a:t> </a:t>
            </a:r>
            <a:r>
              <a:rPr lang="en-US" sz="3200" dirty="0" err="1"/>
              <a:t>ngang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178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ircle/>
      </p:transition>
    </mc:Choice>
    <mc:Fallback xmlns="">
      <p:transition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841626"/>
            <a:ext cx="8534400" cy="1711129"/>
          </a:xfrm>
          <a:prstGeom prst="rect">
            <a:avLst/>
          </a:prstGeom>
        </p:spPr>
      </p:pic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304800" y="3552755"/>
            <a:ext cx="8596746" cy="280076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54000" rIns="5400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sym typeface="Wingdings" panose="05000000000000000000" pitchFamily="2" charset="2"/>
              </a:rPr>
              <a:t></a:t>
            </a:r>
            <a:r>
              <a:rPr lang="en-US" altLang="en-US" sz="3200" dirty="0">
                <a:sym typeface="Wingdings" panose="05000000000000000000" pitchFamily="2" charset="2"/>
              </a:rPr>
              <a:t>B1.Nháy </a:t>
            </a:r>
            <a:r>
              <a:rPr lang="en-US" altLang="en-US" sz="3200" dirty="0" err="1">
                <a:sym typeface="Wingdings" panose="05000000000000000000" pitchFamily="2" charset="2"/>
              </a:rPr>
              <a:t>chuột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trên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biểu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đồ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để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chọn</a:t>
            </a:r>
            <a:endParaRPr lang="en-US" altLang="en-US" sz="3200" dirty="0"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sym typeface="Wingdings" panose="05000000000000000000" pitchFamily="2" charset="2"/>
              </a:rPr>
              <a:t></a:t>
            </a:r>
            <a:r>
              <a:rPr lang="en-US" sz="3200" dirty="0">
                <a:sym typeface="Wingdings" panose="05000000000000000000" pitchFamily="2" charset="2"/>
              </a:rPr>
              <a:t>B2.Chọn </a:t>
            </a:r>
            <a:r>
              <a:rPr lang="en-US" sz="3200" dirty="0" err="1">
                <a:sym typeface="Wingdings" panose="05000000000000000000" pitchFamily="2" charset="2"/>
              </a:rPr>
              <a:t>dạng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biểu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đồ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khác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trong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nhóm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biểu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đồ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thích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hợp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trong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nhóm</a:t>
            </a:r>
            <a:r>
              <a:rPr lang="en-US" sz="3200" dirty="0">
                <a:sym typeface="Wingdings" panose="05000000000000000000" pitchFamily="2" charset="2"/>
              </a:rPr>
              <a:t> Charts </a:t>
            </a:r>
            <a:r>
              <a:rPr lang="en-US" sz="3200" dirty="0" err="1">
                <a:sym typeface="Wingdings" panose="05000000000000000000" pitchFamily="2" charset="2"/>
              </a:rPr>
              <a:t>trên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dải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lệnh</a:t>
            </a:r>
            <a:r>
              <a:rPr lang="en-US" sz="3200" dirty="0">
                <a:sym typeface="Wingdings" panose="05000000000000000000" pitchFamily="2" charset="2"/>
              </a:rPr>
              <a:t> Insert (</a:t>
            </a:r>
            <a:r>
              <a:rPr lang="en-US" sz="3200" dirty="0" err="1">
                <a:sym typeface="Wingdings" panose="05000000000000000000" pitchFamily="2" charset="2"/>
              </a:rPr>
              <a:t>hoặc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sử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dụng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lệnh</a:t>
            </a:r>
            <a:r>
              <a:rPr lang="en-US" sz="3200" dirty="0">
                <a:sym typeface="Wingdings" panose="05000000000000000000" pitchFamily="2" charset="2"/>
              </a:rPr>
              <a:t> Change Chart Type </a:t>
            </a:r>
            <a:r>
              <a:rPr lang="en-US" sz="3200" dirty="0" err="1">
                <a:sym typeface="Wingdings" panose="05000000000000000000" pitchFamily="2" charset="2"/>
              </a:rPr>
              <a:t>trong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nhóm</a:t>
            </a:r>
            <a:r>
              <a:rPr lang="en-US" sz="3200" dirty="0">
                <a:sym typeface="Wingdings" panose="05000000000000000000" pitchFamily="2" charset="2"/>
              </a:rPr>
              <a:t> Type </a:t>
            </a:r>
            <a:r>
              <a:rPr lang="en-US" sz="3200" dirty="0" err="1">
                <a:sym typeface="Wingdings" panose="05000000000000000000" pitchFamily="2" charset="2"/>
              </a:rPr>
              <a:t>trên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dải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lệnh</a:t>
            </a:r>
            <a:r>
              <a:rPr lang="en-US" sz="3200" dirty="0">
                <a:sym typeface="Wingdings" panose="05000000000000000000" pitchFamily="2" charset="2"/>
              </a:rPr>
              <a:t> Design)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518188"/>
            <a:ext cx="701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4./</a:t>
            </a:r>
            <a:r>
              <a:rPr lang="en-US" altLang="en-US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Chỉnh</a:t>
            </a:r>
            <a:r>
              <a:rPr lang="en-US" alt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sửa</a:t>
            </a:r>
            <a:r>
              <a:rPr lang="en-US" alt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biểu</a:t>
            </a:r>
            <a:r>
              <a:rPr lang="en-US" alt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đồ</a:t>
            </a:r>
            <a:r>
              <a:rPr lang="en-US" alt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a.Thay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đổi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dạng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biểu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đồ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5368636" y="891270"/>
            <a:ext cx="3546764" cy="2281476"/>
          </a:xfrm>
          <a:prstGeom prst="wedgeRoundRectCallout">
            <a:avLst>
              <a:gd name="adj1" fmla="val -44578"/>
              <a:gd name="adj2" fmla="val 67552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dirty="0" err="1"/>
              <a:t>Em</a:t>
            </a:r>
            <a:r>
              <a:rPr lang="en-US" sz="3200" dirty="0"/>
              <a:t> </a:t>
            </a:r>
            <a:r>
              <a:rPr lang="en-US" sz="3200" dirty="0" err="1"/>
              <a:t>hãy</a:t>
            </a:r>
            <a:r>
              <a:rPr lang="en-US" sz="3200" dirty="0"/>
              <a:t> </a:t>
            </a:r>
            <a:r>
              <a:rPr lang="en-US" sz="3200" dirty="0" err="1"/>
              <a:t>trình</a:t>
            </a:r>
            <a:r>
              <a:rPr lang="en-US" sz="3200" dirty="0"/>
              <a:t> </a:t>
            </a:r>
            <a:r>
              <a:rPr lang="en-US" sz="3200" dirty="0" err="1"/>
              <a:t>bày</a:t>
            </a:r>
            <a:r>
              <a:rPr lang="en-US" sz="3200" dirty="0"/>
              <a:t>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bước</a:t>
            </a:r>
            <a:r>
              <a:rPr lang="en-US" sz="3200" dirty="0"/>
              <a:t> </a:t>
            </a:r>
            <a:r>
              <a:rPr lang="en-US" sz="3200" dirty="0" err="1"/>
              <a:t>để</a:t>
            </a:r>
            <a:r>
              <a:rPr lang="en-US" sz="3200" dirty="0"/>
              <a:t> </a:t>
            </a:r>
            <a:r>
              <a:rPr lang="en-US" sz="3200" dirty="0" err="1"/>
              <a:t>thay</a:t>
            </a:r>
            <a:r>
              <a:rPr lang="en-US" sz="3200" dirty="0"/>
              <a:t> </a:t>
            </a:r>
            <a:r>
              <a:rPr lang="en-US" sz="3200" dirty="0" err="1"/>
              <a:t>đổi</a:t>
            </a:r>
            <a:r>
              <a:rPr lang="en-US" sz="3200" dirty="0"/>
              <a:t> </a:t>
            </a:r>
            <a:r>
              <a:rPr lang="en-US" sz="3200" dirty="0" err="1"/>
              <a:t>dạng</a:t>
            </a:r>
            <a:r>
              <a:rPr lang="en-US" sz="3200" dirty="0"/>
              <a:t> </a:t>
            </a:r>
            <a:r>
              <a:rPr lang="en-US" sz="3200" dirty="0" err="1"/>
              <a:t>biểu</a:t>
            </a:r>
            <a:r>
              <a:rPr lang="en-US" sz="3200" dirty="0"/>
              <a:t> </a:t>
            </a:r>
            <a:r>
              <a:rPr lang="en-US" sz="3200" dirty="0" err="1"/>
              <a:t>đồ</a:t>
            </a:r>
            <a:r>
              <a:rPr lang="en-US" sz="3200" dirty="0"/>
              <a:t>?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321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ircle/>
      </p:transition>
    </mc:Choice>
    <mc:Fallback xmlns="">
      <p:transition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90944" y="3200400"/>
            <a:ext cx="8229600" cy="304698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54000" rIns="5400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sym typeface="Wingdings" panose="05000000000000000000" pitchFamily="2" charset="2"/>
              </a:rPr>
              <a:t></a:t>
            </a:r>
            <a:r>
              <a:rPr lang="en-US" altLang="en-US" sz="3200" dirty="0" err="1">
                <a:sym typeface="Wingdings" panose="05000000000000000000" pitchFamily="2" charset="2"/>
              </a:rPr>
              <a:t>Tiêu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đề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của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biểu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đồ</a:t>
            </a:r>
            <a:endParaRPr lang="en-US" altLang="en-US" sz="3200" dirty="0"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sym typeface="Wingdings" panose="05000000000000000000" pitchFamily="2" charset="2"/>
              </a:rPr>
              <a:t></a:t>
            </a:r>
            <a:r>
              <a:rPr lang="en-US" sz="3200" dirty="0" err="1">
                <a:sym typeface="Wingdings" panose="05000000000000000000" pitchFamily="2" charset="2"/>
              </a:rPr>
              <a:t>Tiêu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đề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của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các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trục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ngang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và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trục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đứng</a:t>
            </a:r>
            <a:r>
              <a:rPr lang="en-US" sz="3200" dirty="0">
                <a:sym typeface="Wingdings" panose="05000000000000000000" pitchFamily="2" charset="2"/>
              </a:rPr>
              <a:t> (</a:t>
            </a:r>
            <a:r>
              <a:rPr lang="en-US" sz="3200" dirty="0" err="1">
                <a:sym typeface="Wingdings" panose="05000000000000000000" pitchFamily="2" charset="2"/>
              </a:rPr>
              <a:t>trừ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biểu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đồ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hình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tròn</a:t>
            </a:r>
            <a:r>
              <a:rPr lang="en-US" sz="3200" dirty="0">
                <a:sym typeface="Wingdings" panose="05000000000000000000" pitchFamily="2" charset="2"/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sym typeface="Wingdings" panose="05000000000000000000" pitchFamily="2" charset="2"/>
              </a:rPr>
              <a:t></a:t>
            </a:r>
            <a:r>
              <a:rPr lang="en-US" sz="3200" dirty="0" err="1">
                <a:sym typeface="Wingdings" panose="05000000000000000000" pitchFamily="2" charset="2"/>
              </a:rPr>
              <a:t>Thông</a:t>
            </a:r>
            <a:r>
              <a:rPr lang="en-US" sz="3200" dirty="0">
                <a:sym typeface="Wingdings" panose="05000000000000000000" pitchFamily="2" charset="2"/>
              </a:rPr>
              <a:t> tin </a:t>
            </a:r>
            <a:r>
              <a:rPr lang="en-US" sz="3200" dirty="0" err="1">
                <a:sym typeface="Wingdings" panose="05000000000000000000" pitchFamily="2" charset="2"/>
              </a:rPr>
              <a:t>giải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thích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các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dãy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dữ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liệu</a:t>
            </a:r>
            <a:r>
              <a:rPr lang="en-US" sz="3200" dirty="0">
                <a:sym typeface="Wingdings" panose="05000000000000000000" pitchFamily="2" charset="2"/>
              </a:rPr>
              <a:t> (</a:t>
            </a:r>
            <a:r>
              <a:rPr lang="en-US" sz="3200" dirty="0" err="1">
                <a:sym typeface="Wingdings" panose="05000000000000000000" pitchFamily="2" charset="2"/>
              </a:rPr>
              <a:t>được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gọi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là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chú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giải</a:t>
            </a:r>
            <a:r>
              <a:rPr lang="en-US" sz="3200" dirty="0">
                <a:sym typeface="Wingdings" panose="05000000000000000000" pitchFamily="2" charset="2"/>
              </a:rPr>
              <a:t>)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04799" y="924580"/>
            <a:ext cx="82365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4./</a:t>
            </a:r>
            <a:r>
              <a:rPr lang="en-US" altLang="en-US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Chỉnh</a:t>
            </a:r>
            <a:r>
              <a:rPr lang="en-US" alt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sửa</a:t>
            </a:r>
            <a:r>
              <a:rPr lang="en-US" alt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biểu</a:t>
            </a:r>
            <a:r>
              <a:rPr lang="en-US" alt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đồ</a:t>
            </a:r>
            <a:r>
              <a:rPr lang="en-US" alt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b.Thêm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thông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tin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giải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thích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biểu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đồ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5219699" y="2061923"/>
            <a:ext cx="3546764" cy="1736646"/>
          </a:xfrm>
          <a:prstGeom prst="wedgeRoundRectCallout">
            <a:avLst>
              <a:gd name="adj1" fmla="val -67625"/>
              <a:gd name="adj2" fmla="val -2652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dirty="0" err="1"/>
              <a:t>Có</a:t>
            </a:r>
            <a:r>
              <a:rPr lang="en-US" sz="3200" dirty="0"/>
              <a:t> </a:t>
            </a:r>
            <a:r>
              <a:rPr lang="en-US" sz="3200" dirty="0" err="1"/>
              <a:t>những</a:t>
            </a:r>
            <a:r>
              <a:rPr lang="en-US" sz="3200" dirty="0"/>
              <a:t> </a:t>
            </a:r>
            <a:r>
              <a:rPr lang="en-US" sz="3200" dirty="0" err="1"/>
              <a:t>thông</a:t>
            </a:r>
            <a:r>
              <a:rPr lang="en-US" sz="3200" dirty="0"/>
              <a:t> tin </a:t>
            </a:r>
            <a:r>
              <a:rPr lang="en-US" sz="3200" dirty="0" err="1"/>
              <a:t>giải</a:t>
            </a:r>
            <a:r>
              <a:rPr lang="en-US" sz="3200" dirty="0"/>
              <a:t> </a:t>
            </a:r>
            <a:r>
              <a:rPr lang="en-US" sz="3200" dirty="0" err="1"/>
              <a:t>thích</a:t>
            </a:r>
            <a:r>
              <a:rPr lang="en-US" sz="3200" dirty="0"/>
              <a:t> </a:t>
            </a:r>
            <a:r>
              <a:rPr lang="en-US" sz="3200" dirty="0" err="1"/>
              <a:t>biểu</a:t>
            </a:r>
            <a:r>
              <a:rPr lang="en-US" sz="3200" dirty="0"/>
              <a:t> </a:t>
            </a:r>
            <a:r>
              <a:rPr lang="en-US" sz="3200" dirty="0" err="1"/>
              <a:t>đồ</a:t>
            </a:r>
            <a:r>
              <a:rPr lang="en-US" sz="3200" dirty="0"/>
              <a:t> </a:t>
            </a:r>
            <a:r>
              <a:rPr lang="en-US" sz="3200" dirty="0" err="1"/>
              <a:t>nào</a:t>
            </a:r>
            <a:r>
              <a:rPr lang="en-US" sz="3200" dirty="0"/>
              <a:t>?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099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ircle/>
      </p:transition>
    </mc:Choice>
    <mc:Fallback xmlns="">
      <p:transition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508" y="1783570"/>
            <a:ext cx="8582892" cy="46099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4799" y="460132"/>
            <a:ext cx="82365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4./</a:t>
            </a:r>
            <a:r>
              <a:rPr lang="en-US" altLang="en-US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Chỉnh</a:t>
            </a:r>
            <a:r>
              <a:rPr lang="en-US" alt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sửa</a:t>
            </a:r>
            <a:r>
              <a:rPr lang="en-US" alt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biểu</a:t>
            </a:r>
            <a:r>
              <a:rPr lang="en-US" alt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đồ</a:t>
            </a:r>
            <a:r>
              <a:rPr lang="en-US" alt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b.Thêm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thông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tin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giải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thích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biểu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đồ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152400" y="1807085"/>
            <a:ext cx="2438400" cy="2009061"/>
          </a:xfrm>
          <a:prstGeom prst="wedgeRoundRectCallout">
            <a:avLst>
              <a:gd name="adj1" fmla="val 59177"/>
              <a:gd name="adj2" fmla="val -18708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/>
              <a:t>Nháy</a:t>
            </a:r>
            <a:r>
              <a:rPr lang="en-US" dirty="0"/>
              <a:t> </a:t>
            </a:r>
            <a:r>
              <a:rPr lang="en-US" dirty="0" err="1"/>
              <a:t>chuột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biểu</a:t>
            </a:r>
            <a:r>
              <a:rPr lang="en-US" dirty="0"/>
              <a:t> </a:t>
            </a:r>
            <a:r>
              <a:rPr lang="en-US" dirty="0" err="1"/>
              <a:t>đồ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sửa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đề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4800600" y="5098152"/>
            <a:ext cx="2289462" cy="1055608"/>
          </a:xfrm>
          <a:prstGeom prst="wedgeRoundRectCallout">
            <a:avLst>
              <a:gd name="adj1" fmla="val 53731"/>
              <a:gd name="adj2" fmla="val -105331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hiển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</a:t>
            </a:r>
            <a:r>
              <a:rPr lang="en-US" dirty="0" err="1"/>
              <a:t>chú</a:t>
            </a:r>
            <a:r>
              <a:rPr lang="en-US" dirty="0"/>
              <a:t> </a:t>
            </a:r>
            <a:r>
              <a:rPr lang="en-US" dirty="0" err="1"/>
              <a:t>thích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72466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ircle/>
      </p:transition>
    </mc:Choice>
    <mc:Fallback xmlns="">
      <p:transition>
        <p:circl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6644" y="373048"/>
            <a:ext cx="88634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4./</a:t>
            </a:r>
            <a:r>
              <a:rPr lang="en-US" altLang="en-US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Chỉnh</a:t>
            </a:r>
            <a:r>
              <a:rPr lang="en-US" alt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sửa</a:t>
            </a:r>
            <a:r>
              <a:rPr lang="en-US" alt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biểu</a:t>
            </a:r>
            <a:r>
              <a:rPr lang="en-US" alt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đồ</a:t>
            </a:r>
            <a:r>
              <a:rPr lang="en-US" alt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c.Thay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đổi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vị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trí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hoặc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kích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thước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biểu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đồ</a:t>
            </a:r>
            <a:endParaRPr lang="en-US" altLang="en-US" sz="32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04352" y="1668778"/>
            <a:ext cx="8711047" cy="452431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54000" rIns="5400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sym typeface="Wingdings" panose="05000000000000000000" pitchFamily="2" charset="2"/>
              </a:rPr>
              <a:t></a:t>
            </a:r>
            <a:r>
              <a:rPr lang="en-US" altLang="en-US" sz="3200" dirty="0" err="1">
                <a:sym typeface="Wingdings" panose="05000000000000000000" pitchFamily="2" charset="2"/>
              </a:rPr>
              <a:t>Để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thay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đổi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vị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trí</a:t>
            </a:r>
            <a:r>
              <a:rPr lang="en-US" altLang="en-US" sz="3200" dirty="0">
                <a:sym typeface="Wingdings" panose="05000000000000000000" pitchFamily="2" charset="2"/>
              </a:rPr>
              <a:t>, </a:t>
            </a:r>
            <a:r>
              <a:rPr lang="en-US" altLang="en-US" sz="3200" dirty="0" err="1">
                <a:sym typeface="Wingdings" panose="05000000000000000000" pitchFamily="2" charset="2"/>
              </a:rPr>
              <a:t>nháy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chuột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trên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biểu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đồ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và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kéo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thả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đến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vị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trí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mới</a:t>
            </a:r>
            <a:r>
              <a:rPr lang="en-US" altLang="en-US" sz="3200" dirty="0">
                <a:sym typeface="Wingdings" panose="05000000000000000000" pitchFamily="2" charset="2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sym typeface="Wingdings" panose="05000000000000000000" pitchFamily="2" charset="2"/>
              </a:rPr>
              <a:t></a:t>
            </a:r>
            <a:r>
              <a:rPr lang="en-US" sz="3200" dirty="0" err="1">
                <a:sym typeface="Wingdings" panose="05000000000000000000" pitchFamily="2" charset="2"/>
              </a:rPr>
              <a:t>Khi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biểu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đồ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được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chọn</a:t>
            </a:r>
            <a:r>
              <a:rPr lang="en-US" sz="3200" dirty="0">
                <a:sym typeface="Wingdings" panose="05000000000000000000" pitchFamily="2" charset="2"/>
              </a:rPr>
              <a:t>, </a:t>
            </a:r>
            <a:r>
              <a:rPr lang="en-US" sz="3200" dirty="0" err="1">
                <a:sym typeface="Wingdings" panose="05000000000000000000" pitchFamily="2" charset="2"/>
              </a:rPr>
              <a:t>đưa</a:t>
            </a:r>
            <a:r>
              <a:rPr lang="en-US" sz="3200" dirty="0">
                <a:sym typeface="Wingdings" panose="05000000000000000000" pitchFamily="2" charset="2"/>
              </a:rPr>
              <a:t> con </a:t>
            </a:r>
            <a:r>
              <a:rPr lang="en-US" sz="3200" dirty="0" err="1">
                <a:sym typeface="Wingdings" panose="05000000000000000000" pitchFamily="2" charset="2"/>
              </a:rPr>
              <a:t>trỏ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chuột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vào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vị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trí</a:t>
            </a:r>
            <a:r>
              <a:rPr lang="en-US" sz="3200" dirty="0">
                <a:sym typeface="Wingdings" panose="05000000000000000000" pitchFamily="2" charset="2"/>
              </a:rPr>
              <a:t> 1 </a:t>
            </a:r>
            <a:r>
              <a:rPr lang="en-US" sz="3200" dirty="0" err="1">
                <a:sym typeface="Wingdings" panose="05000000000000000000" pitchFamily="2" charset="2"/>
              </a:rPr>
              <a:t>trong</a:t>
            </a:r>
            <a:r>
              <a:rPr lang="en-US" sz="3200" dirty="0">
                <a:sym typeface="Wingdings" panose="05000000000000000000" pitchFamily="2" charset="2"/>
              </a:rPr>
              <a:t> 4 </a:t>
            </a:r>
            <a:r>
              <a:rPr lang="en-US" sz="3200" dirty="0" err="1">
                <a:sym typeface="Wingdings" panose="05000000000000000000" pitchFamily="2" charset="2"/>
              </a:rPr>
              <a:t>góc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hoặc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các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điểm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giữa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các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cạnh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biểu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đồ</a:t>
            </a:r>
            <a:r>
              <a:rPr lang="en-US" sz="3200" dirty="0">
                <a:sym typeface="Wingdings" panose="05000000000000000000" pitchFamily="2" charset="2"/>
              </a:rPr>
              <a:t>, </a:t>
            </a:r>
            <a:r>
              <a:rPr lang="en-US" sz="3200" dirty="0" err="1">
                <a:sym typeface="Wingdings" panose="05000000000000000000" pitchFamily="2" charset="2"/>
              </a:rPr>
              <a:t>em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có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thể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kéo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thả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chuột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để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thay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đổi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kích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thước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biểu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đồ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theo</a:t>
            </a:r>
            <a:r>
              <a:rPr lang="en-US" sz="3200" dirty="0">
                <a:sym typeface="Wingdings" panose="05000000000000000000" pitchFamily="2" charset="2"/>
              </a:rPr>
              <a:t> ý </a:t>
            </a:r>
            <a:r>
              <a:rPr lang="en-US" sz="3200" dirty="0" err="1">
                <a:sym typeface="Wingdings" panose="05000000000000000000" pitchFamily="2" charset="2"/>
              </a:rPr>
              <a:t>thích</a:t>
            </a:r>
            <a:r>
              <a:rPr lang="en-US" sz="3200" dirty="0">
                <a:sym typeface="Wingdings" panose="05000000000000000000" pitchFamily="2" charset="2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sym typeface="Wingdings" panose="05000000000000000000" pitchFamily="2" charset="2"/>
              </a:rPr>
              <a:t></a:t>
            </a:r>
            <a:r>
              <a:rPr lang="en-US" sz="3200" dirty="0" err="1">
                <a:sym typeface="Wingdings" panose="05000000000000000000" pitchFamily="2" charset="2"/>
              </a:rPr>
              <a:t>Nháy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chọn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biểu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đồ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và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nhấn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phím</a:t>
            </a:r>
            <a:r>
              <a:rPr lang="en-US" sz="3200" dirty="0">
                <a:sym typeface="Wingdings" panose="05000000000000000000" pitchFamily="2" charset="2"/>
              </a:rPr>
              <a:t> Delete </a:t>
            </a:r>
            <a:r>
              <a:rPr lang="en-US" sz="3200" dirty="0" err="1">
                <a:sym typeface="Wingdings" panose="05000000000000000000" pitchFamily="2" charset="2"/>
              </a:rPr>
              <a:t>để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xóa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biểu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đồ</a:t>
            </a:r>
            <a:r>
              <a:rPr lang="en-US" sz="3200" dirty="0">
                <a:sym typeface="Wingdings" panose="05000000000000000000" pitchFamily="2" charset="2"/>
              </a:rPr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3601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ircle/>
      </p:transition>
    </mc:Choice>
    <mc:Fallback xmlns="">
      <p:transition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Text Box 2"/>
          <p:cNvSpPr txBox="1">
            <a:spLocks noChangeArrowheads="1"/>
          </p:cNvSpPr>
          <p:nvPr/>
        </p:nvSpPr>
        <p:spPr bwMode="auto">
          <a:xfrm>
            <a:off x="457200" y="954324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NỘI DUNG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346115" name="Line 3"/>
          <p:cNvSpPr>
            <a:spLocks noChangeShapeType="1"/>
          </p:cNvSpPr>
          <p:nvPr/>
        </p:nvSpPr>
        <p:spPr bwMode="auto">
          <a:xfrm>
            <a:off x="4114800" y="573324"/>
            <a:ext cx="0" cy="57912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6116" name="Text Box 4"/>
          <p:cNvSpPr txBox="1">
            <a:spLocks noChangeArrowheads="1"/>
          </p:cNvSpPr>
          <p:nvPr/>
        </p:nvSpPr>
        <p:spPr bwMode="auto">
          <a:xfrm>
            <a:off x="4236558" y="2112673"/>
            <a:ext cx="47244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400" b="1" dirty="0"/>
              <a:t>HƯỚNG DẪN VỀ NHÀ</a:t>
            </a:r>
            <a:r>
              <a:rPr lang="en-US" altLang="en-US" sz="2400" dirty="0"/>
              <a:t> :</a:t>
            </a:r>
          </a:p>
          <a:p>
            <a:r>
              <a:rPr lang="en-US" altLang="en-US" sz="2400" dirty="0"/>
              <a:t>- </a:t>
            </a:r>
            <a:r>
              <a:rPr lang="en-US" altLang="en-US" sz="2400" dirty="0" err="1"/>
              <a:t>Học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thuộc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các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nội</a:t>
            </a:r>
            <a:r>
              <a:rPr lang="en-US" altLang="en-US" sz="2400" dirty="0"/>
              <a:t> dung </a:t>
            </a:r>
            <a:r>
              <a:rPr lang="en-US" altLang="en-US" sz="2400" dirty="0" err="1"/>
              <a:t>đã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học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trong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tiết</a:t>
            </a:r>
            <a:r>
              <a:rPr lang="en-US" altLang="en-US" sz="2400" dirty="0"/>
              <a:t>.</a:t>
            </a:r>
          </a:p>
          <a:p>
            <a:r>
              <a:rPr lang="en-US" altLang="en-US" sz="2400" dirty="0"/>
              <a:t>- </a:t>
            </a:r>
            <a:r>
              <a:rPr lang="en-US" altLang="en-US" sz="2400" dirty="0" err="1"/>
              <a:t>Làm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các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bài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tập</a:t>
            </a:r>
            <a:r>
              <a:rPr lang="en-US" altLang="en-US" sz="2400" dirty="0"/>
              <a:t> SGK</a:t>
            </a:r>
          </a:p>
          <a:p>
            <a:r>
              <a:rPr lang="en-US" altLang="en-US" sz="2400" dirty="0"/>
              <a:t>-</a:t>
            </a:r>
            <a:r>
              <a:rPr lang="en-US" altLang="en-US" sz="2400" dirty="0" err="1"/>
              <a:t>Trả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lời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câu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hỏi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Biểu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đồ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là</a:t>
            </a:r>
            <a:r>
              <a:rPr lang="en-US" altLang="en-US" sz="2400" dirty="0"/>
              <a:t> </a:t>
            </a:r>
            <a:r>
              <a:rPr lang="en-US" altLang="en-US" sz="2400" dirty="0" err="1"/>
              <a:t>gì</a:t>
            </a:r>
            <a:r>
              <a:rPr lang="en-US" altLang="en-US" sz="2400" dirty="0"/>
              <a:t>? </a:t>
            </a:r>
            <a:r>
              <a:rPr lang="en-US" altLang="en-US" sz="2400" dirty="0" err="1"/>
              <a:t>Có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những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dạng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biểu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đồ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nào</a:t>
            </a:r>
            <a:r>
              <a:rPr lang="en-US" altLang="en-US" sz="2400" dirty="0"/>
              <a:t>? </a:t>
            </a:r>
            <a:r>
              <a:rPr lang="en-US" altLang="en-US" sz="2400" dirty="0" err="1"/>
              <a:t>Các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bước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tạo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biểu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đồ</a:t>
            </a:r>
            <a:r>
              <a:rPr lang="en-US" altLang="en-US" sz="2400" dirty="0"/>
              <a:t>?</a:t>
            </a:r>
          </a:p>
          <a:p>
            <a:pPr>
              <a:buFontTx/>
              <a:buChar char="-"/>
            </a:pPr>
            <a:r>
              <a:rPr lang="en-US" altLang="en-US" sz="2400" dirty="0" err="1"/>
              <a:t>Xem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trước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nôi</a:t>
            </a:r>
            <a:r>
              <a:rPr lang="en-US" altLang="en-US" sz="2400" dirty="0"/>
              <a:t> dung </a:t>
            </a:r>
            <a:r>
              <a:rPr lang="en-US" altLang="en-US" sz="2400" dirty="0" err="1"/>
              <a:t>bài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học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tiếp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theo</a:t>
            </a:r>
            <a:r>
              <a:rPr lang="en-US" altLang="en-US" sz="2400" dirty="0"/>
              <a:t>: BTH9.Tạo </a:t>
            </a:r>
            <a:r>
              <a:rPr lang="en-US" altLang="en-US" sz="2400" dirty="0" err="1"/>
              <a:t>biểu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đồ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để</a:t>
            </a:r>
            <a:r>
              <a:rPr lang="en-US" altLang="en-US" sz="2400" dirty="0"/>
              <a:t> minh </a:t>
            </a:r>
            <a:r>
              <a:rPr lang="en-US" altLang="en-US" sz="2400" dirty="0" err="1"/>
              <a:t>họa</a:t>
            </a:r>
            <a:r>
              <a:rPr lang="en-US" altLang="en-US" sz="2400" dirty="0"/>
              <a:t>.</a:t>
            </a:r>
          </a:p>
        </p:txBody>
      </p:sp>
      <p:pic>
        <p:nvPicPr>
          <p:cNvPr id="346117" name="Picture 5" descr="jlgbook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725724"/>
            <a:ext cx="2286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6118" name="AutoShape 6"/>
          <p:cNvSpPr>
            <a:spLocks noChangeArrowheads="1"/>
          </p:cNvSpPr>
          <p:nvPr/>
        </p:nvSpPr>
        <p:spPr bwMode="auto">
          <a:xfrm>
            <a:off x="5257800" y="344724"/>
            <a:ext cx="1295400" cy="1219200"/>
          </a:xfrm>
          <a:prstGeom prst="star32">
            <a:avLst>
              <a:gd name="adj" fmla="val 4259"/>
            </a:avLst>
          </a:prstGeom>
          <a:noFill/>
          <a:ln w="9525" algn="ctr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FFFF00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6119" name="AutoShape 7"/>
          <p:cNvSpPr>
            <a:spLocks noChangeArrowheads="1"/>
          </p:cNvSpPr>
          <p:nvPr/>
        </p:nvSpPr>
        <p:spPr bwMode="gray">
          <a:xfrm>
            <a:off x="766763" y="3091099"/>
            <a:ext cx="3116262" cy="511175"/>
          </a:xfrm>
          <a:prstGeom prst="roundRect">
            <a:avLst>
              <a:gd name="adj" fmla="val 50000"/>
            </a:avLst>
          </a:prstGeom>
          <a:noFill/>
          <a:ln w="57150" algn="ctr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54000" tIns="10800" rIns="54000" bIns="10800" anchor="ctr">
            <a:spAutoFit/>
          </a:bodyPr>
          <a:lstStyle/>
          <a:p>
            <a:r>
              <a:rPr lang="en-US" altLang="en-US" sz="2000" b="1">
                <a:solidFill>
                  <a:srgbClr val="0000FF"/>
                </a:solidFill>
              </a:rPr>
              <a:t>2. </a:t>
            </a:r>
            <a:r>
              <a:rPr lang="en-US" altLang="en-US" sz="2000" b="1">
                <a:solidFill>
                  <a:srgbClr val="F01237"/>
                </a:solidFill>
              </a:rPr>
              <a:t>Một số dạng biểu đồ</a:t>
            </a:r>
            <a:endParaRPr lang="en-US" altLang="en-US" sz="2000" b="1" u="sng">
              <a:solidFill>
                <a:srgbClr val="0000FF"/>
              </a:solidFill>
            </a:endParaRPr>
          </a:p>
        </p:txBody>
      </p:sp>
      <p:sp>
        <p:nvSpPr>
          <p:cNvPr id="346120" name="AutoShape 8"/>
          <p:cNvSpPr>
            <a:spLocks noChangeArrowheads="1"/>
          </p:cNvSpPr>
          <p:nvPr/>
        </p:nvSpPr>
        <p:spPr bwMode="gray">
          <a:xfrm>
            <a:off x="701675" y="1765537"/>
            <a:ext cx="3109913" cy="941387"/>
          </a:xfrm>
          <a:prstGeom prst="roundRect">
            <a:avLst>
              <a:gd name="adj" fmla="val 50000"/>
            </a:avLst>
          </a:prstGeom>
          <a:noFill/>
          <a:ln w="57150" algn="ctr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lIns="54000" tIns="10800" rIns="54000" bIns="10800" anchor="ctr">
            <a:spAutoFit/>
          </a:bodyPr>
          <a:lstStyle/>
          <a:p>
            <a:r>
              <a:rPr lang="en-US" altLang="en-US" sz="2000" b="1">
                <a:solidFill>
                  <a:srgbClr val="FF3300"/>
                </a:solidFill>
              </a:rPr>
              <a:t>1. </a:t>
            </a:r>
            <a:r>
              <a:rPr lang="en-US" altLang="en-US" sz="2000" b="1">
                <a:solidFill>
                  <a:srgbClr val="0000FF"/>
                </a:solidFill>
              </a:rPr>
              <a:t>Minh họa số liệu bằng biểu đồ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82563" y="1890949"/>
            <a:ext cx="609600" cy="604838"/>
            <a:chOff x="2078" y="1680"/>
            <a:chExt cx="1615" cy="1615"/>
          </a:xfrm>
        </p:grpSpPr>
        <p:sp>
          <p:nvSpPr>
            <p:cNvPr id="346122" name="Oval 10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lIns="54000" tIns="10800" rIns="54000" bIns="10800" anchor="ctr"/>
            <a:lstStyle/>
            <a:p>
              <a:endParaRPr lang="en-US"/>
            </a:p>
          </p:txBody>
        </p:sp>
        <p:sp>
          <p:nvSpPr>
            <p:cNvPr id="346123" name="Oval 11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lIns="54000" tIns="10800" rIns="54000" bIns="10800" anchor="ctr"/>
            <a:lstStyle/>
            <a:p>
              <a:endParaRPr lang="en-US"/>
            </a:p>
          </p:txBody>
        </p:sp>
        <p:sp>
          <p:nvSpPr>
            <p:cNvPr id="346124" name="Oval 12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54000" tIns="10800" rIns="54000" bIns="10800" anchor="ctr">
              <a:spAutoFit/>
            </a:bodyPr>
            <a:lstStyle/>
            <a:p>
              <a:endParaRPr lang="en-US"/>
            </a:p>
          </p:txBody>
        </p:sp>
        <p:sp>
          <p:nvSpPr>
            <p:cNvPr id="346125" name="Oval 13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54000" tIns="10800" rIns="54000" bIns="10800" anchor="ctr">
              <a:spAutoFit/>
            </a:bodyPr>
            <a:lstStyle/>
            <a:p>
              <a:endParaRPr lang="en-US"/>
            </a:p>
          </p:txBody>
        </p:sp>
        <p:sp>
          <p:nvSpPr>
            <p:cNvPr id="346126" name="Oval 14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lIns="54000" tIns="10800" rIns="54000" bIns="10800" anchor="ctr">
              <a:spAutoFit/>
            </a:bodyPr>
            <a:lstStyle/>
            <a:p>
              <a:endParaRPr lang="en-US"/>
            </a:p>
          </p:txBody>
        </p:sp>
        <p:sp>
          <p:nvSpPr>
            <p:cNvPr id="346127" name="Oval 15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lIns="54000" tIns="10800" rIns="54000" bIns="1080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95263" y="3016487"/>
            <a:ext cx="609600" cy="604837"/>
            <a:chOff x="2078" y="1680"/>
            <a:chExt cx="1615" cy="1615"/>
          </a:xfrm>
        </p:grpSpPr>
        <p:sp>
          <p:nvSpPr>
            <p:cNvPr id="346129" name="Oval 17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lIns="54000" tIns="10800" rIns="54000" bIns="10800" anchor="ctr"/>
            <a:lstStyle/>
            <a:p>
              <a:endParaRPr lang="en-US"/>
            </a:p>
          </p:txBody>
        </p:sp>
        <p:sp>
          <p:nvSpPr>
            <p:cNvPr id="346130" name="Oval 18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lIns="54000" tIns="10800" rIns="54000" bIns="10800" anchor="ctr"/>
            <a:lstStyle/>
            <a:p>
              <a:endParaRPr lang="en-US"/>
            </a:p>
          </p:txBody>
        </p:sp>
        <p:sp>
          <p:nvSpPr>
            <p:cNvPr id="346131" name="Oval 19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54000" tIns="10800" rIns="54000" bIns="10800" anchor="ctr">
              <a:spAutoFit/>
            </a:bodyPr>
            <a:lstStyle/>
            <a:p>
              <a:endParaRPr lang="en-US"/>
            </a:p>
          </p:txBody>
        </p:sp>
        <p:sp>
          <p:nvSpPr>
            <p:cNvPr id="346132" name="Oval 20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21B3E1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54000" tIns="10800" rIns="54000" bIns="10800" anchor="ctr">
              <a:spAutoFit/>
            </a:bodyPr>
            <a:lstStyle/>
            <a:p>
              <a:endParaRPr lang="en-US"/>
            </a:p>
          </p:txBody>
        </p:sp>
        <p:sp>
          <p:nvSpPr>
            <p:cNvPr id="346133" name="Oval 21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lIns="54000" tIns="10800" rIns="54000" bIns="10800" anchor="ctr">
              <a:spAutoFit/>
            </a:bodyPr>
            <a:lstStyle/>
            <a:p>
              <a:endParaRPr lang="en-US"/>
            </a:p>
          </p:txBody>
        </p:sp>
        <p:sp>
          <p:nvSpPr>
            <p:cNvPr id="346134" name="Oval 22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21B3E1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lIns="54000" tIns="10800" rIns="54000" bIns="1080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46135" name="AutoShape 23"/>
          <p:cNvSpPr>
            <a:spLocks noChangeArrowheads="1"/>
          </p:cNvSpPr>
          <p:nvPr/>
        </p:nvSpPr>
        <p:spPr bwMode="gray">
          <a:xfrm>
            <a:off x="766763" y="4081699"/>
            <a:ext cx="3060700" cy="511175"/>
          </a:xfrm>
          <a:prstGeom prst="roundRect">
            <a:avLst>
              <a:gd name="adj" fmla="val 50000"/>
            </a:avLst>
          </a:prstGeom>
          <a:noFill/>
          <a:ln w="57150" algn="ctr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54000" tIns="10800" rIns="54000" bIns="10800" anchor="ctr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altLang="en-US" sz="2000" b="1">
                <a:solidFill>
                  <a:srgbClr val="006600"/>
                </a:solidFill>
              </a:rPr>
              <a:t>3. </a:t>
            </a:r>
            <a:r>
              <a:rPr lang="en-US" altLang="en-US" sz="2000" b="1">
                <a:solidFill>
                  <a:schemeClr val="hlink"/>
                </a:solidFill>
              </a:rPr>
              <a:t>Tạo biểu đồ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195263" y="4005499"/>
            <a:ext cx="609600" cy="604838"/>
            <a:chOff x="2078" y="1680"/>
            <a:chExt cx="1615" cy="1615"/>
          </a:xfrm>
        </p:grpSpPr>
        <p:sp>
          <p:nvSpPr>
            <p:cNvPr id="346137" name="Oval 25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lIns="54000" tIns="10800" rIns="54000" bIns="10800" anchor="ctr">
              <a:spAutoFit/>
            </a:bodyPr>
            <a:lstStyle/>
            <a:p>
              <a:endParaRPr lang="en-US"/>
            </a:p>
          </p:txBody>
        </p:sp>
        <p:sp>
          <p:nvSpPr>
            <p:cNvPr id="346138" name="Oval 26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lIns="54000" tIns="10800" rIns="54000" bIns="10800" anchor="ctr">
              <a:spAutoFit/>
            </a:bodyPr>
            <a:lstStyle/>
            <a:p>
              <a:endParaRPr lang="en-US"/>
            </a:p>
          </p:txBody>
        </p:sp>
        <p:sp>
          <p:nvSpPr>
            <p:cNvPr id="346139" name="Oval 27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lIns="54000" tIns="10800" rIns="54000" bIns="10800" anchor="ctr">
              <a:spAutoFit/>
            </a:bodyPr>
            <a:lstStyle/>
            <a:p>
              <a:endParaRPr lang="en-US"/>
            </a:p>
          </p:txBody>
        </p:sp>
        <p:sp>
          <p:nvSpPr>
            <p:cNvPr id="346140" name="Oval 28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21B3E1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lIns="54000" tIns="10800" rIns="54000" bIns="10800" anchor="ctr">
              <a:spAutoFit/>
            </a:bodyPr>
            <a:lstStyle/>
            <a:p>
              <a:endParaRPr lang="en-US"/>
            </a:p>
          </p:txBody>
        </p:sp>
        <p:sp>
          <p:nvSpPr>
            <p:cNvPr id="346141" name="Oval 29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lIns="54000" tIns="10800" rIns="54000" bIns="10800" anchor="ctr">
              <a:spAutoFit/>
            </a:bodyPr>
            <a:lstStyle/>
            <a:p>
              <a:endParaRPr lang="en-US"/>
            </a:p>
          </p:txBody>
        </p:sp>
        <p:sp>
          <p:nvSpPr>
            <p:cNvPr id="346142" name="Oval 30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99"/>
                </a:gs>
                <a:gs pos="100000">
                  <a:srgbClr val="FFCC99">
                    <a:gamma/>
                    <a:shade val="5098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lIns="54000" tIns="10800" rIns="54000" bIns="1080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46143" name="AutoShape 31"/>
          <p:cNvSpPr>
            <a:spLocks noChangeArrowheads="1"/>
          </p:cNvSpPr>
          <p:nvPr/>
        </p:nvSpPr>
        <p:spPr bwMode="gray">
          <a:xfrm>
            <a:off x="766763" y="5073887"/>
            <a:ext cx="3136900" cy="511175"/>
          </a:xfrm>
          <a:prstGeom prst="roundRect">
            <a:avLst>
              <a:gd name="adj" fmla="val 50000"/>
            </a:avLst>
          </a:prstGeom>
          <a:noFill/>
          <a:ln w="57150" algn="ctr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54000" tIns="10800" rIns="54000" bIns="10800" anchor="ctr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altLang="en-US" sz="2000" b="1">
                <a:solidFill>
                  <a:srgbClr val="FF0066"/>
                </a:solidFill>
              </a:rPr>
              <a:t>4. </a:t>
            </a:r>
            <a:r>
              <a:rPr lang="en-US" altLang="en-US" sz="2000" b="1">
                <a:solidFill>
                  <a:srgbClr val="FF6600"/>
                </a:solidFill>
              </a:rPr>
              <a:t>Chỉnh sửa biểu đồ</a:t>
            </a:r>
          </a:p>
        </p:txBody>
      </p: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195263" y="4997687"/>
            <a:ext cx="677862" cy="604837"/>
            <a:chOff x="2078" y="1680"/>
            <a:chExt cx="1615" cy="1615"/>
          </a:xfrm>
        </p:grpSpPr>
        <p:sp>
          <p:nvSpPr>
            <p:cNvPr id="346145" name="Oval 33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lIns="54000" tIns="10800" rIns="54000" bIns="10800" anchor="ctr">
              <a:spAutoFit/>
            </a:bodyPr>
            <a:lstStyle/>
            <a:p>
              <a:endParaRPr lang="en-US"/>
            </a:p>
          </p:txBody>
        </p:sp>
        <p:sp>
          <p:nvSpPr>
            <p:cNvPr id="346146" name="Oval 34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lIns="54000" tIns="10800" rIns="54000" bIns="10800" anchor="ctr">
              <a:spAutoFit/>
            </a:bodyPr>
            <a:lstStyle/>
            <a:p>
              <a:endParaRPr lang="en-US"/>
            </a:p>
          </p:txBody>
        </p:sp>
        <p:sp>
          <p:nvSpPr>
            <p:cNvPr id="346147" name="Oval 35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lIns="54000" tIns="10800" rIns="54000" bIns="10800" anchor="ctr">
              <a:spAutoFit/>
            </a:bodyPr>
            <a:lstStyle/>
            <a:p>
              <a:endParaRPr lang="en-US"/>
            </a:p>
          </p:txBody>
        </p:sp>
        <p:sp>
          <p:nvSpPr>
            <p:cNvPr id="346148" name="Oval 3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21B3E1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lIns="54000" tIns="10800" rIns="54000" bIns="10800" anchor="ctr">
              <a:spAutoFit/>
            </a:bodyPr>
            <a:lstStyle/>
            <a:p>
              <a:endParaRPr lang="en-US"/>
            </a:p>
          </p:txBody>
        </p:sp>
        <p:sp>
          <p:nvSpPr>
            <p:cNvPr id="346149" name="Oval 37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lIns="54000" tIns="10800" rIns="54000" bIns="10800" anchor="ctr">
              <a:spAutoFit/>
            </a:bodyPr>
            <a:lstStyle/>
            <a:p>
              <a:endParaRPr lang="en-US"/>
            </a:p>
          </p:txBody>
        </p:sp>
        <p:sp>
          <p:nvSpPr>
            <p:cNvPr id="346150" name="Oval 3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50980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lIns="54000" tIns="10800" rIns="54000" bIns="10800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ircle/>
      </p:transition>
    </mc:Choice>
    <mc:Fallback xmlns="">
      <p:transition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028" y="1244604"/>
            <a:ext cx="9144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1373" y="437322"/>
            <a:ext cx="8059737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200" b="1">
                <a:solidFill>
                  <a:srgbClr val="FF0000"/>
                </a:solidFill>
                <a:cs typeface="Times New Roman" panose="02020603050405020304" pitchFamily="18" charset="0"/>
              </a:rPr>
              <a:t>Hãy quan sát số học sinh giỏi qua từng năm</a:t>
            </a:r>
            <a:endParaRPr lang="en-US" altLang="en-US" sz="32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18772" y="6042029"/>
            <a:ext cx="13716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Hình 1</a:t>
            </a:r>
          </a:p>
        </p:txBody>
      </p:sp>
      <p:sp>
        <p:nvSpPr>
          <p:cNvPr id="7" name="TextBox 10"/>
          <p:cNvSpPr txBox="1">
            <a:spLocks noChangeArrowheads="1"/>
          </p:cNvSpPr>
          <p:nvPr/>
        </p:nvSpPr>
        <p:spPr bwMode="auto">
          <a:xfrm>
            <a:off x="6219372" y="6062667"/>
            <a:ext cx="13716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Hình 2</a:t>
            </a: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042590"/>
              </p:ext>
            </p:extLst>
          </p:nvPr>
        </p:nvGraphicFramePr>
        <p:xfrm>
          <a:off x="4701998" y="1811135"/>
          <a:ext cx="4412974" cy="4098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13544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41408"/>
            <a:ext cx="9144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1373" y="437322"/>
            <a:ext cx="8059737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200" b="1">
                <a:solidFill>
                  <a:srgbClr val="FF0000"/>
                </a:solidFill>
                <a:cs typeface="Times New Roman" panose="02020603050405020304" pitchFamily="18" charset="0"/>
              </a:rPr>
              <a:t>Hãy quan sát số học sinh giỏi qua từng năm</a:t>
            </a:r>
            <a:endParaRPr lang="en-US" altLang="en-US" sz="32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47800" y="5838833"/>
            <a:ext cx="13716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Hình 1</a:t>
            </a:r>
          </a:p>
        </p:txBody>
      </p:sp>
      <p:sp>
        <p:nvSpPr>
          <p:cNvPr id="7" name="TextBox 10"/>
          <p:cNvSpPr txBox="1">
            <a:spLocks noChangeArrowheads="1"/>
          </p:cNvSpPr>
          <p:nvPr/>
        </p:nvSpPr>
        <p:spPr bwMode="auto">
          <a:xfrm>
            <a:off x="6248400" y="5859471"/>
            <a:ext cx="13716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Hình 2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0958886"/>
              </p:ext>
            </p:extLst>
          </p:nvPr>
        </p:nvGraphicFramePr>
        <p:xfrm>
          <a:off x="4572000" y="1505233"/>
          <a:ext cx="4572000" cy="435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76146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0090"/>
            <a:ext cx="9144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47800" y="6027515"/>
            <a:ext cx="13716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Hình 1</a:t>
            </a:r>
          </a:p>
        </p:txBody>
      </p:sp>
      <p:sp>
        <p:nvSpPr>
          <p:cNvPr id="7" name="TextBox 10"/>
          <p:cNvSpPr txBox="1">
            <a:spLocks noChangeArrowheads="1"/>
          </p:cNvSpPr>
          <p:nvPr/>
        </p:nvSpPr>
        <p:spPr bwMode="auto">
          <a:xfrm>
            <a:off x="6248400" y="6048153"/>
            <a:ext cx="13716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Hình 2</a:t>
            </a:r>
          </a:p>
        </p:txBody>
      </p:sp>
      <p:sp>
        <p:nvSpPr>
          <p:cNvPr id="8" name="Rounded Rectangular Callout 7"/>
          <p:cNvSpPr>
            <a:spLocks noChangeArrowheads="1"/>
          </p:cNvSpPr>
          <p:nvPr/>
        </p:nvSpPr>
        <p:spPr bwMode="auto">
          <a:xfrm>
            <a:off x="169863" y="991512"/>
            <a:ext cx="4572000" cy="2009775"/>
          </a:xfrm>
          <a:prstGeom prst="wedgeRoundRectCallout">
            <a:avLst>
              <a:gd name="adj1" fmla="val -9620"/>
              <a:gd name="adj2" fmla="val 7077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/>
              <a:t>Trong 2 cách trình bày, cách nào dễ hiểu, dễ thu hút sự chú ý của người đọc và dễ ghi nhớ hơn?</a:t>
            </a:r>
          </a:p>
        </p:txBody>
      </p:sp>
      <p:sp>
        <p:nvSpPr>
          <p:cNvPr id="9" name="Rounded Rectangular Callout 8"/>
          <p:cNvSpPr>
            <a:spLocks noChangeArrowheads="1"/>
          </p:cNvSpPr>
          <p:nvPr/>
        </p:nvSpPr>
        <p:spPr bwMode="auto">
          <a:xfrm>
            <a:off x="5060043" y="991512"/>
            <a:ext cx="3903663" cy="1531938"/>
          </a:xfrm>
          <a:prstGeom prst="wedgeRoundRectCallout">
            <a:avLst>
              <a:gd name="adj1" fmla="val -22042"/>
              <a:gd name="adj2" fmla="val 82528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1 </a:t>
            </a:r>
            <a:r>
              <a:rPr lang="en-US" dirty="0" err="1"/>
              <a:t>thay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biểu</a:t>
            </a:r>
            <a:r>
              <a:rPr lang="en-US" dirty="0"/>
              <a:t> </a:t>
            </a:r>
            <a:r>
              <a:rPr lang="en-US" dirty="0" err="1"/>
              <a:t>đồ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2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1373" y="437322"/>
            <a:ext cx="8059737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200" b="1">
                <a:solidFill>
                  <a:srgbClr val="FF0000"/>
                </a:solidFill>
                <a:cs typeface="Times New Roman" panose="02020603050405020304" pitchFamily="18" charset="0"/>
              </a:rPr>
              <a:t>Hãy quan sát số học sinh giỏi qua từng năm</a:t>
            </a:r>
            <a:endParaRPr lang="en-US" altLang="en-US" sz="32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6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1784"/>
            <a:ext cx="9144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42132" y="588712"/>
            <a:ext cx="8059737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1. Minh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họa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liệu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bằng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biểu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đồ</a:t>
            </a:r>
            <a:endParaRPr lang="en-US" altLang="en-US" sz="32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47800" y="6245225"/>
            <a:ext cx="13716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Hình 1</a:t>
            </a:r>
          </a:p>
        </p:txBody>
      </p:sp>
      <p:sp>
        <p:nvSpPr>
          <p:cNvPr id="7" name="TextBox 10"/>
          <p:cNvSpPr txBox="1">
            <a:spLocks noChangeArrowheads="1"/>
          </p:cNvSpPr>
          <p:nvPr/>
        </p:nvSpPr>
        <p:spPr bwMode="auto">
          <a:xfrm>
            <a:off x="6248400" y="6265863"/>
            <a:ext cx="13716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Hình 2</a:t>
            </a:r>
          </a:p>
        </p:txBody>
      </p:sp>
      <p:sp>
        <p:nvSpPr>
          <p:cNvPr id="8" name="Rounded Rectangular Callout 7"/>
          <p:cNvSpPr>
            <a:spLocks noChangeArrowheads="1"/>
          </p:cNvSpPr>
          <p:nvPr/>
        </p:nvSpPr>
        <p:spPr bwMode="auto">
          <a:xfrm>
            <a:off x="4903305" y="1558925"/>
            <a:ext cx="3273908" cy="715089"/>
          </a:xfrm>
          <a:prstGeom prst="wedgeRoundRectCallout">
            <a:avLst>
              <a:gd name="adj1" fmla="val -36398"/>
              <a:gd name="adj2" fmla="val 142361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990000"/>
                </a:solidFill>
              </a:rPr>
              <a:t>Biểu đồ là gì?</a:t>
            </a:r>
            <a:endParaRPr lang="en-US" altLang="en-US" sz="3600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17475" y="3429000"/>
            <a:ext cx="8818563" cy="156966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rIns="54000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FF3300"/>
                </a:solidFill>
                <a:sym typeface="Wingdings" panose="05000000000000000000" pitchFamily="2" charset="2"/>
              </a:rPr>
              <a:t> </a:t>
            </a:r>
            <a:r>
              <a:rPr lang="en-US" altLang="en-US" sz="3200">
                <a:solidFill>
                  <a:srgbClr val="000000"/>
                </a:solidFill>
              </a:rPr>
              <a:t>Biểu đồ là cách biểu diễn dữ liệu một cách trực quan bằng các đối tượng đồ họa (các cột, các đoạn thẳng, ….)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42900" y="0"/>
            <a:ext cx="8458200" cy="684212"/>
          </a:xfrm>
          <a:prstGeom prst="rect">
            <a:avLst/>
          </a:prstGeom>
        </p:spPr>
        <p:txBody>
          <a:bodyPr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BÀI 9: TRÌNH DỮ LIỆU BẰNG BIỂU ĐỒ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142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6364"/>
            <a:ext cx="9144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7475" y="155575"/>
            <a:ext cx="8059737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1. Minh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họa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liệu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bằng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biểu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đồ</a:t>
            </a:r>
            <a:endParaRPr lang="en-US" altLang="en-US" sz="32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47800" y="5809805"/>
            <a:ext cx="13716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Hình 1</a:t>
            </a:r>
          </a:p>
        </p:txBody>
      </p:sp>
      <p:sp>
        <p:nvSpPr>
          <p:cNvPr id="7" name="TextBox 10"/>
          <p:cNvSpPr txBox="1">
            <a:spLocks noChangeArrowheads="1"/>
          </p:cNvSpPr>
          <p:nvPr/>
        </p:nvSpPr>
        <p:spPr bwMode="auto">
          <a:xfrm>
            <a:off x="6248400" y="5830443"/>
            <a:ext cx="13716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Hình 2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294977"/>
              </p:ext>
            </p:extLst>
          </p:nvPr>
        </p:nvGraphicFramePr>
        <p:xfrm>
          <a:off x="4572000" y="1476205"/>
          <a:ext cx="4572000" cy="435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Rounded Rectangular Callout 7"/>
          <p:cNvSpPr>
            <a:spLocks noChangeArrowheads="1"/>
          </p:cNvSpPr>
          <p:nvPr/>
        </p:nvSpPr>
        <p:spPr bwMode="auto">
          <a:xfrm>
            <a:off x="3631095" y="886034"/>
            <a:ext cx="4546117" cy="1940957"/>
          </a:xfrm>
          <a:prstGeom prst="wedgeRoundRectCallout">
            <a:avLst>
              <a:gd name="adj1" fmla="val -36398"/>
              <a:gd name="adj2" fmla="val 142361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990000"/>
                </a:solidFill>
              </a:rPr>
              <a:t>Mục đích của việc minh hoạ số liệu bằng biểu đồ gì?</a:t>
            </a: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3568346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84950"/>
            <a:ext cx="9144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323850"/>
            <a:ext cx="8059737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1. Minh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họa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liệu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bằng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biểu</a:t>
            </a:r>
            <a:r>
              <a:rPr lang="en-US" altLang="en-US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đồ</a:t>
            </a:r>
            <a:endParaRPr lang="en-US" altLang="en-US" sz="32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47800" y="5882375"/>
            <a:ext cx="13716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Hình 1</a:t>
            </a:r>
          </a:p>
        </p:txBody>
      </p:sp>
      <p:sp>
        <p:nvSpPr>
          <p:cNvPr id="7" name="TextBox 10"/>
          <p:cNvSpPr txBox="1">
            <a:spLocks noChangeArrowheads="1"/>
          </p:cNvSpPr>
          <p:nvPr/>
        </p:nvSpPr>
        <p:spPr bwMode="auto">
          <a:xfrm>
            <a:off x="6248400" y="5903013"/>
            <a:ext cx="13716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Hình 2</a:t>
            </a:r>
          </a:p>
        </p:txBody>
      </p:sp>
      <p:sp>
        <p:nvSpPr>
          <p:cNvPr id="9" name="Rounded Rectangular Callout 14"/>
          <p:cNvSpPr>
            <a:spLocks noChangeArrowheads="1"/>
          </p:cNvSpPr>
          <p:nvPr/>
        </p:nvSpPr>
        <p:spPr bwMode="auto">
          <a:xfrm>
            <a:off x="1985272" y="1222579"/>
            <a:ext cx="5634728" cy="1328023"/>
          </a:xfrm>
          <a:prstGeom prst="wedgeRoundRectCallout">
            <a:avLst>
              <a:gd name="adj1" fmla="val -34736"/>
              <a:gd name="adj2" fmla="val 76361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Ưu điểm của biểu diễn dữ liệu bằng biểu đồ là gì?</a:t>
            </a:r>
            <a:endParaRPr lang="en-US" altLang="en-US" sz="36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866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834" y="2023614"/>
            <a:ext cx="8217664" cy="311372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1205949" y="858874"/>
            <a:ext cx="44262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C00000"/>
                </a:solidFill>
              </a:rPr>
              <a:t> insert  -&gt; Chats</a:t>
            </a:r>
          </a:p>
        </p:txBody>
      </p:sp>
    </p:spTree>
    <p:extLst>
      <p:ext uri="{BB962C8B-B14F-4D97-AF65-F5344CB8AC3E}">
        <p14:creationId xmlns:p14="http://schemas.microsoft.com/office/powerpoint/2010/main" val="2736536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321</TotalTime>
  <Words>1283</Words>
  <Application>Microsoft Office PowerPoint</Application>
  <PresentationFormat>On-screen Show (4:3)</PresentationFormat>
  <Paragraphs>147</Paragraphs>
  <Slides>27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Calibri</vt:lpstr>
      <vt:lpstr>Calibri Light</vt:lpstr>
      <vt:lpstr>Times New Roman</vt:lpstr>
      <vt:lpstr>Wingdings</vt:lpstr>
      <vt:lpstr>Office Theme</vt:lpstr>
      <vt:lpstr>Worksheet</vt:lpstr>
      <vt:lpstr>Chart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NTcctv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TRÌNH BÀY DỮ LIỆU BẰNG BIỂU ĐỒ</dc:title>
  <dc:creator>NT</dc:creator>
  <cp:lastModifiedBy>21AK22</cp:lastModifiedBy>
  <cp:revision>48</cp:revision>
  <dcterms:created xsi:type="dcterms:W3CDTF">2018-02-27T01:11:11Z</dcterms:created>
  <dcterms:modified xsi:type="dcterms:W3CDTF">2021-02-19T15:55:35Z</dcterms:modified>
</cp:coreProperties>
</file>