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2" r:id="rId2"/>
    <p:sldId id="301" r:id="rId3"/>
    <p:sldId id="283" r:id="rId4"/>
    <p:sldId id="284" r:id="rId5"/>
    <p:sldId id="298" r:id="rId6"/>
    <p:sldId id="299" r:id="rId7"/>
    <p:sldId id="303" r:id="rId8"/>
    <p:sldId id="304" r:id="rId9"/>
    <p:sldId id="305" r:id="rId10"/>
    <p:sldId id="285" r:id="rId11"/>
    <p:sldId id="288" r:id="rId12"/>
    <p:sldId id="300" r:id="rId13"/>
    <p:sldId id="287" r:id="rId14"/>
    <p:sldId id="306" r:id="rId15"/>
    <p:sldId id="307" r:id="rId16"/>
    <p:sldId id="297" r:id="rId17"/>
    <p:sldId id="308" r:id="rId18"/>
    <p:sldId id="309" r:id="rId19"/>
    <p:sldId id="311" r:id="rId20"/>
    <p:sldId id="310" r:id="rId21"/>
    <p:sldId id="312" r:id="rId22"/>
    <p:sldId id="313" r:id="rId23"/>
    <p:sldId id="294" r:id="rId24"/>
    <p:sldId id="314" r:id="rId25"/>
    <p:sldId id="273" r:id="rId26"/>
    <p:sldId id="282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6C2"/>
    <a:srgbClr val="9DC3E6"/>
    <a:srgbClr val="6DCEAE"/>
    <a:srgbClr val="DBF3FB"/>
    <a:srgbClr val="595959"/>
    <a:srgbClr val="B1F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69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61DCF-0E66-4352-B576-8F9F28E76C7C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6D96-3896-4D51-BDF9-DF85D9DAD5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782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6D96-3896-4D51-BDF9-DF85D9DAD53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599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06D96-3896-4D51-BDF9-DF85D9DAD531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140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600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538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661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975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528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703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9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678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978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611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0986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8E5B-94A3-48D6-A415-7AFEB58309B7}" type="datetimeFigureOut">
              <a:rPr lang="zh-CN" altLang="en-US" smtClean="0"/>
              <a:pPr/>
              <a:t>2019/10/29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2695-8461-4C7B-A8BF-ED31098A3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170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750" advTm="3000">
        <p14:pan dir="d"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309" y="414140"/>
            <a:ext cx="11048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Hình ảnh trên thể hiện cảnh gì? Hãy hình dung mình là nhân vật trong ảnh để phát biểu cảm giác của em khi trải qua cảnh đó?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 descr="Image result for cảnh vượt thá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924" y="1846154"/>
            <a:ext cx="8300853" cy="467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796" y="688740"/>
            <a:ext cx="223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437410" y="2103914"/>
            <a:ext cx="69559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</a:rPr>
              <a:t>Võ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Quảng</a:t>
            </a:r>
            <a:r>
              <a:rPr lang="en-US" sz="3200" dirty="0">
                <a:latin typeface="Times New Roman" pitchFamily="18" charset="0"/>
              </a:rPr>
              <a:t> (1920 ) </a:t>
            </a:r>
            <a:r>
              <a:rPr lang="en-US" sz="3200" dirty="0" err="1">
                <a:latin typeface="Times New Roman" pitchFamily="18" charset="0"/>
              </a:rPr>
              <a:t>quê</a:t>
            </a:r>
            <a:r>
              <a:rPr lang="en-US" sz="3200" dirty="0">
                <a:latin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</a:rPr>
              <a:t>Quảng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Nam.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447307" y="2873838"/>
            <a:ext cx="8677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</a:rPr>
              <a:t>Ông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chuyên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791" y="4001949"/>
            <a:ext cx="2695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99898" y="5333998"/>
            <a:ext cx="7965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</a:rPr>
              <a:t>Trích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chương</a:t>
            </a:r>
            <a:r>
              <a:rPr lang="en-US" sz="3200" dirty="0" smtClean="0">
                <a:latin typeface="Times New Roman" pitchFamily="18" charset="0"/>
              </a:rPr>
              <a:t> XI </a:t>
            </a:r>
            <a:r>
              <a:rPr lang="en-US" sz="3200" dirty="0" err="1" smtClean="0">
                <a:latin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</a:rPr>
              <a:t> (1974)</a:t>
            </a:r>
            <a:endParaRPr lang="en-US" sz="3200" dirty="0">
              <a:latin typeface="Times New Roman" pitchFamily="18" charset="0"/>
            </a:endParaRPr>
          </a:p>
        </p:txBody>
      </p:sp>
      <p:pic>
        <p:nvPicPr>
          <p:cNvPr id="12" name="图片 37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212" y="591364"/>
            <a:ext cx="4112004" cy="1095296"/>
          </a:xfrm>
          <a:prstGeom prst="rect">
            <a:avLst/>
          </a:prstGeom>
        </p:spPr>
      </p:pic>
      <p:pic>
        <p:nvPicPr>
          <p:cNvPr id="13" name="图片 38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838" y="3919209"/>
            <a:ext cx="4112004" cy="109529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12310" y="2223423"/>
            <a:ext cx="8458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- Đ1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</a:rPr>
              <a:t>………”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800" b="1" i="1" dirty="0">
                <a:latin typeface="Times New Roman" pitchFamily="18" charset="0"/>
              </a:rPr>
              <a:t>Con </a:t>
            </a:r>
            <a:r>
              <a:rPr lang="en-US" sz="2800" b="1" i="1" dirty="0" err="1">
                <a:latin typeface="Times New Roman" pitchFamily="18" charset="0"/>
              </a:rPr>
              <a:t>thuyền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trước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khi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vượt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thác</a:t>
            </a:r>
            <a:r>
              <a:rPr lang="en-US" sz="2800" b="1" i="1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</a:rPr>
              <a:t>Đ2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</a:rPr>
              <a:t>……..” </a:t>
            </a:r>
            <a:r>
              <a:rPr lang="en-US" sz="2800" dirty="0" err="1">
                <a:latin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</a:t>
            </a:r>
            <a:r>
              <a:rPr lang="en-US" sz="2800" dirty="0">
                <a:latin typeface="Times New Roman" pitchFamily="18" charset="0"/>
              </a:rPr>
              <a:t>.”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Thuyền</a:t>
            </a:r>
            <a:r>
              <a:rPr lang="en-US" sz="2800" b="1" i="1" dirty="0">
                <a:latin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</a:rPr>
              <a:t>đoạn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sông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dữ</a:t>
            </a:r>
            <a:r>
              <a:rPr lang="en-US" sz="2800" b="1" i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- Đ3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Thuyền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đã</a:t>
            </a:r>
            <a:r>
              <a:rPr lang="en-US" sz="2800" b="1" i="1" dirty="0">
                <a:latin typeface="Times New Roman" pitchFamily="18" charset="0"/>
              </a:rPr>
              <a:t> qua </a:t>
            </a:r>
            <a:r>
              <a:rPr lang="en-US" sz="2800" b="1" i="1" dirty="0" err="1">
                <a:latin typeface="Times New Roman" pitchFamily="18" charset="0"/>
              </a:rPr>
              <a:t>thác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dữ</a:t>
            </a:r>
            <a:endParaRPr lang="en-US" sz="2800" b="1" i="1" dirty="0">
              <a:latin typeface="Times New Roman" pitchFamily="18" charset="0"/>
            </a:endParaRPr>
          </a:p>
        </p:txBody>
      </p:sp>
      <p:pic>
        <p:nvPicPr>
          <p:cNvPr id="3" name="Picture 13" descr="40086592-216076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7735" y="4570413"/>
            <a:ext cx="3594265" cy="2287587"/>
          </a:xfrm>
          <a:prstGeom prst="rect">
            <a:avLst/>
          </a:prstGeom>
          <a:noFill/>
        </p:spPr>
      </p:pic>
      <p:pic>
        <p:nvPicPr>
          <p:cNvPr id="4" name="Picture 15" descr="40086592-216080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3361" y="0"/>
            <a:ext cx="3558639" cy="2209800"/>
          </a:xfrm>
          <a:prstGeom prst="rect">
            <a:avLst/>
          </a:prstGeom>
          <a:noFill/>
        </p:spPr>
      </p:pic>
      <p:pic>
        <p:nvPicPr>
          <p:cNvPr id="5" name="Picture 16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2221675"/>
            <a:ext cx="3581400" cy="2439988"/>
          </a:xfrm>
          <a:prstGeom prst="rect">
            <a:avLst/>
          </a:prstGeom>
          <a:noFill/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964853" y="381988"/>
            <a:ext cx="2906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tắt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986626" y="1401279"/>
            <a:ext cx="29064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</a:rPr>
              <a:t>Bố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cục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flowing water water wave water_3780131.png"/>
          <p:cNvPicPr>
            <a:picLocks noChangeAspect="1"/>
          </p:cNvPicPr>
          <p:nvPr/>
        </p:nvPicPr>
        <p:blipFill>
          <a:blip r:embed="rId2"/>
          <a:srcRect l="23442" t="3296" r="16948" b="19562"/>
          <a:stretch>
            <a:fillRect/>
          </a:stretch>
        </p:blipFill>
        <p:spPr>
          <a:xfrm>
            <a:off x="190005" y="0"/>
            <a:ext cx="5065366" cy="655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8237" y="1923781"/>
            <a:ext cx="8106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II. </a:t>
            </a:r>
          </a:p>
          <a:p>
            <a:pPr algn="ctr"/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227041" y="244505"/>
            <a:ext cx="473604" cy="741148"/>
            <a:chOff x="1546259" y="2413249"/>
            <a:chExt cx="1031440" cy="1954261"/>
          </a:xfrm>
        </p:grpSpPr>
        <p:sp>
          <p:nvSpPr>
            <p:cNvPr id="3" name="Chevron 42"/>
            <p:cNvSpPr/>
            <p:nvPr/>
          </p:nvSpPr>
          <p:spPr>
            <a:xfrm>
              <a:off x="1678531" y="2413249"/>
              <a:ext cx="899168" cy="1954261"/>
            </a:xfrm>
            <a:prstGeom prst="chevron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" name="Oval 41"/>
            <p:cNvSpPr>
              <a:spLocks noChangeAspect="1"/>
            </p:cNvSpPr>
            <p:nvPr/>
          </p:nvSpPr>
          <p:spPr>
            <a:xfrm>
              <a:off x="1546259" y="2966955"/>
              <a:ext cx="846142" cy="846851"/>
            </a:xfrm>
            <a:prstGeom prst="ellipse">
              <a:avLst/>
            </a:prstGeom>
            <a:solidFill>
              <a:srgbClr val="BDD7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Oval 50"/>
            <p:cNvSpPr>
              <a:spLocks noChangeAspect="1"/>
            </p:cNvSpPr>
            <p:nvPr/>
          </p:nvSpPr>
          <p:spPr>
            <a:xfrm>
              <a:off x="1695614" y="3064668"/>
              <a:ext cx="650878" cy="651425"/>
            </a:xfrm>
            <a:prstGeom prst="ellipse">
              <a:avLst/>
            </a:prstGeom>
            <a:solidFill>
              <a:srgbClr val="9DC3E6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1276" y="320635"/>
            <a:ext cx="1143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4"/>
          <p:cNvGrpSpPr/>
          <p:nvPr/>
        </p:nvGrpSpPr>
        <p:grpSpPr>
          <a:xfrm>
            <a:off x="145209" y="3769521"/>
            <a:ext cx="473604" cy="741148"/>
            <a:chOff x="1546259" y="2413249"/>
            <a:chExt cx="1031440" cy="1954261"/>
          </a:xfrm>
        </p:grpSpPr>
        <p:sp>
          <p:nvSpPr>
            <p:cNvPr id="8" name="Chevron 42"/>
            <p:cNvSpPr/>
            <p:nvPr/>
          </p:nvSpPr>
          <p:spPr>
            <a:xfrm>
              <a:off x="1678531" y="2413249"/>
              <a:ext cx="899168" cy="1954261"/>
            </a:xfrm>
            <a:prstGeom prst="chevron">
              <a:avLst/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Oval 41"/>
            <p:cNvSpPr>
              <a:spLocks noChangeAspect="1"/>
            </p:cNvSpPr>
            <p:nvPr/>
          </p:nvSpPr>
          <p:spPr>
            <a:xfrm>
              <a:off x="1546259" y="2966955"/>
              <a:ext cx="846142" cy="846851"/>
            </a:xfrm>
            <a:prstGeom prst="ellipse">
              <a:avLst/>
            </a:prstGeom>
            <a:solidFill>
              <a:srgbClr val="BDD7EE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50"/>
            <p:cNvSpPr>
              <a:spLocks noChangeAspect="1"/>
            </p:cNvSpPr>
            <p:nvPr/>
          </p:nvSpPr>
          <p:spPr>
            <a:xfrm>
              <a:off x="1695614" y="3064668"/>
              <a:ext cx="650878" cy="651425"/>
            </a:xfrm>
            <a:prstGeom prst="ellipse">
              <a:avLst/>
            </a:prstGeom>
            <a:solidFill>
              <a:srgbClr val="9DC3E6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49444" y="3798151"/>
            <a:ext cx="1013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266" y="1173682"/>
            <a:ext cx="1129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414" y="2062357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320" y="2608626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435" y="3141051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160" y="4413658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308" y="4993583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464" y="5575477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8454" y="6072277"/>
            <a:ext cx="1129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reeform 16"/>
          <p:cNvSpPr>
            <a:spLocks/>
          </p:cNvSpPr>
          <p:nvPr/>
        </p:nvSpPr>
        <p:spPr bwMode="auto">
          <a:xfrm>
            <a:off x="442248" y="1137833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404642" y="4947820"/>
            <a:ext cx="231422" cy="459583"/>
          </a:xfrm>
          <a:custGeom>
            <a:avLst/>
            <a:gdLst>
              <a:gd name="T0" fmla="*/ 39 w 40"/>
              <a:gd name="T1" fmla="*/ 4 h 29"/>
              <a:gd name="T2" fmla="*/ 36 w 40"/>
              <a:gd name="T3" fmla="*/ 1 h 29"/>
              <a:gd name="T4" fmla="*/ 34 w 40"/>
              <a:gd name="T5" fmla="*/ 1 h 29"/>
              <a:gd name="T6" fmla="*/ 16 w 40"/>
              <a:gd name="T7" fmla="*/ 19 h 29"/>
              <a:gd name="T8" fmla="*/ 6 w 40"/>
              <a:gd name="T9" fmla="*/ 10 h 29"/>
              <a:gd name="T10" fmla="*/ 4 w 40"/>
              <a:gd name="T11" fmla="*/ 10 h 29"/>
              <a:gd name="T12" fmla="*/ 1 w 40"/>
              <a:gd name="T13" fmla="*/ 13 h 29"/>
              <a:gd name="T14" fmla="*/ 1 w 40"/>
              <a:gd name="T15" fmla="*/ 15 h 29"/>
              <a:gd name="T16" fmla="*/ 14 w 40"/>
              <a:gd name="T17" fmla="*/ 29 h 29"/>
              <a:gd name="T18" fmla="*/ 17 w 40"/>
              <a:gd name="T19" fmla="*/ 29 h 29"/>
              <a:gd name="T20" fmla="*/ 39 w 40"/>
              <a:gd name="T21" fmla="*/ 6 h 29"/>
              <a:gd name="T22" fmla="*/ 39 w 40"/>
              <a:gd name="T23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39" y="4"/>
                </a:moveTo>
                <a:cubicBezTo>
                  <a:pt x="36" y="1"/>
                  <a:pt x="36" y="1"/>
                  <a:pt x="36" y="1"/>
                </a:cubicBezTo>
                <a:cubicBezTo>
                  <a:pt x="35" y="0"/>
                  <a:pt x="34" y="0"/>
                  <a:pt x="34" y="1"/>
                </a:cubicBezTo>
                <a:cubicBezTo>
                  <a:pt x="16" y="19"/>
                  <a:pt x="16" y="19"/>
                  <a:pt x="16" y="19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9"/>
                  <a:pt x="5" y="9"/>
                  <a:pt x="4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4"/>
                  <a:pt x="1" y="15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6" y="29"/>
                  <a:pt x="17" y="29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5"/>
                  <a:pt x="39" y="4"/>
                </a:cubicBez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91" y="249383"/>
            <a:ext cx="5524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516" y="1533212"/>
            <a:ext cx="1294410" cy="835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1932" y="1423059"/>
            <a:ext cx="9619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6961" y="2797848"/>
          <a:ext cx="10983356" cy="3704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4343"/>
                <a:gridCol w="3146961"/>
                <a:gridCol w="3265714"/>
                <a:gridCol w="3206338"/>
              </a:tblGrid>
              <a:tr h="100225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02214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"/>
          <a:ext cx="12192000" cy="5807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151"/>
                <a:gridCol w="3705101"/>
                <a:gridCol w="3847605"/>
                <a:gridCol w="3701143"/>
              </a:tblGrid>
              <a:tr h="1021277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b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vượt</a:t>
                      </a:r>
                      <a:r>
                        <a:rPr lang="en-US" sz="2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thác</a:t>
                      </a:r>
                      <a:endParaRPr lang="en-US" sz="2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85756">
                <a:tc>
                  <a:txBody>
                    <a:bodyPr/>
                    <a:lstStyle/>
                    <a:p>
                      <a:pPr algn="ctr"/>
                      <a:endParaRPr lang="en-US" sz="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61910" y="5849032"/>
            <a:ext cx="3598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Ê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đềm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hiền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hòa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9203" y="5833155"/>
            <a:ext cx="3294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iểm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dội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vĩ…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0857" y="5833150"/>
            <a:ext cx="3689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Bớt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hiểm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4820" y="1148547"/>
            <a:ext cx="343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091" y="2173476"/>
            <a:ext cx="343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2738" y="3142130"/>
            <a:ext cx="3435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0757" y="3673082"/>
            <a:ext cx="343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chòm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8777" y="4638942"/>
            <a:ext cx="343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trứơc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85757" y="1110783"/>
            <a:ext cx="361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đứng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83777" y="2070708"/>
            <a:ext cx="3610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</a:rPr>
              <a:t>̀ </a:t>
            </a:r>
            <a:r>
              <a:rPr lang="en-US" sz="2800" dirty="0" err="1" smtClean="0">
                <a:latin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chảy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đứt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đuôi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rắn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29300" y="3446268"/>
            <a:ext cx="3610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cản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văng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bọt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tứ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tung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15443" y="4394319"/>
            <a:ext cx="3544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Thuyền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vằng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cứ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chực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tụt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</a:rPr>
              <a:t>, quay </a:t>
            </a:r>
            <a:r>
              <a:rPr lang="en-US" sz="2800" dirty="0" err="1" smtClean="0">
                <a:latin typeface="Times New Roman" pitchFamily="18" charset="0"/>
              </a:rPr>
              <a:t>đầu</a:t>
            </a:r>
            <a:endParaRPr lang="en-US" sz="2800" i="1" dirty="0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09609" y="1193908"/>
            <a:ext cx="3408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</a:rPr>
              <a:t> co </a:t>
            </a:r>
            <a:r>
              <a:rPr lang="en-US" sz="2800" dirty="0" err="1" smtClean="0">
                <a:latin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sừng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sững</a:t>
            </a:r>
            <a:r>
              <a:rPr lang="en-US" sz="2800" dirty="0" smtClean="0">
                <a:latin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bớt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hiểm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1379" y="3127604"/>
            <a:ext cx="3408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</a:rPr>
              <a:t>Dọc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sườn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</a:rPr>
              <a:t> to </a:t>
            </a:r>
            <a:r>
              <a:rPr lang="en-US" sz="2800" dirty="0" err="1" smtClean="0">
                <a:latin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bụi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lúp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xúp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88772" y="4633788"/>
            <a:ext cx="3408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</a:rPr>
              <a:t>- Qua </a:t>
            </a:r>
            <a:r>
              <a:rPr lang="en-US" sz="2800" dirty="0" err="1" smtClean="0">
                <a:latin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núi</a:t>
            </a:r>
            <a:r>
              <a:rPr lang="en-US" sz="2800" dirty="0" smtClean="0">
                <a:latin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đồng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ruộng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lại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sym typeface="Wingdings" pitchFamily="2" charset="2"/>
              </a:rPr>
              <a:t>ra</a:t>
            </a:r>
            <a:endParaRPr lang="en-US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1928" y="1490758"/>
            <a:ext cx="24225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0" y="0"/>
            <a:ext cx="6096000" cy="2308324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Dọc sông những chòm cổ thụ dáng mãnh liệt đứng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trầm ngâm</a:t>
            </a:r>
            <a:r>
              <a:rPr lang="en-US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 nhìn</a:t>
            </a:r>
            <a:r>
              <a:rPr lang="en-US" sz="3200" b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xuống nước.</a:t>
            </a:r>
          </a:p>
          <a:p>
            <a:pPr algn="ctr">
              <a:spcBef>
                <a:spcPct val="50000"/>
              </a:spcBef>
            </a:pPr>
            <a:endParaRPr lang="en-US" sz="3200" b="1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0" y="1954476"/>
            <a:ext cx="6096000" cy="206210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lúp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xúp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nom </a:t>
            </a:r>
            <a:r>
              <a:rPr lang="en-US" sz="3200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vung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trứơc</a:t>
            </a:r>
            <a:r>
              <a:rPr lang="en-US" sz="32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008" y="2340398"/>
            <a:ext cx="4667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so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sắc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20040720134428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766" y="4013860"/>
            <a:ext cx="6109634" cy="284414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66153" y="4297851"/>
            <a:ext cx="42058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Thiên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́,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rộng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lớn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hùng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vĩ.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01940" y="3360694"/>
            <a:ext cx="510639" cy="486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391" y="249383"/>
            <a:ext cx="6962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dượng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962" y="1263489"/>
            <a:ext cx="1692234" cy="1403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004451" y="1573884"/>
            <a:ext cx="81820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84" y="3313221"/>
            <a:ext cx="4690753" cy="296091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231710" y="2761446"/>
            <a:ext cx="58415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i="1" dirty="0" err="1" smtClean="0">
                <a:latin typeface="Times New Roman" pitchFamily="18" charset="0"/>
              </a:rPr>
              <a:t>Câu</a:t>
            </a:r>
            <a:r>
              <a:rPr lang="en-US" sz="2600" b="1" i="1" dirty="0" smtClean="0">
                <a:latin typeface="Times New Roman" pitchFamily="18" charset="0"/>
              </a:rPr>
              <a:t> 1: </a:t>
            </a:r>
            <a:r>
              <a:rPr lang="en-US" sz="2600" i="1" dirty="0" err="1" smtClean="0">
                <a:latin typeface="Times New Roman" pitchFamily="18" charset="0"/>
              </a:rPr>
              <a:t>Tìm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những</a:t>
            </a:r>
            <a:r>
              <a:rPr lang="en-US" sz="2600" i="1" dirty="0" smtClean="0">
                <a:latin typeface="Times New Roman" pitchFamily="18" charset="0"/>
              </a:rPr>
              <a:t> chi </a:t>
            </a:r>
            <a:r>
              <a:rPr lang="en-US" sz="2600" i="1" dirty="0" err="1" smtClean="0">
                <a:latin typeface="Times New Roman" pitchFamily="18" charset="0"/>
              </a:rPr>
              <a:t>tiết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miêu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tả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ngoại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</a:rPr>
              <a:t>hình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dượng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Hương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Thư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khi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vượt</a:t>
            </a:r>
            <a:r>
              <a:rPr lang="en-US" sz="2600" i="1" dirty="0" smtClean="0">
                <a:latin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</a:rPr>
              <a:t>thác</a:t>
            </a:r>
            <a:r>
              <a:rPr lang="en-US" sz="2600" i="1" dirty="0" smtClean="0">
                <a:latin typeface="Times New Roman" pitchFamily="18" charset="0"/>
              </a:rPr>
              <a:t>.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6258299" y="4057197"/>
            <a:ext cx="57653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dượng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vượt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thác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9551" y="5338392"/>
            <a:ext cx="574369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dượng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́.</a:t>
            </a:r>
            <a:endParaRPr lang="en-US" sz="2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 flipV="1">
            <a:off x="5177637" y="3207722"/>
            <a:ext cx="1054073" cy="15859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0" idx="1"/>
          </p:cNvCxnSpPr>
          <p:nvPr/>
        </p:nvCxnSpPr>
        <p:spPr>
          <a:xfrm flipV="1">
            <a:off x="5177637" y="4503473"/>
            <a:ext cx="1080662" cy="2902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1" idx="1"/>
          </p:cNvCxnSpPr>
          <p:nvPr/>
        </p:nvCxnSpPr>
        <p:spPr>
          <a:xfrm>
            <a:off x="5177637" y="4793679"/>
            <a:ext cx="1151914" cy="1191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Kết quả hình ảnh cho hình ảnh dượng hương thư&quot;"/>
          <p:cNvSpPr>
            <a:spLocks noChangeAspect="1" noChangeArrowheads="1"/>
          </p:cNvSpPr>
          <p:nvPr/>
        </p:nvSpPr>
        <p:spPr bwMode="auto">
          <a:xfrm>
            <a:off x="-636009" y="-43107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1" cy="685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9809"/>
                <a:gridCol w="4612943"/>
                <a:gridCol w="5199797"/>
                <a:gridCol w="1519452"/>
              </a:tblGrid>
              <a:tr h="800156">
                <a:tc rowSpan="3"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4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605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1793">
                <a:tc vMerge="1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13465" y="1093580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487" y="1578485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9506" y="2110897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9403" y="2714559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5548" y="3270720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Quai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3568" y="3826881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1591" y="4331373"/>
            <a:ext cx="4667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1645" y="1684627"/>
            <a:ext cx="4765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Co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57688" y="2424235"/>
            <a:ext cx="4765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79460" y="3188834"/>
            <a:ext cx="4942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176728" y="5346011"/>
            <a:ext cx="3954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guốc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khỏe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khoắn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chắc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chắn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486379" y="5227872"/>
            <a:ext cx="50769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mãnh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hào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-1362054" y="3041078"/>
            <a:ext cx="3561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0826277" y="1254818"/>
            <a:ext cx="112916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sánh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đáo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010" y="1716440"/>
            <a:ext cx="4690753" cy="35652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209730" y="2014019"/>
            <a:ext cx="5117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  <a:sym typeface="Wingdings" pitchFamily="2" charset="2"/>
              </a:rPr>
              <a:t>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Döôïng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Hương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Thö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vöøa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ngöôøi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lao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đông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khỏe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mạnh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dũng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cảm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vöøa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người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chæ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huy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daøy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dạn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kinh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VNI-Times" pitchFamily="2" charset="0"/>
              </a:rPr>
              <a:t>nghieäm</a:t>
            </a:r>
            <a:r>
              <a:rPr 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.</a:t>
            </a:r>
            <a:endParaRPr lang="en-US" sz="3600" b="1" i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1050967" y="2945081"/>
            <a:ext cx="2882676" cy="367541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 rot="445653">
            <a:off x="1436913" y="140131"/>
            <a:ext cx="5640779" cy="2553195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it-IT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 vượt qua thử thách trong cuộc sống, con người cần phải có phẩm chất gì?</a:t>
            </a:r>
            <a:endParaRPr lang="it-IT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flowing water water wave water_3780131.png"/>
          <p:cNvPicPr>
            <a:picLocks noChangeAspect="1"/>
          </p:cNvPicPr>
          <p:nvPr/>
        </p:nvPicPr>
        <p:blipFill>
          <a:blip r:embed="rId2"/>
          <a:srcRect l="23442" t="3296" r="16948" b="19562"/>
          <a:stretch>
            <a:fillRect/>
          </a:stretch>
        </p:blipFill>
        <p:spPr>
          <a:xfrm>
            <a:off x="190005" y="0"/>
            <a:ext cx="5065366" cy="655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3235" y="1828778"/>
            <a:ext cx="8106887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i="1" dirty="0" smtClean="0">
                <a:latin typeface="Times New Roman" pitchFamily="18" charset="0"/>
                <a:cs typeface="Times New Roman" pitchFamily="18" charset="0"/>
              </a:rPr>
              <a:t>III.</a:t>
            </a:r>
          </a:p>
          <a:p>
            <a:pPr algn="ctr"/>
            <a:r>
              <a:rPr lang="en-US" sz="11500" b="1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1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i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1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1570" y="144321"/>
            <a:ext cx="1140043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trắc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nghiệm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vượt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thác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nổi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bật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A-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mạnh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thuyền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B-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mạnh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dũng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mạnh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vĩ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D-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vĩ.</a:t>
            </a:r>
          </a:p>
          <a:p>
            <a:pPr>
              <a:spcBef>
                <a:spcPct val="50000"/>
              </a:spcBef>
            </a:pPr>
            <a:endParaRPr lang="en-US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 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Nét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sắc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nghê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thuật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là: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A- Tả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B- Tả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C- Tả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D- Tả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1222246" y="2624921"/>
            <a:ext cx="406400" cy="228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1099416" y="6362129"/>
            <a:ext cx="406400" cy="2286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935629" y="1555847"/>
            <a:ext cx="106513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202544" y="5645624"/>
            <a:ext cx="10989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023" y="177425"/>
            <a:ext cx="1185082" cy="1185082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029727" y="466298"/>
            <a:ext cx="106513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40682" y="2936546"/>
            <a:ext cx="100326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2e40e093925d5cd121e9fb2a5a4a00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468" y="4260380"/>
            <a:ext cx="1185082" cy="1185082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09172" y="4494661"/>
            <a:ext cx="106513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/>
      <p:bldP spid="6" grpId="0" autoUpdateAnimBg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6400" y="1066801"/>
            <a:ext cx="1178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b="1">
              <a:latin typeface="VNI-Times" pitchFamily="2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12800" y="3657600"/>
            <a:ext cx="1056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VNI-Times" pitchFamily="2" charset="0"/>
              </a:rPr>
              <a:t>     </a:t>
            </a:r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65540" y="1146425"/>
            <a:ext cx="1148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Vượt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297216" y="2235969"/>
            <a:ext cx="345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223"/>
          <p:cNvGraphicFramePr>
            <a:graphicFrameLocks noGrp="1"/>
          </p:cNvGraphicFramePr>
          <p:nvPr>
            <p:ph/>
          </p:nvPr>
        </p:nvGraphicFramePr>
        <p:xfrm>
          <a:off x="1050868" y="3057099"/>
          <a:ext cx="10073562" cy="3330054"/>
        </p:xfrm>
        <a:graphic>
          <a:graphicData uri="http://schemas.openxmlformats.org/drawingml/2006/table">
            <a:tbl>
              <a:tblPr/>
              <a:tblGrid>
                <a:gridCol w="3357854"/>
                <a:gridCol w="3357854"/>
                <a:gridCol w="3357854"/>
              </a:tblGrid>
              <a:tr h="540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bản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nước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Cà Mau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Vượt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thác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0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Nét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sắc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cảnh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Nghê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thuật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12"/>
          <p:cNvSpPr txBox="1">
            <a:spLocks noChangeArrowheads="1"/>
          </p:cNvSpPr>
          <p:nvPr/>
        </p:nvSpPr>
        <p:spPr bwMode="auto">
          <a:xfrm>
            <a:off x="4462816" y="5283969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160137" y="261595"/>
            <a:ext cx="8048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50184" grpId="0" autoUpdateAnimBg="0"/>
      <p:bldP spid="1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406400" y="-734703"/>
            <a:ext cx="1178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800" b="1">
              <a:latin typeface="VNI-Times" pitchFamily="2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12800" y="1856096"/>
            <a:ext cx="1056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VNI-Times" pitchFamily="2" charset="0"/>
              </a:rPr>
              <a:t>     </a:t>
            </a:r>
            <a:endParaRPr lang="en-US" sz="2400"/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297216" y="434465"/>
            <a:ext cx="345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223"/>
          <p:cNvGraphicFramePr>
            <a:graphicFrameLocks noGrp="1"/>
          </p:cNvGraphicFramePr>
          <p:nvPr>
            <p:ph/>
          </p:nvPr>
        </p:nvGraphicFramePr>
        <p:xfrm>
          <a:off x="615664" y="569312"/>
          <a:ext cx="10972800" cy="5817841"/>
        </p:xfrm>
        <a:graphic>
          <a:graphicData uri="http://schemas.openxmlformats.org/drawingml/2006/table">
            <a:tbl>
              <a:tblPr/>
              <a:tblGrid>
                <a:gridCol w="3657600"/>
                <a:gridCol w="3657600"/>
                <a:gridCol w="3657600"/>
              </a:tblGrid>
              <a:tr h="658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bản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nước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Cà Mau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Vượt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thác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Nét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sắc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cảnh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5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Nghê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thuật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̉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212"/>
          <p:cNvSpPr txBox="1">
            <a:spLocks noChangeArrowheads="1"/>
          </p:cNvSpPr>
          <p:nvPr/>
        </p:nvSpPr>
        <p:spPr bwMode="auto">
          <a:xfrm>
            <a:off x="4462816" y="3482465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9989" y="1727411"/>
            <a:ext cx="35347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Cà Mau có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đẹp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vĩ,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sức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sống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5063" y="2207110"/>
            <a:ext cx="3469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mộng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hùng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vĩ.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8227" y="4609111"/>
            <a:ext cx="3411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quát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cụ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43970" y="4581813"/>
            <a:ext cx="3406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Tả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utoUpdateAnimBg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8917863">
            <a:off x="-446709" y="170868"/>
            <a:ext cx="1689850" cy="536722"/>
          </a:xfrm>
          <a:prstGeom prst="rect">
            <a:avLst/>
          </a:prstGeom>
          <a:solidFill>
            <a:srgbClr val="9DC3E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ea typeface="汉仪润圆-45W" panose="00020600040101010101" pitchFamily="18" charset="-122"/>
                <a:cs typeface="Times New Roman" pitchFamily="18" charset="0"/>
              </a:rPr>
              <a:t>Văn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汉仪润圆-45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itchFamily="18" charset="0"/>
                <a:ea typeface="汉仪润圆-45W" panose="00020600040101010101" pitchFamily="18" charset="-122"/>
                <a:cs typeface="Times New Roman" pitchFamily="18" charset="0"/>
              </a:rPr>
              <a:t>HaPu</a:t>
            </a:r>
            <a:endParaRPr lang="zh-CN" altLang="en-US" sz="2400" dirty="0">
              <a:solidFill>
                <a:schemeClr val="bg1"/>
              </a:solidFill>
              <a:latin typeface="Times New Roman" pitchFamily="18" charset="0"/>
              <a:ea typeface="汉仪润圆-45W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2426" y="1828802"/>
            <a:ext cx="780332" cy="756934"/>
            <a:chOff x="1635090" y="1958131"/>
            <a:chExt cx="1342447" cy="1304011"/>
          </a:xfrm>
        </p:grpSpPr>
        <p:sp>
          <p:nvSpPr>
            <p:cNvPr id="15" name="Oval 9"/>
            <p:cNvSpPr/>
            <p:nvPr/>
          </p:nvSpPr>
          <p:spPr>
            <a:xfrm>
              <a:off x="1635090" y="1958131"/>
              <a:ext cx="1342447" cy="1304011"/>
            </a:xfrm>
            <a:prstGeom prst="ellipse">
              <a:avLst/>
            </a:prstGeom>
            <a:solidFill>
              <a:srgbClr val="6DCEAE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grpSp>
          <p:nvGrpSpPr>
            <p:cNvPr id="16" name="Group 28"/>
            <p:cNvGrpSpPr/>
            <p:nvPr/>
          </p:nvGrpSpPr>
          <p:grpSpPr>
            <a:xfrm>
              <a:off x="1988087" y="2195271"/>
              <a:ext cx="636454" cy="778131"/>
              <a:chOff x="4106863" y="2003425"/>
              <a:chExt cx="927100" cy="1133476"/>
            </a:xfrm>
            <a:solidFill>
              <a:schemeClr val="bg1"/>
            </a:solidFill>
          </p:grpSpPr>
          <p:sp>
            <p:nvSpPr>
              <p:cNvPr id="17" name="Freeform 5"/>
              <p:cNvSpPr>
                <a:spLocks noEditPoints="1"/>
              </p:cNvSpPr>
              <p:nvPr/>
            </p:nvSpPr>
            <p:spPr bwMode="auto">
              <a:xfrm>
                <a:off x="4106863" y="2484438"/>
                <a:ext cx="927100" cy="652463"/>
              </a:xfrm>
              <a:custGeom>
                <a:avLst/>
                <a:gdLst/>
                <a:ahLst/>
                <a:cxnLst>
                  <a:cxn ang="0">
                    <a:pos x="20" y="172"/>
                  </a:cxn>
                  <a:cxn ang="0">
                    <a:pos x="224" y="172"/>
                  </a:cxn>
                  <a:cxn ang="0">
                    <a:pos x="244" y="153"/>
                  </a:cxn>
                  <a:cxn ang="0">
                    <a:pos x="244" y="20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95" y="40"/>
                  </a:cxn>
                  <a:cxn ang="0">
                    <a:pos x="215" y="66"/>
                  </a:cxn>
                  <a:cxn ang="0">
                    <a:pos x="215" y="88"/>
                  </a:cxn>
                  <a:cxn ang="0">
                    <a:pos x="199" y="88"/>
                  </a:cxn>
                  <a:cxn ang="0">
                    <a:pos x="199" y="66"/>
                  </a:cxn>
                  <a:cxn ang="0">
                    <a:pos x="187" y="54"/>
                  </a:cxn>
                  <a:cxn ang="0">
                    <a:pos x="175" y="66"/>
                  </a:cxn>
                  <a:cxn ang="0">
                    <a:pos x="175" y="88"/>
                  </a:cxn>
                  <a:cxn ang="0">
                    <a:pos x="159" y="88"/>
                  </a:cxn>
                  <a:cxn ang="0">
                    <a:pos x="159" y="66"/>
                  </a:cxn>
                  <a:cxn ang="0">
                    <a:pos x="179" y="40"/>
                  </a:cxn>
                  <a:cxn ang="0">
                    <a:pos x="179" y="1"/>
                  </a:cxn>
                  <a:cxn ang="0">
                    <a:pos x="122" y="25"/>
                  </a:cxn>
                  <a:cxn ang="0">
                    <a:pos x="67" y="3"/>
                  </a:cxn>
                  <a:cxn ang="0">
                    <a:pos x="67" y="46"/>
                  </a:cxn>
                  <a:cxn ang="0">
                    <a:pos x="85" y="70"/>
                  </a:cxn>
                  <a:cxn ang="0">
                    <a:pos x="59" y="96"/>
                  </a:cxn>
                  <a:cxn ang="0">
                    <a:pos x="33" y="70"/>
                  </a:cxn>
                  <a:cxn ang="0">
                    <a:pos x="51" y="46"/>
                  </a:cxn>
                  <a:cxn ang="0">
                    <a:pos x="51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53"/>
                  </a:cxn>
                  <a:cxn ang="0">
                    <a:pos x="20" y="172"/>
                  </a:cxn>
                  <a:cxn ang="0">
                    <a:pos x="20" y="172"/>
                  </a:cxn>
                  <a:cxn ang="0">
                    <a:pos x="20" y="172"/>
                  </a:cxn>
                </a:cxnLst>
                <a:rect l="0" t="0" r="r" b="b"/>
                <a:pathLst>
                  <a:path w="244" h="172">
                    <a:moveTo>
                      <a:pt x="20" y="172"/>
                    </a:move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35" y="172"/>
                      <a:pt x="244" y="163"/>
                      <a:pt x="244" y="153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9"/>
                      <a:pt x="235" y="0"/>
                      <a:pt x="22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3"/>
                      <a:pt x="215" y="54"/>
                      <a:pt x="215" y="66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0"/>
                      <a:pt x="193" y="54"/>
                      <a:pt x="187" y="54"/>
                    </a:cubicBezTo>
                    <a:cubicBezTo>
                      <a:pt x="180" y="54"/>
                      <a:pt x="175" y="60"/>
                      <a:pt x="175" y="66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54"/>
                      <a:pt x="167" y="43"/>
                      <a:pt x="179" y="4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64" y="16"/>
                      <a:pt x="144" y="25"/>
                      <a:pt x="122" y="25"/>
                    </a:cubicBezTo>
                    <a:cubicBezTo>
                      <a:pt x="100" y="25"/>
                      <a:pt x="81" y="17"/>
                      <a:pt x="67" y="3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7" y="49"/>
                      <a:pt x="85" y="59"/>
                      <a:pt x="85" y="70"/>
                    </a:cubicBezTo>
                    <a:cubicBezTo>
                      <a:pt x="85" y="85"/>
                      <a:pt x="73" y="96"/>
                      <a:pt x="59" y="96"/>
                    </a:cubicBezTo>
                    <a:cubicBezTo>
                      <a:pt x="44" y="96"/>
                      <a:pt x="33" y="85"/>
                      <a:pt x="33" y="70"/>
                    </a:cubicBezTo>
                    <a:cubicBezTo>
                      <a:pt x="33" y="59"/>
                      <a:pt x="40" y="49"/>
                      <a:pt x="51" y="4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3"/>
                      <a:pt x="9" y="172"/>
                      <a:pt x="20" y="172"/>
                    </a:cubicBezTo>
                    <a:close/>
                    <a:moveTo>
                      <a:pt x="20" y="172"/>
                    </a:moveTo>
                    <a:cubicBezTo>
                      <a:pt x="20" y="172"/>
                      <a:pt x="20" y="172"/>
                      <a:pt x="20" y="17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6"/>
              <p:cNvSpPr>
                <a:spLocks noEditPoints="1"/>
              </p:cNvSpPr>
              <p:nvPr/>
            </p:nvSpPr>
            <p:spPr bwMode="auto">
              <a:xfrm>
                <a:off x="4300538" y="2003425"/>
                <a:ext cx="539750" cy="538163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27" y="127"/>
                  </a:cxn>
                  <a:cxn ang="0">
                    <a:pos x="71" y="142"/>
                  </a:cxn>
                  <a:cxn ang="0">
                    <a:pos x="114" y="127"/>
                  </a:cxn>
                  <a:cxn ang="0">
                    <a:pos x="120" y="123"/>
                  </a:cxn>
                  <a:cxn ang="0">
                    <a:pos x="124" y="118"/>
                  </a:cxn>
                  <a:cxn ang="0">
                    <a:pos x="142" y="71"/>
                  </a:cxn>
                  <a:cxn ang="0">
                    <a:pos x="71" y="0"/>
                  </a:cxn>
                  <a:cxn ang="0">
                    <a:pos x="0" y="71"/>
                  </a:cxn>
                  <a:cxn ang="0">
                    <a:pos x="17" y="118"/>
                  </a:cxn>
                  <a:cxn ang="0">
                    <a:pos x="22" y="123"/>
                  </a:cxn>
                  <a:cxn ang="0">
                    <a:pos x="22" y="123"/>
                  </a:cxn>
                  <a:cxn ang="0">
                    <a:pos x="22" y="123"/>
                  </a:cxn>
                </a:cxnLst>
                <a:rect l="0" t="0" r="r" b="b"/>
                <a:pathLst>
                  <a:path w="142" h="142">
                    <a:moveTo>
                      <a:pt x="22" y="123"/>
                    </a:moveTo>
                    <a:cubicBezTo>
                      <a:pt x="24" y="124"/>
                      <a:pt x="25" y="126"/>
                      <a:pt x="27" y="127"/>
                    </a:cubicBezTo>
                    <a:cubicBezTo>
                      <a:pt x="39" y="137"/>
                      <a:pt x="54" y="142"/>
                      <a:pt x="71" y="142"/>
                    </a:cubicBezTo>
                    <a:cubicBezTo>
                      <a:pt x="87" y="142"/>
                      <a:pt x="102" y="137"/>
                      <a:pt x="114" y="127"/>
                    </a:cubicBezTo>
                    <a:cubicBezTo>
                      <a:pt x="116" y="126"/>
                      <a:pt x="118" y="124"/>
                      <a:pt x="120" y="123"/>
                    </a:cubicBezTo>
                    <a:cubicBezTo>
                      <a:pt x="121" y="121"/>
                      <a:pt x="123" y="120"/>
                      <a:pt x="124" y="118"/>
                    </a:cubicBezTo>
                    <a:cubicBezTo>
                      <a:pt x="135" y="105"/>
                      <a:pt x="142" y="89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89"/>
                      <a:pt x="6" y="105"/>
                      <a:pt x="17" y="118"/>
                    </a:cubicBezTo>
                    <a:cubicBezTo>
                      <a:pt x="19" y="120"/>
                      <a:pt x="20" y="121"/>
                      <a:pt x="22" y="123"/>
                    </a:cubicBezTo>
                    <a:close/>
                    <a:moveTo>
                      <a:pt x="22" y="123"/>
                    </a:moveTo>
                    <a:cubicBezTo>
                      <a:pt x="22" y="123"/>
                      <a:pt x="22" y="123"/>
                      <a:pt x="22" y="12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7"/>
              <p:cNvSpPr>
                <a:spLocks noEditPoints="1"/>
              </p:cNvSpPr>
              <p:nvPr/>
            </p:nvSpPr>
            <p:spPr bwMode="auto">
              <a:xfrm>
                <a:off x="4292601" y="271145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7"/>
                      <a:pt x="18" y="5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60738" y="2909468"/>
            <a:ext cx="780332" cy="756934"/>
            <a:chOff x="4167826" y="1958131"/>
            <a:chExt cx="1342447" cy="1304011"/>
          </a:xfrm>
        </p:grpSpPr>
        <p:sp>
          <p:nvSpPr>
            <p:cNvPr id="28" name="Oval 33"/>
            <p:cNvSpPr/>
            <p:nvPr/>
          </p:nvSpPr>
          <p:spPr>
            <a:xfrm>
              <a:off x="4167826" y="1958131"/>
              <a:ext cx="1342447" cy="1304011"/>
            </a:xfrm>
            <a:prstGeom prst="ellipse">
              <a:avLst/>
            </a:prstGeom>
            <a:solidFill>
              <a:srgbClr val="9DC3E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4511462" y="2246352"/>
              <a:ext cx="671614" cy="6883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2208" y="4156361"/>
            <a:ext cx="780332" cy="756934"/>
            <a:chOff x="6678677" y="1958131"/>
            <a:chExt cx="1342447" cy="1304011"/>
          </a:xfrm>
        </p:grpSpPr>
        <p:sp>
          <p:nvSpPr>
            <p:cNvPr id="36" name="Oval 47"/>
            <p:cNvSpPr/>
            <p:nvPr/>
          </p:nvSpPr>
          <p:spPr>
            <a:xfrm>
              <a:off x="6678677" y="1958131"/>
              <a:ext cx="1342447" cy="1304011"/>
            </a:xfrm>
            <a:prstGeom prst="ellipse">
              <a:avLst/>
            </a:prstGeom>
            <a:solidFill>
              <a:srgbClr val="6DCEAE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7022061" y="2240386"/>
              <a:ext cx="671868" cy="668501"/>
            </a:xfrm>
            <a:custGeom>
              <a:avLst/>
              <a:gdLst/>
              <a:ahLst/>
              <a:cxnLst>
                <a:cxn ang="0">
                  <a:pos x="165" y="147"/>
                </a:cxn>
                <a:cxn ang="0">
                  <a:pos x="165" y="14"/>
                </a:cxn>
                <a:cxn ang="0">
                  <a:pos x="148" y="0"/>
                </a:cxn>
                <a:cxn ang="0">
                  <a:pos x="18" y="0"/>
                </a:cxn>
                <a:cxn ang="0">
                  <a:pos x="0" y="15"/>
                </a:cxn>
                <a:cxn ang="0">
                  <a:pos x="0" y="145"/>
                </a:cxn>
                <a:cxn ang="0">
                  <a:pos x="16" y="165"/>
                </a:cxn>
                <a:cxn ang="0">
                  <a:pos x="149" y="165"/>
                </a:cxn>
                <a:cxn ang="0">
                  <a:pos x="165" y="147"/>
                </a:cxn>
                <a:cxn ang="0">
                  <a:pos x="38" y="22"/>
                </a:cxn>
                <a:cxn ang="0">
                  <a:pos x="46" y="16"/>
                </a:cxn>
                <a:cxn ang="0">
                  <a:pos x="51" y="15"/>
                </a:cxn>
                <a:cxn ang="0">
                  <a:pos x="55" y="17"/>
                </a:cxn>
                <a:cxn ang="0">
                  <a:pos x="57" y="20"/>
                </a:cxn>
                <a:cxn ang="0">
                  <a:pos x="39" y="34"/>
                </a:cxn>
                <a:cxn ang="0">
                  <a:pos x="36" y="31"/>
                </a:cxn>
                <a:cxn ang="0">
                  <a:pos x="38" y="22"/>
                </a:cxn>
                <a:cxn ang="0">
                  <a:pos x="120" y="150"/>
                </a:cxn>
                <a:cxn ang="0">
                  <a:pos x="116" y="153"/>
                </a:cxn>
                <a:cxn ang="0">
                  <a:pos x="37" y="153"/>
                </a:cxn>
                <a:cxn ang="0">
                  <a:pos x="34" y="150"/>
                </a:cxn>
                <a:cxn ang="0">
                  <a:pos x="34" y="138"/>
                </a:cxn>
                <a:cxn ang="0">
                  <a:pos x="37" y="135"/>
                </a:cxn>
                <a:cxn ang="0">
                  <a:pos x="41" y="135"/>
                </a:cxn>
                <a:cxn ang="0">
                  <a:pos x="43" y="132"/>
                </a:cxn>
                <a:cxn ang="0">
                  <a:pos x="61" y="73"/>
                </a:cxn>
                <a:cxn ang="0">
                  <a:pos x="63" y="68"/>
                </a:cxn>
                <a:cxn ang="0">
                  <a:pos x="45" y="41"/>
                </a:cxn>
                <a:cxn ang="0">
                  <a:pos x="63" y="27"/>
                </a:cxn>
                <a:cxn ang="0">
                  <a:pos x="104" y="82"/>
                </a:cxn>
                <a:cxn ang="0">
                  <a:pos x="98" y="86"/>
                </a:cxn>
                <a:cxn ang="0">
                  <a:pos x="103" y="92"/>
                </a:cxn>
                <a:cxn ang="0">
                  <a:pos x="104" y="95"/>
                </a:cxn>
                <a:cxn ang="0">
                  <a:pos x="102" y="98"/>
                </a:cxn>
                <a:cxn ang="0">
                  <a:pos x="101" y="99"/>
                </a:cxn>
                <a:cxn ang="0">
                  <a:pos x="95" y="99"/>
                </a:cxn>
                <a:cxn ang="0">
                  <a:pos x="90" y="92"/>
                </a:cxn>
                <a:cxn ang="0">
                  <a:pos x="83" y="97"/>
                </a:cxn>
                <a:cxn ang="0">
                  <a:pos x="74" y="84"/>
                </a:cxn>
                <a:cxn ang="0">
                  <a:pos x="68" y="83"/>
                </a:cxn>
                <a:cxn ang="0">
                  <a:pos x="48" y="111"/>
                </a:cxn>
                <a:cxn ang="0">
                  <a:pos x="116" y="134"/>
                </a:cxn>
                <a:cxn ang="0">
                  <a:pos x="120" y="138"/>
                </a:cxn>
                <a:cxn ang="0">
                  <a:pos x="120" y="150"/>
                </a:cxn>
                <a:cxn ang="0">
                  <a:pos x="113" y="115"/>
                </a:cxn>
                <a:cxn ang="0">
                  <a:pos x="90" y="122"/>
                </a:cxn>
                <a:cxn ang="0">
                  <a:pos x="105" y="104"/>
                </a:cxn>
                <a:cxn ang="0">
                  <a:pos x="128" y="96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66" h="165">
                  <a:moveTo>
                    <a:pt x="165" y="147"/>
                  </a:moveTo>
                  <a:cubicBezTo>
                    <a:pt x="165" y="14"/>
                    <a:pt x="165" y="14"/>
                    <a:pt x="165" y="14"/>
                  </a:cubicBezTo>
                  <a:cubicBezTo>
                    <a:pt x="165" y="7"/>
                    <a:pt x="165" y="0"/>
                    <a:pt x="1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0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64"/>
                    <a:pt x="1" y="165"/>
                    <a:pt x="16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66" y="165"/>
                    <a:pt x="165" y="163"/>
                    <a:pt x="165" y="147"/>
                  </a:cubicBezTo>
                  <a:close/>
                  <a:moveTo>
                    <a:pt x="38" y="22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7" y="15"/>
                    <a:pt x="49" y="14"/>
                    <a:pt x="51" y="15"/>
                  </a:cubicBezTo>
                  <a:cubicBezTo>
                    <a:pt x="52" y="15"/>
                    <a:pt x="54" y="16"/>
                    <a:pt x="55" y="1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4" y="28"/>
                    <a:pt x="35" y="24"/>
                    <a:pt x="38" y="22"/>
                  </a:cubicBezTo>
                  <a:close/>
                  <a:moveTo>
                    <a:pt x="120" y="150"/>
                  </a:moveTo>
                  <a:cubicBezTo>
                    <a:pt x="120" y="152"/>
                    <a:pt x="118" y="153"/>
                    <a:pt x="116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5" y="153"/>
                    <a:pt x="34" y="152"/>
                    <a:pt x="34" y="150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6"/>
                    <a:pt x="35" y="135"/>
                    <a:pt x="37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3" y="135"/>
                    <a:pt x="44" y="133"/>
                    <a:pt x="43" y="132"/>
                  </a:cubicBezTo>
                  <a:cubicBezTo>
                    <a:pt x="31" y="113"/>
                    <a:pt x="41" y="80"/>
                    <a:pt x="61" y="73"/>
                  </a:cubicBezTo>
                  <a:cubicBezTo>
                    <a:pt x="63" y="72"/>
                    <a:pt x="64" y="70"/>
                    <a:pt x="63" y="68"/>
                  </a:cubicBezTo>
                  <a:cubicBezTo>
                    <a:pt x="57" y="59"/>
                    <a:pt x="51" y="50"/>
                    <a:pt x="45" y="41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7" y="47"/>
                    <a:pt x="102" y="78"/>
                    <a:pt x="104" y="8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4"/>
                    <a:pt x="104" y="95"/>
                  </a:cubicBezTo>
                  <a:cubicBezTo>
                    <a:pt x="104" y="96"/>
                    <a:pt x="103" y="97"/>
                    <a:pt x="102" y="98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99" y="101"/>
                    <a:pt x="96" y="100"/>
                    <a:pt x="95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1" y="94"/>
                    <a:pt x="77" y="89"/>
                    <a:pt x="74" y="84"/>
                  </a:cubicBezTo>
                  <a:cubicBezTo>
                    <a:pt x="72" y="83"/>
                    <a:pt x="70" y="82"/>
                    <a:pt x="68" y="83"/>
                  </a:cubicBezTo>
                  <a:cubicBezTo>
                    <a:pt x="56" y="88"/>
                    <a:pt x="48" y="100"/>
                    <a:pt x="48" y="111"/>
                  </a:cubicBezTo>
                  <a:cubicBezTo>
                    <a:pt x="49" y="139"/>
                    <a:pt x="83" y="135"/>
                    <a:pt x="116" y="134"/>
                  </a:cubicBezTo>
                  <a:cubicBezTo>
                    <a:pt x="118" y="134"/>
                    <a:pt x="120" y="136"/>
                    <a:pt x="120" y="138"/>
                  </a:cubicBezTo>
                  <a:lnTo>
                    <a:pt x="120" y="150"/>
                  </a:lnTo>
                  <a:close/>
                  <a:moveTo>
                    <a:pt x="113" y="115"/>
                  </a:moveTo>
                  <a:cubicBezTo>
                    <a:pt x="102" y="122"/>
                    <a:pt x="92" y="125"/>
                    <a:pt x="90" y="122"/>
                  </a:cubicBezTo>
                  <a:cubicBezTo>
                    <a:pt x="88" y="120"/>
                    <a:pt x="95" y="111"/>
                    <a:pt x="105" y="104"/>
                  </a:cubicBezTo>
                  <a:cubicBezTo>
                    <a:pt x="116" y="97"/>
                    <a:pt x="126" y="93"/>
                    <a:pt x="128" y="96"/>
                  </a:cubicBezTo>
                  <a:cubicBezTo>
                    <a:pt x="130" y="99"/>
                    <a:pt x="123" y="107"/>
                    <a:pt x="113" y="115"/>
                  </a:cubicBezTo>
                  <a:close/>
                  <a:moveTo>
                    <a:pt x="113" y="115"/>
                  </a:moveTo>
                  <a:cubicBezTo>
                    <a:pt x="113" y="115"/>
                    <a:pt x="113" y="115"/>
                    <a:pt x="113" y="11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068" y="2185060"/>
            <a:ext cx="1510478" cy="3731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4" name="文本框 53"/>
          <p:cNvSpPr txBox="1"/>
          <p:nvPr/>
        </p:nvSpPr>
        <p:spPr>
          <a:xfrm>
            <a:off x="3978745" y="359266"/>
            <a:ext cx="5082131" cy="707886"/>
          </a:xfrm>
          <a:prstGeom prst="rect">
            <a:avLst/>
          </a:prstGeom>
          <a:solidFill>
            <a:srgbClr val="6DCE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spc="-300" dirty="0" smtClean="0">
                <a:solidFill>
                  <a:schemeClr val="bg1"/>
                </a:solidFill>
                <a:latin typeface="Times New Roman" pitchFamily="18" charset="0"/>
                <a:ea typeface="汉仪润圆-45W" panose="00020600040101010101" pitchFamily="18" charset="-122"/>
                <a:cs typeface="Times New Roman" pitchFamily="18" charset="0"/>
              </a:rPr>
              <a:t>HƯỚNG DẪN TỰ HỌC</a:t>
            </a:r>
            <a:endParaRPr lang="zh-CN" altLang="en-US" sz="4000" spc="-300" dirty="0">
              <a:solidFill>
                <a:schemeClr val="bg1"/>
              </a:solidFill>
              <a:latin typeface="Times New Roman" pitchFamily="18" charset="0"/>
              <a:ea typeface="汉仪润圆-45W" panose="00020600040101010101" pitchFamily="18" charset="-122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71304" y="4251366"/>
            <a:ext cx="5810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5573" y="2776871"/>
            <a:ext cx="7697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38596" y="1931721"/>
            <a:ext cx="229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组合 22"/>
          <p:cNvGrpSpPr/>
          <p:nvPr/>
        </p:nvGrpSpPr>
        <p:grpSpPr>
          <a:xfrm>
            <a:off x="682509" y="5352920"/>
            <a:ext cx="780332" cy="756934"/>
            <a:chOff x="4167826" y="1958131"/>
            <a:chExt cx="1342447" cy="1304011"/>
          </a:xfrm>
        </p:grpSpPr>
        <p:sp>
          <p:nvSpPr>
            <p:cNvPr id="53" name="Oval 33"/>
            <p:cNvSpPr/>
            <p:nvPr/>
          </p:nvSpPr>
          <p:spPr>
            <a:xfrm>
              <a:off x="4167826" y="1958131"/>
              <a:ext cx="1342447" cy="1304011"/>
            </a:xfrm>
            <a:prstGeom prst="ellipse">
              <a:avLst/>
            </a:prstGeom>
            <a:solidFill>
              <a:srgbClr val="9DC3E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5" name="Freeform 11"/>
            <p:cNvSpPr>
              <a:spLocks noEditPoints="1"/>
            </p:cNvSpPr>
            <p:nvPr/>
          </p:nvSpPr>
          <p:spPr bwMode="auto">
            <a:xfrm>
              <a:off x="4511462" y="2246352"/>
              <a:ext cx="671614" cy="6883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967344" y="5469698"/>
            <a:ext cx="5166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614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5" grpId="0"/>
      <p:bldP spid="49" grpId="0"/>
      <p:bldP spid="51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393" y="320647"/>
            <a:ext cx="10592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ctr"/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7200" i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7200" i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091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973" y="-1028700"/>
            <a:ext cx="7565576" cy="8455474"/>
          </a:xfrm>
          <a:prstGeom prst="rect">
            <a:avLst/>
          </a:prstGeom>
        </p:spPr>
      </p:pic>
      <p:pic>
        <p:nvPicPr>
          <p:cNvPr id="4" name="Picture 3" descr="—Pngtree—fresh hand-painted lake boat home_40555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6867" y="4212771"/>
            <a:ext cx="2242456" cy="2242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150" y="1581150"/>
            <a:ext cx="50914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96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thác</a:t>
            </a:r>
            <a:endParaRPr lang="en-US" sz="9600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4550" y="3352800"/>
            <a:ext cx="3306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endParaRPr lang="en-US" sz="4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—Pngtree—flowing water water wave water_3780131.png"/>
          <p:cNvPicPr>
            <a:picLocks noChangeAspect="1"/>
          </p:cNvPicPr>
          <p:nvPr/>
        </p:nvPicPr>
        <p:blipFill>
          <a:blip r:embed="rId2"/>
          <a:srcRect l="23442" t="3296" r="16948" b="19562"/>
          <a:stretch>
            <a:fillRect/>
          </a:stretch>
        </p:blipFill>
        <p:spPr>
          <a:xfrm>
            <a:off x="190005" y="0"/>
            <a:ext cx="5065366" cy="655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8237" y="1923781"/>
            <a:ext cx="8106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I. </a:t>
            </a:r>
          </a:p>
          <a:p>
            <a:pPr algn="ctr"/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cartoon hand drawn hand drawn_38024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0880" y="2340426"/>
            <a:ext cx="4612574" cy="4612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412" y="617517"/>
            <a:ext cx="315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0031" y="520533"/>
            <a:ext cx="4852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tuốt</a:t>
            </a:r>
            <a:endParaRPr lang="en-US" sz="7200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54" y="2396836"/>
            <a:ext cx="6319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21" y="3380510"/>
            <a:ext cx="6319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319" y="4640549"/>
            <a:ext cx="6319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805" y="439387"/>
            <a:ext cx="8487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”?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55" y="1920834"/>
            <a:ext cx="1885207" cy="1885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1834" y="2444343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162" y="1895101"/>
            <a:ext cx="1885207" cy="188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8141" y="2418610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Quế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44" y="4365172"/>
            <a:ext cx="1885207" cy="1885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1723" y="4888681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051" y="4339439"/>
            <a:ext cx="1885207" cy="188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78030" y="4862948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1">
            <a:extLst>
              <a:ext uri="{FF2B5EF4-FFF2-40B4-BE49-F238E27FC236}">
                <a16:creationId xmlns="" xmlns:a16="http://schemas.microsoft.com/office/drawing/2014/main" id="{9F9B4755-B38E-46C9-B5DB-76E592AE6F89}"/>
              </a:ext>
            </a:extLst>
          </p:cNvPr>
          <p:cNvCxnSpPr/>
          <p:nvPr/>
        </p:nvCxnSpPr>
        <p:spPr>
          <a:xfrm flipV="1">
            <a:off x="2772146" y="1151906"/>
            <a:ext cx="6478732" cy="18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vo qu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169" y="1474522"/>
            <a:ext cx="4049486" cy="49213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305" y="439387"/>
            <a:ext cx="757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55" y="1920834"/>
            <a:ext cx="1885207" cy="1885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1834" y="2444343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162" y="1895101"/>
            <a:ext cx="1885207" cy="188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8141" y="2418610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44" y="4365172"/>
            <a:ext cx="1885207" cy="1885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1723" y="4888681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051" y="4339439"/>
            <a:ext cx="1885207" cy="188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5530" y="4862948"/>
            <a:ext cx="323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Ngãi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1">
            <a:extLst>
              <a:ext uri="{FF2B5EF4-FFF2-40B4-BE49-F238E27FC236}">
                <a16:creationId xmlns="" xmlns:a16="http://schemas.microsoft.com/office/drawing/2014/main" id="{9F9B4755-B38E-46C9-B5DB-76E592AE6F89}"/>
              </a:ext>
            </a:extLst>
          </p:cNvPr>
          <p:cNvCxnSpPr/>
          <p:nvPr/>
        </p:nvCxnSpPr>
        <p:spPr>
          <a:xfrm flipV="1">
            <a:off x="2772146" y="1151906"/>
            <a:ext cx="6478732" cy="18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6305" y="439387"/>
            <a:ext cx="731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…..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55" y="1920834"/>
            <a:ext cx="1885207" cy="1885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1834" y="2444343"/>
            <a:ext cx="323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162" y="1895101"/>
            <a:ext cx="1885207" cy="188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8141" y="2418610"/>
            <a:ext cx="323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44" y="4365172"/>
            <a:ext cx="1885207" cy="1885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1723" y="4508681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051" y="4339439"/>
            <a:ext cx="1885207" cy="188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5530" y="4862948"/>
            <a:ext cx="3232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1">
            <a:extLst>
              <a:ext uri="{FF2B5EF4-FFF2-40B4-BE49-F238E27FC236}">
                <a16:creationId xmlns="" xmlns:a16="http://schemas.microsoft.com/office/drawing/2014/main" id="{9F9B4755-B38E-46C9-B5DB-76E592AE6F89}"/>
              </a:ext>
            </a:extLst>
          </p:cNvPr>
          <p:cNvCxnSpPr/>
          <p:nvPr/>
        </p:nvCxnSpPr>
        <p:spPr>
          <a:xfrm flipV="1">
            <a:off x="2772146" y="1151906"/>
            <a:ext cx="6478732" cy="18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017" y="415635"/>
            <a:ext cx="10392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855" y="1920834"/>
            <a:ext cx="1885207" cy="18852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1834" y="2242468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162" y="1895101"/>
            <a:ext cx="1885207" cy="188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8141" y="2216735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44" y="4365172"/>
            <a:ext cx="1885207" cy="1885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1723" y="4508681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—Pngtree—flying down the waterfall free_43671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051" y="4339439"/>
            <a:ext cx="1885207" cy="188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5530" y="4518573"/>
            <a:ext cx="3232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1">
            <a:extLst>
              <a:ext uri="{FF2B5EF4-FFF2-40B4-BE49-F238E27FC236}">
                <a16:creationId xmlns="" xmlns:a16="http://schemas.microsoft.com/office/drawing/2014/main" id="{9F9B4755-B38E-46C9-B5DB-76E592AE6F89}"/>
              </a:ext>
            </a:extLst>
          </p:cNvPr>
          <p:cNvCxnSpPr/>
          <p:nvPr/>
        </p:nvCxnSpPr>
        <p:spPr>
          <a:xfrm flipV="1">
            <a:off x="2772146" y="1151906"/>
            <a:ext cx="6478732" cy="185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护理通用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1381</Words>
  <Application>Microsoft Office PowerPoint</Application>
  <PresentationFormat>Custom</PresentationFormat>
  <Paragraphs>183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儿童护理通用PPT模板</dc:title>
  <dc:creator>高志远</dc:creator>
  <cp:lastModifiedBy>user</cp:lastModifiedBy>
  <cp:revision>137</cp:revision>
  <dcterms:created xsi:type="dcterms:W3CDTF">2017-07-22T06:46:44Z</dcterms:created>
  <dcterms:modified xsi:type="dcterms:W3CDTF">2019-10-30T02:06:07Z</dcterms:modified>
</cp:coreProperties>
</file>