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9" r:id="rId3"/>
    <p:sldId id="261" r:id="rId4"/>
    <p:sldId id="305" r:id="rId5"/>
    <p:sldId id="263" r:id="rId6"/>
    <p:sldId id="265" r:id="rId7"/>
    <p:sldId id="298" r:id="rId8"/>
    <p:sldId id="271" r:id="rId9"/>
    <p:sldId id="299" r:id="rId10"/>
    <p:sldId id="273" r:id="rId11"/>
    <p:sldId id="275" r:id="rId12"/>
    <p:sldId id="277" r:id="rId13"/>
    <p:sldId id="279" r:id="rId14"/>
    <p:sldId id="281" r:id="rId15"/>
    <p:sldId id="283" r:id="rId16"/>
    <p:sldId id="300" r:id="rId17"/>
    <p:sldId id="302" r:id="rId18"/>
    <p:sldId id="304" r:id="rId19"/>
    <p:sldId id="287" r:id="rId20"/>
    <p:sldId id="293" r:id="rId21"/>
    <p:sldId id="29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5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C0A8A-2B21-4E58-9378-E309A6B07B1A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B73D3-B1DF-4039-A745-2E25F20D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10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fld id="{43389640-22CB-420B-A353-63F2FE866484}" type="slidenum">
              <a:rPr lang="en-US" altLang="en-US" sz="1200" smtClean="0">
                <a:latin typeface="Arial" charset="0"/>
              </a:rPr>
              <a:pPr/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vi-VN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B73D3-B1DF-4039-A745-2E25F20DF1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11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B73D3-B1DF-4039-A745-2E25F20DF14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5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7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03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0" descr="ScreenHunter_001"/>
          <p:cNvPicPr>
            <a:picLocks noChangeAspect="1" noChangeArrowheads="1"/>
          </p:cNvPicPr>
          <p:nvPr/>
        </p:nvPicPr>
        <p:blipFill>
          <a:blip r:embed="rId2">
            <a:lum bright="-6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"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41" descr="hoado"/>
          <p:cNvPicPr>
            <a:picLocks noChangeAspect="1" noChangeArrowheads="1"/>
          </p:cNvPicPr>
          <p:nvPr/>
        </p:nvPicPr>
        <p:blipFill>
          <a:blip r:embed="rId3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338" y="1963738"/>
            <a:ext cx="733425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42" descr="hoado"/>
          <p:cNvPicPr>
            <a:picLocks noChangeAspect="1" noChangeArrowheads="1"/>
          </p:cNvPicPr>
          <p:nvPr/>
        </p:nvPicPr>
        <p:blipFill>
          <a:blip r:embed="rId3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148638" y="5621338"/>
            <a:ext cx="733425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3" descr="hoado"/>
          <p:cNvPicPr>
            <a:picLocks noChangeAspect="1" noChangeArrowheads="1"/>
          </p:cNvPicPr>
          <p:nvPr/>
        </p:nvPicPr>
        <p:blipFill>
          <a:blip r:embed="rId3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004176" y="2108200"/>
            <a:ext cx="1033462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4" descr="hoado"/>
          <p:cNvPicPr>
            <a:picLocks noChangeAspect="1" noChangeArrowheads="1"/>
          </p:cNvPicPr>
          <p:nvPr/>
        </p:nvPicPr>
        <p:blipFill>
          <a:blip r:embed="rId3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47876" y="5740400"/>
            <a:ext cx="1033462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3503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8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3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4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2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4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9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4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06804-A2CD-42BA-8648-B45A9DF4647A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17"/>
          <p:cNvSpPr txBox="1">
            <a:spLocks noChangeArrowheads="1"/>
          </p:cNvSpPr>
          <p:nvPr/>
        </p:nvSpPr>
        <p:spPr bwMode="auto">
          <a:xfrm>
            <a:off x="2057400" y="4876800"/>
            <a:ext cx="7086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65.§</a:t>
            </a:r>
            <a:r>
              <a:rPr lang="vi-VN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NGUYÊN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48340" y="2819400"/>
            <a:ext cx="6440343" cy="16764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 MỪNG CÁC EM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SINH KHỐI 6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969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3429000" y="4572000"/>
            <a:ext cx="838200" cy="7016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vì</a:t>
            </a:r>
          </a:p>
        </p:txBody>
      </p:sp>
      <p:sp useBgFill="1"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3429000" y="3962400"/>
            <a:ext cx="838200" cy="7016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vì</a:t>
            </a:r>
          </a:p>
        </p:txBody>
      </p:sp>
      <p:sp useBgFill="1"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3429000" y="3336925"/>
            <a:ext cx="838200" cy="7016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vì</a:t>
            </a:r>
          </a:p>
        </p:txBody>
      </p:sp>
      <p:sp>
        <p:nvSpPr>
          <p:cNvPr id="181258" name="Rectangle 10"/>
          <p:cNvSpPr>
            <a:spLocks noChangeArrowheads="1"/>
          </p:cNvSpPr>
          <p:nvPr/>
        </p:nvSpPr>
        <p:spPr bwMode="auto">
          <a:xfrm>
            <a:off x="1447800" y="342900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 smtClean="0">
                <a:latin typeface="VNI-Vari" pitchFamily="2" charset="0"/>
              </a:rPr>
              <a:t>(- 18) </a:t>
            </a:r>
            <a:r>
              <a:rPr lang="en-US" sz="3600" dirty="0">
                <a:latin typeface="VNI-Vari" pitchFamily="2" charset="0"/>
                <a:sym typeface="MT Extra" pitchFamily="18" charset="2"/>
              </a:rPr>
              <a:t></a:t>
            </a:r>
            <a:r>
              <a:rPr lang="en-US" sz="3600" dirty="0">
                <a:latin typeface="VNI-Vari" pitchFamily="2" charset="0"/>
              </a:rPr>
              <a:t> </a:t>
            </a:r>
            <a:r>
              <a:rPr lang="en-US" sz="3600" dirty="0" smtClean="0">
                <a:latin typeface="VNI-Vari" pitchFamily="2" charset="0"/>
              </a:rPr>
              <a:t>9</a:t>
            </a:r>
            <a:endParaRPr lang="en-US" sz="3600" dirty="0">
              <a:latin typeface="VNI-Vari" pitchFamily="2" charset="0"/>
            </a:endParaRPr>
          </a:p>
        </p:txBody>
      </p:sp>
      <p:sp>
        <p:nvSpPr>
          <p:cNvPr id="181260" name="Rectangle 12"/>
          <p:cNvSpPr>
            <a:spLocks noChangeArrowheads="1"/>
          </p:cNvSpPr>
          <p:nvPr/>
        </p:nvSpPr>
        <p:spPr bwMode="auto">
          <a:xfrm>
            <a:off x="4343400" y="3352800"/>
            <a:ext cx="411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>
                <a:latin typeface="VNI-Vari" pitchFamily="2" charset="0"/>
              </a:rPr>
              <a:t>( </a:t>
            </a:r>
            <a:r>
              <a:rPr lang="en-US" sz="3600" dirty="0" smtClean="0">
                <a:latin typeface="VNI-Vari" pitchFamily="2" charset="0"/>
              </a:rPr>
              <a:t>- 18 </a:t>
            </a:r>
            <a:r>
              <a:rPr lang="en-US" sz="3600" dirty="0">
                <a:latin typeface="VNI-Vari" pitchFamily="2" charset="0"/>
              </a:rPr>
              <a:t>: </a:t>
            </a:r>
            <a:r>
              <a:rPr lang="en-US" sz="3600" dirty="0" smtClean="0">
                <a:latin typeface="VNI-Vari" pitchFamily="2" charset="0"/>
              </a:rPr>
              <a:t>9 </a:t>
            </a:r>
            <a:r>
              <a:rPr lang="en-US" sz="3600" dirty="0">
                <a:latin typeface="VNI-Vari" pitchFamily="2" charset="0"/>
              </a:rPr>
              <a:t>= </a:t>
            </a:r>
            <a:r>
              <a:rPr lang="en-US" sz="3600" dirty="0" smtClean="0">
                <a:latin typeface="VNI-Vari" pitchFamily="2" charset="0"/>
              </a:rPr>
              <a:t>- 2 </a:t>
            </a:r>
            <a:r>
              <a:rPr lang="en-US" sz="3600" dirty="0">
                <a:latin typeface="VNI-Vari" pitchFamily="2" charset="0"/>
              </a:rPr>
              <a:t>)</a:t>
            </a:r>
          </a:p>
        </p:txBody>
      </p:sp>
      <p:sp>
        <p:nvSpPr>
          <p:cNvPr id="181261" name="Rectangle 13"/>
          <p:cNvSpPr>
            <a:spLocks noChangeArrowheads="1"/>
          </p:cNvSpPr>
          <p:nvPr/>
        </p:nvSpPr>
        <p:spPr bwMode="auto">
          <a:xfrm>
            <a:off x="2286000" y="4038600"/>
            <a:ext cx="121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 smtClean="0">
                <a:latin typeface="VNI-Vari" pitchFamily="2" charset="0"/>
              </a:rPr>
              <a:t>9 </a:t>
            </a:r>
            <a:r>
              <a:rPr lang="en-US" sz="3600" dirty="0">
                <a:latin typeface="VNI-Vari" pitchFamily="2" charset="0"/>
                <a:sym typeface="MT Extra" pitchFamily="18" charset="2"/>
              </a:rPr>
              <a:t></a:t>
            </a:r>
            <a:r>
              <a:rPr lang="en-US" sz="3600" dirty="0">
                <a:latin typeface="VNI-Vari" pitchFamily="2" charset="0"/>
              </a:rPr>
              <a:t> 3</a:t>
            </a:r>
          </a:p>
        </p:txBody>
      </p:sp>
      <p:sp>
        <p:nvSpPr>
          <p:cNvPr id="181262" name="Rectangle 14"/>
          <p:cNvSpPr>
            <a:spLocks noChangeArrowheads="1"/>
          </p:cNvSpPr>
          <p:nvPr/>
        </p:nvSpPr>
        <p:spPr bwMode="auto">
          <a:xfrm>
            <a:off x="4343400" y="3995738"/>
            <a:ext cx="2667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>
                <a:latin typeface="VNI-Vari" pitchFamily="2" charset="0"/>
              </a:rPr>
              <a:t>( </a:t>
            </a:r>
            <a:r>
              <a:rPr lang="en-US" sz="3600" dirty="0" smtClean="0">
                <a:latin typeface="VNI-Vari" pitchFamily="2" charset="0"/>
              </a:rPr>
              <a:t>9 </a:t>
            </a:r>
            <a:r>
              <a:rPr lang="en-US" sz="3600" dirty="0">
                <a:latin typeface="VNI-Vari" pitchFamily="2" charset="0"/>
              </a:rPr>
              <a:t>: </a:t>
            </a:r>
            <a:r>
              <a:rPr lang="en-US" sz="3600" dirty="0" smtClean="0">
                <a:latin typeface="VNI-Vari" pitchFamily="2" charset="0"/>
              </a:rPr>
              <a:t>3 </a:t>
            </a:r>
            <a:r>
              <a:rPr lang="en-US" sz="3600" dirty="0">
                <a:latin typeface="VNI-Vari" pitchFamily="2" charset="0"/>
              </a:rPr>
              <a:t>= </a:t>
            </a:r>
            <a:r>
              <a:rPr lang="en-US" sz="3600" dirty="0" smtClean="0">
                <a:latin typeface="VNI-Vari" pitchFamily="2" charset="0"/>
              </a:rPr>
              <a:t>3 </a:t>
            </a:r>
            <a:r>
              <a:rPr lang="en-US" sz="3600" dirty="0">
                <a:latin typeface="VNI-Vari" pitchFamily="2" charset="0"/>
              </a:rPr>
              <a:t>)</a:t>
            </a:r>
          </a:p>
        </p:txBody>
      </p:sp>
      <p:sp>
        <p:nvSpPr>
          <p:cNvPr id="181264" name="Text Box 16"/>
          <p:cNvSpPr txBox="1">
            <a:spLocks noChangeArrowheads="1"/>
          </p:cNvSpPr>
          <p:nvPr/>
        </p:nvSpPr>
        <p:spPr bwMode="auto">
          <a:xfrm>
            <a:off x="614363" y="4559300"/>
            <a:ext cx="9763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>
                <a:latin typeface="VNI-Vari" pitchFamily="2" charset="0"/>
              </a:rPr>
              <a:t>Vaäy</a:t>
            </a:r>
          </a:p>
        </p:txBody>
      </p:sp>
      <p:sp>
        <p:nvSpPr>
          <p:cNvPr id="181265" name="Rectangle 17"/>
          <p:cNvSpPr>
            <a:spLocks noChangeArrowheads="1"/>
          </p:cNvSpPr>
          <p:nvPr/>
        </p:nvSpPr>
        <p:spPr bwMode="auto">
          <a:xfrm>
            <a:off x="1590675" y="4572000"/>
            <a:ext cx="20669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 smtClean="0">
                <a:latin typeface="VNI-Vari" pitchFamily="2" charset="0"/>
              </a:rPr>
              <a:t>(- 18) </a:t>
            </a:r>
            <a:r>
              <a:rPr lang="en-US" sz="3600" dirty="0">
                <a:latin typeface="VNI-Vari" pitchFamily="2" charset="0"/>
                <a:sym typeface="MT Extra" pitchFamily="18" charset="2"/>
              </a:rPr>
              <a:t></a:t>
            </a:r>
            <a:r>
              <a:rPr lang="en-US" sz="3600" dirty="0">
                <a:latin typeface="VNI-Vari" pitchFamily="2" charset="0"/>
              </a:rPr>
              <a:t> </a:t>
            </a:r>
            <a:r>
              <a:rPr lang="en-US" sz="3600" dirty="0" smtClean="0">
                <a:latin typeface="VNI-Vari" pitchFamily="2" charset="0"/>
              </a:rPr>
              <a:t>3</a:t>
            </a:r>
            <a:endParaRPr lang="en-US" sz="3600" dirty="0">
              <a:latin typeface="VNI-Vari" pitchFamily="2" charset="0"/>
            </a:endParaRPr>
          </a:p>
        </p:txBody>
      </p:sp>
      <p:sp>
        <p:nvSpPr>
          <p:cNvPr id="181267" name="Rectangle 19"/>
          <p:cNvSpPr>
            <a:spLocks noChangeArrowheads="1"/>
          </p:cNvSpPr>
          <p:nvPr/>
        </p:nvSpPr>
        <p:spPr bwMode="auto">
          <a:xfrm>
            <a:off x="4343400" y="4572000"/>
            <a:ext cx="342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>
                <a:latin typeface="VNI-Vari" pitchFamily="2" charset="0"/>
              </a:rPr>
              <a:t>( </a:t>
            </a:r>
            <a:r>
              <a:rPr lang="en-US" sz="3600" dirty="0" smtClean="0">
                <a:latin typeface="VNI-Vari" pitchFamily="2" charset="0"/>
              </a:rPr>
              <a:t>- 18 </a:t>
            </a:r>
            <a:r>
              <a:rPr lang="en-US" sz="3600" dirty="0">
                <a:latin typeface="VNI-Vari" pitchFamily="2" charset="0"/>
              </a:rPr>
              <a:t>: </a:t>
            </a:r>
            <a:r>
              <a:rPr lang="en-US" sz="3600" dirty="0" smtClean="0">
                <a:latin typeface="VNI-Vari" pitchFamily="2" charset="0"/>
              </a:rPr>
              <a:t>3 </a:t>
            </a:r>
            <a:r>
              <a:rPr lang="en-US" sz="3600" dirty="0">
                <a:latin typeface="VNI-Vari" pitchFamily="2" charset="0"/>
              </a:rPr>
              <a:t>= </a:t>
            </a:r>
            <a:r>
              <a:rPr lang="en-US" sz="3600" dirty="0" smtClean="0">
                <a:latin typeface="VNI-Vari" pitchFamily="2" charset="0"/>
              </a:rPr>
              <a:t>- 6 </a:t>
            </a:r>
            <a:r>
              <a:rPr lang="en-US" sz="3600" dirty="0">
                <a:latin typeface="VNI-Vari" pitchFamily="2" charset="0"/>
              </a:rPr>
              <a:t>)</a:t>
            </a:r>
          </a:p>
        </p:txBody>
      </p:sp>
      <p:sp>
        <p:nvSpPr>
          <p:cNvPr id="181268" name="Text Box 20"/>
          <p:cNvSpPr txBox="1">
            <a:spLocks noChangeArrowheads="1"/>
          </p:cNvSpPr>
          <p:nvPr/>
        </p:nvSpPr>
        <p:spPr bwMode="auto">
          <a:xfrm>
            <a:off x="1447800" y="1925638"/>
            <a:ext cx="571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CC3300"/>
                </a:solidFill>
                <a:latin typeface="VNI-Vari" pitchFamily="2" charset="0"/>
              </a:rPr>
              <a:t>a)  a </a:t>
            </a:r>
            <a:r>
              <a:rPr lang="en-US" sz="3200">
                <a:solidFill>
                  <a:srgbClr val="CC3300"/>
                </a:solidFill>
                <a:latin typeface="VNI-Vari" pitchFamily="2" charset="0"/>
                <a:sym typeface="MT Extra" pitchFamily="18" charset="2"/>
              </a:rPr>
              <a:t> b  vaø  b  c  </a:t>
            </a:r>
            <a:r>
              <a:rPr lang="en-US" sz="3200" b="1">
                <a:solidFill>
                  <a:srgbClr val="CC3300"/>
                </a:solidFill>
                <a:latin typeface="VNI-Vari" pitchFamily="2" charset="0"/>
                <a:sym typeface="Symbol" pitchFamily="18" charset="2"/>
              </a:rPr>
              <a:t></a:t>
            </a:r>
            <a:r>
              <a:rPr lang="en-US" sz="3200">
                <a:solidFill>
                  <a:srgbClr val="CC3300"/>
                </a:solidFill>
                <a:latin typeface="VNI-Vari" pitchFamily="2" charset="0"/>
                <a:sym typeface="Symbol" pitchFamily="18" charset="2"/>
              </a:rPr>
              <a:t>  </a:t>
            </a:r>
            <a:r>
              <a:rPr lang="en-US" sz="3200">
                <a:solidFill>
                  <a:srgbClr val="CC3300"/>
                </a:solidFill>
                <a:latin typeface="VNI-Vari" pitchFamily="2" charset="0"/>
              </a:rPr>
              <a:t>a </a:t>
            </a:r>
            <a:r>
              <a:rPr lang="en-US" sz="3200">
                <a:solidFill>
                  <a:srgbClr val="CC3300"/>
                </a:solidFill>
                <a:latin typeface="VNI-Vari" pitchFamily="2" charset="0"/>
                <a:sym typeface="MT Extra" pitchFamily="18" charset="2"/>
              </a:rPr>
              <a:t> 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-126430" y="24825"/>
            <a:ext cx="9486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65. §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NGUYÊN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8436" y="626918"/>
            <a:ext cx="2024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44944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5" grpId="0" animBg="1" autoUpdateAnimBg="0"/>
      <p:bldP spid="181256" grpId="0" animBg="1" autoUpdateAnimBg="0"/>
      <p:bldP spid="181257" grpId="0" animBg="1" autoUpdateAnimBg="0"/>
      <p:bldP spid="181258" grpId="0" autoUpdateAnimBg="0"/>
      <p:bldP spid="181260" grpId="0" autoUpdateAnimBg="0"/>
      <p:bldP spid="181261" grpId="0" autoUpdateAnimBg="0"/>
      <p:bldP spid="181262" grpId="0" autoUpdateAnimBg="0"/>
      <p:bldP spid="181264" grpId="0" autoUpdateAnimBg="0"/>
      <p:bldP spid="181265" grpId="0" build="p" autoUpdateAnimBg="0" advAuto="0"/>
      <p:bldP spid="181267" grpId="0" build="p" autoUpdateAnimBg="0" advAuto="0"/>
      <p:bldP spid="18126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2327275" y="3778250"/>
            <a:ext cx="20161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 smtClean="0">
                <a:latin typeface="VNI-Vari" pitchFamily="2" charset="0"/>
              </a:rPr>
              <a:t>(-6)  </a:t>
            </a:r>
            <a:r>
              <a:rPr lang="en-US" sz="3600" dirty="0">
                <a:latin typeface="VNI-Vari" pitchFamily="2" charset="0"/>
                <a:sym typeface="MT Extra" pitchFamily="18" charset="2"/>
              </a:rPr>
              <a:t></a:t>
            </a:r>
            <a:r>
              <a:rPr lang="en-US" sz="3600" dirty="0">
                <a:latin typeface="VNI-Vari" pitchFamily="2" charset="0"/>
              </a:rPr>
              <a:t>  3</a:t>
            </a:r>
          </a:p>
        </p:txBody>
      </p:sp>
      <p:sp>
        <p:nvSpPr>
          <p:cNvPr id="183304" name="Text Box 8"/>
          <p:cNvSpPr txBox="1">
            <a:spLocks noChangeArrowheads="1"/>
          </p:cNvSpPr>
          <p:nvPr/>
        </p:nvSpPr>
        <p:spPr bwMode="auto">
          <a:xfrm>
            <a:off x="4038600" y="3632200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smtClean="0">
                <a:latin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183305" name="Text Box 9"/>
          <p:cNvSpPr txBox="1">
            <a:spLocks noChangeArrowheads="1"/>
          </p:cNvSpPr>
          <p:nvPr/>
        </p:nvSpPr>
        <p:spPr bwMode="auto">
          <a:xfrm>
            <a:off x="457200" y="4419600"/>
            <a:ext cx="1127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>
                <a:latin typeface="VNI-Vari" pitchFamily="2" charset="0"/>
              </a:rPr>
              <a:t>Vaäy</a:t>
            </a:r>
          </a:p>
        </p:txBody>
      </p:sp>
      <p:sp>
        <p:nvSpPr>
          <p:cNvPr id="183306" name="Rectangle 10"/>
          <p:cNvSpPr>
            <a:spLocks noChangeArrowheads="1"/>
          </p:cNvSpPr>
          <p:nvPr/>
        </p:nvSpPr>
        <p:spPr bwMode="auto">
          <a:xfrm>
            <a:off x="1600200" y="4419600"/>
            <a:ext cx="2667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 smtClean="0">
                <a:latin typeface="VNI-Vari" pitchFamily="2" charset="0"/>
              </a:rPr>
              <a:t>(-6) </a:t>
            </a:r>
            <a:r>
              <a:rPr lang="en-US" sz="3600" dirty="0">
                <a:latin typeface="VNI-Vari" pitchFamily="2" charset="0"/>
              </a:rPr>
              <a:t>. 2  </a:t>
            </a:r>
            <a:r>
              <a:rPr lang="en-US" sz="3600" dirty="0">
                <a:latin typeface="VNI-Vari" pitchFamily="2" charset="0"/>
                <a:sym typeface="MT Extra" pitchFamily="18" charset="2"/>
              </a:rPr>
              <a:t> </a:t>
            </a:r>
            <a:r>
              <a:rPr lang="en-US" sz="3600" dirty="0">
                <a:latin typeface="VNI-Vari" pitchFamily="2" charset="0"/>
              </a:rPr>
              <a:t> 3</a:t>
            </a:r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3962400" y="4281488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</a:rPr>
              <a:t>?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295400" y="1630363"/>
            <a:ext cx="563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777777"/>
                </a:solidFill>
                <a:latin typeface="VNI-Vari" pitchFamily="2" charset="0"/>
              </a:rPr>
              <a:t>a)  a </a:t>
            </a:r>
            <a:r>
              <a:rPr lang="en-US" sz="3200" dirty="0">
                <a:solidFill>
                  <a:srgbClr val="777777"/>
                </a:solidFill>
                <a:latin typeface="VNI-Vari" pitchFamily="2" charset="0"/>
                <a:sym typeface="MT Extra" pitchFamily="18" charset="2"/>
              </a:rPr>
              <a:t> b  </a:t>
            </a:r>
            <a:r>
              <a:rPr lang="en-US" sz="3200" dirty="0" err="1">
                <a:solidFill>
                  <a:srgbClr val="777777"/>
                </a:solidFill>
                <a:latin typeface="VNI-Vari" pitchFamily="2" charset="0"/>
                <a:sym typeface="MT Extra" pitchFamily="18" charset="2"/>
              </a:rPr>
              <a:t>vaø</a:t>
            </a:r>
            <a:r>
              <a:rPr lang="en-US" sz="3200" dirty="0">
                <a:solidFill>
                  <a:srgbClr val="777777"/>
                </a:solidFill>
                <a:latin typeface="VNI-Vari" pitchFamily="2" charset="0"/>
                <a:sym typeface="MT Extra" pitchFamily="18" charset="2"/>
              </a:rPr>
              <a:t>  b  c  </a:t>
            </a:r>
            <a:r>
              <a:rPr lang="en-US" sz="3200" b="1" dirty="0">
                <a:solidFill>
                  <a:srgbClr val="777777"/>
                </a:solidFill>
                <a:latin typeface="VNI-Vari" pitchFamily="2" charset="0"/>
                <a:sym typeface="Symbol" pitchFamily="18" charset="2"/>
              </a:rPr>
              <a:t></a:t>
            </a:r>
            <a:r>
              <a:rPr lang="en-US" sz="3200" dirty="0">
                <a:solidFill>
                  <a:srgbClr val="777777"/>
                </a:solidFill>
                <a:latin typeface="VNI-Vari" pitchFamily="2" charset="0"/>
                <a:sym typeface="Symbol" pitchFamily="18" charset="2"/>
              </a:rPr>
              <a:t>  </a:t>
            </a:r>
            <a:r>
              <a:rPr lang="en-US" sz="3200" dirty="0">
                <a:solidFill>
                  <a:srgbClr val="777777"/>
                </a:solidFill>
                <a:latin typeface="VNI-Vari" pitchFamily="2" charset="0"/>
              </a:rPr>
              <a:t>a </a:t>
            </a:r>
            <a:r>
              <a:rPr lang="en-US" sz="3200" dirty="0">
                <a:solidFill>
                  <a:srgbClr val="777777"/>
                </a:solidFill>
                <a:latin typeface="VNI-Vari" pitchFamily="2" charset="0"/>
                <a:sym typeface="MT Extra" pitchFamily="18" charset="2"/>
              </a:rPr>
              <a:t> c</a:t>
            </a:r>
          </a:p>
        </p:txBody>
      </p:sp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1295400" y="22860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CC3300"/>
                </a:solidFill>
                <a:latin typeface="VNI-Vari" pitchFamily="2" charset="0"/>
              </a:rPr>
              <a:t>b)  a </a:t>
            </a:r>
            <a:r>
              <a:rPr lang="en-US" sz="3200" dirty="0">
                <a:solidFill>
                  <a:srgbClr val="CC3300"/>
                </a:solidFill>
                <a:latin typeface="VNI-Vari" pitchFamily="2" charset="0"/>
                <a:sym typeface="MT Extra" pitchFamily="18" charset="2"/>
              </a:rPr>
              <a:t> b  </a:t>
            </a:r>
            <a:r>
              <a:rPr lang="en-US" sz="3200" b="1" dirty="0">
                <a:solidFill>
                  <a:srgbClr val="CC3300"/>
                </a:solidFill>
                <a:latin typeface="VNI-Vari" pitchFamily="2" charset="0"/>
                <a:sym typeface="Symbol" pitchFamily="18" charset="2"/>
              </a:rPr>
              <a:t></a:t>
            </a:r>
            <a:r>
              <a:rPr lang="en-US" sz="3200" dirty="0">
                <a:solidFill>
                  <a:srgbClr val="CC3300"/>
                </a:solidFill>
                <a:latin typeface="VNI-Vari" pitchFamily="2" charset="0"/>
                <a:sym typeface="Symbol" pitchFamily="18" charset="2"/>
              </a:rPr>
              <a:t>  </a:t>
            </a:r>
            <a:r>
              <a:rPr lang="en-US" sz="3200" dirty="0" err="1">
                <a:solidFill>
                  <a:srgbClr val="CC3300"/>
                </a:solidFill>
                <a:latin typeface="VNI-Vari" pitchFamily="2" charset="0"/>
              </a:rPr>
              <a:t>a.m</a:t>
            </a:r>
            <a:r>
              <a:rPr lang="en-US" sz="3200" dirty="0">
                <a:solidFill>
                  <a:srgbClr val="CC3300"/>
                </a:solidFill>
                <a:latin typeface="VNI-Vari" pitchFamily="2" charset="0"/>
              </a:rPr>
              <a:t> </a:t>
            </a:r>
            <a:r>
              <a:rPr lang="en-US" sz="3200" dirty="0">
                <a:solidFill>
                  <a:srgbClr val="CC3300"/>
                </a:solidFill>
                <a:latin typeface="VNI-Vari" pitchFamily="2" charset="0"/>
                <a:sym typeface="MT Extra" pitchFamily="18" charset="2"/>
              </a:rPr>
              <a:t> b (m </a:t>
            </a:r>
            <a:r>
              <a:rPr lang="en-US" sz="3200" dirty="0">
                <a:solidFill>
                  <a:srgbClr val="CC3300"/>
                </a:solidFill>
                <a:latin typeface="VNI-Vari" pitchFamily="2" charset="0"/>
                <a:sym typeface="Symbol" pitchFamily="18" charset="2"/>
              </a:rPr>
              <a:t></a:t>
            </a:r>
            <a:r>
              <a:rPr lang="en-US" sz="3200" dirty="0">
                <a:solidFill>
                  <a:srgbClr val="CC3300"/>
                </a:solidFill>
                <a:latin typeface="VNI-Vari" pitchFamily="2" charset="0"/>
                <a:sym typeface="MT Extra" pitchFamily="18" charset="2"/>
              </a:rPr>
              <a:t> Z)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096000" y="46482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sz="2800" b="1">
              <a:latin typeface="VNI-Times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26430" y="24825"/>
            <a:ext cx="9486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65. §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NGUYÊN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8436" y="626918"/>
            <a:ext cx="2024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61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18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3" grpId="0" autoUpdateAnimBg="0"/>
      <p:bldP spid="183304" grpId="0" autoUpdateAnimBg="0"/>
      <p:bldP spid="183305" grpId="0" autoUpdateAnimBg="0"/>
      <p:bldP spid="183306" grpId="0" autoUpdateAnimBg="0"/>
      <p:bldP spid="183307" grpId="0" autoUpdateAnimBg="0"/>
      <p:bldP spid="18331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096000" y="46482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sz="2800" b="1">
              <a:latin typeface="VNI-Times" pitchFamily="2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85800" y="15240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a)  a </a:t>
            </a:r>
            <a:r>
              <a:rPr lang="en-US" sz="3200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b  </a:t>
            </a:r>
            <a:r>
              <a:rPr lang="en-US" sz="3200" dirty="0" err="1" smtClean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và</a:t>
            </a:r>
            <a:r>
              <a:rPr lang="en-US" sz="3200" dirty="0" smtClean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 </a:t>
            </a:r>
            <a:r>
              <a:rPr lang="en-US" sz="3200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b  c  </a:t>
            </a:r>
            <a:r>
              <a:rPr lang="en-US" sz="3200" b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3200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c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85800" y="20574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b)  a </a:t>
            </a:r>
            <a:r>
              <a:rPr lang="en-US" sz="3200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b  </a:t>
            </a:r>
            <a:r>
              <a:rPr lang="en-US" sz="3200" b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3200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a.m</a:t>
            </a:r>
            <a:r>
              <a:rPr lang="en-US" sz="3200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b (m </a:t>
            </a:r>
            <a:r>
              <a:rPr lang="en-US" sz="3200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3200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Z)</a:t>
            </a:r>
          </a:p>
        </p:txBody>
      </p:sp>
      <p:sp>
        <p:nvSpPr>
          <p:cNvPr id="185354" name="Rectangle 10"/>
          <p:cNvSpPr>
            <a:spLocks noChangeArrowheads="1"/>
          </p:cNvSpPr>
          <p:nvPr/>
        </p:nvSpPr>
        <p:spPr bwMode="auto">
          <a:xfrm>
            <a:off x="2211388" y="3810000"/>
            <a:ext cx="1981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sz="3600">
                <a:latin typeface="VNI-Vari" pitchFamily="2" charset="0"/>
              </a:rPr>
              <a:t>12 </a:t>
            </a:r>
            <a:r>
              <a:rPr lang="en-US" sz="3600">
                <a:latin typeface="VNI-Vari" pitchFamily="2" charset="0"/>
                <a:sym typeface="MT Extra" pitchFamily="18" charset="2"/>
              </a:rPr>
              <a:t></a:t>
            </a:r>
            <a:r>
              <a:rPr lang="en-US" sz="3600">
                <a:latin typeface="VNI-Vari" pitchFamily="2" charset="0"/>
              </a:rPr>
              <a:t> (-4)</a:t>
            </a:r>
          </a:p>
        </p:txBody>
      </p:sp>
      <p:sp>
        <p:nvSpPr>
          <p:cNvPr id="185357" name="Text Box 13"/>
          <p:cNvSpPr txBox="1">
            <a:spLocks noChangeArrowheads="1"/>
          </p:cNvSpPr>
          <p:nvPr/>
        </p:nvSpPr>
        <p:spPr bwMode="auto">
          <a:xfrm>
            <a:off x="246053" y="5018088"/>
            <a:ext cx="9541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358" name="Rectangle 14"/>
          <p:cNvSpPr>
            <a:spLocks noChangeArrowheads="1"/>
          </p:cNvSpPr>
          <p:nvPr/>
        </p:nvSpPr>
        <p:spPr bwMode="auto">
          <a:xfrm>
            <a:off x="1066800" y="5029200"/>
            <a:ext cx="3124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sz="3600">
                <a:latin typeface="VNI-Vari" pitchFamily="2" charset="0"/>
              </a:rPr>
              <a:t>(12 + 8 ) </a:t>
            </a:r>
            <a:r>
              <a:rPr lang="en-US" sz="3600">
                <a:latin typeface="VNI-Vari" pitchFamily="2" charset="0"/>
                <a:sym typeface="MT Extra" pitchFamily="18" charset="2"/>
              </a:rPr>
              <a:t></a:t>
            </a:r>
            <a:r>
              <a:rPr lang="en-US" sz="3600">
                <a:latin typeface="VNI-Vari" pitchFamily="2" charset="0"/>
              </a:rPr>
              <a:t> (-4)</a:t>
            </a:r>
          </a:p>
        </p:txBody>
      </p:sp>
      <p:sp>
        <p:nvSpPr>
          <p:cNvPr id="185359" name="Text Box 15"/>
          <p:cNvSpPr txBox="1">
            <a:spLocks noChangeArrowheads="1"/>
          </p:cNvSpPr>
          <p:nvPr/>
        </p:nvSpPr>
        <p:spPr bwMode="auto">
          <a:xfrm>
            <a:off x="4267200" y="4968875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</a:rPr>
              <a:t>?</a:t>
            </a:r>
          </a:p>
        </p:txBody>
      </p:sp>
      <p:sp useBgFill="1">
        <p:nvSpPr>
          <p:cNvPr id="185362" name="Rectangle 18"/>
          <p:cNvSpPr>
            <a:spLocks noChangeArrowheads="1"/>
          </p:cNvSpPr>
          <p:nvPr/>
        </p:nvSpPr>
        <p:spPr bwMode="auto">
          <a:xfrm>
            <a:off x="2590800" y="4419600"/>
            <a:ext cx="1658938" cy="65246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>
                <a:latin typeface="VNI-Vari" pitchFamily="2" charset="0"/>
              </a:rPr>
              <a:t>8</a:t>
            </a:r>
            <a:r>
              <a:rPr lang="en-US" sz="2800">
                <a:latin typeface="VNI-Vari" pitchFamily="2" charset="0"/>
              </a:rPr>
              <a:t> </a:t>
            </a:r>
            <a:r>
              <a:rPr lang="en-US" sz="3600">
                <a:latin typeface="VNI-Vari" pitchFamily="2" charset="0"/>
                <a:sym typeface="MT Extra" pitchFamily="18" charset="2"/>
              </a:rPr>
              <a:t></a:t>
            </a:r>
            <a:r>
              <a:rPr lang="en-US" sz="3600">
                <a:latin typeface="VNI-Vari" pitchFamily="2" charset="0"/>
              </a:rPr>
              <a:t> (-4)</a:t>
            </a:r>
          </a:p>
        </p:txBody>
      </p:sp>
      <p:sp>
        <p:nvSpPr>
          <p:cNvPr id="185366" name="Text Box 22"/>
          <p:cNvSpPr txBox="1">
            <a:spLocks noChangeArrowheads="1"/>
          </p:cNvSpPr>
          <p:nvPr/>
        </p:nvSpPr>
        <p:spPr bwMode="auto">
          <a:xfrm>
            <a:off x="4267200" y="5638800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</a:rPr>
              <a:t>?</a:t>
            </a:r>
          </a:p>
        </p:txBody>
      </p:sp>
      <p:sp>
        <p:nvSpPr>
          <p:cNvPr id="185367" name="Rectangle 23"/>
          <p:cNvSpPr>
            <a:spLocks noChangeArrowheads="1"/>
          </p:cNvSpPr>
          <p:nvPr/>
        </p:nvSpPr>
        <p:spPr bwMode="auto">
          <a:xfrm>
            <a:off x="762000" y="5638800"/>
            <a:ext cx="342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sz="3600">
                <a:latin typeface="VNI-Vari" pitchFamily="2" charset="0"/>
              </a:rPr>
              <a:t>(12 </a:t>
            </a:r>
            <a:r>
              <a:rPr lang="en-US" sz="3600">
                <a:latin typeface="VNI-Vari" pitchFamily="2" charset="0"/>
                <a:cs typeface="Times New Roman" pitchFamily="18" charset="0"/>
                <a:sym typeface="Symbol" pitchFamily="18" charset="2"/>
              </a:rPr>
              <a:t> </a:t>
            </a:r>
            <a:r>
              <a:rPr lang="en-US" sz="3600">
                <a:latin typeface="VNI-Vari" pitchFamily="2" charset="0"/>
              </a:rPr>
              <a:t>8 ) </a:t>
            </a:r>
            <a:r>
              <a:rPr lang="en-US" sz="3600">
                <a:latin typeface="VNI-Vari" pitchFamily="2" charset="0"/>
                <a:sym typeface="MT Extra" pitchFamily="18" charset="2"/>
              </a:rPr>
              <a:t></a:t>
            </a:r>
            <a:r>
              <a:rPr lang="en-US" sz="3600">
                <a:latin typeface="VNI-Vari" pitchFamily="2" charset="0"/>
              </a:rPr>
              <a:t> (-4)</a:t>
            </a:r>
          </a:p>
        </p:txBody>
      </p:sp>
      <p:sp>
        <p:nvSpPr>
          <p:cNvPr id="185370" name="Text Box 26"/>
          <p:cNvSpPr txBox="1">
            <a:spLocks noChangeArrowheads="1"/>
          </p:cNvSpPr>
          <p:nvPr/>
        </p:nvSpPr>
        <p:spPr bwMode="auto">
          <a:xfrm>
            <a:off x="685800" y="25908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lphaLcParenR" startAt="3"/>
            </a:pP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c  </a:t>
            </a:r>
            <a:r>
              <a:rPr lang="en-US" sz="32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và</a:t>
            </a:r>
            <a:r>
              <a:rPr lang="en-US" sz="32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 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b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c </a:t>
            </a:r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 + b) 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c </a:t>
            </a:r>
            <a:r>
              <a:rPr lang="en-US" sz="32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và</a:t>
            </a:r>
            <a:r>
              <a:rPr lang="en-US" sz="32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-126430" y="24825"/>
            <a:ext cx="9486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65. §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NGUYÊN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8436" y="626918"/>
            <a:ext cx="2024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58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5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5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5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5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8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4" grpId="0" autoUpdateAnimBg="0"/>
      <p:bldP spid="185357" grpId="0" autoUpdateAnimBg="0"/>
      <p:bldP spid="185358" grpId="0" build="p" autoUpdateAnimBg="0" advAuto="0"/>
      <p:bldP spid="185359" grpId="0" autoUpdateAnimBg="0"/>
      <p:bldP spid="185362" grpId="0" animBg="1" autoUpdateAnimBg="0"/>
      <p:bldP spid="185366" grpId="0" autoUpdateAnimBg="0"/>
      <p:bldP spid="185367" grpId="0" build="p" autoUpdateAnimBg="0"/>
      <p:bldP spid="18537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Cho a, b ∈ </a:t>
            </a:r>
            <a:r>
              <a:rPr lang="vi-VN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 ≠ 0.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q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                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                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B, C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đúng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876800" y="4495800"/>
            <a:ext cx="609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7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-6; 6; 0; 23; -23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;...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     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132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-132; 16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;...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-1; 1; 6; -6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;...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              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6; -6; 12; -12; ...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648200" y="4038600"/>
            <a:ext cx="609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7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5668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Ư(8) = {1; -1; 2; -2; 4; -4; 8; -8}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           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Ư(8) = {0; 1; -1; 2; -2; 4; -4; 8; -8}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Ư(8) = {1; 2; 4; 8}  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                    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Ư(8) = {0; 1; 2; 4; 8}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38200" y="2057400"/>
            <a:ext cx="609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7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2799" y="918865"/>
            <a:ext cx="2544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914400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0, 3, - 3, 6, -6.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4602" y="376535"/>
            <a:ext cx="2645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101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(SGK/97) 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4509" y="381000"/>
            <a:ext cx="3441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- 3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443335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- 3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52800" y="1447800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0, 3, - 3, 6, -6.</a:t>
            </a:r>
            <a:endParaRPr lang="en-US" sz="24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3" name="Rectangle 7"/>
          <p:cNvSpPr>
            <a:spLocks noGrp="1" noChangeArrowheads="1"/>
          </p:cNvSpPr>
          <p:nvPr>
            <p:ph type="title"/>
          </p:nvPr>
        </p:nvSpPr>
        <p:spPr>
          <a:xfrm>
            <a:off x="1447800" y="1295400"/>
            <a:ext cx="7391400" cy="685800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6, -6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533400" y="1371600"/>
            <a:ext cx="609600" cy="457200"/>
          </a:xfrm>
          <a:prstGeom prst="rect">
            <a:avLst/>
          </a:prstGeom>
          <a:solidFill>
            <a:srgbClr val="FFCC00"/>
          </a:solidFill>
          <a:ln w="38100">
            <a:solidFill>
              <a:srgbClr val="000000"/>
            </a:solidFill>
            <a:miter lim="800000"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pitchFamily="34" charset="0"/>
              </a:rPr>
              <a:t>?1</a:t>
            </a:r>
          </a:p>
        </p:txBody>
      </p:sp>
      <p:sp>
        <p:nvSpPr>
          <p:cNvPr id="17306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447800" y="1905000"/>
            <a:ext cx="7620000" cy="638175"/>
          </a:xfrm>
          <a:extLst>
            <a:ext uri="{909E8E84-426E-40DD-AFC4-6F175D3DCCD1}">
              <a14:hiddenFill xmlns:a14="http://schemas.microsoft.com/office/drawing/2010/main">
                <a:solidFill>
                  <a:srgbClr val="FF8B1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FFCC00"/>
                </a:solidFill>
                <a:latin typeface="VNI-Vari" pitchFamily="2" charset="0"/>
              </a:rPr>
              <a:t>6 = 1.6 =</a:t>
            </a:r>
            <a:r>
              <a:rPr lang="en-US" sz="3600" dirty="0" smtClean="0">
                <a:solidFill>
                  <a:srgbClr val="FFCC00"/>
                </a:solidFill>
              </a:rPr>
              <a:t> </a:t>
            </a:r>
            <a:r>
              <a:rPr lang="en-US" sz="3600" dirty="0" smtClean="0">
                <a:solidFill>
                  <a:srgbClr val="FFCC00"/>
                </a:solidFill>
                <a:latin typeface="VNI-Vari" pitchFamily="2" charset="0"/>
              </a:rPr>
              <a:t>(-1).(-6) = 2.3 = (-2).(-3)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685800" y="2630488"/>
            <a:ext cx="762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B1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sz="2800" dirty="0">
                <a:solidFill>
                  <a:srgbClr val="FFCC00"/>
                </a:solidFill>
                <a:latin typeface="VNI-Times" pitchFamily="2" charset="0"/>
              </a:rPr>
              <a:t>• •</a:t>
            </a:r>
            <a:r>
              <a:rPr lang="en-US" sz="2800" b="1" dirty="0">
                <a:solidFill>
                  <a:srgbClr val="FFCC00"/>
                </a:solidFill>
                <a:latin typeface="VNI-Times" pitchFamily="2" charset="0"/>
              </a:rPr>
              <a:t> </a:t>
            </a:r>
            <a:r>
              <a:rPr lang="en-US" sz="3600" dirty="0">
                <a:solidFill>
                  <a:srgbClr val="FFCC00"/>
                </a:solidFill>
                <a:latin typeface="VNI-Vari" pitchFamily="2" charset="0"/>
              </a:rPr>
              <a:t>-6 = 1.(-6) = (-1).6 = 2.(-3) = (-2).3</a:t>
            </a:r>
          </a:p>
        </p:txBody>
      </p:sp>
      <p:sp>
        <p:nvSpPr>
          <p:cNvPr id="173067" name="Rectangle 11"/>
          <p:cNvSpPr>
            <a:spLocks noChangeArrowheads="1"/>
          </p:cNvSpPr>
          <p:nvPr/>
        </p:nvSpPr>
        <p:spPr bwMode="auto">
          <a:xfrm>
            <a:off x="2324100" y="1905000"/>
            <a:ext cx="709613" cy="609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5410200" y="2706688"/>
            <a:ext cx="1208088" cy="64611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8436" y="626918"/>
            <a:ext cx="5187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26430" y="24825"/>
            <a:ext cx="9486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65. §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NGUYÊN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5830" y="3516868"/>
            <a:ext cx="6859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 chia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1; -1; 2; -2; 3; -3; 6; -6 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4038600"/>
            <a:ext cx="7069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- 6 chia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1; -1; 2; -2; 3; -3; 6; -6 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35527" y="48006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 chia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(b 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 0)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576935"/>
            <a:ext cx="1476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91009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2799" y="918865"/>
            <a:ext cx="2438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914400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0, 3, - 3, 6, -6.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4602" y="376535"/>
            <a:ext cx="2645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101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(SGK/97) 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4509" y="381000"/>
            <a:ext cx="3441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- 3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33400" y="1443335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- 3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52800" y="1447800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0, 3, - 3, 6, -6.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725" y="1905000"/>
            <a:ext cx="2645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102 (SGK/97) 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63632" y="1909465"/>
            <a:ext cx="5229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3 ; 6 ; 11 ; - 1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533400" y="2366665"/>
            <a:ext cx="3389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– 3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62467" y="2362200"/>
            <a:ext cx="1620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-1, 3, - 3.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2823865"/>
            <a:ext cx="3158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62467" y="2819400"/>
            <a:ext cx="3211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-1, 2, - 2, 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3, - 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3, 6, 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" y="3348335"/>
            <a:ext cx="3300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62467" y="3343870"/>
            <a:ext cx="1894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-1, 11, - 11.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400" y="3805535"/>
            <a:ext cx="3389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62467" y="3801070"/>
            <a:ext cx="825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-1.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4535" y="4343400"/>
            <a:ext cx="2645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106 (SGK/97) 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5486400"/>
            <a:ext cx="76962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Bất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kỳ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hai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số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nguyên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a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và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b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đối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nhau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thì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b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và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b a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4876800"/>
            <a:ext cx="8077200" cy="4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ba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35481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3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990600" y="1143000"/>
            <a:ext cx="76962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103, 104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105 (SGK/97)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SGK/ 98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4082" y="304800"/>
            <a:ext cx="51347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H­ướng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153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 LẠI KIẾN THỨC CŨ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527" y="1143000"/>
            <a:ext cx="8763000" cy="114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(b 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 0)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81400" y="434340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4000" i="1"/>
              <a:t>a</a:t>
            </a:r>
            <a:r>
              <a:rPr lang="en-US" sz="3200" b="0">
                <a:latin typeface="VNI-Revue" pitchFamily="2" charset="0"/>
              </a:rPr>
              <a:t>  </a:t>
            </a:r>
            <a:r>
              <a:rPr lang="en-US" sz="3200" b="0">
                <a:latin typeface="VNI-Revue" pitchFamily="2" charset="0"/>
                <a:sym typeface="MT Extra" pitchFamily="18" charset="2"/>
              </a:rPr>
              <a:t></a:t>
            </a:r>
            <a:r>
              <a:rPr lang="en-US" sz="3200" b="0">
                <a:latin typeface="VNI-Revue" pitchFamily="2" charset="0"/>
              </a:rPr>
              <a:t>  </a:t>
            </a:r>
            <a:r>
              <a:rPr lang="en-US" sz="4000" i="1"/>
              <a:t>b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295400" y="5562600"/>
            <a:ext cx="3124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4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.....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724400" y="5638800"/>
            <a:ext cx="3429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4000" i="1" dirty="0">
                <a:solidFill>
                  <a:srgbClr val="0000FF"/>
                </a:solidFill>
              </a:rPr>
              <a:t>b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   .....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4400" i="1" dirty="0">
              <a:solidFill>
                <a:srgbClr val="3333CC"/>
              </a:solidFill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3082925" y="4953000"/>
            <a:ext cx="8382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5029200" y="4953000"/>
            <a:ext cx="7620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133600" y="5486400"/>
            <a:ext cx="685800" cy="7016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Dom" pitchFamily="2" charset="0"/>
              </a:rPr>
              <a:t>boäi</a:t>
            </a:r>
            <a:endParaRPr lang="en-US" sz="4000" b="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Dom" pitchFamily="2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605463" y="5545138"/>
            <a:ext cx="746125" cy="7016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Dom" pitchFamily="2" charset="0"/>
              </a:rPr>
              <a:t>öôùc</a:t>
            </a:r>
            <a:endParaRPr lang="en-US" sz="4000" b="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Dom" pitchFamily="2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35527" y="28194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chia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(b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 0)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khi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có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số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tự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nhiên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q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sao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 =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b.q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2825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advAuto="0"/>
      <p:bldP spid="5127" grpId="0" autoUpdateAnimBg="0"/>
      <p:bldP spid="5128" grpId="0" autoUpdateAnimBg="0"/>
      <p:bldP spid="5129" grpId="0" autoUpdateAnimBg="0"/>
      <p:bldP spid="5130" grpId="0" animBg="1"/>
      <p:bldP spid="5131" grpId="0" animBg="1"/>
      <p:bldP spid="5132" grpId="0" animBg="1"/>
      <p:bldP spid="5133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61" name="Text Box 29"/>
          <p:cNvSpPr txBox="1">
            <a:spLocks noChangeArrowheads="1"/>
          </p:cNvSpPr>
          <p:nvPr/>
        </p:nvSpPr>
        <p:spPr bwMode="auto">
          <a:xfrm>
            <a:off x="609600" y="12954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A =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2; 3; 4; 5; 6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6462" name="Text Box 30"/>
          <p:cNvSpPr txBox="1">
            <a:spLocks noChangeArrowheads="1"/>
          </p:cNvSpPr>
          <p:nvPr/>
        </p:nvSpPr>
        <p:spPr bwMode="auto">
          <a:xfrm>
            <a:off x="4495800" y="12954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B =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21; 22; 23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grpSp>
        <p:nvGrpSpPr>
          <p:cNvPr id="146463" name="Group 31"/>
          <p:cNvGrpSpPr>
            <a:grpSpLocks/>
          </p:cNvGrpSpPr>
          <p:nvPr/>
        </p:nvGrpSpPr>
        <p:grpSpPr bwMode="auto">
          <a:xfrm>
            <a:off x="1757363" y="1828800"/>
            <a:ext cx="4038600" cy="533400"/>
            <a:chOff x="1155" y="1200"/>
            <a:chExt cx="2544" cy="336"/>
          </a:xfrm>
        </p:grpSpPr>
        <p:sp>
          <p:nvSpPr>
            <p:cNvPr id="15442" name="Line 32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3" name="Line 33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4" name="Line 34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467" name="Text Box 35"/>
          <p:cNvSpPr txBox="1">
            <a:spLocks noChangeArrowheads="1"/>
          </p:cNvSpPr>
          <p:nvPr/>
        </p:nvSpPr>
        <p:spPr bwMode="auto">
          <a:xfrm>
            <a:off x="838200" y="28194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1/.  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+ 21</a:t>
            </a:r>
          </a:p>
        </p:txBody>
      </p:sp>
      <p:sp>
        <p:nvSpPr>
          <p:cNvPr id="146468" name="Text Box 36"/>
          <p:cNvSpPr txBox="1">
            <a:spLocks noChangeArrowheads="1"/>
          </p:cNvSpPr>
          <p:nvPr/>
        </p:nvSpPr>
        <p:spPr bwMode="auto">
          <a:xfrm>
            <a:off x="3505200" y="28194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2/. 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+ 22</a:t>
            </a:r>
          </a:p>
        </p:txBody>
      </p:sp>
      <p:sp>
        <p:nvSpPr>
          <p:cNvPr id="146469" name="Text Box 37"/>
          <p:cNvSpPr txBox="1">
            <a:spLocks noChangeArrowheads="1"/>
          </p:cNvSpPr>
          <p:nvPr/>
        </p:nvSpPr>
        <p:spPr bwMode="auto">
          <a:xfrm>
            <a:off x="6477000" y="28194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3/. 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+ 23</a:t>
            </a:r>
          </a:p>
        </p:txBody>
      </p:sp>
      <p:sp>
        <p:nvSpPr>
          <p:cNvPr id="146470" name="Text Box 38"/>
          <p:cNvSpPr txBox="1">
            <a:spLocks noChangeArrowheads="1"/>
          </p:cNvSpPr>
          <p:nvPr/>
        </p:nvSpPr>
        <p:spPr bwMode="auto">
          <a:xfrm>
            <a:off x="685800" y="3459163"/>
            <a:ext cx="2362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4/.  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+ 21</a:t>
            </a:r>
          </a:p>
        </p:txBody>
      </p:sp>
      <p:sp>
        <p:nvSpPr>
          <p:cNvPr id="146471" name="Text Box 39"/>
          <p:cNvSpPr txBox="1">
            <a:spLocks noChangeArrowheads="1"/>
          </p:cNvSpPr>
          <p:nvPr/>
        </p:nvSpPr>
        <p:spPr bwMode="auto">
          <a:xfrm>
            <a:off x="3505200" y="3429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5/. 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+ 22</a:t>
            </a:r>
          </a:p>
        </p:txBody>
      </p:sp>
      <p:sp>
        <p:nvSpPr>
          <p:cNvPr id="146472" name="Text Box 40"/>
          <p:cNvSpPr txBox="1">
            <a:spLocks noChangeArrowheads="1"/>
          </p:cNvSpPr>
          <p:nvPr/>
        </p:nvSpPr>
        <p:spPr bwMode="auto">
          <a:xfrm>
            <a:off x="6477000" y="3429000"/>
            <a:ext cx="281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6/.  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+ 23</a:t>
            </a:r>
          </a:p>
        </p:txBody>
      </p:sp>
      <p:grpSp>
        <p:nvGrpSpPr>
          <p:cNvPr id="146482" name="Group 50"/>
          <p:cNvGrpSpPr>
            <a:grpSpLocks/>
          </p:cNvGrpSpPr>
          <p:nvPr/>
        </p:nvGrpSpPr>
        <p:grpSpPr bwMode="auto">
          <a:xfrm>
            <a:off x="1758950" y="1828800"/>
            <a:ext cx="4641850" cy="533400"/>
            <a:chOff x="1156" y="1104"/>
            <a:chExt cx="2924" cy="336"/>
          </a:xfrm>
        </p:grpSpPr>
        <p:sp>
          <p:nvSpPr>
            <p:cNvPr id="15439" name="Line 51"/>
            <p:cNvSpPr>
              <a:spLocks noChangeShapeType="1"/>
            </p:cNvSpPr>
            <p:nvPr/>
          </p:nvSpPr>
          <p:spPr bwMode="auto">
            <a:xfrm flipV="1">
              <a:off x="4074" y="1104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Line 52"/>
            <p:cNvSpPr>
              <a:spLocks noChangeShapeType="1"/>
            </p:cNvSpPr>
            <p:nvPr/>
          </p:nvSpPr>
          <p:spPr bwMode="auto">
            <a:xfrm flipH="1">
              <a:off x="1156" y="1440"/>
              <a:ext cx="292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1" name="Line 53"/>
            <p:cNvSpPr>
              <a:spLocks noChangeShapeType="1"/>
            </p:cNvSpPr>
            <p:nvPr/>
          </p:nvSpPr>
          <p:spPr bwMode="auto">
            <a:xfrm flipV="1">
              <a:off x="1160" y="1158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486" name="Group 54"/>
          <p:cNvGrpSpPr>
            <a:grpSpLocks/>
          </p:cNvGrpSpPr>
          <p:nvPr/>
        </p:nvGrpSpPr>
        <p:grpSpPr bwMode="auto">
          <a:xfrm>
            <a:off x="1758950" y="1828800"/>
            <a:ext cx="5251450" cy="533400"/>
            <a:chOff x="1156" y="1056"/>
            <a:chExt cx="3308" cy="336"/>
          </a:xfrm>
        </p:grpSpPr>
        <p:sp>
          <p:nvSpPr>
            <p:cNvPr id="15436" name="Line 55"/>
            <p:cNvSpPr>
              <a:spLocks noChangeShapeType="1"/>
            </p:cNvSpPr>
            <p:nvPr/>
          </p:nvSpPr>
          <p:spPr bwMode="auto">
            <a:xfrm flipV="1">
              <a:off x="4458" y="1056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Line 56"/>
            <p:cNvSpPr>
              <a:spLocks noChangeShapeType="1"/>
            </p:cNvSpPr>
            <p:nvPr/>
          </p:nvSpPr>
          <p:spPr bwMode="auto">
            <a:xfrm flipH="1">
              <a:off x="1156" y="1392"/>
              <a:ext cx="3308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Line 57"/>
            <p:cNvSpPr>
              <a:spLocks noChangeShapeType="1"/>
            </p:cNvSpPr>
            <p:nvPr/>
          </p:nvSpPr>
          <p:spPr bwMode="auto">
            <a:xfrm flipV="1">
              <a:off x="1160" y="1110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490" name="Group 58"/>
          <p:cNvGrpSpPr>
            <a:grpSpLocks/>
          </p:cNvGrpSpPr>
          <p:nvPr/>
        </p:nvGrpSpPr>
        <p:grpSpPr bwMode="auto">
          <a:xfrm>
            <a:off x="2209800" y="1828800"/>
            <a:ext cx="3581400" cy="533400"/>
            <a:chOff x="1155" y="1200"/>
            <a:chExt cx="2544" cy="336"/>
          </a:xfrm>
        </p:grpSpPr>
        <p:sp>
          <p:nvSpPr>
            <p:cNvPr id="15433" name="Line 59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Line 60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Line 61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494" name="Group 62"/>
          <p:cNvGrpSpPr>
            <a:grpSpLocks/>
          </p:cNvGrpSpPr>
          <p:nvPr/>
        </p:nvGrpSpPr>
        <p:grpSpPr bwMode="auto">
          <a:xfrm>
            <a:off x="2209800" y="1828800"/>
            <a:ext cx="4191000" cy="533400"/>
            <a:chOff x="1155" y="1200"/>
            <a:chExt cx="2544" cy="336"/>
          </a:xfrm>
        </p:grpSpPr>
        <p:sp>
          <p:nvSpPr>
            <p:cNvPr id="15430" name="Line 63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Line 64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Line 65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498" name="Group 66"/>
          <p:cNvGrpSpPr>
            <a:grpSpLocks/>
          </p:cNvGrpSpPr>
          <p:nvPr/>
        </p:nvGrpSpPr>
        <p:grpSpPr bwMode="auto">
          <a:xfrm>
            <a:off x="2209800" y="1828800"/>
            <a:ext cx="4800600" cy="533400"/>
            <a:chOff x="1155" y="1200"/>
            <a:chExt cx="2544" cy="336"/>
          </a:xfrm>
        </p:grpSpPr>
        <p:sp>
          <p:nvSpPr>
            <p:cNvPr id="15427" name="Line 67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Line 68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Line 69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02" name="Group 70"/>
          <p:cNvGrpSpPr>
            <a:grpSpLocks/>
          </p:cNvGrpSpPr>
          <p:nvPr/>
        </p:nvGrpSpPr>
        <p:grpSpPr bwMode="auto">
          <a:xfrm>
            <a:off x="2667000" y="1828800"/>
            <a:ext cx="3124200" cy="533400"/>
            <a:chOff x="1155" y="1200"/>
            <a:chExt cx="2544" cy="336"/>
          </a:xfrm>
        </p:grpSpPr>
        <p:sp>
          <p:nvSpPr>
            <p:cNvPr id="15424" name="Line 71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5" name="Line 72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6" name="Line 73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06" name="Group 74"/>
          <p:cNvGrpSpPr>
            <a:grpSpLocks/>
          </p:cNvGrpSpPr>
          <p:nvPr/>
        </p:nvGrpSpPr>
        <p:grpSpPr bwMode="auto">
          <a:xfrm>
            <a:off x="2667000" y="1828800"/>
            <a:ext cx="3733800" cy="533400"/>
            <a:chOff x="1155" y="1200"/>
            <a:chExt cx="2544" cy="336"/>
          </a:xfrm>
        </p:grpSpPr>
        <p:sp>
          <p:nvSpPr>
            <p:cNvPr id="15421" name="Line 75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Line 76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Line 77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10" name="Group 78"/>
          <p:cNvGrpSpPr>
            <a:grpSpLocks/>
          </p:cNvGrpSpPr>
          <p:nvPr/>
        </p:nvGrpSpPr>
        <p:grpSpPr bwMode="auto">
          <a:xfrm>
            <a:off x="2667000" y="1828800"/>
            <a:ext cx="4343400" cy="533400"/>
            <a:chOff x="1155" y="1200"/>
            <a:chExt cx="2544" cy="336"/>
          </a:xfrm>
        </p:grpSpPr>
        <p:sp>
          <p:nvSpPr>
            <p:cNvPr id="15418" name="Line 79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80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81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14" name="Group 82"/>
          <p:cNvGrpSpPr>
            <a:grpSpLocks/>
          </p:cNvGrpSpPr>
          <p:nvPr/>
        </p:nvGrpSpPr>
        <p:grpSpPr bwMode="auto">
          <a:xfrm>
            <a:off x="3124200" y="1828800"/>
            <a:ext cx="2667000" cy="533400"/>
            <a:chOff x="1155" y="1200"/>
            <a:chExt cx="2544" cy="336"/>
          </a:xfrm>
        </p:grpSpPr>
        <p:sp>
          <p:nvSpPr>
            <p:cNvPr id="15415" name="Line 83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84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85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18" name="Group 86"/>
          <p:cNvGrpSpPr>
            <a:grpSpLocks/>
          </p:cNvGrpSpPr>
          <p:nvPr/>
        </p:nvGrpSpPr>
        <p:grpSpPr bwMode="auto">
          <a:xfrm>
            <a:off x="3124200" y="1828800"/>
            <a:ext cx="3276600" cy="533400"/>
            <a:chOff x="1155" y="1200"/>
            <a:chExt cx="2544" cy="336"/>
          </a:xfrm>
        </p:grpSpPr>
        <p:sp>
          <p:nvSpPr>
            <p:cNvPr id="15412" name="Line 87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Line 88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89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22" name="Group 90"/>
          <p:cNvGrpSpPr>
            <a:grpSpLocks/>
          </p:cNvGrpSpPr>
          <p:nvPr/>
        </p:nvGrpSpPr>
        <p:grpSpPr bwMode="auto">
          <a:xfrm>
            <a:off x="3124200" y="1828800"/>
            <a:ext cx="3886200" cy="533400"/>
            <a:chOff x="1155" y="1200"/>
            <a:chExt cx="2544" cy="336"/>
          </a:xfrm>
        </p:grpSpPr>
        <p:sp>
          <p:nvSpPr>
            <p:cNvPr id="15409" name="Line 91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Line 92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93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26" name="Group 94"/>
          <p:cNvGrpSpPr>
            <a:grpSpLocks/>
          </p:cNvGrpSpPr>
          <p:nvPr/>
        </p:nvGrpSpPr>
        <p:grpSpPr bwMode="auto">
          <a:xfrm>
            <a:off x="3562350" y="1828800"/>
            <a:ext cx="2228850" cy="533400"/>
            <a:chOff x="1155" y="1200"/>
            <a:chExt cx="2544" cy="336"/>
          </a:xfrm>
        </p:grpSpPr>
        <p:sp>
          <p:nvSpPr>
            <p:cNvPr id="15406" name="Line 95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96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97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30" name="Group 98"/>
          <p:cNvGrpSpPr>
            <a:grpSpLocks/>
          </p:cNvGrpSpPr>
          <p:nvPr/>
        </p:nvGrpSpPr>
        <p:grpSpPr bwMode="auto">
          <a:xfrm>
            <a:off x="3563938" y="1828800"/>
            <a:ext cx="2836862" cy="533400"/>
            <a:chOff x="1155" y="1200"/>
            <a:chExt cx="2544" cy="336"/>
          </a:xfrm>
        </p:grpSpPr>
        <p:sp>
          <p:nvSpPr>
            <p:cNvPr id="15403" name="Line 99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100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101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34" name="Group 102"/>
          <p:cNvGrpSpPr>
            <a:grpSpLocks/>
          </p:cNvGrpSpPr>
          <p:nvPr/>
        </p:nvGrpSpPr>
        <p:grpSpPr bwMode="auto">
          <a:xfrm>
            <a:off x="3563938" y="1828800"/>
            <a:ext cx="3448050" cy="533400"/>
            <a:chOff x="1155" y="1200"/>
            <a:chExt cx="2544" cy="336"/>
          </a:xfrm>
        </p:grpSpPr>
        <p:sp>
          <p:nvSpPr>
            <p:cNvPr id="15400" name="Line 103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104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105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538" name="Text Box 106"/>
          <p:cNvSpPr txBox="1">
            <a:spLocks noChangeArrowheads="1"/>
          </p:cNvSpPr>
          <p:nvPr/>
        </p:nvSpPr>
        <p:spPr bwMode="auto">
          <a:xfrm>
            <a:off x="685800" y="685800"/>
            <a:ext cx="396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6540" name="Text Box 108"/>
          <p:cNvSpPr txBox="1">
            <a:spLocks noChangeArrowheads="1"/>
          </p:cNvSpPr>
          <p:nvPr/>
        </p:nvSpPr>
        <p:spPr bwMode="auto">
          <a:xfrm>
            <a:off x="457200" y="1981200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A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b B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6542" name="Text Box 110"/>
          <p:cNvSpPr txBox="1">
            <a:spLocks noChangeArrowheads="1"/>
          </p:cNvSpPr>
          <p:nvPr/>
        </p:nvSpPr>
        <p:spPr bwMode="auto">
          <a:xfrm>
            <a:off x="457200" y="23622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?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6543" name="Text Box 111"/>
          <p:cNvSpPr txBox="1">
            <a:spLocks noChangeArrowheads="1"/>
          </p:cNvSpPr>
          <p:nvPr/>
        </p:nvSpPr>
        <p:spPr bwMode="auto">
          <a:xfrm>
            <a:off x="457200" y="19812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A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 B ?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277090"/>
            <a:ext cx="2549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103/97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/>
          </a:p>
        </p:txBody>
      </p:sp>
      <p:sp>
        <p:nvSpPr>
          <p:cNvPr id="84" name="Text Box 2"/>
          <p:cNvSpPr txBox="1">
            <a:spLocks noChangeArrowheads="1"/>
          </p:cNvSpPr>
          <p:nvPr/>
        </p:nvSpPr>
        <p:spPr bwMode="auto">
          <a:xfrm>
            <a:off x="2971800" y="0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3200" b="0" dirty="0" smtClean="0">
                <a:solidFill>
                  <a:srgbClr val="E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*</a:t>
            </a:r>
            <a:r>
              <a:rPr lang="en-US" sz="3200" b="0" dirty="0" err="1" smtClean="0">
                <a:solidFill>
                  <a:srgbClr val="E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Hướng</a:t>
            </a:r>
            <a:r>
              <a:rPr lang="en-US" sz="3200" b="0" dirty="0" smtClean="0">
                <a:solidFill>
                  <a:srgbClr val="E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3200" b="0" dirty="0" err="1" smtClean="0">
                <a:solidFill>
                  <a:srgbClr val="E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dẫn</a:t>
            </a:r>
            <a:r>
              <a:rPr lang="en-US" sz="3200" b="0" dirty="0" smtClean="0">
                <a:solidFill>
                  <a:srgbClr val="E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3200" b="0" dirty="0" err="1" smtClean="0">
                <a:solidFill>
                  <a:srgbClr val="E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bài</a:t>
            </a:r>
            <a:r>
              <a:rPr lang="en-US" sz="3200" b="0" dirty="0" smtClean="0">
                <a:solidFill>
                  <a:srgbClr val="E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3200" b="0" dirty="0" err="1" smtClean="0">
                <a:solidFill>
                  <a:srgbClr val="E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tập</a:t>
            </a:r>
            <a:endParaRPr lang="en-US" sz="3200" b="0" dirty="0">
              <a:solidFill>
                <a:srgbClr val="E80000"/>
              </a:solidFill>
              <a:latin typeface="Times New Roman" pitchFamily="18" charset="0"/>
              <a:cs typeface="Times New Roman" pitchFamily="18" charset="0"/>
              <a:sym typeface="MT Extra" pitchFamily="18" charset="2"/>
            </a:endParaRPr>
          </a:p>
        </p:txBody>
      </p:sp>
      <p:sp>
        <p:nvSpPr>
          <p:cNvPr id="85" name="Text Box 40"/>
          <p:cNvSpPr txBox="1">
            <a:spLocks noChangeArrowheads="1"/>
          </p:cNvSpPr>
          <p:nvPr/>
        </p:nvSpPr>
        <p:spPr bwMode="auto">
          <a:xfrm>
            <a:off x="685800" y="4221162"/>
            <a:ext cx="72009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endParaRPr lang="en-US" sz="32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7502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4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4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6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6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6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6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6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6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6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6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6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6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6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6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6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464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464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6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6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464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6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6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465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46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46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46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465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465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465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46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46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46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46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6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6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61" grpId="0"/>
      <p:bldP spid="146462" grpId="0"/>
      <p:bldP spid="146467" grpId="0" autoUpdateAnimBg="0"/>
      <p:bldP spid="146468" grpId="0" autoUpdateAnimBg="0"/>
      <p:bldP spid="146469" grpId="0" autoUpdateAnimBg="0"/>
      <p:bldP spid="146470" grpId="0" autoUpdateAnimBg="0"/>
      <p:bldP spid="146471" grpId="0" autoUpdateAnimBg="0"/>
      <p:bldP spid="146472" grpId="0" autoUpdateAnimBg="0"/>
      <p:bldP spid="146538" grpId="0"/>
      <p:bldP spid="146540" grpId="0" autoUpdateAnimBg="0"/>
      <p:bldP spid="146542" grpId="0" autoUpdateAnimBg="0"/>
      <p:bldP spid="146543" grpId="0" autoUpdateAnimBg="0"/>
      <p:bldP spid="8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457200" y="1295400"/>
            <a:ext cx="8458200" cy="1841500"/>
          </a:xfrm>
          <a:prstGeom prst="rect">
            <a:avLst/>
          </a:prstGeom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1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EM VUI VẺ VÀ HỌC TỐT</a:t>
            </a:r>
            <a:endParaRPr lang="en-US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4" name="Picture 6" descr="2309202tv2q8adp8c_50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850" y="3810000"/>
            <a:ext cx="28575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15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2" name="Picture 18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6030913"/>
            <a:ext cx="3159125" cy="80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0" y="4330700"/>
            <a:ext cx="1608138" cy="211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5" y="4730750"/>
            <a:ext cx="2360613" cy="144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0" y="4292600"/>
            <a:ext cx="1793875" cy="81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5" y="3522663"/>
            <a:ext cx="2379663" cy="106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8" y="3660775"/>
            <a:ext cx="1700212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3" y="3094038"/>
            <a:ext cx="3614737" cy="161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488" y="2946400"/>
            <a:ext cx="2165350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04950"/>
            <a:ext cx="1719263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13" y="781050"/>
            <a:ext cx="2341562" cy="245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43000"/>
            <a:ext cx="1793875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175" y="0"/>
            <a:ext cx="2565400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13" y="250825"/>
            <a:ext cx="16732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3" y="1208088"/>
            <a:ext cx="3392487" cy="248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2657475"/>
            <a:ext cx="2500312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68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436" y="626918"/>
            <a:ext cx="5187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26430" y="24825"/>
            <a:ext cx="9486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65. §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NGUYÊN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153180"/>
            <a:ext cx="2024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21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3" name="Rectangle 7"/>
          <p:cNvSpPr>
            <a:spLocks noGrp="1" noChangeArrowheads="1"/>
          </p:cNvSpPr>
          <p:nvPr>
            <p:ph type="title"/>
          </p:nvPr>
        </p:nvSpPr>
        <p:spPr>
          <a:xfrm>
            <a:off x="1447800" y="1295400"/>
            <a:ext cx="7391400" cy="685800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6, -6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533400" y="1371600"/>
            <a:ext cx="609600" cy="457200"/>
          </a:xfrm>
          <a:prstGeom prst="rect">
            <a:avLst/>
          </a:prstGeom>
          <a:solidFill>
            <a:srgbClr val="FFCC00"/>
          </a:solidFill>
          <a:ln w="38100">
            <a:solidFill>
              <a:srgbClr val="000000"/>
            </a:solidFill>
            <a:miter lim="800000"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pitchFamily="34" charset="0"/>
              </a:rPr>
              <a:t>?1</a:t>
            </a:r>
          </a:p>
        </p:txBody>
      </p:sp>
      <p:sp>
        <p:nvSpPr>
          <p:cNvPr id="17306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447800" y="1905000"/>
            <a:ext cx="7620000" cy="638175"/>
          </a:xfrm>
          <a:extLst>
            <a:ext uri="{909E8E84-426E-40DD-AFC4-6F175D3DCCD1}">
              <a14:hiddenFill xmlns:a14="http://schemas.microsoft.com/office/drawing/2010/main">
                <a:solidFill>
                  <a:srgbClr val="FF8B1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FFCC00"/>
                </a:solidFill>
                <a:latin typeface="VNI-Vari" pitchFamily="2" charset="0"/>
              </a:rPr>
              <a:t>6 = 1.6 =</a:t>
            </a:r>
            <a:r>
              <a:rPr lang="en-US" sz="3600" dirty="0" smtClean="0">
                <a:solidFill>
                  <a:srgbClr val="FFCC00"/>
                </a:solidFill>
              </a:rPr>
              <a:t> </a:t>
            </a:r>
            <a:r>
              <a:rPr lang="en-US" sz="3600" dirty="0" smtClean="0">
                <a:solidFill>
                  <a:srgbClr val="FFCC00"/>
                </a:solidFill>
                <a:latin typeface="VNI-Vari" pitchFamily="2" charset="0"/>
              </a:rPr>
              <a:t>(-1).(-6) = 2.3 = (-2).(-3)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685800" y="2630488"/>
            <a:ext cx="762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B1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sz="2800" dirty="0">
                <a:solidFill>
                  <a:srgbClr val="FFCC00"/>
                </a:solidFill>
                <a:latin typeface="VNI-Times" pitchFamily="2" charset="0"/>
              </a:rPr>
              <a:t>• •</a:t>
            </a:r>
            <a:r>
              <a:rPr lang="en-US" sz="2800" b="1" dirty="0">
                <a:solidFill>
                  <a:srgbClr val="FFCC00"/>
                </a:solidFill>
                <a:latin typeface="VNI-Times" pitchFamily="2" charset="0"/>
              </a:rPr>
              <a:t> </a:t>
            </a:r>
            <a:r>
              <a:rPr lang="en-US" sz="3600" dirty="0">
                <a:solidFill>
                  <a:srgbClr val="FFCC00"/>
                </a:solidFill>
                <a:latin typeface="VNI-Vari" pitchFamily="2" charset="0"/>
              </a:rPr>
              <a:t>-6 = 1.(-6) = (-1).6 = 2.(-3) = (-2).3</a:t>
            </a:r>
          </a:p>
        </p:txBody>
      </p:sp>
      <p:sp>
        <p:nvSpPr>
          <p:cNvPr id="173067" name="Rectangle 11"/>
          <p:cNvSpPr>
            <a:spLocks noChangeArrowheads="1"/>
          </p:cNvSpPr>
          <p:nvPr/>
        </p:nvSpPr>
        <p:spPr bwMode="auto">
          <a:xfrm>
            <a:off x="5437910" y="1884220"/>
            <a:ext cx="709613" cy="609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5410200" y="2706688"/>
            <a:ext cx="1208088" cy="64611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8436" y="626918"/>
            <a:ext cx="5187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26430" y="24825"/>
            <a:ext cx="9486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65. §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NGUYÊN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5830" y="3516868"/>
            <a:ext cx="6859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 chia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1; -1; 2; -2; 3; -3; 6; -6 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4038600"/>
            <a:ext cx="7069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- 6 chia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1; -1; 2; -2; 3; -3; 6; -6 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35527" y="48006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 chia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(b 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 0)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576935"/>
            <a:ext cx="1476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05974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7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600"/>
                                        <p:tgtEl>
                                          <p:spTgt spid="17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3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3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3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3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3" grpId="0"/>
      <p:bldP spid="173064" grpId="0" animBg="1"/>
      <p:bldP spid="173065" grpId="0" build="p" autoUpdateAnimBg="0"/>
      <p:bldP spid="173066" grpId="0" autoUpdateAnimBg="0"/>
      <p:bldP spid="173067" grpId="0" animBg="1"/>
      <p:bldP spid="173069" grpId="0" animBg="1"/>
      <p:bldP spid="2" grpId="0"/>
      <p:bldP spid="4" grpId="0"/>
      <p:bldP spid="17" grpId="0" uiExpand="1" build="p" autoUpdateAnimBg="0" advAuto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8600" y="1066800"/>
            <a:ext cx="876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600" b="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b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600" b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b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(b </a:t>
            </a:r>
            <a:r>
              <a:rPr lang="en-US" sz="32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 0)</a:t>
            </a:r>
            <a:r>
              <a:rPr lang="en-US" sz="3600" b="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b="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q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81400" y="274320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600" i="1"/>
              <a:t>a</a:t>
            </a:r>
            <a:r>
              <a:rPr lang="en-US" sz="3600" b="0"/>
              <a:t>  </a:t>
            </a:r>
            <a:r>
              <a:rPr lang="en-US" sz="3600" b="0">
                <a:sym typeface="MT Extra" pitchFamily="18" charset="2"/>
              </a:rPr>
              <a:t></a:t>
            </a:r>
            <a:r>
              <a:rPr lang="en-US" sz="3600" b="0"/>
              <a:t>  </a:t>
            </a:r>
            <a:r>
              <a:rPr lang="en-US" sz="3600" i="1"/>
              <a:t>b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838200" y="4343400"/>
            <a:ext cx="297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0" dirty="0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..... </a:t>
            </a:r>
            <a:r>
              <a:rPr lang="en-US" sz="3200" b="0" dirty="0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0" dirty="0" err="1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876800" y="4267200"/>
            <a:ext cx="3124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3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0" dirty="0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...... </a:t>
            </a:r>
            <a:r>
              <a:rPr lang="en-US" sz="3200" dirty="0" err="1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3200" b="0" dirty="0" err="1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H="1">
            <a:off x="3124200" y="3352800"/>
            <a:ext cx="838200" cy="838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5029200" y="3352800"/>
            <a:ext cx="838200" cy="838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634835" y="4267200"/>
            <a:ext cx="762000" cy="7016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Dom" pitchFamily="2" charset="0"/>
              </a:rPr>
              <a:t>boäi</a:t>
            </a:r>
            <a:endParaRPr lang="en-US" sz="4000" b="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Dom" pitchFamily="2" charset="0"/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791200" y="4191000"/>
            <a:ext cx="746125" cy="7016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Dom" pitchFamily="2" charset="0"/>
              </a:rPr>
              <a:t>öôùc</a:t>
            </a:r>
            <a:endParaRPr lang="en-US" sz="4000" b="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Dom" pitchFamily="2" charset="0"/>
            </a:endParaRP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2514600" y="2151063"/>
            <a:ext cx="1143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1195388" y="1600200"/>
            <a:ext cx="1143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5867400" y="1600200"/>
            <a:ext cx="1143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4191000" y="4876800"/>
            <a:ext cx="472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3600" b="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6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0" dirty="0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0" dirty="0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0" dirty="0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36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9102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3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utoUpdateAnimBg="0"/>
      <p:bldP spid="31750" grpId="0" autoUpdateAnimBg="0"/>
      <p:bldP spid="31751" grpId="0" autoUpdateAnimBg="0"/>
      <p:bldP spid="31752" grpId="0" animBg="1"/>
      <p:bldP spid="31753" grpId="0" animBg="1"/>
      <p:bldP spid="31754" grpId="0" animBg="1" autoUpdateAnimBg="0"/>
      <p:bldP spid="31755" grpId="0" animBg="1" autoUpdateAnimBg="0"/>
      <p:bldP spid="31758" grpId="0" animBg="1"/>
      <p:bldP spid="31759" grpId="0" animBg="1"/>
      <p:bldP spid="31760" grpId="0" animBg="1"/>
      <p:bldP spid="3176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228600" y="914400"/>
                <a:ext cx="8763000" cy="1524000"/>
              </a:xfrm>
              <a:prstGeom prst="rect">
                <a:avLst/>
              </a:prstGeom>
              <a:noFill/>
              <a:ln w="38100">
                <a:solidFill>
                  <a:srgbClr val="3333CC">
                    <a:alpha val="53000"/>
                  </a:srgbClr>
                </a:solidFill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marL="342900" indent="-342900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sz="3200" b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Cho a, b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</m:oMath>
                </a14:m>
                <a:r>
                  <a:rPr lang="en-US" sz="3200" b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Z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b</a:t>
                </a:r>
                <a:r>
                  <a:rPr lang="en-US" sz="32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32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 0. 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Nếu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nguyên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q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sao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=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bq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nói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chia </a:t>
                </a:r>
                <a:r>
                  <a:rPr lang="en-US" sz="3200" b="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hết</a:t>
                </a:r>
                <a:r>
                  <a:rPr lang="en-US" sz="3200" b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3200" b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b.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còn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nói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bội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b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b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ước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a.</a:t>
                </a:r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914400"/>
                <a:ext cx="8763000" cy="1524000"/>
              </a:xfrm>
              <a:prstGeom prst="rect">
                <a:avLst/>
              </a:prstGeom>
              <a:blipFill rotWithShape="1">
                <a:blip r:embed="rId2"/>
                <a:stretch>
                  <a:fillRect l="-1594" t="-7031" r="-277"/>
                </a:stretch>
              </a:blipFill>
              <a:ln w="38100">
                <a:solidFill>
                  <a:srgbClr val="3333CC">
                    <a:alpha val="53000"/>
                  </a:srgbClr>
                </a:solidFill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23880" y="381000"/>
            <a:ext cx="3074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(SGK/96)</a:t>
            </a:r>
            <a:endParaRPr lang="en-US" sz="2400" b="1" dirty="0">
              <a:solidFill>
                <a:srgbClr val="3333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799" y="2743200"/>
            <a:ext cx="3382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- 12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2738735"/>
            <a:ext cx="2316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- 12 = 3. ( - 4)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title"/>
          </p:nvPr>
        </p:nvSpPr>
        <p:spPr>
          <a:xfrm>
            <a:off x="1295400" y="3276600"/>
            <a:ext cx="4572000" cy="685800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6.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81000" y="3352800"/>
            <a:ext cx="609600" cy="457200"/>
          </a:xfrm>
          <a:prstGeom prst="rect">
            <a:avLst/>
          </a:prstGeom>
          <a:solidFill>
            <a:srgbClr val="FFCC00"/>
          </a:solidFill>
          <a:ln w="38100">
            <a:solidFill>
              <a:srgbClr val="000000"/>
            </a:solidFill>
            <a:miter lim="800000"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pitchFamily="34" charset="0"/>
              </a:rPr>
              <a:t>?2</a:t>
            </a:r>
            <a:endParaRPr 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>
          <a:xfrm>
            <a:off x="533400" y="3962400"/>
            <a:ext cx="45720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12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- 12.</a:t>
            </a:r>
          </a:p>
        </p:txBody>
      </p:sp>
      <p:sp>
        <p:nvSpPr>
          <p:cNvPr id="12" name="Rectangle 7"/>
          <p:cNvSpPr txBox="1">
            <a:spLocks noChangeArrowheads="1"/>
          </p:cNvSpPr>
          <p:nvPr/>
        </p:nvSpPr>
        <p:spPr>
          <a:xfrm>
            <a:off x="533400" y="4572000"/>
            <a:ext cx="45720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- 3.</a:t>
            </a:r>
          </a:p>
        </p:txBody>
      </p:sp>
    </p:spTree>
    <p:extLst>
      <p:ext uri="{BB962C8B-B14F-4D97-AF65-F5344CB8AC3E}">
        <p14:creationId xmlns:p14="http://schemas.microsoft.com/office/powerpoint/2010/main" val="49070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 animBg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4876800" cy="949325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457200" y="1616075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b.q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(b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0)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ta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còn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...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chia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...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được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viết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... : b = ...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457200" y="2590800"/>
            <a:ext cx="7620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.....  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0.</a:t>
            </a: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457200" y="3200400"/>
            <a:ext cx="891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.................     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457200" y="3810000"/>
            <a:ext cx="7696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..     ....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ủa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457200" y="4510087"/>
            <a:ext cx="7924800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......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......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ủa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... ...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sp useBgFill="1"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457200" y="304800"/>
            <a:ext cx="6477000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SGK/96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u="sng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7280565" y="1600200"/>
            <a:ext cx="439738" cy="51911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 useBgFill="1"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5659580" y="1600632"/>
            <a:ext cx="406400" cy="5847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 useBgFill="1">
        <p:nvSpPr>
          <p:cNvPr id="179211" name="Text Box 11"/>
          <p:cNvSpPr txBox="1">
            <a:spLocks noChangeArrowheads="1"/>
          </p:cNvSpPr>
          <p:nvPr/>
        </p:nvSpPr>
        <p:spPr bwMode="auto">
          <a:xfrm>
            <a:off x="2590800" y="1977086"/>
            <a:ext cx="423863" cy="51911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1" dirty="0">
                <a:solidFill>
                  <a:srgbClr val="FF3300"/>
                </a:solidFill>
                <a:latin typeface="VNI-Vari" pitchFamily="2" charset="0"/>
              </a:rPr>
              <a:t>q</a:t>
            </a:r>
          </a:p>
        </p:txBody>
      </p:sp>
      <p:sp useBgFill="1"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2098675" y="2625435"/>
            <a:ext cx="720725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ội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79213" name="Text Box 13"/>
          <p:cNvSpPr txBox="1">
            <a:spLocks noChangeArrowheads="1"/>
          </p:cNvSpPr>
          <p:nvPr/>
        </p:nvSpPr>
        <p:spPr bwMode="auto">
          <a:xfrm>
            <a:off x="1457325" y="3200400"/>
            <a:ext cx="2124075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79214" name="Text Box 14"/>
          <p:cNvSpPr txBox="1">
            <a:spLocks noChangeArrowheads="1"/>
          </p:cNvSpPr>
          <p:nvPr/>
        </p:nvSpPr>
        <p:spPr bwMode="auto">
          <a:xfrm>
            <a:off x="2971800" y="3824287"/>
            <a:ext cx="928688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79215" name="Text Box 15"/>
          <p:cNvSpPr txBox="1">
            <a:spLocks noChangeArrowheads="1"/>
          </p:cNvSpPr>
          <p:nvPr/>
        </p:nvSpPr>
        <p:spPr bwMode="auto">
          <a:xfrm>
            <a:off x="2743200" y="4510087"/>
            <a:ext cx="779463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ớc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5257800" y="4524374"/>
            <a:ext cx="796925" cy="51911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79217" name="Text Box 17"/>
          <p:cNvSpPr txBox="1">
            <a:spLocks noChangeArrowheads="1"/>
          </p:cNvSpPr>
          <p:nvPr/>
        </p:nvSpPr>
        <p:spPr bwMode="auto">
          <a:xfrm>
            <a:off x="1600200" y="1995487"/>
            <a:ext cx="303213" cy="51911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1" dirty="0">
                <a:solidFill>
                  <a:srgbClr val="FF3300"/>
                </a:solidFill>
                <a:latin typeface="VNI-Vari" pitchFamily="2" charset="0"/>
              </a:rPr>
              <a:t>a</a:t>
            </a:r>
          </a:p>
        </p:txBody>
      </p:sp>
      <p:sp useBgFill="1">
        <p:nvSpPr>
          <p:cNvPr id="179218" name="Text Box 18"/>
          <p:cNvSpPr txBox="1">
            <a:spLocks noChangeArrowheads="1"/>
          </p:cNvSpPr>
          <p:nvPr/>
        </p:nvSpPr>
        <p:spPr bwMode="auto">
          <a:xfrm>
            <a:off x="2258290" y="4960362"/>
            <a:ext cx="838200" cy="519112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220" name="Text Box 20"/>
          <p:cNvSpPr txBox="1">
            <a:spLocks noChangeArrowheads="1"/>
          </p:cNvSpPr>
          <p:nvPr/>
        </p:nvSpPr>
        <p:spPr bwMode="auto">
          <a:xfrm>
            <a:off x="228600" y="2819400"/>
            <a:ext cx="8686800" cy="3379787"/>
          </a:xfrm>
          <a:prstGeom prst="rect">
            <a:avLst/>
          </a:prstGeom>
          <a:solidFill>
            <a:srgbClr val="CCFFFF"/>
          </a:solidFill>
          <a:ln w="38100">
            <a:solidFill>
              <a:srgbClr val="008000"/>
            </a:solidFill>
            <a:miter lim="800000"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1" u="sng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i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12 = (-3).(-4)</a:t>
            </a:r>
          </a:p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6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12 : (-3) = -4</a:t>
            </a:r>
          </a:p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12 : (-4) = -3</a:t>
            </a:r>
          </a:p>
          <a:p>
            <a:pPr>
              <a:spcBef>
                <a:spcPct val="50000"/>
              </a:spcBef>
            </a:pPr>
            <a:endParaRPr lang="en-US" sz="10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221" name="Text Box 21"/>
          <p:cNvSpPr txBox="1">
            <a:spLocks noChangeArrowheads="1"/>
          </p:cNvSpPr>
          <p:nvPr/>
        </p:nvSpPr>
        <p:spPr bwMode="auto">
          <a:xfrm>
            <a:off x="228600" y="3606799"/>
            <a:ext cx="8686800" cy="3122613"/>
          </a:xfrm>
          <a:prstGeom prst="rect">
            <a:avLst/>
          </a:prstGeom>
          <a:solidFill>
            <a:srgbClr val="CCFFFF"/>
          </a:solidFill>
          <a:ln w="38100">
            <a:solidFill>
              <a:srgbClr val="008000"/>
            </a:solidFill>
            <a:miter lim="800000"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     0 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      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0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là</a:t>
            </a:r>
            <a:r>
              <a:rPr lang="en-US" sz="2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bội</a:t>
            </a:r>
            <a:r>
              <a:rPr lang="en-US" sz="2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của</a:t>
            </a:r>
            <a:r>
              <a:rPr lang="en-US" sz="2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     0 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(-1)   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0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là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bội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của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-1</a:t>
            </a:r>
          </a:p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    0 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0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là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bội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của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2</a:t>
            </a:r>
          </a:p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. . . . . . </a:t>
            </a:r>
          </a:p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Vậy</a:t>
            </a:r>
            <a:r>
              <a:rPr lang="en-US" sz="2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là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bội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của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mọi</a:t>
            </a:r>
            <a:r>
              <a:rPr lang="en-US" sz="2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số</a:t>
            </a:r>
            <a:r>
              <a:rPr lang="en-US" sz="2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nguyên</a:t>
            </a:r>
            <a:r>
              <a:rPr lang="en-US" sz="2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0             </a:t>
            </a:r>
            <a:endParaRPr lang="en-US" sz="2800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9223" name="Group 23"/>
          <p:cNvGrpSpPr>
            <a:grpSpLocks/>
          </p:cNvGrpSpPr>
          <p:nvPr/>
        </p:nvGrpSpPr>
        <p:grpSpPr bwMode="auto">
          <a:xfrm>
            <a:off x="228600" y="4203699"/>
            <a:ext cx="8686800" cy="2462213"/>
            <a:chOff x="144" y="2544"/>
            <a:chExt cx="5472" cy="1551"/>
          </a:xfrm>
        </p:grpSpPr>
        <p:sp>
          <p:nvSpPr>
            <p:cNvPr id="9239" name="Text Box 24"/>
            <p:cNvSpPr txBox="1">
              <a:spLocks noChangeArrowheads="1"/>
            </p:cNvSpPr>
            <p:nvPr/>
          </p:nvSpPr>
          <p:spPr bwMode="auto">
            <a:xfrm>
              <a:off x="144" y="2544"/>
              <a:ext cx="5472" cy="1551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80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                  1    0       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   0 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không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là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ước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của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                 -1    0       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   0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không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là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ước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của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-1</a:t>
              </a:r>
            </a:p>
            <a:p>
              <a:pPr>
                <a:spcBef>
                  <a:spcPct val="50000"/>
                </a:spcBef>
              </a:pP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                  2    0       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   0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không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là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ước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của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2    . . . . . . </a:t>
              </a:r>
            </a:p>
            <a:p>
              <a:pPr>
                <a:spcBef>
                  <a:spcPct val="50000"/>
                </a:spcBef>
              </a:pP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        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Vậy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0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không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là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ước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của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mọi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số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nguyên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khác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             </a:t>
              </a:r>
            </a:p>
          </p:txBody>
        </p:sp>
        <p:grpSp>
          <p:nvGrpSpPr>
            <p:cNvPr id="9240" name="Group 25"/>
            <p:cNvGrpSpPr>
              <a:grpSpLocks/>
            </p:cNvGrpSpPr>
            <p:nvPr/>
          </p:nvGrpSpPr>
          <p:grpSpPr bwMode="auto">
            <a:xfrm>
              <a:off x="1392" y="2592"/>
              <a:ext cx="201" cy="365"/>
              <a:chOff x="4896" y="912"/>
              <a:chExt cx="201" cy="365"/>
            </a:xfrm>
          </p:grpSpPr>
          <p:sp>
            <p:nvSpPr>
              <p:cNvPr id="9247" name="Rectangle 26"/>
              <p:cNvSpPr>
                <a:spLocks noChangeArrowheads="1"/>
              </p:cNvSpPr>
              <p:nvPr/>
            </p:nvSpPr>
            <p:spPr bwMode="auto">
              <a:xfrm>
                <a:off x="4896" y="912"/>
                <a:ext cx="20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3200">
                    <a:solidFill>
                      <a:srgbClr val="CC3300"/>
                    </a:solidFill>
                    <a:latin typeface="VNI-Vari" pitchFamily="2" charset="0"/>
                    <a:sym typeface="MT Extra" pitchFamily="18" charset="2"/>
                  </a:rPr>
                  <a:t></a:t>
                </a:r>
              </a:p>
            </p:txBody>
          </p:sp>
          <p:sp>
            <p:nvSpPr>
              <p:cNvPr id="9248" name="Line 27"/>
              <p:cNvSpPr>
                <a:spLocks noChangeShapeType="1"/>
              </p:cNvSpPr>
              <p:nvPr/>
            </p:nvSpPr>
            <p:spPr bwMode="auto">
              <a:xfrm flipH="1">
                <a:off x="4920" y="984"/>
                <a:ext cx="144" cy="14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1" name="Group 28"/>
            <p:cNvGrpSpPr>
              <a:grpSpLocks/>
            </p:cNvGrpSpPr>
            <p:nvPr/>
          </p:nvGrpSpPr>
          <p:grpSpPr bwMode="auto">
            <a:xfrm>
              <a:off x="1392" y="3024"/>
              <a:ext cx="201" cy="365"/>
              <a:chOff x="4896" y="912"/>
              <a:chExt cx="201" cy="365"/>
            </a:xfrm>
          </p:grpSpPr>
          <p:sp>
            <p:nvSpPr>
              <p:cNvPr id="9245" name="Rectangle 29"/>
              <p:cNvSpPr>
                <a:spLocks noChangeArrowheads="1"/>
              </p:cNvSpPr>
              <p:nvPr/>
            </p:nvSpPr>
            <p:spPr bwMode="auto">
              <a:xfrm>
                <a:off x="4896" y="912"/>
                <a:ext cx="20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3200">
                    <a:solidFill>
                      <a:srgbClr val="CC3300"/>
                    </a:solidFill>
                    <a:latin typeface="VNI-Vari" pitchFamily="2" charset="0"/>
                    <a:sym typeface="MT Extra" pitchFamily="18" charset="2"/>
                  </a:rPr>
                  <a:t></a:t>
                </a:r>
              </a:p>
            </p:txBody>
          </p:sp>
          <p:sp>
            <p:nvSpPr>
              <p:cNvPr id="9246" name="Line 30"/>
              <p:cNvSpPr>
                <a:spLocks noChangeShapeType="1"/>
              </p:cNvSpPr>
              <p:nvPr/>
            </p:nvSpPr>
            <p:spPr bwMode="auto">
              <a:xfrm flipH="1">
                <a:off x="4920" y="984"/>
                <a:ext cx="144" cy="14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2" name="Group 31"/>
            <p:cNvGrpSpPr>
              <a:grpSpLocks/>
            </p:cNvGrpSpPr>
            <p:nvPr/>
          </p:nvGrpSpPr>
          <p:grpSpPr bwMode="auto">
            <a:xfrm>
              <a:off x="1392" y="3408"/>
              <a:ext cx="201" cy="365"/>
              <a:chOff x="4896" y="912"/>
              <a:chExt cx="201" cy="365"/>
            </a:xfrm>
          </p:grpSpPr>
          <p:sp>
            <p:nvSpPr>
              <p:cNvPr id="9243" name="Rectangle 32"/>
              <p:cNvSpPr>
                <a:spLocks noChangeArrowheads="1"/>
              </p:cNvSpPr>
              <p:nvPr/>
            </p:nvSpPr>
            <p:spPr bwMode="auto">
              <a:xfrm>
                <a:off x="4896" y="912"/>
                <a:ext cx="20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3200">
                    <a:solidFill>
                      <a:srgbClr val="CC3300"/>
                    </a:solidFill>
                    <a:latin typeface="VNI-Vari" pitchFamily="2" charset="0"/>
                    <a:sym typeface="MT Extra" pitchFamily="18" charset="2"/>
                  </a:rPr>
                  <a:t></a:t>
                </a:r>
              </a:p>
            </p:txBody>
          </p:sp>
          <p:sp>
            <p:nvSpPr>
              <p:cNvPr id="9244" name="Line 33"/>
              <p:cNvSpPr>
                <a:spLocks noChangeShapeType="1"/>
              </p:cNvSpPr>
              <p:nvPr/>
            </p:nvSpPr>
            <p:spPr bwMode="auto">
              <a:xfrm flipH="1">
                <a:off x="4920" y="984"/>
                <a:ext cx="144" cy="14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9001454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3" dur="300"/>
                                        <p:tgtEl>
                                          <p:spTgt spid="17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6" dur="300"/>
                                        <p:tgtEl>
                                          <p:spTgt spid="17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7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xit" presetSubtype="4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9" dur="200"/>
                                        <p:tgtEl>
                                          <p:spTgt spid="17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7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7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7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7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7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/>
      <p:bldP spid="179202" grpId="1"/>
      <p:bldP spid="179203" grpId="0" autoUpdateAnimBg="0"/>
      <p:bldP spid="179204" grpId="0" autoUpdateAnimBg="0"/>
      <p:bldP spid="179205" grpId="0" autoUpdateAnimBg="0"/>
      <p:bldP spid="179206" grpId="0" autoUpdateAnimBg="0"/>
      <p:bldP spid="179207" grpId="0" autoUpdateAnimBg="0"/>
      <p:bldP spid="179208" grpId="0" animBg="1" autoUpdateAnimBg="0"/>
      <p:bldP spid="179209" grpId="0" animBg="1" autoUpdateAnimBg="0"/>
      <p:bldP spid="179210" grpId="0" animBg="1" autoUpdateAnimBg="0"/>
      <p:bldP spid="179211" grpId="0" animBg="1" autoUpdateAnimBg="0"/>
      <p:bldP spid="179212" grpId="0" animBg="1" autoUpdateAnimBg="0"/>
      <p:bldP spid="179213" grpId="0" animBg="1" autoUpdateAnimBg="0"/>
      <p:bldP spid="179214" grpId="0" animBg="1" autoUpdateAnimBg="0"/>
      <p:bldP spid="179215" grpId="0" animBg="1" autoUpdateAnimBg="0"/>
      <p:bldP spid="179216" grpId="0" animBg="1" autoUpdateAnimBg="0"/>
      <p:bldP spid="179217" grpId="0" animBg="1" autoUpdateAnimBg="0"/>
      <p:bldP spid="179218" grpId="0" animBg="1" autoUpdateAnimBg="0"/>
      <p:bldP spid="179220" grpId="0" animBg="1"/>
      <p:bldP spid="179220" grpId="1" animBg="1"/>
      <p:bldP spid="179221" grpId="0" animBg="1"/>
      <p:bldP spid="17922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2799" y="918865"/>
            <a:ext cx="2973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914400"/>
            <a:ext cx="5186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1,  2, - 2, 3, -3, 4, - 4, 6, -6, 12, -12.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4602" y="376535"/>
            <a:ext cx="1322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443335"/>
            <a:ext cx="27574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1438870"/>
            <a:ext cx="5057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5, - 5,  10, - 10, 15, -15, 20, -20, . . .  </a:t>
            </a:r>
            <a:endParaRPr lang="en-US" sz="24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1581</Words>
  <Application>Microsoft Office PowerPoint</Application>
  <PresentationFormat>On-screen Show (4:3)</PresentationFormat>
  <Paragraphs>198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NHẮC LẠI KIẾN THỨC CŨ</vt:lpstr>
      <vt:lpstr>PowerPoint Presentation</vt:lpstr>
      <vt:lpstr>PowerPoint Presentation</vt:lpstr>
      <vt:lpstr>Viết các số 6, -6 thành tích của hai số nguyên.</vt:lpstr>
      <vt:lpstr>PowerPoint Presentation</vt:lpstr>
      <vt:lpstr>Tìm hai bội và hai ước của 6.</vt:lpstr>
      <vt:lpstr>Điền vào chỗ trống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Viết các số 6, -6 thành tích của hai số nguyên.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sangphat</dc:creator>
  <cp:lastModifiedBy>Admin</cp:lastModifiedBy>
  <cp:revision>65</cp:revision>
  <dcterms:created xsi:type="dcterms:W3CDTF">2020-04-14T14:18:10Z</dcterms:created>
  <dcterms:modified xsi:type="dcterms:W3CDTF">2021-01-31T15:24:23Z</dcterms:modified>
</cp:coreProperties>
</file>