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7"/>
  </p:notesMasterIdLst>
  <p:sldIdLst>
    <p:sldId id="290" r:id="rId2"/>
    <p:sldId id="291" r:id="rId3"/>
    <p:sldId id="270" r:id="rId4"/>
    <p:sldId id="292" r:id="rId5"/>
    <p:sldId id="271" r:id="rId6"/>
    <p:sldId id="274" r:id="rId7"/>
    <p:sldId id="261" r:id="rId8"/>
    <p:sldId id="293" r:id="rId9"/>
    <p:sldId id="268" r:id="rId10"/>
    <p:sldId id="278" r:id="rId11"/>
    <p:sldId id="281" r:id="rId12"/>
    <p:sldId id="282" r:id="rId13"/>
    <p:sldId id="283" r:id="rId14"/>
    <p:sldId id="294" r:id="rId15"/>
    <p:sldId id="284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99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3644" autoAdjust="0"/>
  </p:normalViewPr>
  <p:slideViewPr>
    <p:cSldViewPr>
      <p:cViewPr>
        <p:scale>
          <a:sx n="100" d="100"/>
          <a:sy n="100" d="100"/>
        </p:scale>
        <p:origin x="-684" y="-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12" Type="http://schemas.openxmlformats.org/officeDocument/2006/relationships/image" Target="../media/image57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8D70D-7940-416B-B63B-C7DD12A48795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A3346-E08A-4C30-9C36-76E5F52A9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A3346-E08A-4C30-9C36-76E5F52A94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94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A3346-E08A-4C30-9C36-76E5F52A94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94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A3346-E08A-4C30-9C36-76E5F52A94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94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A3346-E08A-4C30-9C36-76E5F52A94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8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385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4910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9041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EF8E4-197C-4734-B1F9-BF19A47DA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87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953942"/>
            <a:ext cx="4038600" cy="16406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953942"/>
            <a:ext cx="4038600" cy="16406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C0EB5-2B21-4FA4-B1D9-A7D093AD4D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6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28478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8947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776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63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223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7803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2303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2590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228C4-6D2A-44CD-8B35-16C7FFD33161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F96D-FE4C-4B74-8AC8-4216807F11D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11" Type="http://schemas.openxmlformats.org/officeDocument/2006/relationships/image" Target="../media/image1.wmf"/><Relationship Id="rId5" Type="http://schemas.openxmlformats.org/officeDocument/2006/relationships/image" Target="../media/image4.jpeg"/><Relationship Id="rId10" Type="http://schemas.openxmlformats.org/officeDocument/2006/relationships/oleObject" Target="../embeddings/oleObject1.bin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350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0.png"/><Relationship Id="rId7" Type="http://schemas.openxmlformats.org/officeDocument/2006/relationships/image" Target="../media/image6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70.png"/><Relationship Id="rId10" Type="http://schemas.openxmlformats.org/officeDocument/2006/relationships/image" Target="../media/image68.png"/><Relationship Id="rId9" Type="http://schemas.openxmlformats.org/officeDocument/2006/relationships/image" Target="../media/image67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59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53.wmf"/><Relationship Id="rId26" Type="http://schemas.openxmlformats.org/officeDocument/2006/relationships/image" Target="../media/image57.w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30.bin"/><Relationship Id="rId25" Type="http://schemas.openxmlformats.org/officeDocument/2006/relationships/oleObject" Target="../embeddings/oleObject3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2.wmf"/><Relationship Id="rId20" Type="http://schemas.openxmlformats.org/officeDocument/2006/relationships/image" Target="../media/image5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27.bin"/><Relationship Id="rId24" Type="http://schemas.openxmlformats.org/officeDocument/2006/relationships/image" Target="../media/image56.wmf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10" Type="http://schemas.openxmlformats.org/officeDocument/2006/relationships/image" Target="../media/image49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46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51.wmf"/><Relationship Id="rId22" Type="http://schemas.openxmlformats.org/officeDocument/2006/relationships/image" Target="../media/image5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21" Type="http://schemas.openxmlformats.org/officeDocument/2006/relationships/image" Target="../media/image29.png"/><Relationship Id="rId25" Type="http://schemas.openxmlformats.org/officeDocument/2006/relationships/image" Target="../media/image3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2.png"/><Relationship Id="rId23" Type="http://schemas.openxmlformats.org/officeDocument/2006/relationships/image" Target="../media/image31.png"/><Relationship Id="rId22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17.bin"/><Relationship Id="rId3" Type="http://schemas.openxmlformats.org/officeDocument/2006/relationships/image" Target="../media/image25.jpeg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24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8.png"/><Relationship Id="rId15" Type="http://schemas.openxmlformats.org/officeDocument/2006/relationships/image" Target="../media/image42.png"/><Relationship Id="rId10" Type="http://schemas.openxmlformats.org/officeDocument/2006/relationships/image" Target="../media/image75.png"/><Relationship Id="rId1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13" Type="http://schemas.openxmlformats.org/officeDocument/2006/relationships/image" Target="../media/image28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image" Target="../media/image44.png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43.png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14450"/>
            <a:ext cx="16764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685800" y="1314450"/>
            <a:ext cx="3371850" cy="2524125"/>
            <a:chOff x="2916" y="1200"/>
            <a:chExt cx="2124" cy="2120"/>
          </a:xfrm>
        </p:grpSpPr>
        <p:pic>
          <p:nvPicPr>
            <p:cNvPr id="4111" name="Picture 4" descr="d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2262"/>
              <a:ext cx="105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2" name="Picture 5" descr="d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1200"/>
              <a:ext cx="105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3" name="Picture 6" descr="d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" y="2264"/>
              <a:ext cx="105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685800" y="1314450"/>
            <a:ext cx="3371850" cy="2524125"/>
            <a:chOff x="2916" y="1200"/>
            <a:chExt cx="2124" cy="2120"/>
          </a:xfrm>
        </p:grpSpPr>
        <p:pic>
          <p:nvPicPr>
            <p:cNvPr id="4108" name="Picture 8" descr="d1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1200"/>
              <a:ext cx="105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9" name="Picture 9" descr="d1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4" y="2264"/>
              <a:ext cx="105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0" name="Picture 10" descr="d1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6" y="2263"/>
              <a:ext cx="105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648200" y="914401"/>
            <a:ext cx="4114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CC"/>
                </a:solidFill>
                <a:cs typeface="Arial" charset="0"/>
              </a:rPr>
              <a:t>Ta có phân số:</a:t>
            </a:r>
            <a:r>
              <a:rPr lang="en-US" sz="2400">
                <a:solidFill>
                  <a:srgbClr val="0000CC"/>
                </a:solidFill>
                <a:cs typeface="Arial" charset="0"/>
              </a:rPr>
              <a:t> </a:t>
            </a:r>
            <a:endParaRPr lang="vi-VN" sz="2400">
              <a:solidFill>
                <a:srgbClr val="0000CC"/>
              </a:solidFill>
              <a:cs typeface="Arial" charset="0"/>
            </a:endParaRPr>
          </a:p>
        </p:txBody>
      </p:sp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5791200" y="2000250"/>
          <a:ext cx="15240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10" imgW="152334" imgH="393529" progId="Equation.DSMT4">
                  <p:embed/>
                </p:oleObj>
              </mc:Choice>
              <mc:Fallback>
                <p:oleObj name="Equation" r:id="rId10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000250"/>
                        <a:ext cx="1524000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0" y="0"/>
            <a:ext cx="1752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105" name="Text Box 18"/>
          <p:cNvSpPr txBox="1">
            <a:spLocks noChangeArrowheads="1"/>
          </p:cNvSpPr>
          <p:nvPr/>
        </p:nvSpPr>
        <p:spPr bwMode="auto">
          <a:xfrm>
            <a:off x="0" y="685800"/>
            <a:ext cx="152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0" y="800101"/>
            <a:ext cx="3962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u="sng">
                <a:solidFill>
                  <a:srgbClr val="3333FF"/>
                </a:solidFill>
                <a:latin typeface="VNI-Times" pitchFamily="2" charset="0"/>
              </a:rPr>
              <a:t>1. Khaùi nieäm phaân soá</a:t>
            </a:r>
            <a:r>
              <a:rPr lang="en-US" sz="3000">
                <a:latin typeface="VNI-Times" pitchFamily="2" charset="0"/>
              </a:rPr>
              <a:t> </a:t>
            </a:r>
          </a:p>
        </p:txBody>
      </p:sp>
      <p:sp>
        <p:nvSpPr>
          <p:cNvPr id="4107" name="Line 22"/>
          <p:cNvSpPr>
            <a:spLocks noChangeShapeType="1"/>
          </p:cNvSpPr>
          <p:nvPr/>
        </p:nvSpPr>
        <p:spPr bwMode="auto">
          <a:xfrm>
            <a:off x="2438400" y="2571750"/>
            <a:ext cx="1600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205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5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7 -0.00347 0.004 -0.02037 0.00486 -0.02153 C 0.00938 -0.02755 0.01441 -0.0331 0.01945 -0.03866 C 0.02361 -0.04329 0.02795 -0.04722 0.03229 -0.05162 C 0.03542 -0.05486 0.04202 -0.06019 0.04202 -0.06019 C 0.06163 -0.0588 0.06754 -0.06296 0.08073 -0.05162 C 0.08681 -0.03912 0.09566 -0.0338 0.1033 -0.02361 C 0.11389 -0.00949 0.09896 -0.02384 0.11129 -0.01296 C 0.11632 -0.00324 0.11823 -0.00718 0.12431 0 C 0.13715 0.01551 0.12882 0.01088 0.13872 0.01505 C 0.1434 0.0243 0.15052 0.03079 0.1566 0.03866 C 0.16354 0.04768 0.1684 0.05833 0.17587 0.06667 C 0.1783 0.06921 0.18143 0.0706 0.18386 0.07315 C 0.18924 0.07847 0.18906 0.08148 0.19358 0.08819 C 0.19827 0.09491 0.2033 0.10116 0.20816 0.10764 C 0.21042 0.11065 0.22552 0.11713 0.22917 0.11829 C 0.23924 0.11389 0.24688 0.10602 0.2566 0.10116 C 0.25972 0.09259 0.26389 0.0875 0.26788 0.07963 C 0.27014 0.05856 0.26997 0.0331 0.27917 0.01505 C 0.27969 0.01065 0.27934 0.00602 0.28073 0.00208 C 0.28212 -0.00185 0.28993 -0.00833 0.29202 -0.01065 C 0.3007 -0.02037 0.30781 -0.02593 0.31788 -0.03218 C 0.33611 -0.03148 0.35434 -0.03125 0.37257 -0.03009 C 0.37535 -0.02986 0.3783 -0.02986 0.38073 -0.02801 C 0.40295 -0.00995 0.37257 -0.0257 0.39045 -0.01713 C 0.39202 -0.01505 0.3934 -0.0125 0.39514 -0.01065 C 0.39722 -0.00833 0.39983 -0.00695 0.40174 -0.0044 C 0.40313 -0.00255 0.40347 0.00046 0.40486 0.00208 C 0.40816 0.00579 0.4125 0.00764 0.41597 0.01088 C 0.42518 0.05579 0.42813 0.03449 0.48229 0.03449 " pathEditMode="relative" ptsTypes="fffffffffffffffffffffffffffffA">
                                      <p:cBhvr>
                                        <p:cTn id="50" dur="3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7 -0.00347 0.004 -0.02037 0.00486 -0.02153 C 0.00938 -0.02755 0.01441 -0.0331 0.01945 -0.03866 C 0.02361 -0.04329 0.02795 -0.04722 0.03229 -0.05162 C 0.03542 -0.05486 0.04202 -0.06019 0.04202 -0.06019 C 0.06163 -0.0588 0.06754 -0.06296 0.08073 -0.05162 C 0.08681 -0.03912 0.09566 -0.0338 0.1033 -0.02361 C 0.11389 -0.00949 0.09896 -0.02384 0.11129 -0.01296 C 0.11632 -0.00324 0.11823 -0.00718 0.12431 0 C 0.13715 0.01551 0.12882 0.01088 0.13872 0.01505 C 0.1434 0.0243 0.15052 0.03079 0.1566 0.03866 C 0.16354 0.04768 0.1684 0.05833 0.17587 0.06667 C 0.1783 0.06921 0.18143 0.0706 0.18386 0.07315 C 0.18924 0.07847 0.18906 0.08148 0.19358 0.08819 C 0.19827 0.09491 0.2033 0.10116 0.20816 0.10764 C 0.21042 0.11065 0.22552 0.11713 0.22917 0.11829 C 0.23924 0.11389 0.24688 0.10602 0.2566 0.10116 C 0.25972 0.09259 0.26389 0.0875 0.26788 0.07963 C 0.27014 0.05856 0.26997 0.0331 0.27917 0.01505 C 0.27969 0.01065 0.27934 0.00602 0.28073 0.00208 C 0.28212 -0.00185 0.28993 -0.00833 0.29202 -0.01065 C 0.3007 -0.02037 0.30781 -0.02593 0.31788 -0.03218 C 0.33611 -0.03148 0.35434 -0.03125 0.37257 -0.03009 C 0.37535 -0.02986 0.3783 -0.02986 0.38073 -0.02801 C 0.40295 -0.00995 0.37257 -0.0257 0.39045 -0.01713 C 0.39202 -0.01505 0.3934 -0.0125 0.39514 -0.01065 C 0.39722 -0.00833 0.39983 -0.00695 0.40174 -0.0044 C 0.40313 -0.00255 0.40347 0.00046 0.40486 0.00208 C 0.40816 0.00579 0.4125 0.00764 0.41597 0.01088 C 0.42518 0.05579 0.42813 0.03449 0.48229 0.03449 " pathEditMode="relative" ptsTypes="fffffffffffffffffffffffffffffA">
                                      <p:cBhvr>
                                        <p:cTn id="52" dur="3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/>
      <p:bldP spid="1640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164717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bằng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nhau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044090" y="3039130"/>
                <a:ext cx="466151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Nếu </a:t>
                </a:r>
                <a:r>
                  <a:rPr lang="en-US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. </a:t>
                </a:r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= b . c </a:t>
                </a:r>
                <a:r>
                  <a:rPr lang="en-US" sz="28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với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b,d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 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090" y="3039130"/>
                <a:ext cx="4661510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2745" t="-12941" b="-3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923043" y="3094465"/>
            <a:ext cx="1603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Khi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nào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4904" y="2888191"/>
                <a:ext cx="1279902" cy="935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2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b</m:t>
                          </m:r>
                        </m:den>
                      </m:f>
                      <m:r>
                        <a:rPr lang="en-US" sz="32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2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d</m:t>
                          </m:r>
                        </m:den>
                      </m:f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04" y="2888191"/>
                <a:ext cx="1279902" cy="935769"/>
              </a:xfrm>
              <a:prstGeom prst="rect">
                <a:avLst/>
              </a:prstGeom>
              <a:blipFill rotWithShape="1">
                <a:blip r:embed="rId5"/>
                <a:stretch>
                  <a:fillRect b="-1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98357" y="2267755"/>
            <a:ext cx="4661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Định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nghĩa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9090" y="4410730"/>
            <a:ext cx="4661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Chú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ý: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555445" y="4341313"/>
                <a:ext cx="5499710" cy="668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b</m:t>
                        </m:r>
                      </m:den>
                    </m:f>
                    <m:r>
                      <a:rPr lang="en-US" sz="28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≠</m:t>
                    </m:r>
                    <m:f>
                      <m:fPr>
                        <m:ctrlPr>
                          <a:rPr lang="en-US" sz="28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d</m:t>
                        </m:r>
                      </m:den>
                    </m:f>
                    <m:r>
                      <a:rPr lang="en-US" sz="2800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Nếu </a:t>
                </a:r>
                <a:r>
                  <a:rPr lang="en-US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. </a:t>
                </a:r>
                <a:r>
                  <a:rPr lang="en-US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</a:t>
                </a: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 . c </a:t>
                </a:r>
                <a:r>
                  <a:rPr lang="en-US" sz="28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với</a:t>
                </a: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b,d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 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445" y="4341313"/>
                <a:ext cx="5499710" cy="668837"/>
              </a:xfrm>
              <a:prstGeom prst="rect">
                <a:avLst/>
              </a:prstGeom>
              <a:blipFill rotWithShape="1">
                <a:blip r:embed="rId6"/>
                <a:stretch>
                  <a:fillRect t="-3636" b="-145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33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1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0" y="1335315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bằng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nhau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200" y="1962150"/>
            <a:ext cx="609600" cy="4185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?1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574874" y="1932250"/>
            <a:ext cx="7807126" cy="4947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295400" y="2495550"/>
            <a:ext cx="574963" cy="436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339439" y="2457450"/>
            <a:ext cx="574963" cy="436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a,</a:t>
            </a:r>
            <a:endParaRPr lang="en-US" sz="28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1230692" y="3198344"/>
            <a:ext cx="574963" cy="436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357935" y="3198344"/>
            <a:ext cx="574963" cy="436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b,</a:t>
            </a:r>
            <a:endParaRPr lang="en-US" sz="28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1295400" y="2560461"/>
            <a:ext cx="574963" cy="436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itle 1"/>
              <p:cNvSpPr txBox="1">
                <a:spLocks/>
              </p:cNvSpPr>
              <p:nvPr/>
            </p:nvSpPr>
            <p:spPr>
              <a:xfrm>
                <a:off x="1295400" y="3202132"/>
                <a:ext cx="574963" cy="43641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≠</m:t>
                      </m:r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202132"/>
                <a:ext cx="574963" cy="4364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59062" y="2321346"/>
                <a:ext cx="436338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062" y="2321346"/>
                <a:ext cx="436338" cy="783804"/>
              </a:xfrm>
              <a:prstGeom prst="rect">
                <a:avLst/>
              </a:prstGeom>
              <a:blipFill rotWithShape="1">
                <a:blip r:embed="rId8"/>
                <a:stretch>
                  <a:fillRect b="-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755944" y="2343150"/>
                <a:ext cx="606256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4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944" y="2343150"/>
                <a:ext cx="606256" cy="78380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932898" y="3028950"/>
                <a:ext cx="436338" cy="784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4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98" y="3028950"/>
                <a:ext cx="436338" cy="78483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805655" y="3028950"/>
                <a:ext cx="835485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−12</m:t>
                          </m:r>
                        </m:num>
                        <m:den>
                          <m:r>
                            <a:rPr lang="en-US" sz="24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655" y="3028950"/>
                <a:ext cx="835485" cy="783804"/>
              </a:xfrm>
              <a:prstGeom prst="rect">
                <a:avLst/>
              </a:prstGeom>
              <a:blipFill rotWithShape="1">
                <a:blip r:embed="rId11"/>
                <a:stretch>
                  <a:fillRect b="-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794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2" grpId="0"/>
      <p:bldP spid="39" grpId="0"/>
      <p:bldP spid="39" grpId="1"/>
      <p:bldP spid="41" grpId="0"/>
      <p:bldP spid="42" grpId="0"/>
      <p:bldP spid="49" grpId="0"/>
      <p:bldP spid="2" grpId="0"/>
      <p:bldP spid="50" grpId="0"/>
      <p:bldP spid="51" grpId="0"/>
      <p:bldP spid="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971550"/>
            <a:ext cx="5562600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43844" y="3697847"/>
            <a:ext cx="25146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 = -9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029200" y="4118508"/>
            <a:ext cx="2483254" cy="5218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-4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685800" y="-19050"/>
            <a:ext cx="96774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4000" b="1">
                <a:ln w="11430"/>
                <a:solidFill>
                  <a:schemeClr val="bg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TẬP</a:t>
            </a:r>
            <a:endParaRPr lang="en-US" sz="4000" b="1" dirty="0">
              <a:ln w="11430"/>
              <a:solidFill>
                <a:srgbClr val="FFC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0" y="1485900"/>
                <a:ext cx="1726563" cy="7016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−18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85900"/>
                <a:ext cx="1726563" cy="701602"/>
              </a:xfrm>
              <a:prstGeom prst="rect">
                <a:avLst/>
              </a:prstGeom>
              <a:blipFill rotWithShape="1">
                <a:blip r:embed="rId2"/>
                <a:stretch>
                  <a:fillRect l="-7774" b="-1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3369" y="3048930"/>
                <a:ext cx="199452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n-US" sz="280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/>
                  </a:rPr>
                  <a:t>⇒ 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=−9 </m:t>
                    </m:r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369" y="3048930"/>
                <a:ext cx="1994520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6728" t="-12791" b="-38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24400" y="1486968"/>
                <a:ext cx="1716304" cy="710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−5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20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16</m:t>
                        </m:r>
                      </m:den>
                    </m:f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486968"/>
                <a:ext cx="1716304" cy="710451"/>
              </a:xfrm>
              <a:prstGeom prst="rect">
                <a:avLst/>
              </a:prstGeom>
              <a:blipFill rotWithShape="1">
                <a:blip r:embed="rId4"/>
                <a:stretch>
                  <a:fillRect l="-7801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788631" y="3486150"/>
            <a:ext cx="4050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⇒      </a:t>
            </a:r>
            <a:r>
              <a:rPr lang="en-US" sz="28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x</a:t>
            </a:r>
            <a:r>
              <a:rPr lang="en-US" sz="2800" b="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= -4</a:t>
            </a:r>
            <a:endParaRPr lang="en-US" sz="2800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/>
              <a:ea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5639" y="2087055"/>
                <a:ext cx="28710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4.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=2.</m:t>
                    </m:r>
                    <m:d>
                      <m:d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ea typeface="Cambria Math"/>
                          </a:rPr>
                          <m:t>−18</m:t>
                        </m:r>
                      </m:e>
                    </m:d>
                  </m:oMath>
                </a14:m>
                <a:endParaRPr lang="en-US" sz="2800" b="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639" y="2087055"/>
                <a:ext cx="2871042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4671" t="-12791" b="-3837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07997" y="2525710"/>
                <a:ext cx="26542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/>
                  </a:rPr>
                  <a:t>⇒</a:t>
                </a:r>
                <a14:m>
                  <m:oMath xmlns:m="http://schemas.openxmlformats.org/officeDocument/2006/math">
                    <m:r>
                      <a:rPr lang="en-US" sz="2800" b="0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    </m:t>
                    </m:r>
                    <m:r>
                      <a:rPr lang="en-US" sz="28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2800" b="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 </a:t>
                </a:r>
                <a:r>
                  <a:rPr lang="en-US" sz="2800" b="0" i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-36:4</a:t>
                </a:r>
                <a:endParaRPr lang="en-US" sz="2800" b="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97" y="2525710"/>
                <a:ext cx="2654278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5057" t="-12791" b="-38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921981" y="2179045"/>
                <a:ext cx="39564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20.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(-5</a:t>
                </a:r>
                <a:r>
                  <a:rPr lang="en-US" sz="28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). </a:t>
                </a:r>
                <a:r>
                  <a:rPr lang="en-US" sz="280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16</a:t>
                </a:r>
                <a:endParaRPr lang="en-US" sz="28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981" y="2179045"/>
                <a:ext cx="3956415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3236" t="-12791" b="-38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921981" y="2610700"/>
            <a:ext cx="4367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⇒ 20x  </a:t>
            </a:r>
            <a:r>
              <a:rPr lang="en-US" sz="2800" b="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=-80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89727" y="3089351"/>
            <a:ext cx="4050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⇒ </a:t>
            </a:r>
            <a:r>
              <a:rPr lang="en-US" sz="28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x</a:t>
            </a:r>
            <a:r>
              <a:rPr lang="en-US" sz="28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/>
                <a:ea typeface="Cambria Math"/>
              </a:rPr>
              <a:t>       =-80:20</a:t>
            </a:r>
          </a:p>
        </p:txBody>
      </p:sp>
    </p:spTree>
    <p:extLst>
      <p:ext uri="{BB962C8B-B14F-4D97-AF65-F5344CB8AC3E}">
        <p14:creationId xmlns:p14="http://schemas.microsoft.com/office/powerpoint/2010/main" val="83162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2" grpId="0"/>
      <p:bldP spid="13" grpId="0"/>
      <p:bldP spid="15" grpId="0"/>
      <p:bldP spid="16" grpId="0"/>
      <p:bldP spid="14" grpId="0"/>
      <p:bldP spid="17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-304800" y="1276350"/>
            <a:ext cx="9448800" cy="48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đẳng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(-4).9 =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18.(-2)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1710531" y="2124094"/>
            <a:ext cx="7651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-4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2638425" y="2607379"/>
            <a:ext cx="7143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1684514" y="2675775"/>
            <a:ext cx="679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en-US" sz="32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2590800" y="2145198"/>
            <a:ext cx="660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  <a:endParaRPr lang="en-US" sz="36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5638800" y="2012949"/>
            <a:ext cx="6731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-4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6737350" y="2568750"/>
            <a:ext cx="3476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762626" y="2545093"/>
            <a:ext cx="99059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en-US" sz="36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6542088" y="2081212"/>
            <a:ext cx="8493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  <a:endParaRPr lang="en-US" sz="36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1710531" y="3101091"/>
            <a:ext cx="80406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-4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2708275" y="3664654"/>
            <a:ext cx="347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1673225" y="3613854"/>
            <a:ext cx="8024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en-US" sz="36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2713918" y="3097915"/>
            <a:ext cx="7150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  <a:endParaRPr lang="en-US" sz="36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5521325" y="3101091"/>
            <a:ext cx="727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-4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6448425" y="3601154"/>
            <a:ext cx="3476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5470359" y="3553529"/>
            <a:ext cx="10066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en-US" sz="36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6424613" y="3101091"/>
            <a:ext cx="660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  <a:endParaRPr lang="en-US" sz="36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1784684" y="2727741"/>
            <a:ext cx="4572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241884" y="2435354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2667000" y="2727741"/>
            <a:ext cx="4572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5823284" y="2626716"/>
            <a:ext cx="4572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6280484" y="233432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6705600" y="2626716"/>
            <a:ext cx="4572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1905000" y="3693516"/>
            <a:ext cx="4572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362200" y="340112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2787316" y="3693516"/>
            <a:ext cx="4572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594684" y="3642141"/>
            <a:ext cx="4572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051884" y="3349754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6477000" y="3642141"/>
            <a:ext cx="4572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5701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0.00093 L 0.10885 0.095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43" y="484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0.00864 L -0.09826 -0.1026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78" y="-55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6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0.0145 L 0.10225 -0.10761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91" y="-6105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66327E-6 L -0.09826 0.1036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13" y="5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2769E-6 L 0.09253 0.08017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4009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-0.00216 L -0.09913 -0.10145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39" y="-4965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1 0.01357 L 0.08976 -0.09343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-5365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1505 L -0.09566 0.07547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92" y="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0" grpId="1"/>
      <p:bldP spid="21" grpId="0"/>
      <p:bldP spid="21" grpId="1"/>
      <p:bldP spid="22" grpId="0"/>
      <p:bldP spid="23" grpId="0"/>
      <p:bldP spid="24" grpId="0"/>
      <p:bldP spid="25" grpId="0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3" grpId="0"/>
      <p:bldP spid="36" grpId="0"/>
      <p:bldP spid="39" grpId="0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066800" y="1"/>
            <a:ext cx="79248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 i="1">
                <a:solidFill>
                  <a:srgbClr val="FF0000"/>
                </a:solidFill>
                <a:latin typeface="VNI-Times" pitchFamily="2" charset="0"/>
              </a:rPr>
              <a:t>Ñoá : Moät ñöùc tính caàn thieát cuûa ngöôøi hoïc sinh?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509588" y="1000096"/>
            <a:ext cx="381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FF"/>
                </a:solidFill>
              </a:rPr>
              <a:t>T</a:t>
            </a:r>
          </a:p>
        </p:txBody>
      </p:sp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881063" y="420858"/>
            <a:ext cx="6705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VNI-Times" pitchFamily="2" charset="0"/>
              </a:rPr>
              <a:t>  Phaân soá “aâm hai phaàn baûy”ñöôïc vieát </a:t>
            </a:r>
            <a:r>
              <a:rPr lang="en-US" sz="2000">
                <a:latin typeface="Times New Roman" pitchFamily="18" charset="0"/>
              </a:rPr>
              <a:t>là :</a:t>
            </a:r>
            <a:r>
              <a:rPr lang="en-US" sz="2000">
                <a:latin typeface="VNI-Times" pitchFamily="2" charset="0"/>
              </a:rPr>
              <a:t>........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68301" y="2641910"/>
            <a:ext cx="6858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solidFill>
                  <a:srgbClr val="3333FF"/>
                </a:solidFill>
              </a:rPr>
              <a:t>R</a:t>
            </a:r>
          </a:p>
        </p:txBody>
      </p:sp>
      <p:sp>
        <p:nvSpPr>
          <p:cNvPr id="14342" name="Text Box 12"/>
          <p:cNvSpPr txBox="1">
            <a:spLocks noChangeArrowheads="1"/>
          </p:cNvSpPr>
          <p:nvPr/>
        </p:nvSpPr>
        <p:spPr bwMode="auto">
          <a:xfrm>
            <a:off x="8153400" y="3543300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2667000" y="3143250"/>
            <a:ext cx="1981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4344" name="Text Box 15"/>
          <p:cNvSpPr txBox="1">
            <a:spLocks noChangeArrowheads="1"/>
          </p:cNvSpPr>
          <p:nvPr/>
        </p:nvSpPr>
        <p:spPr bwMode="auto">
          <a:xfrm>
            <a:off x="1066800" y="750988"/>
            <a:ext cx="8077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VNI-Times" pitchFamily="2" charset="0"/>
              </a:rPr>
              <a:t>Duøng caû hai soá 5 vaø 7 coù theå vieát ñöôïc ........... phaân soá.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52388" y="1450272"/>
            <a:ext cx="8382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solidFill>
                  <a:srgbClr val="3333FF"/>
                </a:solidFill>
              </a:rPr>
              <a:t>U</a:t>
            </a:r>
          </a:p>
        </p:txBody>
      </p:sp>
      <p:sp>
        <p:nvSpPr>
          <p:cNvPr id="14346" name="Text Box 17"/>
          <p:cNvSpPr txBox="1">
            <a:spLocks noChangeArrowheads="1"/>
          </p:cNvSpPr>
          <p:nvPr/>
        </p:nvSpPr>
        <p:spPr bwMode="auto">
          <a:xfrm>
            <a:off x="1114425" y="1400206"/>
            <a:ext cx="802798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VNI-Times" pitchFamily="2" charset="0"/>
              </a:rPr>
              <a:t>Ñieàu kieän ñeå       laø phaân soá :a, b    Z  vaø  b phaûi khaùc....... </a:t>
            </a:r>
          </a:p>
        </p:txBody>
      </p:sp>
      <p:sp>
        <p:nvSpPr>
          <p:cNvPr id="14347" name="Text Box 20"/>
          <p:cNvSpPr txBox="1">
            <a:spLocks noChangeArrowheads="1"/>
          </p:cNvSpPr>
          <p:nvPr/>
        </p:nvSpPr>
        <p:spPr bwMode="auto">
          <a:xfrm>
            <a:off x="2590800" y="1231942"/>
            <a:ext cx="91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a</a:t>
            </a:r>
          </a:p>
        </p:txBody>
      </p:sp>
      <p:sp>
        <p:nvSpPr>
          <p:cNvPr id="14348" name="Text Box 21"/>
          <p:cNvSpPr txBox="1">
            <a:spLocks noChangeArrowheads="1"/>
          </p:cNvSpPr>
          <p:nvPr/>
        </p:nvSpPr>
        <p:spPr bwMode="auto">
          <a:xfrm>
            <a:off x="2590800" y="1629909"/>
            <a:ext cx="1219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b 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0" y="1845305"/>
            <a:ext cx="9144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solidFill>
                  <a:srgbClr val="3333FF"/>
                </a:solidFill>
              </a:rPr>
              <a:t>N</a:t>
            </a:r>
          </a:p>
        </p:txBody>
      </p:sp>
      <p:sp>
        <p:nvSpPr>
          <p:cNvPr id="14350" name="Text Box 26"/>
          <p:cNvSpPr txBox="1">
            <a:spLocks noChangeArrowheads="1"/>
          </p:cNvSpPr>
          <p:nvPr/>
        </p:nvSpPr>
        <p:spPr bwMode="auto">
          <a:xfrm>
            <a:off x="479425" y="1772426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VNI-Times" pitchFamily="2" charset="0"/>
              </a:rPr>
              <a:t>Moïi soá nguyeân n ñeàu vieát ñöôïc döôùi daïng phaân soá vôùi töû laø n, </a:t>
            </a:r>
            <a:r>
              <a:rPr lang="en-US" sz="2000" smtClean="0">
                <a:latin typeface="VNI-Times" pitchFamily="2" charset="0"/>
              </a:rPr>
              <a:t>coøn maãulaø</a:t>
            </a:r>
            <a:r>
              <a:rPr lang="en-US" sz="2000">
                <a:latin typeface="VNI-Times" pitchFamily="2" charset="0"/>
              </a:rPr>
              <a:t>..............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81000" y="385496"/>
            <a:ext cx="838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3333FF"/>
                </a:solidFill>
              </a:rPr>
              <a:t>G</a:t>
            </a:r>
          </a:p>
        </p:txBody>
      </p:sp>
      <p:sp>
        <p:nvSpPr>
          <p:cNvPr id="14352" name="Text Box 28"/>
          <p:cNvSpPr txBox="1">
            <a:spLocks noChangeArrowheads="1"/>
          </p:cNvSpPr>
          <p:nvPr/>
        </p:nvSpPr>
        <p:spPr bwMode="auto">
          <a:xfrm>
            <a:off x="987427" y="1050162"/>
            <a:ext cx="57562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VNI-Times" pitchFamily="2" charset="0"/>
              </a:rPr>
              <a:t>Thöông cuûa pheùp chia (-4) : 7 laø .............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484188" y="2234834"/>
            <a:ext cx="9144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solidFill>
                  <a:srgbClr val="3333FF"/>
                </a:solidFill>
              </a:rPr>
              <a:t>H</a:t>
            </a:r>
          </a:p>
        </p:txBody>
      </p:sp>
      <p:sp>
        <p:nvSpPr>
          <p:cNvPr id="14354" name="Text Box 30"/>
          <p:cNvSpPr txBox="1">
            <a:spLocks noChangeArrowheads="1"/>
          </p:cNvSpPr>
          <p:nvPr/>
        </p:nvSpPr>
        <p:spPr bwMode="auto">
          <a:xfrm>
            <a:off x="1116014" y="2273306"/>
            <a:ext cx="784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VNI-Times" pitchFamily="2" charset="0"/>
              </a:rPr>
              <a:t>Phaân soá coù töû baèng 1 vaø maãu gaáp ba laàn töû laø ...........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47675" y="659088"/>
            <a:ext cx="6858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solidFill>
                  <a:srgbClr val="3333FF"/>
                </a:solidFill>
                <a:latin typeface="VNI-Times" pitchFamily="2" charset="0"/>
              </a:rPr>
              <a:t>Ö</a:t>
            </a:r>
          </a:p>
        </p:txBody>
      </p:sp>
      <p:sp>
        <p:nvSpPr>
          <p:cNvPr id="14356" name="Text Box 32"/>
          <p:cNvSpPr txBox="1">
            <a:spLocks noChangeArrowheads="1"/>
          </p:cNvSpPr>
          <p:nvPr/>
        </p:nvSpPr>
        <p:spPr bwMode="auto">
          <a:xfrm>
            <a:off x="1143000" y="2620030"/>
            <a:ext cx="7620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VNI-Times" pitchFamily="2" charset="0"/>
              </a:rPr>
              <a:t>Moät caùi baùnh chia 5 phaàn baèng nhau, laáy 2 phaàn.Phaàn coøn laïi bieåu dieãn phaân soá ..................</a:t>
            </a:r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381000" y="3150708"/>
            <a:ext cx="7620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solidFill>
                  <a:srgbClr val="3333FF"/>
                </a:solidFill>
              </a:rPr>
              <a:t>C</a:t>
            </a:r>
          </a:p>
        </p:txBody>
      </p:sp>
      <p:sp>
        <p:nvSpPr>
          <p:cNvPr id="14358" name="Line 36"/>
          <p:cNvSpPr>
            <a:spLocks noChangeShapeType="1"/>
          </p:cNvSpPr>
          <p:nvPr/>
        </p:nvSpPr>
        <p:spPr bwMode="auto">
          <a:xfrm>
            <a:off x="2667000" y="168595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435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700557"/>
              </p:ext>
            </p:extLst>
          </p:nvPr>
        </p:nvGraphicFramePr>
        <p:xfrm>
          <a:off x="4648200" y="1489592"/>
          <a:ext cx="312659" cy="234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8" name="Equation" r:id="rId3" imgW="126725" imgH="126725" progId="Equation.DSMT4">
                  <p:embed/>
                </p:oleObj>
              </mc:Choice>
              <mc:Fallback>
                <p:oleObj name="Equation" r:id="rId3" imgW="126725" imgH="12672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489592"/>
                        <a:ext cx="312659" cy="2344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04" name="Group 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211414313"/>
              </p:ext>
            </p:extLst>
          </p:nvPr>
        </p:nvGraphicFramePr>
        <p:xfrm>
          <a:off x="442913" y="4168471"/>
          <a:ext cx="8077200" cy="479822"/>
        </p:xfrm>
        <a:graphic>
          <a:graphicData uri="http://schemas.openxmlformats.org/drawingml/2006/table">
            <a:tbl>
              <a:tblPr/>
              <a:tblGrid>
                <a:gridCol w="898525"/>
                <a:gridCol w="895350"/>
                <a:gridCol w="898525"/>
                <a:gridCol w="898525"/>
                <a:gridCol w="895350"/>
                <a:gridCol w="898525"/>
                <a:gridCol w="898525"/>
                <a:gridCol w="895350"/>
                <a:gridCol w="898525"/>
              </a:tblGrid>
              <a:tr h="479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82" name="Text Box 62"/>
          <p:cNvSpPr txBox="1">
            <a:spLocks noChangeArrowheads="1"/>
          </p:cNvSpPr>
          <p:nvPr/>
        </p:nvSpPr>
        <p:spPr bwMode="auto">
          <a:xfrm>
            <a:off x="1190625" y="3196040"/>
            <a:ext cx="6781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latin typeface="VNI-Times" pitchFamily="2" charset="0"/>
              </a:rPr>
              <a:t>Phaân soá coù maãu baèng -2 vaø  töû hôn maãu 3 ñôn vò laø.................</a:t>
            </a:r>
          </a:p>
        </p:txBody>
      </p:sp>
      <p:graphicFrame>
        <p:nvGraphicFramePr>
          <p:cNvPr id="31807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645659"/>
              </p:ext>
            </p:extLst>
          </p:nvPr>
        </p:nvGraphicFramePr>
        <p:xfrm>
          <a:off x="5309393" y="354244"/>
          <a:ext cx="3540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Equation" r:id="rId5" imgW="228501" imgH="393529" progId="Equation.DSMT4">
                  <p:embed/>
                </p:oleObj>
              </mc:Choice>
              <mc:Fallback>
                <p:oleObj name="Equation" r:id="rId5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9393" y="354244"/>
                        <a:ext cx="3540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09" name="Text Box 65"/>
          <p:cNvSpPr txBox="1">
            <a:spLocks noChangeArrowheads="1"/>
          </p:cNvSpPr>
          <p:nvPr/>
        </p:nvSpPr>
        <p:spPr bwMode="auto">
          <a:xfrm>
            <a:off x="5486400" y="733828"/>
            <a:ext cx="38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graphicFrame>
        <p:nvGraphicFramePr>
          <p:cNvPr id="31810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056625"/>
              </p:ext>
            </p:extLst>
          </p:nvPr>
        </p:nvGraphicFramePr>
        <p:xfrm>
          <a:off x="4630737" y="981538"/>
          <a:ext cx="3984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0" name="Equation" r:id="rId7" imgW="228501" imgH="393529" progId="Equation.DSMT4">
                  <p:embed/>
                </p:oleObj>
              </mc:Choice>
              <mc:Fallback>
                <p:oleObj name="Equation" r:id="rId7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737" y="981538"/>
                        <a:ext cx="398463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11" name="Text Box 67"/>
          <p:cNvSpPr txBox="1">
            <a:spLocks noChangeArrowheads="1"/>
          </p:cNvSpPr>
          <p:nvPr/>
        </p:nvSpPr>
        <p:spPr bwMode="auto">
          <a:xfrm>
            <a:off x="6858000" y="1375291"/>
            <a:ext cx="457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1812" name="Text Box 68"/>
          <p:cNvSpPr txBox="1">
            <a:spLocks noChangeArrowheads="1"/>
          </p:cNvSpPr>
          <p:nvPr/>
        </p:nvSpPr>
        <p:spPr bwMode="auto">
          <a:xfrm>
            <a:off x="8420100" y="1714500"/>
            <a:ext cx="60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1</a:t>
            </a:r>
          </a:p>
        </p:txBody>
      </p:sp>
      <p:graphicFrame>
        <p:nvGraphicFramePr>
          <p:cNvPr id="31813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704063"/>
              </p:ext>
            </p:extLst>
          </p:nvPr>
        </p:nvGraphicFramePr>
        <p:xfrm>
          <a:off x="6096000" y="2072164"/>
          <a:ext cx="2698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1" name="Equation" r:id="rId9" imgW="139639" imgH="393529" progId="Equation.DSMT4">
                  <p:embed/>
                </p:oleObj>
              </mc:Choice>
              <mc:Fallback>
                <p:oleObj name="Equation" r:id="rId9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072164"/>
                        <a:ext cx="2698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14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812025"/>
              </p:ext>
            </p:extLst>
          </p:nvPr>
        </p:nvGraphicFramePr>
        <p:xfrm>
          <a:off x="3048000" y="2756416"/>
          <a:ext cx="2698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2" name="Equation" r:id="rId11" imgW="139639" imgH="393529" progId="Equation.DSMT4">
                  <p:embed/>
                </p:oleObj>
              </mc:Choice>
              <mc:Fallback>
                <p:oleObj name="Equation" r:id="rId11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756416"/>
                        <a:ext cx="2698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412644"/>
              </p:ext>
            </p:extLst>
          </p:nvPr>
        </p:nvGraphicFramePr>
        <p:xfrm>
          <a:off x="6858000" y="3103007"/>
          <a:ext cx="3175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3" name="Equation" r:id="rId13" imgW="228501" imgH="393529" progId="Equation.DSMT4">
                  <p:embed/>
                </p:oleObj>
              </mc:Choice>
              <mc:Fallback>
                <p:oleObj name="Equation" r:id="rId13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103007"/>
                        <a:ext cx="3175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16" name="Text Box 72"/>
          <p:cNvSpPr txBox="1">
            <a:spLocks noChangeArrowheads="1"/>
          </p:cNvSpPr>
          <p:nvPr/>
        </p:nvSpPr>
        <p:spPr bwMode="auto">
          <a:xfrm>
            <a:off x="19050" y="1000096"/>
            <a:ext cx="6096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solidFill>
                  <a:srgbClr val="3333FF"/>
                </a:solidFill>
              </a:rPr>
              <a:t>T</a:t>
            </a:r>
          </a:p>
        </p:txBody>
      </p:sp>
      <p:graphicFrame>
        <p:nvGraphicFramePr>
          <p:cNvPr id="14392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78511"/>
              </p:ext>
            </p:extLst>
          </p:nvPr>
        </p:nvGraphicFramePr>
        <p:xfrm>
          <a:off x="503237" y="4657756"/>
          <a:ext cx="3540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4" name="Equation" r:id="rId15" imgW="228501" imgH="393529" progId="Equation.DSMT4">
                  <p:embed/>
                </p:oleObj>
              </mc:Choice>
              <mc:Fallback>
                <p:oleObj name="Equation" r:id="rId15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7" y="4657756"/>
                        <a:ext cx="3540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93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146446"/>
              </p:ext>
            </p:extLst>
          </p:nvPr>
        </p:nvGraphicFramePr>
        <p:xfrm>
          <a:off x="5214937" y="3543300"/>
          <a:ext cx="4429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5" name="Equation" r:id="rId17" imgW="228501" imgH="393529" progId="Equation.DSMT4">
                  <p:embed/>
                </p:oleObj>
              </mc:Choice>
              <mc:Fallback>
                <p:oleObj name="Equation" r:id="rId17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37" y="3543300"/>
                        <a:ext cx="44291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94" name="Text Box 75"/>
          <p:cNvSpPr txBox="1">
            <a:spLocks noChangeArrowheads="1"/>
          </p:cNvSpPr>
          <p:nvPr/>
        </p:nvSpPr>
        <p:spPr bwMode="auto">
          <a:xfrm>
            <a:off x="6934200" y="3727966"/>
            <a:ext cx="685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6600"/>
                </a:solidFill>
              </a:rPr>
              <a:t>2</a:t>
            </a:r>
          </a:p>
        </p:txBody>
      </p:sp>
      <p:graphicFrame>
        <p:nvGraphicFramePr>
          <p:cNvPr id="14395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3743"/>
              </p:ext>
            </p:extLst>
          </p:nvPr>
        </p:nvGraphicFramePr>
        <p:xfrm>
          <a:off x="1752600" y="3617149"/>
          <a:ext cx="21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6" name="Equation" r:id="rId19" imgW="139639" imgH="393529" progId="Equation.DSMT4">
                  <p:embed/>
                </p:oleObj>
              </mc:Choice>
              <mc:Fallback>
                <p:oleObj name="Equation" r:id="rId19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617149"/>
                        <a:ext cx="215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96" name="Text Box 77"/>
          <p:cNvSpPr txBox="1">
            <a:spLocks noChangeArrowheads="1"/>
          </p:cNvSpPr>
          <p:nvPr/>
        </p:nvSpPr>
        <p:spPr bwMode="auto">
          <a:xfrm>
            <a:off x="3352800" y="3712577"/>
            <a:ext cx="533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14397" name="Text Box 78"/>
          <p:cNvSpPr txBox="1">
            <a:spLocks noChangeArrowheads="1"/>
          </p:cNvSpPr>
          <p:nvPr/>
        </p:nvSpPr>
        <p:spPr bwMode="auto">
          <a:xfrm>
            <a:off x="2514600" y="4657757"/>
            <a:ext cx="609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FF6600"/>
                </a:solidFill>
              </a:rPr>
              <a:t>0</a:t>
            </a:r>
          </a:p>
        </p:txBody>
      </p:sp>
      <p:graphicFrame>
        <p:nvGraphicFramePr>
          <p:cNvPr id="14398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965289"/>
              </p:ext>
            </p:extLst>
          </p:nvPr>
        </p:nvGraphicFramePr>
        <p:xfrm>
          <a:off x="4267200" y="4657757"/>
          <a:ext cx="4413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7" name="Equation" r:id="rId21" imgW="228501" imgH="393529" progId="Equation.DSMT4">
                  <p:embed/>
                </p:oleObj>
              </mc:Choice>
              <mc:Fallback>
                <p:oleObj name="Equation" r:id="rId21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657757"/>
                        <a:ext cx="4413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99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3769643"/>
              </p:ext>
            </p:extLst>
          </p:nvPr>
        </p:nvGraphicFramePr>
        <p:xfrm>
          <a:off x="6172200" y="4629150"/>
          <a:ext cx="2428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8" name="Equation" r:id="rId23" imgW="139639" imgH="393529" progId="Equation.DSMT4">
                  <p:embed/>
                </p:oleObj>
              </mc:Choice>
              <mc:Fallback>
                <p:oleObj name="Equation" r:id="rId23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629150"/>
                        <a:ext cx="242888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00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38766"/>
              </p:ext>
            </p:extLst>
          </p:nvPr>
        </p:nvGraphicFramePr>
        <p:xfrm>
          <a:off x="7977187" y="4648232"/>
          <a:ext cx="3524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" name="Equation" r:id="rId25" imgW="228501" imgH="393529" progId="Equation.DSMT4">
                  <p:embed/>
                </p:oleObj>
              </mc:Choice>
              <mc:Fallback>
                <p:oleObj name="Equation" r:id="rId25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7187" y="4648232"/>
                        <a:ext cx="3524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211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40417 0.7245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08" y="3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7.40741E-7 L 0.70278 0.6766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39" y="3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0.02084 0.6155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2" y="3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0.51597 0.6148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18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99" y="3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96296E-6 L 0.1967 0.554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26" y="27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3.7037E-7 L 0.3 0.4877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0" y="2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6 0.3888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00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10416 0.3210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8" y="1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0.8 0.20116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00" y="1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50" grpId="0"/>
      <p:bldP spid="31753" grpId="0"/>
      <p:bldP spid="31760" grpId="0"/>
      <p:bldP spid="31769" grpId="0"/>
      <p:bldP spid="31771" grpId="0"/>
      <p:bldP spid="31773" grpId="0"/>
      <p:bldP spid="31775" grpId="0"/>
      <p:bldP spid="31777" grpId="0"/>
      <p:bldP spid="31809" grpId="0"/>
      <p:bldP spid="31811" grpId="0"/>
      <p:bldP spid="31812" grpId="0"/>
      <p:bldP spid="318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loud Callout 9"/>
          <p:cNvSpPr/>
          <p:nvPr/>
        </p:nvSpPr>
        <p:spPr bwMode="auto">
          <a:xfrm>
            <a:off x="2658534" y="88194"/>
            <a:ext cx="3124200" cy="1450848"/>
          </a:xfrm>
          <a:prstGeom prst="cloudCallout">
            <a:avLst>
              <a:gd name="adj1" fmla="val 43936"/>
              <a:gd name="adj2" fmla="val 94031"/>
            </a:avLst>
          </a:prstGeom>
          <a:gradFill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charset="0"/>
              </a:rPr>
              <a:t>   </a:t>
            </a:r>
            <a:r>
              <a:rPr lang="en-US" sz="2400" dirty="0" err="1" smtClean="0">
                <a:latin typeface="Arial" charset="0"/>
              </a:rPr>
              <a:t>Nội</a:t>
            </a:r>
            <a:r>
              <a:rPr lang="en-US" sz="2400" dirty="0" smtClean="0">
                <a:latin typeface="Arial" charset="0"/>
              </a:rPr>
              <a:t> dung </a:t>
            </a:r>
            <a:r>
              <a:rPr lang="en-US" sz="2400" dirty="0" err="1" smtClean="0">
                <a:latin typeface="Arial" charset="0"/>
              </a:rPr>
              <a:t>bài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học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err="1" smtClean="0">
                <a:latin typeface="Arial" charset="0"/>
              </a:rPr>
              <a:t>hôm</a:t>
            </a:r>
            <a:r>
              <a:rPr lang="en-US" sz="2400" dirty="0" smtClean="0">
                <a:latin typeface="Arial" charset="0"/>
              </a:rPr>
              <a:t> nay </a:t>
            </a:r>
            <a:r>
              <a:rPr lang="en-US" sz="2400" dirty="0" err="1" smtClean="0">
                <a:latin typeface="Arial" charset="0"/>
              </a:rPr>
              <a:t>gồm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err="1" smtClean="0">
                <a:latin typeface="Arial" charset="0"/>
              </a:rPr>
              <a:t>các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vấn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đề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gì</a:t>
            </a:r>
            <a:r>
              <a:rPr lang="en-US" sz="2400" dirty="0" smtClean="0">
                <a:latin typeface="Arial" charset="0"/>
              </a:rPr>
              <a:t>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Lightning Bolt 5"/>
          <p:cNvSpPr/>
          <p:nvPr/>
        </p:nvSpPr>
        <p:spPr bwMode="auto">
          <a:xfrm rot="1968503">
            <a:off x="3210771" y="1190304"/>
            <a:ext cx="2428764" cy="1597105"/>
          </a:xfrm>
          <a:prstGeom prst="lightningBolt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Lightning Bolt 11"/>
          <p:cNvSpPr/>
          <p:nvPr/>
        </p:nvSpPr>
        <p:spPr bwMode="auto">
          <a:xfrm rot="366223" flipH="1">
            <a:off x="1769901" y="852220"/>
            <a:ext cx="2131105" cy="1421465"/>
          </a:xfrm>
          <a:prstGeom prst="lightningBol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            </a:t>
            </a:r>
            <a:endParaRPr lang="en-US" dirty="0">
              <a:solidFill>
                <a:srgbClr val="00B0F0"/>
              </a:solidFill>
              <a:latin typeface="Arial" charset="0"/>
            </a:endParaRPr>
          </a:p>
        </p:txBody>
      </p:sp>
      <p:sp>
        <p:nvSpPr>
          <p:cNvPr id="14" name="Lightning Bolt 13"/>
          <p:cNvSpPr/>
          <p:nvPr/>
        </p:nvSpPr>
        <p:spPr bwMode="auto">
          <a:xfrm rot="19288189">
            <a:off x="4952999" y="153214"/>
            <a:ext cx="2209800" cy="1447800"/>
          </a:xfrm>
          <a:prstGeom prst="lightningBolt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Lightning Bolt 15"/>
          <p:cNvSpPr/>
          <p:nvPr/>
        </p:nvSpPr>
        <p:spPr bwMode="auto">
          <a:xfrm rot="2442576" flipH="1">
            <a:off x="1497361" y="154835"/>
            <a:ext cx="2155474" cy="1193575"/>
          </a:xfrm>
          <a:prstGeom prst="lightningBol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Lightning Bolt 17"/>
          <p:cNvSpPr/>
          <p:nvPr/>
        </p:nvSpPr>
        <p:spPr bwMode="auto">
          <a:xfrm rot="16433460" flipH="1">
            <a:off x="4584976" y="655120"/>
            <a:ext cx="2155474" cy="1734355"/>
          </a:xfrm>
          <a:prstGeom prst="lightningBol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Cloud 18"/>
          <p:cNvSpPr/>
          <p:nvPr/>
        </p:nvSpPr>
        <p:spPr bwMode="auto">
          <a:xfrm>
            <a:off x="3107267" y="88194"/>
            <a:ext cx="2438400" cy="1143000"/>
          </a:xfrm>
          <a:prstGeom prst="cloud">
            <a:avLst/>
          </a:prstGeom>
          <a:solidFill>
            <a:srgbClr val="FFC000"/>
          </a:solidFill>
          <a:ln w="19050" cap="flat" cmpd="sng" algn="ctr"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Nội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dung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bài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en-US" sz="24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học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400" y="91792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Khái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66394" y="1211818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iệm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50373" y="144041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086278" y="165735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76800" y="97155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57800" y="120015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0" y="14287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ằng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71065" y="169979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nhau</a:t>
            </a:r>
            <a:endParaRPr lang="en-US" sz="1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7906" y="2190750"/>
                <a:ext cx="2741494" cy="132523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u="sng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Dạng</a:t>
                </a:r>
                <a:r>
                  <a:rPr lang="en-US" sz="2400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  <a:p>
                <a:r>
                  <a:rPr lang="en-US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2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với</a:t>
                </a:r>
                <a:r>
                  <a:rPr lang="en-US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a, b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Z, b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0</a:t>
                </a: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</a:t>
                </a:r>
                <a:r>
                  <a:rPr lang="en-US" sz="24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là</a:t>
                </a:r>
                <a:r>
                  <a:rPr lang="en-US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tử,b</a:t>
                </a:r>
                <a:r>
                  <a:rPr lang="en-US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là</a:t>
                </a:r>
                <a:r>
                  <a:rPr lang="en-US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4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mẫu</a:t>
                </a:r>
                <a:endPara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06" y="2190750"/>
                <a:ext cx="2741494" cy="1325235"/>
              </a:xfrm>
              <a:prstGeom prst="rect">
                <a:avLst/>
              </a:prstGeom>
              <a:blipFill rotWithShape="1">
                <a:blip r:embed="rId2"/>
                <a:stretch>
                  <a:fillRect l="-3778" t="-4128" r="-4000" b="-1192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172200" y="2300835"/>
                <a:ext cx="2857099" cy="11612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b</m:t>
                        </m:r>
                      </m:den>
                    </m:f>
                    <m:r>
                      <a:rPr lang="en-US" sz="28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d</m:t>
                        </m:r>
                      </m:den>
                    </m:f>
                  </m:oMath>
                </a14:m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⇔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 </a:t>
                </a:r>
                <a:r>
                  <a:rPr lang="en-US" sz="2800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a.d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= </a:t>
                </a:r>
                <a:r>
                  <a:rPr lang="en-US" sz="28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b.c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 </a:t>
                </a:r>
                <a:r>
                  <a:rPr lang="en-US" sz="28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với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ea typeface="Cambria Math"/>
                  </a:rPr>
                  <a:t> </a:t>
                </a:r>
                <a:r>
                  <a:rPr lang="en-US" sz="28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b,d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3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en-US" sz="28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300835"/>
                <a:ext cx="2857099" cy="1161280"/>
              </a:xfrm>
              <a:prstGeom prst="rect">
                <a:avLst/>
              </a:prstGeom>
              <a:blipFill rotWithShape="1">
                <a:blip r:embed="rId3"/>
                <a:stretch>
                  <a:fillRect t="-2094" r="-4701" b="-1989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 rot="768692">
            <a:off x="4062153" y="1352550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Vận</a:t>
            </a:r>
            <a:r>
              <a:rPr lang="en-US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 rot="1473859">
            <a:off x="4188133" y="1901066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Dụng</a:t>
            </a:r>
            <a:r>
              <a:rPr lang="en-US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98810" y="3169727"/>
            <a:ext cx="2844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Nhận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biết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77332" y="3486150"/>
            <a:ext cx="7327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Dùng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viết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kết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quả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phép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chia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nguyên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77332" y="3867150"/>
            <a:ext cx="6836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Nhận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biết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bằng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nhau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và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giải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thích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được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43193" y="4248150"/>
            <a:ext cx="778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Biết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viết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bằng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nhau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từ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đẳng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thức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tích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endParaRPr lang="en-US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19200" y="4629150"/>
            <a:ext cx="7709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ìm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chưa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biết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trong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dạng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bằng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nhau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…..</a:t>
            </a:r>
            <a:r>
              <a:rPr lang="en-US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826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12" grpId="0" animBg="1"/>
      <p:bldP spid="14" grpId="0" animBg="1"/>
      <p:bldP spid="16" grpId="0" animBg="1"/>
      <p:bldP spid="18" grpId="0" animBg="1"/>
      <p:bldP spid="19" grpId="0" animBg="1"/>
      <p:bldP spid="7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5" grpId="0"/>
      <p:bldP spid="36" grpId="0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800600" y="857250"/>
            <a:ext cx="4343400" cy="6247864"/>
          </a:xfrm>
          <a:prstGeom prst="rect">
            <a:avLst/>
          </a:prstGeom>
          <a:solidFill>
            <a:srgbClr val="CC00FF">
              <a:alpha val="49019"/>
            </a:srgbClr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500">
              <a:solidFill>
                <a:srgbClr val="FF0000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2500">
              <a:solidFill>
                <a:srgbClr val="FF0000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2500">
              <a:solidFill>
                <a:srgbClr val="FF0000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2500">
              <a:solidFill>
                <a:srgbClr val="FF0000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2500">
              <a:solidFill>
                <a:srgbClr val="FF0000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2500">
              <a:solidFill>
                <a:srgbClr val="FF0000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2500">
              <a:solidFill>
                <a:srgbClr val="FF0000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2500">
              <a:solidFill>
                <a:srgbClr val="FF0000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2500">
              <a:solidFill>
                <a:srgbClr val="FF0000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2500">
              <a:solidFill>
                <a:srgbClr val="FF0000"/>
              </a:solidFill>
              <a:latin typeface="VNI-Times" pitchFamily="2" charset="0"/>
            </a:endParaRPr>
          </a:p>
          <a:p>
            <a:pPr>
              <a:spcBef>
                <a:spcPct val="50000"/>
              </a:spcBef>
            </a:pPr>
            <a:endParaRPr lang="en-US" sz="2500">
              <a:solidFill>
                <a:srgbClr val="FF0000"/>
              </a:solidFill>
              <a:latin typeface="VNI-Times" pitchFamily="2" charset="0"/>
            </a:endParaRPr>
          </a:p>
        </p:txBody>
      </p:sp>
      <p:graphicFrame>
        <p:nvGraphicFramePr>
          <p:cNvPr id="8209" name="Object 17"/>
          <p:cNvGraphicFramePr>
            <a:graphicFrameLocks noChangeAspect="1"/>
          </p:cNvGraphicFramePr>
          <p:nvPr/>
        </p:nvGraphicFramePr>
        <p:xfrm>
          <a:off x="6629400" y="1028701"/>
          <a:ext cx="369888" cy="527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" name="Equation" r:id="rId3" imgW="152334" imgH="393529" progId="Equation.DSMT4">
                  <p:embed/>
                </p:oleObj>
              </mc:Choice>
              <mc:Fallback>
                <p:oleObj name="Equation" r:id="rId3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028701"/>
                        <a:ext cx="369888" cy="5274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4891088" y="1645444"/>
            <a:ext cx="41910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solidFill>
                  <a:schemeClr val="bg1"/>
                </a:solidFill>
                <a:latin typeface="VNI-Times" pitchFamily="2" charset="0"/>
              </a:rPr>
              <a:t>     (-3 ):4   = 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5181600" y="2274094"/>
            <a:ext cx="1981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(-2) : (-7) = 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5457826" y="1135857"/>
            <a:ext cx="14763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</a:rPr>
              <a:t>3 : 4    = </a:t>
            </a:r>
          </a:p>
        </p:txBody>
      </p:sp>
      <p:graphicFrame>
        <p:nvGraphicFramePr>
          <p:cNvPr id="8213" name="Object 21"/>
          <p:cNvGraphicFramePr>
            <a:graphicFrameLocks noChangeAspect="1"/>
          </p:cNvGraphicFramePr>
          <p:nvPr/>
        </p:nvGraphicFramePr>
        <p:xfrm>
          <a:off x="6711951" y="1543050"/>
          <a:ext cx="4413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5" name="Equation" r:id="rId5" imgW="228501" imgH="393529" progId="Equation.DSMT4">
                  <p:embed/>
                </p:oleObj>
              </mc:Choice>
              <mc:Fallback>
                <p:oleObj name="Equation" r:id="rId5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1" y="1543050"/>
                        <a:ext cx="4413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5" name="Object 23"/>
          <p:cNvGraphicFramePr>
            <a:graphicFrameLocks noChangeAspect="1"/>
          </p:cNvGraphicFramePr>
          <p:nvPr/>
        </p:nvGraphicFramePr>
        <p:xfrm>
          <a:off x="6477000" y="2114550"/>
          <a:ext cx="4429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6" name="Equation" r:id="rId7" imgW="228501" imgH="393529" progId="Equation.DSMT4">
                  <p:embed/>
                </p:oleObj>
              </mc:Choice>
              <mc:Fallback>
                <p:oleObj name="Equation" r:id="rId7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114550"/>
                        <a:ext cx="442913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7" name="Object 25"/>
          <p:cNvGraphicFramePr>
            <a:graphicFrameLocks noGrp="1" noChangeAspect="1"/>
          </p:cNvGraphicFramePr>
          <p:nvPr>
            <p:ph/>
          </p:nvPr>
        </p:nvGraphicFramePr>
        <p:xfrm>
          <a:off x="4495800" y="2203450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7" name="Equation" r:id="rId9" imgW="152334" imgH="393529" progId="Equation.DSMT4">
                  <p:embed/>
                </p:oleObj>
              </mc:Choice>
              <mc:Fallback>
                <p:oleObj name="Equation" r:id="rId9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203450"/>
                        <a:ext cx="152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25" name="Object 33"/>
          <p:cNvGraphicFramePr>
            <a:graphicFrameLocks noChangeAspect="1"/>
          </p:cNvGraphicFramePr>
          <p:nvPr/>
        </p:nvGraphicFramePr>
        <p:xfrm>
          <a:off x="6781800" y="2753916"/>
          <a:ext cx="914400" cy="559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" name="Equation" r:id="rId11" imgW="482391" imgH="393529" progId="Equation.DSMT4">
                  <p:embed/>
                </p:oleObj>
              </mc:Choice>
              <mc:Fallback>
                <p:oleObj name="Equation" r:id="rId11" imgW="48239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753916"/>
                        <a:ext cx="914400" cy="5595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7696200" y="2857501"/>
            <a:ext cx="29718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solidFill>
                  <a:schemeClr val="bg1"/>
                </a:solidFill>
                <a:latin typeface="VNI-Times" pitchFamily="2" charset="0"/>
              </a:rPr>
              <a:t>ñeàu laø caùc </a:t>
            </a:r>
          </a:p>
          <a:p>
            <a:pPr eaLnBrk="1" hangingPunct="1">
              <a:spcBef>
                <a:spcPct val="50000"/>
              </a:spcBef>
            </a:pPr>
            <a:r>
              <a:rPr lang="en-US" sz="2500">
                <a:solidFill>
                  <a:schemeClr val="bg1"/>
                </a:solidFill>
                <a:latin typeface="VNI-Times" pitchFamily="2" charset="0"/>
              </a:rPr>
              <a:t>phaân soá</a:t>
            </a:r>
          </a:p>
          <a:p>
            <a:pPr eaLnBrk="1" hangingPunct="1">
              <a:spcBef>
                <a:spcPct val="50000"/>
              </a:spcBef>
            </a:pPr>
            <a:endParaRPr lang="en-US" sz="2500">
              <a:solidFill>
                <a:schemeClr val="bg1"/>
              </a:solidFill>
              <a:latin typeface="VNI-Times" pitchFamily="2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500">
              <a:solidFill>
                <a:schemeClr val="bg1"/>
              </a:solidFill>
              <a:latin typeface="VNI-Times" pitchFamily="2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500">
              <a:solidFill>
                <a:schemeClr val="bg1"/>
              </a:solidFill>
              <a:latin typeface="VNI-Times" pitchFamily="2" charset="0"/>
            </a:endParaRPr>
          </a:p>
        </p:txBody>
      </p:sp>
      <p:sp>
        <p:nvSpPr>
          <p:cNvPr id="5133" name="Text Box 35"/>
          <p:cNvSpPr txBox="1">
            <a:spLocks noChangeArrowheads="1"/>
          </p:cNvSpPr>
          <p:nvPr/>
        </p:nvSpPr>
        <p:spPr bwMode="auto">
          <a:xfrm>
            <a:off x="228600" y="133350"/>
            <a:ext cx="3962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u="sng" dirty="0">
                <a:solidFill>
                  <a:srgbClr val="3333FF"/>
                </a:solidFill>
                <a:latin typeface="VNI-Times" pitchFamily="2" charset="0"/>
              </a:rPr>
              <a:t>1. Khaùi nieäm phaân soá</a:t>
            </a:r>
            <a:r>
              <a:rPr lang="en-US" sz="3000" dirty="0">
                <a:latin typeface="VNI-Times" pitchFamily="2" charset="0"/>
              </a:rPr>
              <a:t> 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-5644" y="2041892"/>
            <a:ext cx="4800600" cy="1631216"/>
          </a:xfrm>
          <a:prstGeom prst="rect">
            <a:avLst/>
          </a:pr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latin typeface="VNI-Times" pitchFamily="2" charset="0"/>
              </a:rPr>
              <a:t>Phaân soá coù daïng </a:t>
            </a:r>
          </a:p>
          <a:p>
            <a:pPr eaLnBrk="1" hangingPunct="1">
              <a:spcBef>
                <a:spcPct val="50000"/>
              </a:spcBef>
            </a:pPr>
            <a:endParaRPr lang="en-US" sz="2500">
              <a:latin typeface="VNI-Times" pitchFamily="2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2500">
              <a:latin typeface="VNI-Times" pitchFamily="2" charset="0"/>
            </a:endParaRPr>
          </a:p>
        </p:txBody>
      </p:sp>
      <p:graphicFrame>
        <p:nvGraphicFramePr>
          <p:cNvPr id="822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652913"/>
              </p:ext>
            </p:extLst>
          </p:nvPr>
        </p:nvGraphicFramePr>
        <p:xfrm>
          <a:off x="2297642" y="1999650"/>
          <a:ext cx="377825" cy="732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" name="Equation" r:id="rId13" imgW="152334" imgH="393529" progId="Equation.DSMT4">
                  <p:embed/>
                </p:oleObj>
              </mc:Choice>
              <mc:Fallback>
                <p:oleObj name="Equation" r:id="rId13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642" y="1999650"/>
                        <a:ext cx="377825" cy="7322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2667000" y="2122498"/>
            <a:ext cx="25908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 dirty="0" err="1">
                <a:latin typeface="VNI-Times" pitchFamily="2" charset="0"/>
              </a:rPr>
              <a:t>vôùi</a:t>
            </a:r>
            <a:r>
              <a:rPr lang="en-US" sz="2500" dirty="0">
                <a:latin typeface="VNI-Times" pitchFamily="2" charset="0"/>
              </a:rPr>
              <a:t> </a:t>
            </a:r>
            <a:r>
              <a:rPr lang="en-US" sz="2500" dirty="0">
                <a:solidFill>
                  <a:srgbClr val="FF0000"/>
                </a:solidFill>
                <a:latin typeface="VNI-Times" pitchFamily="2" charset="0"/>
              </a:rPr>
              <a:t>a, b</a:t>
            </a:r>
            <a:r>
              <a:rPr lang="en-US" sz="2500" dirty="0">
                <a:latin typeface="VNI-Times" pitchFamily="2" charset="0"/>
              </a:rPr>
              <a:t>   </a:t>
            </a:r>
            <a:r>
              <a:rPr lang="en-US" sz="2500" dirty="0" err="1">
                <a:solidFill>
                  <a:srgbClr val="FF0000"/>
                </a:solidFill>
                <a:latin typeface="VNI-Times" pitchFamily="2" charset="0"/>
              </a:rPr>
              <a:t>Z,b</a:t>
            </a:r>
            <a:r>
              <a:rPr lang="en-US" sz="2500" dirty="0">
                <a:solidFill>
                  <a:srgbClr val="FF0000"/>
                </a:solidFill>
                <a:latin typeface="VNI-Times" pitchFamily="2" charset="0"/>
              </a:rPr>
              <a:t>  </a:t>
            </a:r>
            <a:r>
              <a:rPr lang="en-US" sz="2500" dirty="0" smtClean="0">
                <a:solidFill>
                  <a:srgbClr val="FF0000"/>
                </a:solidFill>
                <a:latin typeface="VNI-Times" pitchFamily="2" charset="0"/>
              </a:rPr>
              <a:t>0</a:t>
            </a:r>
            <a:r>
              <a:rPr lang="en-US" sz="2500" dirty="0">
                <a:latin typeface="VNI-Times" pitchFamily="2" charset="0"/>
              </a:rPr>
              <a:t>;</a:t>
            </a:r>
          </a:p>
        </p:txBody>
      </p:sp>
      <p:graphicFrame>
        <p:nvGraphicFramePr>
          <p:cNvPr id="8231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192895"/>
              </p:ext>
            </p:extLst>
          </p:nvPr>
        </p:nvGraphicFramePr>
        <p:xfrm>
          <a:off x="3746500" y="2312224"/>
          <a:ext cx="2159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" name="Equation" r:id="rId15" imgW="126725" imgH="126725" progId="Equation.DSMT4">
                  <p:embed/>
                </p:oleObj>
              </mc:Choice>
              <mc:Fallback>
                <p:oleObj name="Equation" r:id="rId15" imgW="126725" imgH="12672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2312224"/>
                        <a:ext cx="215900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2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193584"/>
              </p:ext>
            </p:extLst>
          </p:nvPr>
        </p:nvGraphicFramePr>
        <p:xfrm>
          <a:off x="4419600" y="2269155"/>
          <a:ext cx="304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" name="Equation" r:id="rId17" imgW="139700" imgH="139700" progId="Equation.DSMT4">
                  <p:embed/>
                </p:oleObj>
              </mc:Choice>
              <mc:Fallback>
                <p:oleObj name="Equation" r:id="rId17" imgW="139700" imgH="139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69155"/>
                        <a:ext cx="3048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48155" y="2731884"/>
            <a:ext cx="48768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latin typeface="VNI-Times" pitchFamily="2" charset="0"/>
              </a:rPr>
              <a:t>a laø </a:t>
            </a:r>
            <a:r>
              <a:rPr lang="en-US" sz="2500" smtClean="0">
                <a:latin typeface="VNI-Times" pitchFamily="2" charset="0"/>
              </a:rPr>
              <a:t>töû, </a:t>
            </a:r>
            <a:r>
              <a:rPr lang="en-US" sz="2500">
                <a:latin typeface="VNI-Times" pitchFamily="2" charset="0"/>
              </a:rPr>
              <a:t>b laø maãu </a:t>
            </a:r>
            <a:r>
              <a:rPr lang="en-US" sz="2500" smtClean="0">
                <a:latin typeface="VNI-Times" pitchFamily="2" charset="0"/>
              </a:rPr>
              <a:t>cuûa </a:t>
            </a:r>
            <a:r>
              <a:rPr lang="en-US" sz="2500">
                <a:latin typeface="VNI-Times" pitchFamily="2" charset="0"/>
              </a:rPr>
              <a:t>phaân </a:t>
            </a:r>
            <a:r>
              <a:rPr lang="en-US" sz="2500" smtClean="0">
                <a:latin typeface="VNI-Times" pitchFamily="2" charset="0"/>
              </a:rPr>
              <a:t>soá. </a:t>
            </a:r>
            <a:endParaRPr lang="en-US" sz="2500">
              <a:latin typeface="VNI-Times" pitchFamily="2" charset="0"/>
            </a:endParaRPr>
          </a:p>
        </p:txBody>
      </p:sp>
      <p:sp>
        <p:nvSpPr>
          <p:cNvPr id="22" name="Text Box 41"/>
          <p:cNvSpPr txBox="1">
            <a:spLocks noChangeArrowheads="1"/>
          </p:cNvSpPr>
          <p:nvPr/>
        </p:nvSpPr>
        <p:spPr bwMode="auto">
          <a:xfrm>
            <a:off x="11466" y="3981182"/>
            <a:ext cx="48768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 smtClean="0">
                <a:latin typeface="VNI-Times" pitchFamily="2" charset="0"/>
              </a:rPr>
              <a:t>Lấy 3 ví dụ:</a:t>
            </a:r>
            <a:endParaRPr lang="en-US" sz="2500"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6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1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 animBg="1"/>
      <p:bldP spid="8210" grpId="0" build="allAtOnce"/>
      <p:bldP spid="8211" grpId="0" build="allAtOnce"/>
      <p:bldP spid="8212" grpId="0"/>
      <p:bldP spid="8226" grpId="0"/>
      <p:bldP spid="8228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4267200" y="895350"/>
            <a:ext cx="914400" cy="914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2432" y="895350"/>
            <a:ext cx="36551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Khái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niệm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b="1" u="sng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3"/>
              <p:cNvSpPr>
                <a:spLocks noChangeArrowheads="1"/>
              </p:cNvSpPr>
              <p:nvPr/>
            </p:nvSpPr>
            <p:spPr bwMode="auto">
              <a:xfrm>
                <a:off x="0" y="1809750"/>
                <a:ext cx="4610100" cy="10997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Phân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số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  <a:sym typeface="Symbol" pitchFamily="18" charset="2"/>
                          </a:rPr>
                          <m:t>𝑎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  <a:sym typeface="Symbol" pitchFamily="18" charset="2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với</a:t>
                </a:r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a,b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  <a:cs typeface="Arial" charset="0"/>
                        <a:sym typeface="Symbol" pitchFamily="18" charset="2"/>
                      </a:rPr>
                      <m:t> 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  <a:cs typeface="Arial" charset="0"/>
                        <a:sym typeface="Symbol" pitchFamily="18" charset="2"/>
                      </a:rPr>
                      <m:t>∈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N,b 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≠ </a:t>
                </a:r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0 </a:t>
                </a:r>
                <a:endParaRPr lang="en-US" sz="2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 pitchFamily="18" charset="2"/>
                </a:endParaRPr>
              </a:p>
              <a:p>
                <a:pPr eaLnBrk="1" hangingPunct="1"/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a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là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tử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số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, b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là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mẫu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số</a:t>
                </a:r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. </a:t>
                </a:r>
                <a:endParaRPr lang="en-US" sz="2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0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809750"/>
                <a:ext cx="4610100" cy="1099725"/>
              </a:xfrm>
              <a:prstGeom prst="rect">
                <a:avLst/>
              </a:prstGeom>
              <a:blipFill rotWithShape="1">
                <a:blip r:embed="rId23"/>
                <a:stretch>
                  <a:fillRect l="-2910" t="-2222" r="-4101" b="-18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4572000" y="1809750"/>
                <a:ext cx="4800600" cy="10997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Phân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số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  <a:sym typeface="Symbol" pitchFamily="18" charset="2"/>
                          </a:rPr>
                          <m:t>𝑎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  <a:sym typeface="Symbol" pitchFamily="18" charset="2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với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a,b</a:t>
                </a:r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  <a:cs typeface="Arial" charset="0"/>
                        <a:sym typeface="Symbol" pitchFamily="18" charset="2"/>
                      </a:rPr>
                      <m:t>∈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Z, b</a:t>
                </a:r>
                <a:r>
                  <a:rPr lang="en-US" sz="2800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≠ </a:t>
                </a:r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0 </a:t>
                </a:r>
              </a:p>
              <a:p>
                <a:pPr eaLnBrk="1" hangingPunct="1"/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a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là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tử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số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, b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là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mẫu</a:t>
                </a:r>
                <a:r>
                  <a:rPr lang="en-US" sz="28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số</a:t>
                </a:r>
                <a:r>
                  <a:rPr lang="en-US" sz="2800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. </a:t>
                </a:r>
                <a:endParaRPr lang="en-US" sz="2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3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0" y="1809750"/>
                <a:ext cx="4800600" cy="1099725"/>
              </a:xfrm>
              <a:prstGeom prst="rect">
                <a:avLst/>
              </a:prstGeom>
              <a:blipFill rotWithShape="1">
                <a:blip r:embed="rId24"/>
                <a:stretch>
                  <a:fillRect l="-2792" t="-2222" r="-1269" b="-1833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8"/>
          <p:cNvGrpSpPr>
            <a:grpSpLocks/>
          </p:cNvGrpSpPr>
          <p:nvPr/>
        </p:nvGrpSpPr>
        <p:grpSpPr bwMode="auto">
          <a:xfrm>
            <a:off x="76200" y="1352550"/>
            <a:ext cx="9067800" cy="2700338"/>
            <a:chOff x="-1056" y="3648"/>
            <a:chExt cx="5424" cy="1701"/>
          </a:xfrm>
        </p:grpSpPr>
        <p:sp>
          <p:nvSpPr>
            <p:cNvPr id="26" name="Line 9"/>
            <p:cNvSpPr>
              <a:spLocks noChangeShapeType="1"/>
            </p:cNvSpPr>
            <p:nvPr/>
          </p:nvSpPr>
          <p:spPr bwMode="auto">
            <a:xfrm>
              <a:off x="1633" y="3765"/>
              <a:ext cx="0" cy="1584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>
              <a:off x="-1056" y="3936"/>
              <a:ext cx="5424" cy="0"/>
            </a:xfrm>
            <a:prstGeom prst="line">
              <a:avLst/>
            </a:prstGeom>
            <a:noFill/>
            <a:ln w="28575">
              <a:solidFill>
                <a:srgbClr val="6600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-336" y="3648"/>
              <a:ext cx="102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Ở </a:t>
              </a:r>
              <a:r>
                <a:rPr lang="en-US" sz="2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tiểu</a:t>
              </a: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 </a:t>
              </a:r>
              <a:r>
                <a:rPr lang="en-US" sz="2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học</a:t>
              </a:r>
              <a:endPara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2256" y="3648"/>
              <a:ext cx="7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Ở </a:t>
              </a:r>
              <a:r>
                <a:rPr lang="en-US" sz="2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lớp</a:t>
              </a: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 6</a:t>
              </a:r>
              <a:endPara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21"/>
              <p:cNvSpPr>
                <a:spLocks noChangeArrowheads="1"/>
              </p:cNvSpPr>
              <p:nvPr/>
            </p:nvSpPr>
            <p:spPr bwMode="auto">
              <a:xfrm>
                <a:off x="2302700" y="1845500"/>
                <a:ext cx="1443024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a,b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  <a:cs typeface="Arial" charset="0"/>
                        <a:sym typeface="Symbol" pitchFamily="18" charset="2"/>
                      </a:rPr>
                      <m:t> 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  <a:cs typeface="Arial" charset="0"/>
                        <a:sym typeface="Symbol" pitchFamily="18" charset="2"/>
                      </a:rPr>
                      <m:t>∈</m:t>
                    </m:r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N,</a:t>
                </a:r>
              </a:p>
            </p:txBody>
          </p:sp>
        </mc:Choice>
        <mc:Fallback xmlns="">
          <p:sp>
            <p:nvSpPr>
              <p:cNvPr id="33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02700" y="1845500"/>
                <a:ext cx="1443024" cy="523220"/>
              </a:xfrm>
              <a:prstGeom prst="rect">
                <a:avLst/>
              </a:prstGeom>
              <a:blipFill rotWithShape="1">
                <a:blip r:embed="rId21"/>
                <a:stretch>
                  <a:fillRect l="-9322" t="-12791" r="-10169" b="-3720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22"/>
              <p:cNvSpPr>
                <a:spLocks noChangeArrowheads="1"/>
              </p:cNvSpPr>
              <p:nvPr/>
            </p:nvSpPr>
            <p:spPr bwMode="auto">
              <a:xfrm>
                <a:off x="6876403" y="1838450"/>
                <a:ext cx="142058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a,b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  <a:cs typeface="Arial" charset="0"/>
                        <a:sym typeface="Symbol" pitchFamily="18" charset="2"/>
                      </a:rPr>
                      <m:t>∈</m:t>
                    </m:r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 </a:t>
                </a:r>
                <a:r>
                  <a:rPr lang="en-US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charset="0"/>
                    <a:sym typeface="Symbol" pitchFamily="18" charset="2"/>
                  </a:rPr>
                  <a:t>Z,</a:t>
                </a:r>
              </a:p>
            </p:txBody>
          </p:sp>
        </mc:Choice>
        <mc:Fallback xmlns="">
          <p:sp>
            <p:nvSpPr>
              <p:cNvPr id="34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76403" y="1838450"/>
                <a:ext cx="1420582" cy="523220"/>
              </a:xfrm>
              <a:prstGeom prst="rect">
                <a:avLst/>
              </a:prstGeom>
              <a:blipFill rotWithShape="1">
                <a:blip r:embed="rId22"/>
                <a:stretch>
                  <a:fillRect l="-9013" t="-12941" r="-9442" b="-388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AutoShape 23"/>
              <p:cNvSpPr>
                <a:spLocks noChangeArrowheads="1"/>
              </p:cNvSpPr>
              <p:nvPr/>
            </p:nvSpPr>
            <p:spPr bwMode="auto">
              <a:xfrm>
                <a:off x="152400" y="2876550"/>
                <a:ext cx="4495800" cy="1981200"/>
              </a:xfrm>
              <a:prstGeom prst="cloudCallout">
                <a:avLst>
                  <a:gd name="adj1" fmla="val 78463"/>
                  <a:gd name="adj2" fmla="val -51558"/>
                </a:avLst>
              </a:prstGeom>
              <a:noFill/>
              <a:ln w="25400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1" hangingPunct="1"/>
                <a:r>
                  <a:rPr lang="en-US" sz="2400" dirty="0" err="1">
                    <a:cs typeface="Arial" charset="0"/>
                  </a:rPr>
                  <a:t>Khái</a:t>
                </a:r>
                <a:r>
                  <a:rPr lang="en-US" sz="2400" dirty="0">
                    <a:cs typeface="Arial" charset="0"/>
                  </a:rPr>
                  <a:t> </a:t>
                </a:r>
                <a:r>
                  <a:rPr lang="en-US" sz="2400" dirty="0" err="1">
                    <a:cs typeface="Arial" charset="0"/>
                  </a:rPr>
                  <a:t>niệm</a:t>
                </a:r>
                <a:r>
                  <a:rPr lang="en-US" sz="2400" dirty="0">
                    <a:cs typeface="Arial" charset="0"/>
                  </a:rPr>
                  <a:t> </a:t>
                </a:r>
                <a:r>
                  <a:rPr lang="en-US" sz="2400" dirty="0" err="1">
                    <a:cs typeface="Arial" charset="0"/>
                  </a:rPr>
                  <a:t>phân</a:t>
                </a:r>
                <a:r>
                  <a:rPr lang="en-US" sz="2400" dirty="0">
                    <a:cs typeface="Arial" charset="0"/>
                  </a:rPr>
                  <a:t> </a:t>
                </a:r>
                <a:r>
                  <a:rPr lang="en-US" sz="2400" dirty="0" err="1">
                    <a:cs typeface="Arial" charset="0"/>
                  </a:rPr>
                  <a:t>số</a:t>
                </a:r>
                <a:r>
                  <a:rPr lang="en-US" sz="2400" dirty="0">
                    <a:cs typeface="Arial" charset="0"/>
                  </a:rPr>
                  <a:t> </a:t>
                </a:r>
                <a:r>
                  <a:rPr lang="en-US" sz="2400" dirty="0" err="1">
                    <a:cs typeface="Arial" charset="0"/>
                  </a:rPr>
                  <a:t>được</a:t>
                </a:r>
                <a:r>
                  <a:rPr lang="en-US" sz="2400" dirty="0">
                    <a:cs typeface="Arial" charset="0"/>
                  </a:rPr>
                  <a:t> </a:t>
                </a:r>
                <a:r>
                  <a:rPr lang="en-US" sz="2400" dirty="0" err="1">
                    <a:cs typeface="Arial" charset="0"/>
                  </a:rPr>
                  <a:t>mở</a:t>
                </a:r>
                <a:r>
                  <a:rPr lang="en-US" sz="2400" dirty="0">
                    <a:cs typeface="Arial" charset="0"/>
                  </a:rPr>
                  <a:t> </a:t>
                </a:r>
                <a:r>
                  <a:rPr lang="en-US" sz="2400" dirty="0" err="1">
                    <a:cs typeface="Arial" charset="0"/>
                  </a:rPr>
                  <a:t>rộng</a:t>
                </a:r>
                <a:r>
                  <a:rPr lang="en-US" sz="2400" dirty="0">
                    <a:cs typeface="Arial" charset="0"/>
                  </a:rPr>
                  <a:t> ở </a:t>
                </a:r>
                <a:r>
                  <a:rPr lang="en-US" sz="2400" dirty="0" err="1">
                    <a:cs typeface="Arial" charset="0"/>
                  </a:rPr>
                  <a:t>chỗ</a:t>
                </a:r>
                <a:r>
                  <a:rPr lang="en-US" sz="2400" dirty="0">
                    <a:cs typeface="Arial" charset="0"/>
                  </a:rPr>
                  <a:t> </a:t>
                </a:r>
                <a:r>
                  <a:rPr lang="en-US" sz="2400" dirty="0" err="1" smtClean="0">
                    <a:cs typeface="Arial" charset="0"/>
                    <a:sym typeface="Symbol" pitchFamily="18" charset="2"/>
                  </a:rPr>
                  <a:t>a,b</a:t>
                </a:r>
                <a:r>
                  <a:rPr lang="en-US" sz="2400" dirty="0" smtClean="0">
                    <a:cs typeface="Arial" charset="0"/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Arial" charset="0"/>
                        <a:sym typeface="Symbol" pitchFamily="18" charset="2"/>
                      </a:rPr>
                      <m:t>∈</m:t>
                    </m:r>
                  </m:oMath>
                </a14:m>
                <a:r>
                  <a:rPr lang="en-US" sz="2400" dirty="0" smtClean="0">
                    <a:cs typeface="Arial" charset="0"/>
                    <a:sym typeface="Symbol" pitchFamily="18" charset="2"/>
                  </a:rPr>
                  <a:t> Z</a:t>
                </a:r>
                <a:r>
                  <a:rPr lang="en-US" sz="2400" dirty="0">
                    <a:cs typeface="Arial" charset="0"/>
                    <a:sym typeface="Symbol" pitchFamily="18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5" name="AutoShap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2876550"/>
                <a:ext cx="4495800" cy="1981200"/>
              </a:xfrm>
              <a:prstGeom prst="cloudCallout">
                <a:avLst>
                  <a:gd name="adj1" fmla="val 78463"/>
                  <a:gd name="adj2" fmla="val -51558"/>
                </a:avLst>
              </a:prstGeom>
              <a:blipFill rotWithShape="1">
                <a:blip r:embed="rId25"/>
                <a:stretch>
                  <a:fillRect/>
                </a:stretch>
              </a:blipFill>
              <a:ln w="25400">
                <a:solidFill>
                  <a:schemeClr val="bg1">
                    <a:lumMod val="50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00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loud 3"/>
          <p:cNvSpPr/>
          <p:nvPr/>
        </p:nvSpPr>
        <p:spPr bwMode="auto">
          <a:xfrm>
            <a:off x="4724400" y="3105150"/>
            <a:ext cx="4343400" cy="1529175"/>
          </a:xfrm>
          <a:prstGeom prst="cloud">
            <a:avLst/>
          </a:prstGeom>
          <a:gradFill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254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Khái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niệm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phân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số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ở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lớp</a:t>
            </a:r>
            <a:r>
              <a:rPr lang="en-US" sz="2400" dirty="0" smtClean="0">
                <a:latin typeface="Arial" charset="0"/>
              </a:rPr>
              <a:t> 6 </a:t>
            </a:r>
            <a:r>
              <a:rPr lang="en-US" sz="2400" dirty="0" err="1" smtClean="0">
                <a:latin typeface="Arial" charset="0"/>
              </a:rPr>
              <a:t>được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mở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rộng</a:t>
            </a:r>
            <a:endParaRPr lang="en-US" sz="2400" dirty="0" smtClean="0"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hơn</a:t>
            </a:r>
            <a:r>
              <a:rPr lang="en-US" sz="2400" dirty="0" smtClean="0">
                <a:latin typeface="Arial" charset="0"/>
              </a:rPr>
              <a:t> ở </a:t>
            </a:r>
            <a:r>
              <a:rPr lang="en-US" sz="2400" dirty="0" err="1" smtClean="0">
                <a:latin typeface="Arial" charset="0"/>
              </a:rPr>
              <a:t>chỗ</a:t>
            </a:r>
            <a:r>
              <a:rPr lang="en-US" sz="2400" dirty="0" smtClean="0">
                <a:latin typeface="Arial" charset="0"/>
              </a:rPr>
              <a:t> </a:t>
            </a:r>
            <a:r>
              <a:rPr lang="en-US" sz="2400" dirty="0" err="1" smtClean="0">
                <a:latin typeface="Arial" charset="0"/>
              </a:rPr>
              <a:t>nào</a:t>
            </a:r>
            <a:r>
              <a:rPr lang="en-US" sz="2400" dirty="0" smtClean="0">
                <a:latin typeface="Arial" charset="0"/>
              </a:rPr>
              <a:t>?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Arial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55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33" grpId="0"/>
      <p:bldP spid="34" grpId="0"/>
      <p:bldP spid="35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 descr="Parchment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5143500"/>
          </a:xfrm>
          <a:blipFill dpi="0" rotWithShape="1">
            <a:blip r:embed="rId3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latin typeface="VNI-Times" pitchFamily="2" charset="0"/>
              </a:rPr>
              <a:t>      </a:t>
            </a:r>
            <a:r>
              <a:rPr lang="en-US" sz="2800" smtClean="0">
                <a:latin typeface="VNI-Times" pitchFamily="2" charset="0"/>
              </a:rPr>
              <a:t>Trong caùc caùch vieát sau ñaây, caùch vieát naøo cho ta phaân soá ?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52400" y="1028701"/>
            <a:ext cx="6096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/>
              <a:t>a/</a:t>
            </a:r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252903"/>
              </p:ext>
            </p:extLst>
          </p:nvPr>
        </p:nvGraphicFramePr>
        <p:xfrm>
          <a:off x="650875" y="859438"/>
          <a:ext cx="361950" cy="701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4" name="Equation" r:id="rId4" imgW="152334" imgH="393529" progId="Equation.DSMT4">
                  <p:embed/>
                </p:oleObj>
              </mc:Choice>
              <mc:Fallback>
                <p:oleObj name="Equation" r:id="rId4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859438"/>
                        <a:ext cx="361950" cy="7012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362200" y="971551"/>
            <a:ext cx="5334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/>
              <a:t>b/</a:t>
            </a:r>
          </a:p>
        </p:txBody>
      </p:sp>
      <p:graphicFrame>
        <p:nvGraphicFramePr>
          <p:cNvPr id="8198" name="Object 9"/>
          <p:cNvGraphicFramePr>
            <a:graphicFrameLocks noChangeAspect="1"/>
          </p:cNvGraphicFramePr>
          <p:nvPr/>
        </p:nvGraphicFramePr>
        <p:xfrm>
          <a:off x="2852738" y="873919"/>
          <a:ext cx="804862" cy="669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5" name="Equation" r:id="rId6" imgW="355292" imgH="393359" progId="Equation.DSMT4">
                  <p:embed/>
                </p:oleObj>
              </mc:Choice>
              <mc:Fallback>
                <p:oleObj name="Equation" r:id="rId6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738" y="873919"/>
                        <a:ext cx="804862" cy="6691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4648200" y="971551"/>
            <a:ext cx="6858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/>
              <a:t>c/</a:t>
            </a:r>
          </a:p>
        </p:txBody>
      </p:sp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5227638" y="857250"/>
          <a:ext cx="48736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6" name="Equation" r:id="rId8" imgW="228501" imgH="393529" progId="Equation.DSMT4">
                  <p:embed/>
                </p:oleObj>
              </mc:Choice>
              <mc:Fallback>
                <p:oleObj name="Equation" r:id="rId8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638" y="857250"/>
                        <a:ext cx="487362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6934200" y="1028701"/>
            <a:ext cx="7620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/>
              <a:t>d/</a:t>
            </a:r>
          </a:p>
        </p:txBody>
      </p:sp>
      <p:graphicFrame>
        <p:nvGraphicFramePr>
          <p:cNvPr id="8202" name="Object 13"/>
          <p:cNvGraphicFramePr>
            <a:graphicFrameLocks noChangeAspect="1"/>
          </p:cNvGraphicFramePr>
          <p:nvPr/>
        </p:nvGraphicFramePr>
        <p:xfrm>
          <a:off x="7543800" y="914400"/>
          <a:ext cx="749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" name="Equation" r:id="rId10" imgW="342751" imgH="418918" progId="Equation.DSMT4">
                  <p:embed/>
                </p:oleObj>
              </mc:Choice>
              <mc:Fallback>
                <p:oleObj name="Equation" r:id="rId10" imgW="342751" imgH="41891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914400"/>
                        <a:ext cx="749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Text Box 14"/>
          <p:cNvSpPr txBox="1">
            <a:spLocks noChangeArrowheads="1"/>
          </p:cNvSpPr>
          <p:nvPr/>
        </p:nvSpPr>
        <p:spPr bwMode="auto">
          <a:xfrm>
            <a:off x="41275" y="61913"/>
            <a:ext cx="609600" cy="477054"/>
          </a:xfrm>
          <a:prstGeom prst="rect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>
                <a:solidFill>
                  <a:schemeClr val="bg1"/>
                </a:solidFill>
              </a:rPr>
              <a:t>?2</a:t>
            </a:r>
          </a:p>
        </p:txBody>
      </p:sp>
      <p:sp>
        <p:nvSpPr>
          <p:cNvPr id="8204" name="Text Box 15"/>
          <p:cNvSpPr txBox="1">
            <a:spLocks noChangeArrowheads="1"/>
          </p:cNvSpPr>
          <p:nvPr/>
        </p:nvSpPr>
        <p:spPr bwMode="auto">
          <a:xfrm>
            <a:off x="228600" y="1828801"/>
            <a:ext cx="5334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/>
              <a:t>e/</a:t>
            </a:r>
          </a:p>
        </p:txBody>
      </p:sp>
      <p:graphicFrame>
        <p:nvGraphicFramePr>
          <p:cNvPr id="8205" name="Object 16"/>
          <p:cNvGraphicFramePr>
            <a:graphicFrameLocks noChangeAspect="1"/>
          </p:cNvGraphicFramePr>
          <p:nvPr/>
        </p:nvGraphicFramePr>
        <p:xfrm>
          <a:off x="762000" y="1657350"/>
          <a:ext cx="3238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" name="Equation" r:id="rId12" imgW="139639" imgH="393529" progId="Equation.DSMT4">
                  <p:embed/>
                </p:oleObj>
              </mc:Choice>
              <mc:Fallback>
                <p:oleObj name="Equation" r:id="rId12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57350"/>
                        <a:ext cx="3238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Text Box 17"/>
          <p:cNvSpPr txBox="1">
            <a:spLocks noChangeArrowheads="1"/>
          </p:cNvSpPr>
          <p:nvPr/>
        </p:nvSpPr>
        <p:spPr bwMode="auto">
          <a:xfrm>
            <a:off x="2438400" y="1771651"/>
            <a:ext cx="3810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/>
              <a:t>f/</a:t>
            </a:r>
          </a:p>
        </p:txBody>
      </p:sp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2951164" y="1699023"/>
          <a:ext cx="568325" cy="586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" name="Equation" r:id="rId14" imgW="228501" imgH="393529" progId="Equation.DSMT4">
                  <p:embed/>
                </p:oleObj>
              </mc:Choice>
              <mc:Fallback>
                <p:oleObj name="Equation" r:id="rId14" imgW="22850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164" y="1699023"/>
                        <a:ext cx="568325" cy="586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Text Box 19"/>
          <p:cNvSpPr txBox="1">
            <a:spLocks noChangeArrowheads="1"/>
          </p:cNvSpPr>
          <p:nvPr/>
        </p:nvSpPr>
        <p:spPr bwMode="auto">
          <a:xfrm>
            <a:off x="4495800" y="1771651"/>
            <a:ext cx="6096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/>
              <a:t>g/</a:t>
            </a:r>
          </a:p>
        </p:txBody>
      </p:sp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4789488" y="1657351"/>
          <a:ext cx="2005012" cy="613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" name="Equation" r:id="rId16" imgW="965200" imgH="393700" progId="Equation.DSMT4">
                  <p:embed/>
                </p:oleObj>
              </mc:Choice>
              <mc:Fallback>
                <p:oleObj name="Equation" r:id="rId16" imgW="9652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9488" y="1657351"/>
                        <a:ext cx="2005012" cy="6131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0" name="Text Box 21"/>
          <p:cNvSpPr txBox="1">
            <a:spLocks noChangeArrowheads="1"/>
          </p:cNvSpPr>
          <p:nvPr/>
        </p:nvSpPr>
        <p:spPr bwMode="auto">
          <a:xfrm>
            <a:off x="7010400" y="1771651"/>
            <a:ext cx="5334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500"/>
              <a:t>h/</a:t>
            </a:r>
          </a:p>
        </p:txBody>
      </p:sp>
      <p:graphicFrame>
        <p:nvGraphicFramePr>
          <p:cNvPr id="7191" name="Object 23"/>
          <p:cNvGraphicFramePr>
            <a:graphicFrameLocks noChangeAspect="1"/>
          </p:cNvGraphicFramePr>
          <p:nvPr/>
        </p:nvGraphicFramePr>
        <p:xfrm>
          <a:off x="7467600" y="1600200"/>
          <a:ext cx="3254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" name="Equation" r:id="rId18" imgW="139639" imgH="393529" progId="Equation.DSMT4">
                  <p:embed/>
                </p:oleObj>
              </mc:Choice>
              <mc:Fallback>
                <p:oleObj name="Equation" r:id="rId18" imgW="13963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600200"/>
                        <a:ext cx="3254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4" name="AutoShape 26"/>
          <p:cNvSpPr>
            <a:spLocks noChangeArrowheads="1"/>
          </p:cNvSpPr>
          <p:nvPr/>
        </p:nvSpPr>
        <p:spPr bwMode="auto">
          <a:xfrm>
            <a:off x="3048000" y="2228850"/>
            <a:ext cx="2971800" cy="108585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000">
                <a:solidFill>
                  <a:srgbClr val="FF0000"/>
                </a:solidFill>
                <a:latin typeface="VNI-Times" pitchFamily="2" charset="0"/>
              </a:rPr>
              <a:t>TRAÛ LÔØI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457200" y="3314700"/>
            <a:ext cx="86868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500">
                <a:latin typeface="VNI-Times" pitchFamily="2" charset="0"/>
              </a:rPr>
              <a:t>Caùc caùch vieát cho ta phaân soá laø:</a:t>
            </a:r>
          </a:p>
        </p:txBody>
      </p:sp>
      <p:sp>
        <p:nvSpPr>
          <p:cNvPr id="8214" name="Text Box 28"/>
          <p:cNvSpPr txBox="1">
            <a:spLocks noChangeArrowheads="1"/>
          </p:cNvSpPr>
          <p:nvPr/>
        </p:nvSpPr>
        <p:spPr bwMode="auto">
          <a:xfrm>
            <a:off x="1371600" y="3943351"/>
            <a:ext cx="3810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000"/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1295400" y="3756423"/>
            <a:ext cx="533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/>
              <a:t>;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2667000" y="3731419"/>
            <a:ext cx="533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/>
              <a:t>;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4343400" y="3725467"/>
            <a:ext cx="533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/>
              <a:t>;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6858000" y="3652838"/>
            <a:ext cx="533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41880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11111E-6 L -0.00312 0.5430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2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3333E-6 L -0.35659 0.5444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30" y="2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8148E-6 L 0.03785 0.379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2" y="1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00833 0.3888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2.22222E-6 L -0.00937 0.3777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9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4" grpId="0" animBg="1"/>
      <p:bldP spid="7195" grpId="0"/>
      <p:bldP spid="7197" grpId="0"/>
      <p:bldP spid="7198" grpId="0"/>
      <p:bldP spid="7199" grpId="0"/>
      <p:bldP spid="72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4267200" y="895350"/>
            <a:ext cx="914400" cy="914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0" y="4299603"/>
                <a:ext cx="8915400" cy="701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Nhận </a:t>
                </a:r>
                <a:r>
                  <a:rPr lang="en-US" sz="2800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xét</a:t>
                </a:r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−4</m:t>
                        </m:r>
                      </m:den>
                    </m:f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=−2</m:t>
                    </m:r>
                    <m:r>
                      <a:rPr lang="en-US" sz="28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99603"/>
                <a:ext cx="8915400" cy="701602"/>
              </a:xfrm>
              <a:prstGeom prst="rect">
                <a:avLst/>
              </a:prstGeom>
              <a:blipFill rotWithShape="1">
                <a:blip r:embed="rId3"/>
                <a:stretch>
                  <a:fillRect l="-1504" b="-1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-49389" y="935057"/>
            <a:ext cx="4191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Thực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hiện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phép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chia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(-2):1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8:(- 4)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(- 4) : 2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15697" y="1809750"/>
            <a:ext cx="2159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- 2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4114800" y="1146871"/>
            <a:ext cx="0" cy="2819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229100" y="1002300"/>
            <a:ext cx="49149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Viết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các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phép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chia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dưới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dạng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algn="just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(-2):1                   </a:t>
            </a:r>
          </a:p>
          <a:p>
            <a:pPr algn="just"/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algn="just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8:(- 4)</a:t>
            </a:r>
          </a:p>
          <a:p>
            <a:pPr algn="just"/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algn="just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(- 4) : 2  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6008" y="2687524"/>
            <a:ext cx="2159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- 2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45594" y="3593446"/>
            <a:ext cx="2159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- 2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20997" y="1850531"/>
                <a:ext cx="2159606" cy="701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0997" y="1850531"/>
                <a:ext cx="2159606" cy="701602"/>
              </a:xfrm>
              <a:prstGeom prst="rect">
                <a:avLst/>
              </a:prstGeom>
              <a:blipFill rotWithShape="1">
                <a:blip r:embed="rId4"/>
                <a:stretch>
                  <a:fillRect l="-6215" b="-1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35108" y="2687524"/>
                <a:ext cx="2159606" cy="701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−4</m:t>
                        </m:r>
                      </m:den>
                    </m:f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5108" y="2687524"/>
                <a:ext cx="2159606" cy="701602"/>
              </a:xfrm>
              <a:prstGeom prst="rect">
                <a:avLst/>
              </a:prstGeom>
              <a:blipFill rotWithShape="1">
                <a:blip r:embed="rId5"/>
                <a:stretch>
                  <a:fillRect l="-5932" b="-1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36594" y="3593446"/>
                <a:ext cx="2159606" cy="699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6594" y="3593446"/>
                <a:ext cx="2159606" cy="699807"/>
              </a:xfrm>
              <a:prstGeom prst="rect">
                <a:avLst/>
              </a:prstGeom>
              <a:blipFill rotWithShape="1">
                <a:blip r:embed="rId6"/>
                <a:stretch>
                  <a:fillRect l="-5915" b="-1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loud Callout 5"/>
          <p:cNvSpPr/>
          <p:nvPr/>
        </p:nvSpPr>
        <p:spPr bwMode="auto">
          <a:xfrm>
            <a:off x="6248400" y="2552133"/>
            <a:ext cx="2743199" cy="1848417"/>
          </a:xfrm>
          <a:prstGeom prst="cloudCallout">
            <a:avLst>
              <a:gd name="adj1" fmla="val -32356"/>
              <a:gd name="adj2" fmla="val 69218"/>
            </a:avLst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latin typeface="Arial" charset="0"/>
              </a:rPr>
              <a:t>Mọi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số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nguyên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latin typeface="Arial" charset="0"/>
              </a:rPr>
              <a:t>có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thể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viết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latin typeface="Arial" charset="0"/>
              </a:rPr>
              <a:t>dưới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dạng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phân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số</a:t>
            </a:r>
            <a:r>
              <a:rPr lang="en-US" sz="2000" dirty="0" smtClean="0"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latin typeface="Arial" charset="0"/>
              </a:rPr>
              <a:t>không</a:t>
            </a:r>
            <a:r>
              <a:rPr lang="en-US" sz="2000" dirty="0" smtClean="0">
                <a:latin typeface="Arial" charset="0"/>
              </a:rPr>
              <a:t>?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5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 bwMode="auto">
          <a:xfrm>
            <a:off x="4267200" y="895350"/>
            <a:ext cx="914400" cy="91440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6200" y="4384748"/>
                <a:ext cx="8915400" cy="701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Nhận </a:t>
                </a:r>
                <a:r>
                  <a:rPr lang="en-US" sz="2800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xét</a:t>
                </a:r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−4</m:t>
                        </m:r>
                      </m:den>
                    </m:f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=−2</m:t>
                    </m:r>
                    <m:r>
                      <a:rPr lang="en-US" sz="28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384748"/>
                <a:ext cx="8915400" cy="701602"/>
              </a:xfrm>
              <a:prstGeom prst="rect">
                <a:avLst/>
              </a:prstGeom>
              <a:blipFill rotWithShape="1">
                <a:blip r:embed="rId10"/>
                <a:stretch>
                  <a:fillRect l="-1505" b="-1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0" y="976130"/>
                <a:ext cx="914400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* </a:t>
                </a:r>
                <a:r>
                  <a:rPr lang="en-US" sz="28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</a:t>
                </a:r>
                <a:r>
                  <a:rPr lang="en-US" sz="280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ọi 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số nguyên đều viết được dưới dạng phân số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76130"/>
                <a:ext cx="9144001" cy="523220"/>
              </a:xfrm>
              <a:prstGeom prst="rect">
                <a:avLst/>
              </a:prstGeom>
              <a:blipFill rotWithShape="1">
                <a:blip r:embed="rId11"/>
                <a:stretch>
                  <a:fillRect l="-1400" t="-12791" b="-38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42712" y="1458949"/>
                <a:ext cx="8915400" cy="701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Ví </a:t>
                </a:r>
                <a:r>
                  <a:rPr lang="en-US" sz="280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dụ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−4</m:t>
                        </m:r>
                      </m:den>
                    </m:f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sz="2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=−2</m:t>
                    </m:r>
                    <m:r>
                      <a:rPr lang="en-US" sz="28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12" y="1458949"/>
                <a:ext cx="8915400" cy="701602"/>
              </a:xfrm>
              <a:prstGeom prst="rect">
                <a:avLst/>
              </a:prstGeom>
              <a:blipFill rotWithShape="1">
                <a:blip r:embed="rId12"/>
                <a:stretch>
                  <a:fillRect l="-1505" b="-15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4111" y="2134351"/>
                <a:ext cx="8915400" cy="666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Nhận </a:t>
                </a:r>
                <a:r>
                  <a:rPr lang="en-US" sz="2800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xét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Số </a:t>
                </a:r>
                <a:r>
                  <a:rPr lang="en-US" sz="2800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nguyên</a:t>
                </a:r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 </a:t>
                </a:r>
                <a:r>
                  <a:rPr lang="en-US" sz="2800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có</a:t>
                </a:r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thể</a:t>
                </a:r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viết</a:t>
                </a:r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sz="2800" dirty="0" err="1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là</a:t>
                </a:r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endParaRPr lang="en-US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11" y="2134351"/>
                <a:ext cx="8915400" cy="666529"/>
              </a:xfrm>
              <a:prstGeom prst="rect">
                <a:avLst/>
              </a:prstGeom>
              <a:blipFill rotWithShape="1">
                <a:blip r:embed="rId13"/>
                <a:stretch>
                  <a:fillRect l="-1435" t="-3670" b="-15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31044" y="2800880"/>
            <a:ext cx="8915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Vận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dụng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(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 SGK)</a:t>
            </a:r>
          </a:p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Dùng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cả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và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để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viết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thành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mỗi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chỉ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viết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một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lần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ta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được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:……………………………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Hỏi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như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vậy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với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và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 ta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được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:………………………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14989" y="3515116"/>
                <a:ext cx="1752600" cy="708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en-US" sz="28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và </a:t>
                </a:r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dirty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989" y="3515116"/>
                <a:ext cx="1752600" cy="708399"/>
              </a:xfrm>
              <a:prstGeom prst="rect">
                <a:avLst/>
              </a:prstGeom>
              <a:blipFill rotWithShape="1">
                <a:blip r:embed="rId14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29400" y="4031254"/>
                <a:ext cx="1752600" cy="704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dirty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0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endParaRPr lang="en-US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031254"/>
                <a:ext cx="1752600" cy="70429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168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-685800" y="-19050"/>
            <a:ext cx="9677400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MỞ 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RỘNG KHÁI NIỆM PHÂN SỐ </a:t>
            </a:r>
          </a:p>
          <a:p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PHÂN SỐ BẰNG NHAU</a:t>
            </a:r>
            <a:endParaRPr lang="en-US" sz="2800" b="1" dirty="0">
              <a:ln w="11430"/>
              <a:solidFill>
                <a:srgbClr val="FFC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1418571"/>
            <a:ext cx="967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(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 SGK):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Phần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tô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màu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biểu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diễn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nào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</a:p>
        </p:txBody>
      </p:sp>
      <p:grpSp>
        <p:nvGrpSpPr>
          <p:cNvPr id="44" name="Group 146"/>
          <p:cNvGrpSpPr>
            <a:grpSpLocks/>
          </p:cNvGrpSpPr>
          <p:nvPr/>
        </p:nvGrpSpPr>
        <p:grpSpPr bwMode="auto">
          <a:xfrm>
            <a:off x="76200" y="2260664"/>
            <a:ext cx="2133600" cy="2064137"/>
            <a:chOff x="816" y="856"/>
            <a:chExt cx="1536" cy="1535"/>
          </a:xfrm>
        </p:grpSpPr>
        <p:grpSp>
          <p:nvGrpSpPr>
            <p:cNvPr id="45" name="Group 3"/>
            <p:cNvGrpSpPr>
              <a:grpSpLocks/>
            </p:cNvGrpSpPr>
            <p:nvPr/>
          </p:nvGrpSpPr>
          <p:grpSpPr bwMode="auto">
            <a:xfrm>
              <a:off x="816" y="856"/>
              <a:ext cx="1536" cy="912"/>
              <a:chOff x="240" y="720"/>
              <a:chExt cx="1920" cy="1056"/>
            </a:xfrm>
          </p:grpSpPr>
          <p:sp>
            <p:nvSpPr>
              <p:cNvPr id="47" name="AutoShape 4"/>
              <p:cNvSpPr>
                <a:spLocks noChangeArrowheads="1"/>
              </p:cNvSpPr>
              <p:nvPr/>
            </p:nvSpPr>
            <p:spPr bwMode="auto">
              <a:xfrm>
                <a:off x="240" y="720"/>
                <a:ext cx="1920" cy="1056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5"/>
              <p:cNvSpPr>
                <a:spLocks noChangeShapeType="1"/>
              </p:cNvSpPr>
              <p:nvPr/>
            </p:nvSpPr>
            <p:spPr bwMode="auto">
              <a:xfrm>
                <a:off x="541" y="1078"/>
                <a:ext cx="96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6"/>
              <p:cNvSpPr>
                <a:spLocks noChangeShapeType="1"/>
              </p:cNvSpPr>
              <p:nvPr/>
            </p:nvSpPr>
            <p:spPr bwMode="auto">
              <a:xfrm>
                <a:off x="874" y="896"/>
                <a:ext cx="96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7"/>
              <p:cNvSpPr>
                <a:spLocks noChangeShapeType="1"/>
              </p:cNvSpPr>
              <p:nvPr/>
            </p:nvSpPr>
            <p:spPr bwMode="auto">
              <a:xfrm flipH="1">
                <a:off x="567" y="894"/>
                <a:ext cx="951" cy="5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8"/>
              <p:cNvSpPr>
                <a:spLocks noChangeShapeType="1"/>
              </p:cNvSpPr>
              <p:nvPr/>
            </p:nvSpPr>
            <p:spPr bwMode="auto">
              <a:xfrm flipH="1">
                <a:off x="864" y="1069"/>
                <a:ext cx="951" cy="5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AutoShape 9"/>
              <p:cNvSpPr>
                <a:spLocks noChangeArrowheads="1"/>
              </p:cNvSpPr>
              <p:nvPr/>
            </p:nvSpPr>
            <p:spPr bwMode="auto">
              <a:xfrm>
                <a:off x="246" y="1088"/>
                <a:ext cx="608" cy="338"/>
              </a:xfrm>
              <a:prstGeom prst="diamond">
                <a:avLst/>
              </a:prstGeom>
              <a:solidFill>
                <a:srgbClr val="3366FF">
                  <a:alpha val="91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AutoShape 10"/>
              <p:cNvSpPr>
                <a:spLocks noChangeArrowheads="1"/>
              </p:cNvSpPr>
              <p:nvPr/>
            </p:nvSpPr>
            <p:spPr bwMode="auto">
              <a:xfrm>
                <a:off x="524" y="1248"/>
                <a:ext cx="666" cy="345"/>
              </a:xfrm>
              <a:prstGeom prst="diamond">
                <a:avLst/>
              </a:prstGeom>
              <a:solidFill>
                <a:srgbClr val="3366FF">
                  <a:alpha val="91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" name="Text Box 28"/>
            <p:cNvSpPr txBox="1">
              <a:spLocks noChangeArrowheads="1"/>
            </p:cNvSpPr>
            <p:nvPr/>
          </p:nvSpPr>
          <p:spPr bwMode="auto">
            <a:xfrm>
              <a:off x="1145" y="2116"/>
              <a:ext cx="336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rgbClr val="0000FF"/>
                  </a:solidFill>
                </a:rPr>
                <a:t>a)</a:t>
              </a:r>
            </a:p>
          </p:txBody>
        </p:sp>
      </p:grpSp>
      <p:graphicFrame>
        <p:nvGraphicFramePr>
          <p:cNvPr id="55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707625"/>
              </p:ext>
            </p:extLst>
          </p:nvPr>
        </p:nvGraphicFramePr>
        <p:xfrm>
          <a:off x="2438400" y="2160270"/>
          <a:ext cx="2209800" cy="1554480"/>
        </p:xfrm>
        <a:graphic>
          <a:graphicData uri="http://schemas.openxmlformats.org/drawingml/2006/table">
            <a:tbl>
              <a:tblPr/>
              <a:tblGrid>
                <a:gridCol w="552450"/>
                <a:gridCol w="552450"/>
                <a:gridCol w="552450"/>
                <a:gridCol w="552450"/>
              </a:tblGrid>
              <a:tr h="5181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51816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3190875" y="3955018"/>
            <a:ext cx="466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b)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4888375" y="2190750"/>
            <a:ext cx="1511300" cy="140277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AutoShape 24"/>
          <p:cNvSpPr>
            <a:spLocks noChangeArrowheads="1"/>
          </p:cNvSpPr>
          <p:nvPr/>
        </p:nvSpPr>
        <p:spPr bwMode="auto">
          <a:xfrm>
            <a:off x="4877925" y="2899698"/>
            <a:ext cx="1511300" cy="685800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Text Box 28"/>
          <p:cNvSpPr txBox="1">
            <a:spLocks noChangeArrowheads="1"/>
          </p:cNvSpPr>
          <p:nvPr/>
        </p:nvSpPr>
        <p:spPr bwMode="auto">
          <a:xfrm>
            <a:off x="5116975" y="3955018"/>
            <a:ext cx="466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c)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H="1" flipV="1">
            <a:off x="4889500" y="2190750"/>
            <a:ext cx="1511300" cy="14027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8" idx="2"/>
          </p:cNvCxnSpPr>
          <p:nvPr/>
        </p:nvCxnSpPr>
        <p:spPr>
          <a:xfrm flipV="1">
            <a:off x="4877925" y="2190750"/>
            <a:ext cx="1510175" cy="13947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AutoShape 155"/>
          <p:cNvSpPr>
            <a:spLocks noChangeArrowheads="1"/>
          </p:cNvSpPr>
          <p:nvPr/>
        </p:nvSpPr>
        <p:spPr bwMode="auto">
          <a:xfrm>
            <a:off x="6629400" y="2190750"/>
            <a:ext cx="1981200" cy="1600200"/>
          </a:xfrm>
          <a:prstGeom prst="hexagon">
            <a:avLst>
              <a:gd name="adj" fmla="val 29808"/>
              <a:gd name="vf" fmla="val 115470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AutoShape 161"/>
          <p:cNvSpPr>
            <a:spLocks noChangeArrowheads="1"/>
          </p:cNvSpPr>
          <p:nvPr/>
        </p:nvSpPr>
        <p:spPr bwMode="auto">
          <a:xfrm rot="10800000">
            <a:off x="7086601" y="2190750"/>
            <a:ext cx="489974" cy="810358"/>
          </a:xfrm>
          <a:prstGeom prst="rtTriangle">
            <a:avLst/>
          </a:prstGeom>
          <a:solidFill>
            <a:srgbClr val="00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7162800" y="3943350"/>
            <a:ext cx="466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smtClean="0">
                <a:solidFill>
                  <a:srgbClr val="0000FF"/>
                </a:solidFill>
              </a:rPr>
              <a:t>d)</a:t>
            </a:r>
            <a:endParaRPr lang="en-US" b="1">
              <a:solidFill>
                <a:srgbClr val="0000FF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 flipV="1">
            <a:off x="7565000" y="2190750"/>
            <a:ext cx="557037" cy="810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63" idx="0"/>
            <a:endCxn id="62" idx="0"/>
          </p:cNvCxnSpPr>
          <p:nvPr/>
        </p:nvCxnSpPr>
        <p:spPr>
          <a:xfrm flipV="1">
            <a:off x="7576575" y="2990850"/>
            <a:ext cx="1034025" cy="10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3" idx="0"/>
            <a:endCxn id="62" idx="1"/>
          </p:cNvCxnSpPr>
          <p:nvPr/>
        </p:nvCxnSpPr>
        <p:spPr>
          <a:xfrm>
            <a:off x="7576575" y="3001108"/>
            <a:ext cx="557037" cy="789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3" idx="0"/>
          </p:cNvCxnSpPr>
          <p:nvPr/>
        </p:nvCxnSpPr>
        <p:spPr>
          <a:xfrm>
            <a:off x="7576575" y="3001108"/>
            <a:ext cx="43425" cy="789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3" idx="0"/>
            <a:endCxn id="62" idx="2"/>
          </p:cNvCxnSpPr>
          <p:nvPr/>
        </p:nvCxnSpPr>
        <p:spPr>
          <a:xfrm flipH="1">
            <a:off x="7106388" y="3001108"/>
            <a:ext cx="470187" cy="789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3" idx="0"/>
            <a:endCxn id="62" idx="3"/>
          </p:cNvCxnSpPr>
          <p:nvPr/>
        </p:nvCxnSpPr>
        <p:spPr>
          <a:xfrm flipH="1" flipV="1">
            <a:off x="6629400" y="2990850"/>
            <a:ext cx="947175" cy="10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834850" y="2607504"/>
            <a:ext cx="152400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6846425" y="2584354"/>
            <a:ext cx="152400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75951" y="3638550"/>
                <a:ext cx="495649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951" y="3638550"/>
                <a:ext cx="495649" cy="901785"/>
              </a:xfrm>
              <a:prstGeom prst="rect">
                <a:avLst/>
              </a:prstGeom>
              <a:blipFill rotWithShape="1">
                <a:blip r:embed="rId3"/>
                <a:stretch>
                  <a:fillRect b="-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657251" y="3738412"/>
                <a:ext cx="710451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251" y="3738412"/>
                <a:ext cx="710451" cy="898964"/>
              </a:xfrm>
              <a:prstGeom prst="rect">
                <a:avLst/>
              </a:prstGeom>
              <a:blipFill rotWithShape="1">
                <a:blip r:embed="rId4"/>
                <a:stretch>
                  <a:fillRect b="-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486400" y="3690420"/>
                <a:ext cx="495649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690420"/>
                <a:ext cx="495649" cy="898964"/>
              </a:xfrm>
              <a:prstGeom prst="rect">
                <a:avLst/>
              </a:prstGeom>
              <a:blipFill rotWithShape="1">
                <a:blip r:embed="rId5"/>
                <a:stretch>
                  <a:fillRect b="-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637963" y="3678534"/>
                <a:ext cx="710451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963" y="3678534"/>
                <a:ext cx="710451" cy="898964"/>
              </a:xfrm>
              <a:prstGeom prst="rect">
                <a:avLst/>
              </a:prstGeom>
              <a:blipFill rotWithShape="1">
                <a:blip r:embed="rId6"/>
                <a:stretch>
                  <a:fillRect b="-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 bwMode="auto">
          <a:xfrm>
            <a:off x="3505200" y="2677262"/>
            <a:ext cx="6477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3977923" y="3189615"/>
            <a:ext cx="6477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2438400" y="3190119"/>
            <a:ext cx="647700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2991555" y="2179461"/>
            <a:ext cx="0" cy="485675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7637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3" grpId="0"/>
      <p:bldP spid="74" grpId="0"/>
      <p:bldP spid="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43000" y="4160044"/>
            <a:ext cx="28956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>
                <a:latin typeface="VNI-Times" pitchFamily="2" charset="0"/>
              </a:rPr>
              <a:t>cuûa hình vuoâng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 flipH="1">
            <a:off x="6019800" y="5429250"/>
            <a:ext cx="26988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 flipV="1">
            <a:off x="6553200" y="291465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3268664" y="1428750"/>
            <a:ext cx="7937" cy="240030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09600" y="1428750"/>
            <a:ext cx="3505200" cy="2400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1379538" y="1371601"/>
            <a:ext cx="144462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2293938" y="1371601"/>
            <a:ext cx="144462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3200401" y="1371601"/>
            <a:ext cx="144463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541338" y="1950244"/>
            <a:ext cx="144462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1379538" y="3779044"/>
            <a:ext cx="144462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533401" y="3200401"/>
            <a:ext cx="144463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533401" y="2571751"/>
            <a:ext cx="144463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4038601" y="1943101"/>
            <a:ext cx="144463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Oval 15"/>
          <p:cNvSpPr>
            <a:spLocks noChangeArrowheads="1"/>
          </p:cNvSpPr>
          <p:nvPr/>
        </p:nvSpPr>
        <p:spPr bwMode="auto">
          <a:xfrm>
            <a:off x="4038601" y="2571751"/>
            <a:ext cx="144463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4038601" y="3207544"/>
            <a:ext cx="144463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2293938" y="3779044"/>
            <a:ext cx="144462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3208338" y="3779044"/>
            <a:ext cx="144462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609600" y="3239691"/>
            <a:ext cx="3505200" cy="17859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609600" y="2611041"/>
            <a:ext cx="3505200" cy="17859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>
            <a:off x="609600" y="1982391"/>
            <a:ext cx="3505200" cy="17859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>
            <a:off x="2354264" y="1428750"/>
            <a:ext cx="7937" cy="240030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1439864" y="1428750"/>
            <a:ext cx="7937" cy="240030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609600" y="2000250"/>
            <a:ext cx="1752600" cy="1828800"/>
          </a:xfrm>
          <a:prstGeom prst="rect">
            <a:avLst/>
          </a:prstGeom>
          <a:solidFill>
            <a:srgbClr val="E50505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609600" y="1428750"/>
            <a:ext cx="838200" cy="571500"/>
          </a:xfrm>
          <a:prstGeom prst="rect">
            <a:avLst/>
          </a:prstGeom>
          <a:solidFill>
            <a:srgbClr val="E505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Rectangle 26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11291" name="Object 27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63575" y="4114800"/>
          <a:ext cx="3238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3" name="Equation" r:id="rId3" imgW="203112" imgH="393529" progId="Equation.DSMT4">
                  <p:embed/>
                </p:oleObj>
              </mc:Choice>
              <mc:Fallback>
                <p:oleObj name="Equation" r:id="rId3" imgW="20311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4114800"/>
                        <a:ext cx="3238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2" name="Object 2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591300" y="1824038"/>
          <a:ext cx="15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4" name="Equation" r:id="rId5" imgW="152334" imgH="393529" progId="Equation.DSMT4">
                  <p:embed/>
                </p:oleObj>
              </mc:Choice>
              <mc:Fallback>
                <p:oleObj name="Equation" r:id="rId5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1300" y="1824038"/>
                        <a:ext cx="1524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3" name="Object 2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837238" y="2228850"/>
          <a:ext cx="2206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Equation" r:id="rId7" imgW="152334" imgH="393529" progId="Equation.DSMT4">
                  <p:embed/>
                </p:oleObj>
              </mc:Choice>
              <mc:Fallback>
                <p:oleObj name="Equation" r:id="rId7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7238" y="2228850"/>
                        <a:ext cx="220662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4" name="Oval 30"/>
          <p:cNvSpPr>
            <a:spLocks noChangeArrowheads="1"/>
          </p:cNvSpPr>
          <p:nvPr/>
        </p:nvSpPr>
        <p:spPr bwMode="auto">
          <a:xfrm>
            <a:off x="5791200" y="1085850"/>
            <a:ext cx="1676400" cy="12001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5791200" y="17145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6629400" y="1085850"/>
            <a:ext cx="0" cy="120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297" name="Picture 33" descr="d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085850"/>
            <a:ext cx="8382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6096000" y="2286000"/>
            <a:ext cx="297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của hình tròn</a:t>
            </a:r>
          </a:p>
        </p:txBody>
      </p:sp>
      <p:grpSp>
        <p:nvGrpSpPr>
          <p:cNvPr id="11299" name="Group 35"/>
          <p:cNvGrpSpPr>
            <a:grpSpLocks/>
          </p:cNvGrpSpPr>
          <p:nvPr/>
        </p:nvGrpSpPr>
        <p:grpSpPr bwMode="auto">
          <a:xfrm>
            <a:off x="376238" y="-50007"/>
            <a:ext cx="8534400" cy="1042989"/>
            <a:chOff x="237" y="-42"/>
            <a:chExt cx="5376" cy="876"/>
          </a:xfrm>
        </p:grpSpPr>
        <p:sp>
          <p:nvSpPr>
            <p:cNvPr id="11325" name="Text Box 36"/>
            <p:cNvSpPr txBox="1">
              <a:spLocks noChangeArrowheads="1"/>
            </p:cNvSpPr>
            <p:nvPr/>
          </p:nvSpPr>
          <p:spPr bwMode="auto">
            <a:xfrm>
              <a:off x="237" y="-19"/>
              <a:ext cx="5376" cy="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FFFF00"/>
                  </a:solidFill>
                  <a:latin typeface="Times New Roman" pitchFamily="18" charset="0"/>
                </a:rPr>
                <a:t>Bài 1: Ta biểu diễn      của hình tròn bằng cách chia hình tròn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solidFill>
                    <a:srgbClr val="FFFF00"/>
                  </a:solidFill>
                  <a:latin typeface="Times New Roman" pitchFamily="18" charset="0"/>
                </a:rPr>
                <a:t>thành 4 phần bằng nhau rồi tô màu 1 phần như hình 1</a:t>
              </a:r>
            </a:p>
          </p:txBody>
        </p:sp>
        <p:graphicFrame>
          <p:nvGraphicFramePr>
            <p:cNvPr id="11326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7264730"/>
                </p:ext>
              </p:extLst>
            </p:nvPr>
          </p:nvGraphicFramePr>
          <p:xfrm>
            <a:off x="1899" y="-42"/>
            <a:ext cx="234" cy="6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96" name="Equation" r:id="rId9" imgW="152334" imgH="393529" progId="Equation.DSMT4">
                    <p:embed/>
                  </p:oleObj>
                </mc:Choice>
                <mc:Fallback>
                  <p:oleObj name="Equation" r:id="rId9" imgW="152334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9" y="-42"/>
                          <a:ext cx="234" cy="6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07419"/>
            <a:ext cx="1295400" cy="76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376" y="1600200"/>
            <a:ext cx="936625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02" name="Rectangle 40"/>
          <p:cNvSpPr>
            <a:spLocks noChangeArrowheads="1"/>
          </p:cNvSpPr>
          <p:nvPr/>
        </p:nvSpPr>
        <p:spPr bwMode="auto">
          <a:xfrm>
            <a:off x="5562600" y="2934891"/>
            <a:ext cx="3124200" cy="114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241" name="Object 41"/>
          <p:cNvGraphicFramePr>
            <a:graphicFrameLocks noChangeAspect="1"/>
          </p:cNvGraphicFramePr>
          <p:nvPr/>
        </p:nvGraphicFramePr>
        <p:xfrm>
          <a:off x="5562601" y="4249341"/>
          <a:ext cx="4413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Equation" r:id="rId12" imgW="152334" imgH="393529" progId="Equation.DSMT4">
                  <p:embed/>
                </p:oleObj>
              </mc:Choice>
              <mc:Fallback>
                <p:oleObj name="Equation" r:id="rId12" imgW="152334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1" y="4249341"/>
                        <a:ext cx="4413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2" name="Text Box 42"/>
          <p:cNvSpPr txBox="1">
            <a:spLocks noChangeArrowheads="1"/>
          </p:cNvSpPr>
          <p:nvPr/>
        </p:nvSpPr>
        <p:spPr bwMode="auto">
          <a:xfrm>
            <a:off x="6096000" y="4466035"/>
            <a:ext cx="32004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>
                <a:latin typeface="VNI-Times" pitchFamily="2" charset="0"/>
              </a:rPr>
              <a:t>cuûa hình chöõ nhaät </a:t>
            </a:r>
          </a:p>
          <a:p>
            <a:pPr eaLnBrk="1" hangingPunct="1">
              <a:spcBef>
                <a:spcPct val="50000"/>
              </a:spcBef>
            </a:pPr>
            <a:endParaRPr lang="en-US" sz="3000">
              <a:latin typeface="VNI-Times" pitchFamily="2" charset="0"/>
            </a:endParaRPr>
          </a:p>
        </p:txBody>
      </p:sp>
      <p:sp>
        <p:nvSpPr>
          <p:cNvPr id="51243" name="Oval 43"/>
          <p:cNvSpPr>
            <a:spLocks noChangeArrowheads="1"/>
          </p:cNvSpPr>
          <p:nvPr/>
        </p:nvSpPr>
        <p:spPr bwMode="auto">
          <a:xfrm>
            <a:off x="7551738" y="4027885"/>
            <a:ext cx="144462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4" name="Oval 44"/>
          <p:cNvSpPr>
            <a:spLocks noChangeArrowheads="1"/>
          </p:cNvSpPr>
          <p:nvPr/>
        </p:nvSpPr>
        <p:spPr bwMode="auto">
          <a:xfrm>
            <a:off x="6477000" y="4027885"/>
            <a:ext cx="144463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5" name="Oval 45"/>
          <p:cNvSpPr>
            <a:spLocks noChangeArrowheads="1"/>
          </p:cNvSpPr>
          <p:nvPr/>
        </p:nvSpPr>
        <p:spPr bwMode="auto">
          <a:xfrm>
            <a:off x="7543801" y="2877742"/>
            <a:ext cx="144463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6" name="Oval 46"/>
          <p:cNvSpPr>
            <a:spLocks noChangeArrowheads="1"/>
          </p:cNvSpPr>
          <p:nvPr/>
        </p:nvSpPr>
        <p:spPr bwMode="auto">
          <a:xfrm>
            <a:off x="6477000" y="2877742"/>
            <a:ext cx="144463" cy="107156"/>
          </a:xfrm>
          <a:prstGeom prst="ellipse">
            <a:avLst/>
          </a:prstGeom>
          <a:solidFill>
            <a:srgbClr val="FD596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1600200"/>
            <a:ext cx="936625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171701"/>
            <a:ext cx="1295400" cy="76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9" name="Line 49"/>
          <p:cNvSpPr>
            <a:spLocks noChangeShapeType="1"/>
          </p:cNvSpPr>
          <p:nvPr/>
        </p:nvSpPr>
        <p:spPr bwMode="auto">
          <a:xfrm>
            <a:off x="7620000" y="291465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0" name="Rectangle 50"/>
          <p:cNvSpPr>
            <a:spLocks noChangeArrowheads="1"/>
          </p:cNvSpPr>
          <p:nvPr/>
        </p:nvSpPr>
        <p:spPr bwMode="auto">
          <a:xfrm>
            <a:off x="5562600" y="2914650"/>
            <a:ext cx="990600" cy="1143000"/>
          </a:xfrm>
          <a:prstGeom prst="rect">
            <a:avLst/>
          </a:prstGeom>
          <a:solidFill>
            <a:srgbClr val="091E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1" name="Rectangle 51"/>
          <p:cNvSpPr>
            <a:spLocks noChangeArrowheads="1"/>
          </p:cNvSpPr>
          <p:nvPr/>
        </p:nvSpPr>
        <p:spPr bwMode="auto">
          <a:xfrm>
            <a:off x="6553200" y="2914650"/>
            <a:ext cx="1066800" cy="1143000"/>
          </a:xfrm>
          <a:prstGeom prst="rect">
            <a:avLst/>
          </a:prstGeom>
          <a:solidFill>
            <a:srgbClr val="091E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91EE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2" name="Line 52"/>
          <p:cNvSpPr>
            <a:spLocks noChangeShapeType="1"/>
          </p:cNvSpPr>
          <p:nvPr/>
        </p:nvSpPr>
        <p:spPr bwMode="auto">
          <a:xfrm>
            <a:off x="6553200" y="2914650"/>
            <a:ext cx="0" cy="114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57550"/>
            <a:ext cx="5105400" cy="70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28900"/>
            <a:ext cx="5105400" cy="70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1983582"/>
            <a:ext cx="5105400" cy="70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93169"/>
            <a:ext cx="1295400" cy="76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85951"/>
            <a:ext cx="1295400" cy="76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35869"/>
            <a:ext cx="1295400" cy="76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9" name="Line 59"/>
          <p:cNvSpPr>
            <a:spLocks noChangeShapeType="1"/>
          </p:cNvSpPr>
          <p:nvPr/>
        </p:nvSpPr>
        <p:spPr bwMode="auto">
          <a:xfrm>
            <a:off x="609600" y="325755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0" name="Line 60"/>
          <p:cNvSpPr>
            <a:spLocks noChangeShapeType="1"/>
          </p:cNvSpPr>
          <p:nvPr/>
        </p:nvSpPr>
        <p:spPr bwMode="auto">
          <a:xfrm>
            <a:off x="609600" y="26289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1" name="Line 61"/>
          <p:cNvSpPr>
            <a:spLocks noChangeShapeType="1"/>
          </p:cNvSpPr>
          <p:nvPr/>
        </p:nvSpPr>
        <p:spPr bwMode="auto">
          <a:xfrm>
            <a:off x="609600" y="200025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2" name="Line 62"/>
          <p:cNvSpPr>
            <a:spLocks noChangeShapeType="1"/>
          </p:cNvSpPr>
          <p:nvPr/>
        </p:nvSpPr>
        <p:spPr bwMode="auto">
          <a:xfrm>
            <a:off x="1447800" y="1428750"/>
            <a:ext cx="0" cy="2400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6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7341E-7 L 0.00417 0.2296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1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1000"/>
                                        <p:tgtEl>
                                          <p:spTgt spid="5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5723E-6 L 0.00416 0.23654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1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51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10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23699E-6 L 0.3875 0.00347 " pathEditMode="relative" rAng="0" ptsTypes="AA">
                                      <p:cBhvr>
                                        <p:cTn id="9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75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9" dur="10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5.78035E-7 L 0.37917 -0.00347 " pathEditMode="relative" rAng="0" ptsTypes="AA">
                                      <p:cBhvr>
                                        <p:cTn id="1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2" dur="10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347 L 0.37916 -0.00416 " pathEditMode="relative" rAng="0" ptsTypes="AA">
                                      <p:cBhvr>
                                        <p:cTn id="1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3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7" dur="1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10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1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8" dur="500"/>
                                        <p:tgtEl>
                                          <p:spTgt spid="51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5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5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51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/>
      <p:bldP spid="51205" grpId="0" animBg="1"/>
      <p:bldP spid="51219" grpId="0" animBg="1"/>
      <p:bldP spid="51220" grpId="0" animBg="1"/>
      <p:bldP spid="51221" grpId="0" animBg="1"/>
      <p:bldP spid="51222" grpId="0" animBg="1"/>
      <p:bldP spid="51223" grpId="0" animBg="1"/>
      <p:bldP spid="51224" grpId="0" animBg="1"/>
      <p:bldP spid="51225" grpId="0" animBg="1"/>
      <p:bldP spid="51242" grpId="0"/>
      <p:bldP spid="51243" grpId="0" animBg="1"/>
      <p:bldP spid="51244" grpId="0" animBg="1"/>
      <p:bldP spid="51245" grpId="0" animBg="1"/>
      <p:bldP spid="51246" grpId="0" animBg="1"/>
      <p:bldP spid="51249" grpId="0" animBg="1"/>
      <p:bldP spid="51250" grpId="0" animBg="1"/>
      <p:bldP spid="51251" grpId="0" animBg="1"/>
      <p:bldP spid="51252" grpId="0" animBg="1"/>
      <p:bldP spid="51259" grpId="0" animBg="1"/>
      <p:bldP spid="51260" grpId="0" animBg="1"/>
      <p:bldP spid="51261" grpId="0" animBg="1"/>
      <p:bldP spid="512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1"/>
          <p:cNvSpPr>
            <a:spLocks noChangeArrowheads="1"/>
          </p:cNvSpPr>
          <p:nvPr/>
        </p:nvSpPr>
        <p:spPr bwMode="auto">
          <a:xfrm>
            <a:off x="5105400" y="3319941"/>
            <a:ext cx="819150" cy="108585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2800">
              <a:solidFill>
                <a:srgbClr val="000000"/>
              </a:solidFill>
            </a:endParaRPr>
          </a:p>
        </p:txBody>
      </p:sp>
      <p:sp>
        <p:nvSpPr>
          <p:cNvPr id="6" name="Rectangle 72"/>
          <p:cNvSpPr>
            <a:spLocks noChangeArrowheads="1"/>
          </p:cNvSpPr>
          <p:nvPr/>
        </p:nvSpPr>
        <p:spPr bwMode="auto">
          <a:xfrm>
            <a:off x="5924550" y="3319941"/>
            <a:ext cx="819150" cy="1085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800">
              <a:solidFill>
                <a:srgbClr val="000000"/>
              </a:solidFill>
            </a:endParaRPr>
          </a:p>
        </p:txBody>
      </p:sp>
      <p:sp>
        <p:nvSpPr>
          <p:cNvPr id="7" name="Rectangle 73"/>
          <p:cNvSpPr>
            <a:spLocks noChangeArrowheads="1"/>
          </p:cNvSpPr>
          <p:nvPr/>
        </p:nvSpPr>
        <p:spPr bwMode="auto">
          <a:xfrm>
            <a:off x="6743700" y="3319941"/>
            <a:ext cx="819150" cy="1085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800">
              <a:solidFill>
                <a:srgbClr val="000000"/>
              </a:solidFill>
            </a:endParaRPr>
          </a:p>
        </p:txBody>
      </p:sp>
      <p:sp>
        <p:nvSpPr>
          <p:cNvPr id="8" name="Rectangle 50"/>
          <p:cNvSpPr>
            <a:spLocks noChangeArrowheads="1"/>
          </p:cNvSpPr>
          <p:nvPr/>
        </p:nvSpPr>
        <p:spPr bwMode="auto">
          <a:xfrm>
            <a:off x="533400" y="3319941"/>
            <a:ext cx="819150" cy="108585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2800">
              <a:solidFill>
                <a:srgbClr val="000000"/>
              </a:solidFill>
            </a:endParaRPr>
          </a:p>
        </p:txBody>
      </p:sp>
      <p:sp>
        <p:nvSpPr>
          <p:cNvPr id="9" name="Rectangle 51"/>
          <p:cNvSpPr>
            <a:spLocks noChangeArrowheads="1"/>
          </p:cNvSpPr>
          <p:nvPr/>
        </p:nvSpPr>
        <p:spPr bwMode="auto">
          <a:xfrm>
            <a:off x="1352550" y="3319941"/>
            <a:ext cx="819150" cy="1085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800">
              <a:solidFill>
                <a:srgbClr val="000000"/>
              </a:solidFill>
            </a:endParaRPr>
          </a:p>
        </p:txBody>
      </p:sp>
      <p:sp>
        <p:nvSpPr>
          <p:cNvPr id="10" name="Rectangle 52"/>
          <p:cNvSpPr>
            <a:spLocks noChangeArrowheads="1"/>
          </p:cNvSpPr>
          <p:nvPr/>
        </p:nvSpPr>
        <p:spPr bwMode="auto">
          <a:xfrm>
            <a:off x="2171700" y="3319941"/>
            <a:ext cx="819150" cy="1085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800">
              <a:solidFill>
                <a:srgbClr val="000000"/>
              </a:solidFill>
            </a:endParaRPr>
          </a:p>
        </p:txBody>
      </p:sp>
      <p:sp>
        <p:nvSpPr>
          <p:cNvPr id="11" name="Text Box 59"/>
          <p:cNvSpPr txBox="1">
            <a:spLocks noChangeArrowheads="1"/>
          </p:cNvSpPr>
          <p:nvPr/>
        </p:nvSpPr>
        <p:spPr bwMode="auto">
          <a:xfrm>
            <a:off x="0" y="1663901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</a:t>
            </a:r>
            <a:r>
              <a:rPr lang="vi-V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Phần tô màu trong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vi-V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hình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đó</a:t>
            </a:r>
            <a:r>
              <a:rPr lang="vi-V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biểu diễn phân số nào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14" name="Text Box 76"/>
          <p:cNvSpPr txBox="1">
            <a:spLocks noChangeArrowheads="1"/>
          </p:cNvSpPr>
          <p:nvPr/>
        </p:nvSpPr>
        <p:spPr bwMode="auto">
          <a:xfrm>
            <a:off x="3864954" y="4518301"/>
            <a:ext cx="609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5" name="Line 80"/>
          <p:cNvSpPr>
            <a:spLocks noChangeShapeType="1"/>
          </p:cNvSpPr>
          <p:nvPr/>
        </p:nvSpPr>
        <p:spPr bwMode="auto">
          <a:xfrm>
            <a:off x="5105400" y="3872391"/>
            <a:ext cx="2457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/>
          </a:p>
        </p:txBody>
      </p:sp>
      <p:sp>
        <p:nvSpPr>
          <p:cNvPr id="16" name="Text Box 59"/>
          <p:cNvSpPr txBox="1">
            <a:spLocks noChangeArrowheads="1"/>
          </p:cNvSpPr>
          <p:nvPr/>
        </p:nvSpPr>
        <p:spPr bwMode="auto">
          <a:xfrm>
            <a:off x="0" y="2223709"/>
            <a:ext cx="83058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Hãy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sánh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phân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số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đó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38200" y="4517646"/>
            <a:ext cx="1743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 b="1" i="1" dirty="0" err="1">
                <a:solidFill>
                  <a:srgbClr val="FF0000"/>
                </a:solidFill>
              </a:rPr>
              <a:t>Hình</a:t>
            </a:r>
            <a:r>
              <a:rPr lang="en-US" sz="2800" b="1" i="1" dirty="0">
                <a:solidFill>
                  <a:srgbClr val="FF0000"/>
                </a:solidFill>
              </a:rPr>
              <a:t> 1</a:t>
            </a:r>
            <a:endParaRPr lang="vi-VN" sz="2800" b="1" i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829300" y="4502628"/>
            <a:ext cx="2095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i="1">
                <a:solidFill>
                  <a:srgbClr val="FF0000"/>
                </a:solidFill>
              </a:rPr>
              <a:t>Hình 2</a:t>
            </a:r>
            <a:endParaRPr lang="vi-VN" sz="2800" b="1" i="1">
              <a:solidFill>
                <a:srgbClr val="FF0000"/>
              </a:solidFill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09008" y="1091091"/>
            <a:ext cx="74612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Có</a:t>
            </a:r>
            <a:r>
              <a:rPr lang="en-US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2 </a:t>
            </a:r>
            <a:r>
              <a:rPr lang="en-US" sz="28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hình</a:t>
            </a:r>
            <a:r>
              <a:rPr lang="en-US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chữ</a:t>
            </a:r>
            <a:r>
              <a:rPr lang="en-US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nhật</a:t>
            </a:r>
            <a:r>
              <a:rPr lang="en-US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giống</a:t>
            </a:r>
            <a:r>
              <a:rPr lang="en-US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nhau</a:t>
            </a:r>
            <a:r>
              <a:rPr lang="en-US" sz="2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endParaRPr lang="en-US" sz="28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448836" y="4251807"/>
                <a:ext cx="479618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8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836" y="4251807"/>
                <a:ext cx="479618" cy="901785"/>
              </a:xfrm>
              <a:prstGeom prst="rect">
                <a:avLst/>
              </a:prstGeom>
              <a:blipFill rotWithShape="1">
                <a:blip r:embed="rId2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35917" y="4246761"/>
                <a:ext cx="479618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800" b="0" i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917" y="4246761"/>
                <a:ext cx="479618" cy="901785"/>
              </a:xfrm>
              <a:prstGeom prst="rect">
                <a:avLst/>
              </a:prstGeom>
              <a:blipFill rotWithShape="1">
                <a:blip r:embed="rId3"/>
                <a:stretch>
                  <a:fillRect b="-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-685800" y="-19050"/>
            <a:ext cx="9677400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Below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MỞ </a:t>
            </a:r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RỘNG KHÁI NIỆM PHÂN SỐ </a:t>
            </a:r>
          </a:p>
          <a:p>
            <a:r>
              <a:rPr lang="en-US" sz="2800" b="1" dirty="0" smtClean="0">
                <a:ln w="11430"/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PHÂN SỐ BẰNG NHAU</a:t>
            </a:r>
            <a:endParaRPr lang="en-US" sz="2800" b="1" dirty="0">
              <a:ln w="11430"/>
              <a:solidFill>
                <a:srgbClr val="FFC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438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4" grpId="0"/>
      <p:bldP spid="15" grpId="0" animBg="1"/>
      <p:bldP spid="16" grpId="0"/>
      <p:bldP spid="17" grpId="0"/>
      <p:bldP spid="18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2950</TotalTime>
  <Words>1129</Words>
  <Application>Microsoft Office PowerPoint</Application>
  <PresentationFormat>On-screen Show (16:9)</PresentationFormat>
  <Paragraphs>218</Paragraphs>
  <Slides>15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DTLC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Nguyên Hằng</dc:creator>
  <cp:lastModifiedBy>Admin</cp:lastModifiedBy>
  <cp:revision>204</cp:revision>
  <dcterms:created xsi:type="dcterms:W3CDTF">2010-10-10T14:17:59Z</dcterms:created>
  <dcterms:modified xsi:type="dcterms:W3CDTF">2021-02-17T00:19:23Z</dcterms:modified>
</cp:coreProperties>
</file>