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8"/>
  </p:notesMasterIdLst>
  <p:sldIdLst>
    <p:sldId id="283" r:id="rId3"/>
    <p:sldId id="256" r:id="rId4"/>
    <p:sldId id="257" r:id="rId5"/>
    <p:sldId id="268" r:id="rId6"/>
    <p:sldId id="282" r:id="rId7"/>
    <p:sldId id="264" r:id="rId8"/>
    <p:sldId id="263" r:id="rId9"/>
    <p:sldId id="259" r:id="rId10"/>
    <p:sldId id="269" r:id="rId11"/>
    <p:sldId id="272" r:id="rId12"/>
    <p:sldId id="271" r:id="rId13"/>
    <p:sldId id="275" r:id="rId14"/>
    <p:sldId id="273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009900"/>
    <a:srgbClr val="FFFF66"/>
    <a:srgbClr val="00CC00"/>
    <a:srgbClr val="0033CC"/>
    <a:srgbClr val="339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9456" autoAdjust="0"/>
  </p:normalViewPr>
  <p:slideViewPr>
    <p:cSldViewPr>
      <p:cViewPr varScale="1">
        <p:scale>
          <a:sx n="73" d="100"/>
          <a:sy n="73" d="100"/>
        </p:scale>
        <p:origin x="11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AB51C391-7933-4149-A1FE-D3D5A9E61395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AB51C391-7933-4149-A1FE-D3D5A9E61395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94F978BF-BB48-44D2-ADAD-4132A3F076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97A012C-CD60-402B-9675-821BB89ACB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DB837E9-E50D-4DD6-B588-46659E6541B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348FF5EA-DEEE-48F2-AB11-FCACC0562DC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5E691FCA-571D-49D7-B113-B7E47A28A4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1A2BEC7B-490C-43C4-AD76-6CFCBC090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41EDDB-70AE-4278-80CB-DB3AD9725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606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E967DFA-C3E4-40F0-A4FF-0C628E5C57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DE861E-FAF1-451E-85E7-6A15BDBE79A7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D85A10C-0583-41E1-BF9F-54C214421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641674A-F53F-42D9-AC52-48D67071E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2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68BF2D-3185-4F2A-A0F9-EB9D13273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A8D6C7-4D59-4942-857F-7486D0A59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666851-F57C-46AD-97DE-50C158243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F07D-E424-4335-B8A0-628817E14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5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46EBF3-5864-4117-8B7C-84F1A2177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1DFE2A-BA8E-4D40-BA66-6C54EBA52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80E83F-FAD9-4F3D-8632-31AB516BF9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FD8D-9155-44AF-8BCF-AE8228A2F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89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CB1BD0-031D-4E96-8628-3FDA425BB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19E7BC-2132-487C-95B9-7318ADA3CF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C8A194-A267-4E17-B2EE-0E96D7EAC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DE79-6192-401B-A36F-93489F5B5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872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FF25F3-DD30-425B-BD2D-05B77B37EB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91BAA7-4315-42DD-92E5-ED2837E0AA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049395-F92E-411E-9C29-D540C4529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BA2D-E5D8-42D6-A0CB-E5A53BE3E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140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BA897A32-4DDA-42E2-87D1-7093D74881FB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D480CD32-085C-491A-BFFF-BCC2170E92A7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23666AC9-84F3-44E2-BF7C-BABB9236E0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EF72FE6-881B-41A9-97D4-23E6875D7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390FCF34-021B-41E0-901D-98107CD8BA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8A4261C5-4DAF-4902-A927-C91153CDB53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7F814872-5C63-4B63-A92B-CFBB2EB181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ABACF2D2-2D2E-4F83-91BF-0002E1903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5ABE412C-BAED-4B17-88DC-0B4B88F578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CF9857DB-711C-4025-BF23-1D3EAA7FCA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1E64C9B1-E1C8-4D2D-B845-797B4BFF94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9BE436B6-9274-4F70-9196-D75B1E5F71BE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A70E0246-EF7A-4F84-A8AA-BFA234F55286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A2AFEE7F-7026-4549-80BE-288725AFE065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360B174A-7F08-4B59-BC89-DEDCEE9975C8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1940F860-A733-4B13-9667-80858BCFA98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B35146CF-9E2B-4D0B-91B8-0A61549545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AFA512F5-C0F0-4D00-9964-7E5D2783A3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FC3B18B2-1B2A-4F4D-BC57-856C626A86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8E9A154E-1D47-465B-8303-E97EE2CE7D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5B2C44B4-823A-42C3-98AD-20329BAFA4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1587EC1C-92C6-4236-A37B-6F14AE66250B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6 w 4288"/>
              <a:gd name="T5" fmla="*/ 362902749 h 459"/>
              <a:gd name="T6" fmla="*/ 2147483646 w 4288"/>
              <a:gd name="T7" fmla="*/ 947579400 h 459"/>
              <a:gd name="T8" fmla="*/ 2147483646 w 4288"/>
              <a:gd name="T9" fmla="*/ 383064013 h 459"/>
              <a:gd name="T10" fmla="*/ 2147483646 w 4288"/>
              <a:gd name="T11" fmla="*/ 1149192039 h 459"/>
              <a:gd name="T12" fmla="*/ 2147483646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A0D39451-E83C-4B37-96C6-9382D191E432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03402B24-7144-42D4-90D6-3E01D4BC77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F4406032-9E95-4BCB-ACED-71CBF16B7B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82DCED4E-AA91-4156-BA8C-84C153881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B6BCF-5034-4BAB-98ED-DC6627218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474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6EA4AE-5317-48BC-A29E-9B5BDBD5C0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4C84E3C-FDDC-48DE-B516-8D9E1FE92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E465C99-CF02-4954-B14C-534E505E7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09E20-1B6E-4EE6-A3C9-4B8C13567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84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F8455A-5033-431F-A0BE-05010DE6D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793F0A-8FC6-4C8D-83B9-68A9D857E7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AECC975-0507-4E48-B07D-8FD6C9DB96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2F01B-D4B2-4268-A378-AB6A7DF01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752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9EBABB-E012-4D7F-9722-06505E16FE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72974F-9B4E-4D81-8B04-BBAE2F707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C33729B-37CD-4F8C-AB5D-90D7E6849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61CB0-1E0C-472D-9CD4-E7D71DEDF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77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A21EE41-968C-46A8-B38E-F769A6799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27DE95B-2EDB-4524-A5C0-E0043D90D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64AEE03-8301-479D-ADA0-00B961F5D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C20EB-EEE2-4FE3-9D59-7F0E458CD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578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75221E-B0F5-458C-A131-473E95AE4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90A20F-0761-457E-9954-517F1B4DCF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036CF38-A44F-4CE5-9881-057D720E8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192C5-9E6A-4616-BF88-0D1B539E7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733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401974C-27D1-47F8-9B65-0AAF5B70AC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1B202C9-625F-4CD4-88D1-8377CC03B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EFC2AC3-A01C-4F18-84BB-430C5256C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EEE30-7FA6-4F4B-89C8-70E6F51D3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82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22340F-D83D-410F-97E9-5573294E44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125E71-3E99-4434-A057-1F1EBD2292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24DAD4-0C99-4F65-8373-5BE03C079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8E28D-D9B4-4C96-BE1A-70D485FF1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941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783546-8427-48B4-856C-2099D29F2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84ABC3-9616-4D91-BDCF-E2F48E9DC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7A4521E-F57A-47B9-86D4-392B3F073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496DF-EBC3-41D6-9B80-26A4DEE34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58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0C3A2B-3964-4ADA-816F-AF4233173E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9C3253-ED62-46DE-9D5F-7F4E43A80B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A506B61-CFC1-4044-BCAD-C976EE5F8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FA21E-4C60-4C2E-810B-AD875605B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183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8AE4DA-2A3C-4E38-9703-280DB04031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88C63BC-81C4-4EE7-A8E6-FC95FAE21B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68C67F3-0FB8-48E4-A186-35AABCF21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D9632-BED3-4DA2-BA63-9C6C8EA58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599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3E2E09-44D3-4226-995F-326340DB0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B889BD-F4A4-4AFA-8D02-72A3C585F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B47A3E6-B72A-4E2A-B7FA-5CAEF1F6F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FDC74-303C-475E-8E0F-9F9917AAD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53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40170F-513F-432F-8034-ED0F4F6DE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EB9549-4E69-4FA2-A5F2-18280A7A0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22981-E08F-4CEE-AA5B-BE81CBBD1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6F676-C935-461E-B7A2-8388334E7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1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71085B-C350-461C-876F-E56FCCD90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686AD-7AEB-4FD4-BA65-9CA955203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350C76-C70C-4D82-8579-D9FA35D5F8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CB7DB-6FDE-442E-8C3A-C3A6351EB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93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3A9802C-FB24-4F13-8B7A-579E9F4DA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76CC07-450E-4B72-B330-B617EED0E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91CA6A3-39A2-475E-91A2-1B0EBB1D93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20191-1354-4AC0-98F0-BAC1D9046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98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A7C0F5-BEB0-4DEA-B084-7DDD0A597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9F21D1-B843-4EA0-B0AD-8A9056D01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4E87A8-D40C-4F8F-BD8B-AB0C4A899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CE44-623F-4736-8ED6-E26135B02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49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A4DEDC-EC5B-4D1E-9D14-EBB980780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496FAF-04C2-4F64-8236-4ECD8590F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C32002-E28D-4606-99F3-F65883009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4E831-8041-41CB-A213-9CB4A0BAB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18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8FF555-4081-4A4A-9713-6E853E8D6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B7F4ED-A8BB-45DD-9C37-D589654AE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D3820A-4AFC-4411-B4F0-E1F989B05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A7EB2-3984-403C-97A3-198EC7533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42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B617DF-6C87-429B-B860-128A221512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F2EE7-2F05-44E1-81D8-05C025DA71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083E0-760D-4D30-AA5D-743A3A1D7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C67BF-84E6-4D11-837E-486BB3BBE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56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2CA2554-6A0B-419E-9CB5-90FD6D794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118BC2-16D0-4CD1-96CA-9E2E14F5A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D9D0EB-54AF-44D3-84A8-6186EF0DA2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36F1EF2-B5B8-43BE-A145-A07CC6DF7B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9D102ED-FD95-44D3-9CD8-A556F804E0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DF7F68-2509-42EF-BCB7-7D80935051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>
            <a:extLst>
              <a:ext uri="{FF2B5EF4-FFF2-40B4-BE49-F238E27FC236}">
                <a16:creationId xmlns:a16="http://schemas.microsoft.com/office/drawing/2014/main" id="{55A5462E-5DBD-4BF3-9DD6-A3D94A335607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14B1B89-9F0C-4F12-BA3F-62591576C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FE9C2A6-18AF-42ED-A19F-7E23E76F9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1F674DF9-E765-4FB1-9C00-3D91A4AE47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3FD1CA66-437A-4182-920D-B4F49BCF56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E3E55AE5-6AA1-4642-8AA8-685C393CBB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97CD5CC-D663-4027-8B24-F93706B8E9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6" name="Freeform 8">
            <a:extLst>
              <a:ext uri="{FF2B5EF4-FFF2-40B4-BE49-F238E27FC236}">
                <a16:creationId xmlns:a16="http://schemas.microsoft.com/office/drawing/2014/main" id="{54A33CF6-8759-46D4-87D7-F986C17BF579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Freeform 9">
            <a:extLst>
              <a:ext uri="{FF2B5EF4-FFF2-40B4-BE49-F238E27FC236}">
                <a16:creationId xmlns:a16="http://schemas.microsoft.com/office/drawing/2014/main" id="{67C5D567-02D0-4661-83FD-F8D400272819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8" name="Group 10">
            <a:extLst>
              <a:ext uri="{FF2B5EF4-FFF2-40B4-BE49-F238E27FC236}">
                <a16:creationId xmlns:a16="http://schemas.microsoft.com/office/drawing/2014/main" id="{9EB6F470-FBE8-451A-A6EC-5E83697914A9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75" name="Freeform 11">
              <a:extLst>
                <a:ext uri="{FF2B5EF4-FFF2-40B4-BE49-F238E27FC236}">
                  <a16:creationId xmlns:a16="http://schemas.microsoft.com/office/drawing/2014/main" id="{9BEC0CA2-54D0-421B-8E8C-A9135AEA7A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2">
              <a:extLst>
                <a:ext uri="{FF2B5EF4-FFF2-40B4-BE49-F238E27FC236}">
                  <a16:creationId xmlns:a16="http://schemas.microsoft.com/office/drawing/2014/main" id="{5008F937-F8A9-47E5-A7A8-DD350A49D7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3">
              <a:extLst>
                <a:ext uri="{FF2B5EF4-FFF2-40B4-BE49-F238E27FC236}">
                  <a16:creationId xmlns:a16="http://schemas.microsoft.com/office/drawing/2014/main" id="{406B346B-67E3-4BEF-A2B5-094BB2BDF5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4">
              <a:extLst>
                <a:ext uri="{FF2B5EF4-FFF2-40B4-BE49-F238E27FC236}">
                  <a16:creationId xmlns:a16="http://schemas.microsoft.com/office/drawing/2014/main" id="{8B63E758-FF52-4707-990E-7761D21A68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15">
              <a:extLst>
                <a:ext uri="{FF2B5EF4-FFF2-40B4-BE49-F238E27FC236}">
                  <a16:creationId xmlns:a16="http://schemas.microsoft.com/office/drawing/2014/main" id="{7C6F4C47-43DE-41DD-B0DC-06043229D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16">
              <a:extLst>
                <a:ext uri="{FF2B5EF4-FFF2-40B4-BE49-F238E27FC236}">
                  <a16:creationId xmlns:a16="http://schemas.microsoft.com/office/drawing/2014/main" id="{F6EA579D-AB33-432E-8D75-73F05F687C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17">
              <a:extLst>
                <a:ext uri="{FF2B5EF4-FFF2-40B4-BE49-F238E27FC236}">
                  <a16:creationId xmlns:a16="http://schemas.microsoft.com/office/drawing/2014/main" id="{F518C980-CFAA-4B37-BD26-83ED954AC6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18">
              <a:extLst>
                <a:ext uri="{FF2B5EF4-FFF2-40B4-BE49-F238E27FC236}">
                  <a16:creationId xmlns:a16="http://schemas.microsoft.com/office/drawing/2014/main" id="{04AD5286-C24A-434F-A3A9-5CCE38C927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19">
              <a:extLst>
                <a:ext uri="{FF2B5EF4-FFF2-40B4-BE49-F238E27FC236}">
                  <a16:creationId xmlns:a16="http://schemas.microsoft.com/office/drawing/2014/main" id="{DFDFD6D1-6096-4391-AE7A-A705D69FB1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84" name="Group 20">
              <a:extLst>
                <a:ext uri="{FF2B5EF4-FFF2-40B4-BE49-F238E27FC236}">
                  <a16:creationId xmlns:a16="http://schemas.microsoft.com/office/drawing/2014/main" id="{FBB52845-BB26-4838-8150-E4C11F7EB85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>
                <a:extLst>
                  <a:ext uri="{FF2B5EF4-FFF2-40B4-BE49-F238E27FC236}">
                    <a16:creationId xmlns:a16="http://schemas.microsoft.com/office/drawing/2014/main" id="{35B6A337-9624-4F13-B7B5-DBD06167571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98" name="Freeform 22">
                  <a:extLst>
                    <a:ext uri="{FF2B5EF4-FFF2-40B4-BE49-F238E27FC236}">
                      <a16:creationId xmlns:a16="http://schemas.microsoft.com/office/drawing/2014/main" id="{E44F8F00-9E5C-4AB3-9F0A-8D937D6D2B7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" name="Freeform 23">
                  <a:extLst>
                    <a:ext uri="{FF2B5EF4-FFF2-40B4-BE49-F238E27FC236}">
                      <a16:creationId xmlns:a16="http://schemas.microsoft.com/office/drawing/2014/main" id="{495B1DA2-ED7D-42FA-A0F2-15BCC88CC48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" name="Freeform 24">
                  <a:extLst>
                    <a:ext uri="{FF2B5EF4-FFF2-40B4-BE49-F238E27FC236}">
                      <a16:creationId xmlns:a16="http://schemas.microsoft.com/office/drawing/2014/main" id="{DA22040E-31A6-4833-81B4-C8D272F8AB7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6" name="Freeform 25">
                <a:extLst>
                  <a:ext uri="{FF2B5EF4-FFF2-40B4-BE49-F238E27FC236}">
                    <a16:creationId xmlns:a16="http://schemas.microsoft.com/office/drawing/2014/main" id="{FC3F8FD7-0364-4E69-8D0B-183830E11C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26">
                <a:extLst>
                  <a:ext uri="{FF2B5EF4-FFF2-40B4-BE49-F238E27FC236}">
                    <a16:creationId xmlns:a16="http://schemas.microsoft.com/office/drawing/2014/main" id="{EBC3194D-EA62-4CC4-A5CF-E31B11CC9F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27">
                <a:extLst>
                  <a:ext uri="{FF2B5EF4-FFF2-40B4-BE49-F238E27FC236}">
                    <a16:creationId xmlns:a16="http://schemas.microsoft.com/office/drawing/2014/main" id="{5AD71064-6EEF-4436-8EAF-85831928EA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9" name="Group 28">
                <a:extLst>
                  <a:ext uri="{FF2B5EF4-FFF2-40B4-BE49-F238E27FC236}">
                    <a16:creationId xmlns:a16="http://schemas.microsoft.com/office/drawing/2014/main" id="{831B6FB6-A40B-409B-A5AA-452DDF04815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90" name="Freeform 29">
                  <a:extLst>
                    <a:ext uri="{FF2B5EF4-FFF2-40B4-BE49-F238E27FC236}">
                      <a16:creationId xmlns:a16="http://schemas.microsoft.com/office/drawing/2014/main" id="{EABEBB9D-7624-48F8-ADC9-CA7BFE85535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" name="Freeform 30">
                  <a:extLst>
                    <a:ext uri="{FF2B5EF4-FFF2-40B4-BE49-F238E27FC236}">
                      <a16:creationId xmlns:a16="http://schemas.microsoft.com/office/drawing/2014/main" id="{5AD7EB64-3863-4753-8D56-CD0190E5B0E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Freeform 31">
                  <a:extLst>
                    <a:ext uri="{FF2B5EF4-FFF2-40B4-BE49-F238E27FC236}">
                      <a16:creationId xmlns:a16="http://schemas.microsoft.com/office/drawing/2014/main" id="{E620CA4F-8855-41E8-A55E-25EDDF0DD3B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Freeform 32">
                  <a:extLst>
                    <a:ext uri="{FF2B5EF4-FFF2-40B4-BE49-F238E27FC236}">
                      <a16:creationId xmlns:a16="http://schemas.microsoft.com/office/drawing/2014/main" id="{E3B2DD01-A5E2-48DB-9690-BA6C34ADCBD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33">
                  <a:extLst>
                    <a:ext uri="{FF2B5EF4-FFF2-40B4-BE49-F238E27FC236}">
                      <a16:creationId xmlns:a16="http://schemas.microsoft.com/office/drawing/2014/main" id="{E916B720-036F-4817-A64F-AB23F831052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Freeform 34">
                  <a:extLst>
                    <a:ext uri="{FF2B5EF4-FFF2-40B4-BE49-F238E27FC236}">
                      <a16:creationId xmlns:a16="http://schemas.microsoft.com/office/drawing/2014/main" id="{13A97074-77FB-4AAA-9039-6CF7E3EE8BF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" name="Freeform 35">
                  <a:extLst>
                    <a:ext uri="{FF2B5EF4-FFF2-40B4-BE49-F238E27FC236}">
                      <a16:creationId xmlns:a16="http://schemas.microsoft.com/office/drawing/2014/main" id="{25A49020-01EB-4541-8786-620004E7BCF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" name="Freeform 36">
                  <a:extLst>
                    <a:ext uri="{FF2B5EF4-FFF2-40B4-BE49-F238E27FC236}">
                      <a16:creationId xmlns:a16="http://schemas.microsoft.com/office/drawing/2014/main" id="{4C914073-7F93-41B7-A6C1-BB741D31B4B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59" name="Group 37">
            <a:extLst>
              <a:ext uri="{FF2B5EF4-FFF2-40B4-BE49-F238E27FC236}">
                <a16:creationId xmlns:a16="http://schemas.microsoft.com/office/drawing/2014/main" id="{A2E07EF0-4C46-46CF-BF3A-B822459B5641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73" name="Freeform 38">
              <a:extLst>
                <a:ext uri="{FF2B5EF4-FFF2-40B4-BE49-F238E27FC236}">
                  <a16:creationId xmlns:a16="http://schemas.microsoft.com/office/drawing/2014/main" id="{A7797F55-069C-4A84-9B1D-42EBB30B3041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39">
              <a:extLst>
                <a:ext uri="{FF2B5EF4-FFF2-40B4-BE49-F238E27FC236}">
                  <a16:creationId xmlns:a16="http://schemas.microsoft.com/office/drawing/2014/main" id="{E682F0DC-71CB-44A0-BA25-4B9D0FBE0372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0" name="Group 40">
            <a:extLst>
              <a:ext uri="{FF2B5EF4-FFF2-40B4-BE49-F238E27FC236}">
                <a16:creationId xmlns:a16="http://schemas.microsoft.com/office/drawing/2014/main" id="{0AD24CEC-07A4-4A91-8ABF-33E307634F79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>
              <a:extLst>
                <a:ext uri="{FF2B5EF4-FFF2-40B4-BE49-F238E27FC236}">
                  <a16:creationId xmlns:a16="http://schemas.microsoft.com/office/drawing/2014/main" id="{B9E3834D-D364-43D0-98A6-0C08968B194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63" name="Freeform 42">
                <a:extLst>
                  <a:ext uri="{FF2B5EF4-FFF2-40B4-BE49-F238E27FC236}">
                    <a16:creationId xmlns:a16="http://schemas.microsoft.com/office/drawing/2014/main" id="{FCCB7341-B202-4EFA-8598-7297BAAAF9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4" name="Group 43">
                <a:extLst>
                  <a:ext uri="{FF2B5EF4-FFF2-40B4-BE49-F238E27FC236}">
                    <a16:creationId xmlns:a16="http://schemas.microsoft.com/office/drawing/2014/main" id="{112EFA99-3B0E-4F15-AEFE-E1CF9FC7B68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65" name="Freeform 44">
                  <a:extLst>
                    <a:ext uri="{FF2B5EF4-FFF2-40B4-BE49-F238E27FC236}">
                      <a16:creationId xmlns:a16="http://schemas.microsoft.com/office/drawing/2014/main" id="{4237F7B5-6230-429B-8BA7-9B55EEF14CD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" name="Freeform 45">
                  <a:extLst>
                    <a:ext uri="{FF2B5EF4-FFF2-40B4-BE49-F238E27FC236}">
                      <a16:creationId xmlns:a16="http://schemas.microsoft.com/office/drawing/2014/main" id="{BFDC3FD7-60E4-4790-9601-761DE0BEA16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Freeform 46">
                  <a:extLst>
                    <a:ext uri="{FF2B5EF4-FFF2-40B4-BE49-F238E27FC236}">
                      <a16:creationId xmlns:a16="http://schemas.microsoft.com/office/drawing/2014/main" id="{AE18BC47-57FE-456A-B55C-C981FBACF95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Freeform 47">
                  <a:extLst>
                    <a:ext uri="{FF2B5EF4-FFF2-40B4-BE49-F238E27FC236}">
                      <a16:creationId xmlns:a16="http://schemas.microsoft.com/office/drawing/2014/main" id="{9B3DE86B-6EEB-4F26-B148-EC3964C40CB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Freeform 48">
                  <a:extLst>
                    <a:ext uri="{FF2B5EF4-FFF2-40B4-BE49-F238E27FC236}">
                      <a16:creationId xmlns:a16="http://schemas.microsoft.com/office/drawing/2014/main" id="{0C9CEEEE-BF69-4F2D-A078-8FBED35EB7B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Freeform 49">
                  <a:extLst>
                    <a:ext uri="{FF2B5EF4-FFF2-40B4-BE49-F238E27FC236}">
                      <a16:creationId xmlns:a16="http://schemas.microsoft.com/office/drawing/2014/main" id="{C255BABF-0490-4523-827A-A6ED0933DE1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Freeform 50">
                  <a:extLst>
                    <a:ext uri="{FF2B5EF4-FFF2-40B4-BE49-F238E27FC236}">
                      <a16:creationId xmlns:a16="http://schemas.microsoft.com/office/drawing/2014/main" id="{D77B6C92-F910-4B99-819B-620B75A7108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Freeform 51">
                  <a:extLst>
                    <a:ext uri="{FF2B5EF4-FFF2-40B4-BE49-F238E27FC236}">
                      <a16:creationId xmlns:a16="http://schemas.microsoft.com/office/drawing/2014/main" id="{49B45FB5-BB65-49C0-AFE4-28B5983EEB4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62" name="Line 52">
              <a:extLst>
                <a:ext uri="{FF2B5EF4-FFF2-40B4-BE49-F238E27FC236}">
                  <a16:creationId xmlns:a16="http://schemas.microsoft.com/office/drawing/2014/main" id="{0D3564B2-8B84-493F-A528-D71CB1F47BA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Gioi-Han-Nao-Cho-Chung-Ta.mp3" TargetMode="External"/><Relationship Id="rId6" Type="http://schemas.openxmlformats.org/officeDocument/2006/relationships/hyperlink" Target="Tiet%2060...khong%20gian.gs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inh%20chop%20dong.cg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Kim%20tu%20thap.cg3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inh%20chop%20deu%20chop%20cut%20deu%20(Hinh%20dong%20cabri%203d).cg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ictur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03" y="797398"/>
            <a:ext cx="6686755" cy="49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2677749" y="2740710"/>
            <a:ext cx="4011356" cy="10225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40" b="1" kern="10" dirty="0">
                <a:solidFill>
                  <a:srgbClr val="FF0066"/>
                </a:solidFill>
                <a:effectLst>
                  <a:prstShdw prst="shdw17" dist="17961" dir="2700000">
                    <a:srgbClr val="99003D"/>
                  </a:prstShdw>
                </a:effectLst>
                <a:cs typeface="Times New Roman" panose="02020603050405020304" pitchFamily="18" charset="0"/>
              </a:rPr>
              <a:t>NHIỆT LIỆT CHÀO MỪNG </a:t>
            </a:r>
          </a:p>
          <a:p>
            <a:pPr algn="ctr"/>
            <a:r>
              <a:rPr lang="en-US" sz="2340" b="1" kern="10" dirty="0">
                <a:solidFill>
                  <a:srgbClr val="FF0066"/>
                </a:solidFill>
                <a:effectLst>
                  <a:prstShdw prst="shdw17" dist="17961" dir="2700000">
                    <a:srgbClr val="99003D"/>
                  </a:prstShdw>
                </a:effectLst>
                <a:cs typeface="Times New Roman" panose="02020603050405020304" pitchFamily="18" charset="0"/>
              </a:rPr>
              <a:t>CÁC EM HỌC SINH LỚP 8A7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229203" y="5468339"/>
            <a:ext cx="4568489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175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GV </a:t>
            </a:r>
            <a:r>
              <a:rPr lang="en-US" altLang="vi-VN" sz="175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175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75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175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175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vi-VN" sz="175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75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vi-VN" sz="175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75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Hương</a:t>
            </a:r>
            <a:endParaRPr lang="en-GB" altLang="vi-VN" sz="1755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305800" cy="5486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3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>
            <a:extLst>
              <a:ext uri="{FF2B5EF4-FFF2-40B4-BE49-F238E27FC236}">
                <a16:creationId xmlns:a16="http://schemas.microsoft.com/office/drawing/2014/main" id="{53A45B8E-FCAA-4073-9DBD-BEB7575D8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53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/>
              <a:t>Bài 38:</a:t>
            </a:r>
            <a:r>
              <a:rPr lang="en-US" altLang="en-US" sz="2800" b="1"/>
              <a:t> Trong các tấm bìa ở hình 121, em gấp lại tấm bìa nào thì có được một hình chóp đều ?</a:t>
            </a:r>
          </a:p>
        </p:txBody>
      </p:sp>
      <p:grpSp>
        <p:nvGrpSpPr>
          <p:cNvPr id="14339" name="Group 22">
            <a:extLst>
              <a:ext uri="{FF2B5EF4-FFF2-40B4-BE49-F238E27FC236}">
                <a16:creationId xmlns:a16="http://schemas.microsoft.com/office/drawing/2014/main" id="{5FB23438-87E0-4231-8374-FB148C73A94E}"/>
              </a:ext>
            </a:extLst>
          </p:cNvPr>
          <p:cNvGrpSpPr>
            <a:grpSpLocks/>
          </p:cNvGrpSpPr>
          <p:nvPr/>
        </p:nvGrpSpPr>
        <p:grpSpPr bwMode="auto">
          <a:xfrm>
            <a:off x="-3152775" y="1435100"/>
            <a:ext cx="858837" cy="1066800"/>
            <a:chOff x="1784" y="2312"/>
            <a:chExt cx="540" cy="416"/>
          </a:xfrm>
        </p:grpSpPr>
        <p:sp>
          <p:nvSpPr>
            <p:cNvPr id="14417" name="Line 23">
              <a:extLst>
                <a:ext uri="{FF2B5EF4-FFF2-40B4-BE49-F238E27FC236}">
                  <a16:creationId xmlns:a16="http://schemas.microsoft.com/office/drawing/2014/main" id="{F140AF59-A87D-4064-B186-EF09CC7C4C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2320"/>
              <a:ext cx="264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Line 24">
              <a:extLst>
                <a:ext uri="{FF2B5EF4-FFF2-40B4-BE49-F238E27FC236}">
                  <a16:creationId xmlns:a16="http://schemas.microsoft.com/office/drawing/2014/main" id="{68BC2E27-2CE7-48FA-A4B3-C8FFF79C34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4" y="2728"/>
              <a:ext cx="5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25">
              <a:extLst>
                <a:ext uri="{FF2B5EF4-FFF2-40B4-BE49-F238E27FC236}">
                  <a16:creationId xmlns:a16="http://schemas.microsoft.com/office/drawing/2014/main" id="{5E887B72-A911-47B6-958A-CBA9CFB8F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6" y="2312"/>
              <a:ext cx="264" cy="4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6">
            <a:extLst>
              <a:ext uri="{FF2B5EF4-FFF2-40B4-BE49-F238E27FC236}">
                <a16:creationId xmlns:a16="http://schemas.microsoft.com/office/drawing/2014/main" id="{6EC739CA-3133-4201-8A1B-205277AC6474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1371600"/>
            <a:ext cx="2751138" cy="2078038"/>
            <a:chOff x="3288" y="995"/>
            <a:chExt cx="1733" cy="1309"/>
          </a:xfrm>
        </p:grpSpPr>
        <p:sp>
          <p:nvSpPr>
            <p:cNvPr id="14404" name="Line 11">
              <a:extLst>
                <a:ext uri="{FF2B5EF4-FFF2-40B4-BE49-F238E27FC236}">
                  <a16:creationId xmlns:a16="http://schemas.microsoft.com/office/drawing/2014/main" id="{FC93E093-61BD-40CC-A50E-576B7B66E3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814574" flipH="1">
              <a:off x="4011" y="1263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12">
              <a:extLst>
                <a:ext uri="{FF2B5EF4-FFF2-40B4-BE49-F238E27FC236}">
                  <a16:creationId xmlns:a16="http://schemas.microsoft.com/office/drawing/2014/main" id="{F3490675-F688-43F7-A0C7-2AFF6220B8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814574" flipH="1">
              <a:off x="4211" y="1730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13">
              <a:extLst>
                <a:ext uri="{FF2B5EF4-FFF2-40B4-BE49-F238E27FC236}">
                  <a16:creationId xmlns:a16="http://schemas.microsoft.com/office/drawing/2014/main" id="{6D1A7E2D-0FF1-4FBC-B5FB-0026359A8C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785426">
              <a:off x="4199" y="1065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07" name="Group 45">
              <a:extLst>
                <a:ext uri="{FF2B5EF4-FFF2-40B4-BE49-F238E27FC236}">
                  <a16:creationId xmlns:a16="http://schemas.microsoft.com/office/drawing/2014/main" id="{CE1FA777-8350-4D80-90B5-8732745FAF4A}"/>
                </a:ext>
              </a:extLst>
            </p:cNvPr>
            <p:cNvGrpSpPr>
              <a:grpSpLocks/>
            </p:cNvGrpSpPr>
            <p:nvPr/>
          </p:nvGrpSpPr>
          <p:grpSpPr bwMode="auto">
            <a:xfrm rot="1188125">
              <a:off x="4293" y="1555"/>
              <a:ext cx="728" cy="749"/>
              <a:chOff x="1096" y="1288"/>
              <a:chExt cx="728" cy="749"/>
            </a:xfrm>
          </p:grpSpPr>
          <p:sp>
            <p:nvSpPr>
              <p:cNvPr id="14414" name="Line 26">
                <a:extLst>
                  <a:ext uri="{FF2B5EF4-FFF2-40B4-BE49-F238E27FC236}">
                    <a16:creationId xmlns:a16="http://schemas.microsoft.com/office/drawing/2014/main" id="{BCC06502-F271-4FDC-88FE-7274198E2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8" y="1288"/>
                <a:ext cx="496" cy="2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Line 27">
                <a:extLst>
                  <a:ext uri="{FF2B5EF4-FFF2-40B4-BE49-F238E27FC236}">
                    <a16:creationId xmlns:a16="http://schemas.microsoft.com/office/drawing/2014/main" id="{A7B9A4BA-0281-49D6-A298-AFF7F78E3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784736" flipH="1">
                <a:off x="1441" y="1767"/>
                <a:ext cx="54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6" name="Line 28">
                <a:extLst>
                  <a:ext uri="{FF2B5EF4-FFF2-40B4-BE49-F238E27FC236}">
                    <a16:creationId xmlns:a16="http://schemas.microsoft.com/office/drawing/2014/main" id="{2DB66D76-46AB-46DD-9D20-33F2963B1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6" y="1768"/>
                <a:ext cx="496" cy="2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08" name="Line 31">
              <a:extLst>
                <a:ext uri="{FF2B5EF4-FFF2-40B4-BE49-F238E27FC236}">
                  <a16:creationId xmlns:a16="http://schemas.microsoft.com/office/drawing/2014/main" id="{3AA23840-4882-475B-8A75-F007BA7C5E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397" y="1266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32">
              <a:extLst>
                <a:ext uri="{FF2B5EF4-FFF2-40B4-BE49-F238E27FC236}">
                  <a16:creationId xmlns:a16="http://schemas.microsoft.com/office/drawing/2014/main" id="{46CB7D3F-0E95-43BB-9071-775DBC8211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200" y="796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34">
              <a:extLst>
                <a:ext uri="{FF2B5EF4-FFF2-40B4-BE49-F238E27FC236}">
                  <a16:creationId xmlns:a16="http://schemas.microsoft.com/office/drawing/2014/main" id="{BF5569B3-B300-443F-B3FE-026715C52EE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374407" flipH="1">
              <a:off x="3740" y="1280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35">
              <a:extLst>
                <a:ext uri="{FF2B5EF4-FFF2-40B4-BE49-F238E27FC236}">
                  <a16:creationId xmlns:a16="http://schemas.microsoft.com/office/drawing/2014/main" id="{DDBAFA77-4C04-4097-9FB3-698606EEB9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374407" flipH="1">
              <a:off x="3758" y="1930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38">
              <a:extLst>
                <a:ext uri="{FF2B5EF4-FFF2-40B4-BE49-F238E27FC236}">
                  <a16:creationId xmlns:a16="http://schemas.microsoft.com/office/drawing/2014/main" id="{F0CF2B40-7616-4E3F-B50A-D58AAB5CB9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399575" flipH="1">
              <a:off x="3535" y="1111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39">
              <a:extLst>
                <a:ext uri="{FF2B5EF4-FFF2-40B4-BE49-F238E27FC236}">
                  <a16:creationId xmlns:a16="http://schemas.microsoft.com/office/drawing/2014/main" id="{35068A45-1493-4053-BE67-9F3962DF83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399575" flipH="1">
              <a:off x="3288" y="1780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1" name="Group 85">
            <a:extLst>
              <a:ext uri="{FF2B5EF4-FFF2-40B4-BE49-F238E27FC236}">
                <a16:creationId xmlns:a16="http://schemas.microsoft.com/office/drawing/2014/main" id="{6700512C-9050-4B4C-B3D6-1AF78E2757A3}"/>
              </a:ext>
            </a:extLst>
          </p:cNvPr>
          <p:cNvGrpSpPr>
            <a:grpSpLocks/>
          </p:cNvGrpSpPr>
          <p:nvPr/>
        </p:nvGrpSpPr>
        <p:grpSpPr bwMode="auto">
          <a:xfrm>
            <a:off x="1090613" y="1531938"/>
            <a:ext cx="2795587" cy="1439862"/>
            <a:chOff x="639" y="1061"/>
            <a:chExt cx="1761" cy="907"/>
          </a:xfrm>
        </p:grpSpPr>
        <p:sp>
          <p:nvSpPr>
            <p:cNvPr id="14394" name="Line 7">
              <a:extLst>
                <a:ext uri="{FF2B5EF4-FFF2-40B4-BE49-F238E27FC236}">
                  <a16:creationId xmlns:a16="http://schemas.microsoft.com/office/drawing/2014/main" id="{0F569E26-4E27-44AD-AE16-89E38C08A2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784736" flipH="1">
              <a:off x="1294" y="1108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8">
              <a:extLst>
                <a:ext uri="{FF2B5EF4-FFF2-40B4-BE49-F238E27FC236}">
                  <a16:creationId xmlns:a16="http://schemas.microsoft.com/office/drawing/2014/main" id="{6A0CF2CF-EB11-49D4-905A-54D09F3CDD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784736" flipH="1">
              <a:off x="1509" y="1463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9">
              <a:extLst>
                <a:ext uri="{FF2B5EF4-FFF2-40B4-BE49-F238E27FC236}">
                  <a16:creationId xmlns:a16="http://schemas.microsoft.com/office/drawing/2014/main" id="{89B141DD-1BED-4505-B08D-5BC230B6A6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815264">
              <a:off x="1407" y="857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15">
              <a:extLst>
                <a:ext uri="{FF2B5EF4-FFF2-40B4-BE49-F238E27FC236}">
                  <a16:creationId xmlns:a16="http://schemas.microsoft.com/office/drawing/2014/main" id="{2C199BB7-FDCD-4F8F-BF66-EFC6AD8A2A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312212" flipH="1">
              <a:off x="1042" y="1192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16">
              <a:extLst>
                <a:ext uri="{FF2B5EF4-FFF2-40B4-BE49-F238E27FC236}">
                  <a16:creationId xmlns:a16="http://schemas.microsoft.com/office/drawing/2014/main" id="{93BD8281-67F9-4AC5-A52F-2B6CB101B6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312212" flipH="1">
              <a:off x="1141" y="1787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19">
              <a:extLst>
                <a:ext uri="{FF2B5EF4-FFF2-40B4-BE49-F238E27FC236}">
                  <a16:creationId xmlns:a16="http://schemas.microsoft.com/office/drawing/2014/main" id="{345BFC7A-9C70-4080-AD54-DE646446FC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93549" flipH="1">
              <a:off x="759" y="1083"/>
              <a:ext cx="30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20">
              <a:extLst>
                <a:ext uri="{FF2B5EF4-FFF2-40B4-BE49-F238E27FC236}">
                  <a16:creationId xmlns:a16="http://schemas.microsoft.com/office/drawing/2014/main" id="{9A1E7067-981D-4648-945F-B5C9A0D2D4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93549" flipH="1">
              <a:off x="639" y="1779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Line 47">
              <a:extLst>
                <a:ext uri="{FF2B5EF4-FFF2-40B4-BE49-F238E27FC236}">
                  <a16:creationId xmlns:a16="http://schemas.microsoft.com/office/drawing/2014/main" id="{D135C4EE-4484-4C8E-B57A-C97F15DFE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1219"/>
              <a:ext cx="496" cy="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48">
              <a:extLst>
                <a:ext uri="{FF2B5EF4-FFF2-40B4-BE49-F238E27FC236}">
                  <a16:creationId xmlns:a16="http://schemas.microsoft.com/office/drawing/2014/main" id="{D576807B-31A5-4100-8625-FA6049246F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784736" flipH="1">
              <a:off x="2017" y="1698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49">
              <a:extLst>
                <a:ext uri="{FF2B5EF4-FFF2-40B4-BE49-F238E27FC236}">
                  <a16:creationId xmlns:a16="http://schemas.microsoft.com/office/drawing/2014/main" id="{A8F77C40-A88B-450A-8894-FA1DFBCC1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699"/>
              <a:ext cx="496" cy="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7">
            <a:extLst>
              <a:ext uri="{FF2B5EF4-FFF2-40B4-BE49-F238E27FC236}">
                <a16:creationId xmlns:a16="http://schemas.microsoft.com/office/drawing/2014/main" id="{B354F751-031C-41DE-AB22-38C9EC97948F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49650"/>
            <a:ext cx="3424238" cy="2089150"/>
            <a:chOff x="291" y="2332"/>
            <a:chExt cx="2157" cy="1316"/>
          </a:xfrm>
        </p:grpSpPr>
        <p:sp>
          <p:nvSpPr>
            <p:cNvPr id="14382" name="Line 50">
              <a:extLst>
                <a:ext uri="{FF2B5EF4-FFF2-40B4-BE49-F238E27FC236}">
                  <a16:creationId xmlns:a16="http://schemas.microsoft.com/office/drawing/2014/main" id="{82C80DC5-098B-419C-A0F6-1519EDC903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655767" flipH="1">
              <a:off x="1809" y="2485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Line 51">
              <a:extLst>
                <a:ext uri="{FF2B5EF4-FFF2-40B4-BE49-F238E27FC236}">
                  <a16:creationId xmlns:a16="http://schemas.microsoft.com/office/drawing/2014/main" id="{7E9C5D58-9259-4018-81A3-40EF3A558C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655767" flipH="1">
              <a:off x="2006" y="2928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52">
              <a:extLst>
                <a:ext uri="{FF2B5EF4-FFF2-40B4-BE49-F238E27FC236}">
                  <a16:creationId xmlns:a16="http://schemas.microsoft.com/office/drawing/2014/main" id="{DA0F27A5-C311-41D6-BF14-39B11AE3A7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944233">
              <a:off x="1980" y="2271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53">
              <a:extLst>
                <a:ext uri="{FF2B5EF4-FFF2-40B4-BE49-F238E27FC236}">
                  <a16:creationId xmlns:a16="http://schemas.microsoft.com/office/drawing/2014/main" id="{E82E58A9-3590-4396-8477-42639C20B8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183243" flipH="1">
              <a:off x="1544" y="2504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54">
              <a:extLst>
                <a:ext uri="{FF2B5EF4-FFF2-40B4-BE49-F238E27FC236}">
                  <a16:creationId xmlns:a16="http://schemas.microsoft.com/office/drawing/2014/main" id="{19B308A8-614E-4ADA-A787-3E6E7D3A66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183243" flipH="1">
              <a:off x="1569" y="3150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55">
              <a:extLst>
                <a:ext uri="{FF2B5EF4-FFF2-40B4-BE49-F238E27FC236}">
                  <a16:creationId xmlns:a16="http://schemas.microsoft.com/office/drawing/2014/main" id="{3A8E93EA-DA2C-4233-A4D8-970359886C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64579" flipH="1">
              <a:off x="1295" y="2332"/>
              <a:ext cx="30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56">
              <a:extLst>
                <a:ext uri="{FF2B5EF4-FFF2-40B4-BE49-F238E27FC236}">
                  <a16:creationId xmlns:a16="http://schemas.microsoft.com/office/drawing/2014/main" id="{57F793A2-C8B8-46D6-BEE8-2F49D22EDA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64579" flipH="1">
              <a:off x="1085" y="3016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57">
              <a:extLst>
                <a:ext uri="{FF2B5EF4-FFF2-40B4-BE49-F238E27FC236}">
                  <a16:creationId xmlns:a16="http://schemas.microsoft.com/office/drawing/2014/main" id="{34E3EEE4-3C71-461A-A7FA-9038F19054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920708">
              <a:off x="1165" y="3276"/>
              <a:ext cx="496" cy="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58">
              <a:extLst>
                <a:ext uri="{FF2B5EF4-FFF2-40B4-BE49-F238E27FC236}">
                  <a16:creationId xmlns:a16="http://schemas.microsoft.com/office/drawing/2014/main" id="{983FE312-614F-451F-9029-7DC5CF09AE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05444" flipH="1">
              <a:off x="770" y="3465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59">
              <a:extLst>
                <a:ext uri="{FF2B5EF4-FFF2-40B4-BE49-F238E27FC236}">
                  <a16:creationId xmlns:a16="http://schemas.microsoft.com/office/drawing/2014/main" id="{CC3E1E30-1626-41B9-8463-DF5ED35CFF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920708">
              <a:off x="725" y="2959"/>
              <a:ext cx="496" cy="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63">
              <a:extLst>
                <a:ext uri="{FF2B5EF4-FFF2-40B4-BE49-F238E27FC236}">
                  <a16:creationId xmlns:a16="http://schemas.microsoft.com/office/drawing/2014/main" id="{CC653629-6D89-42C4-AC6E-0A5675F8A1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283132" flipH="1">
              <a:off x="489" y="2678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65">
              <a:extLst>
                <a:ext uri="{FF2B5EF4-FFF2-40B4-BE49-F238E27FC236}">
                  <a16:creationId xmlns:a16="http://schemas.microsoft.com/office/drawing/2014/main" id="{09FF9CBB-33C1-4975-B2CF-9F27AFE049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316868">
              <a:off x="637" y="2447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3" name="Line 82">
            <a:extLst>
              <a:ext uri="{FF2B5EF4-FFF2-40B4-BE49-F238E27FC236}">
                <a16:creationId xmlns:a16="http://schemas.microsoft.com/office/drawing/2014/main" id="{DD8ABFB4-F810-498C-B6E8-A615928F86ED}"/>
              </a:ext>
            </a:extLst>
          </p:cNvPr>
          <p:cNvSpPr>
            <a:spLocks noChangeShapeType="1"/>
          </p:cNvSpPr>
          <p:nvPr/>
        </p:nvSpPr>
        <p:spPr bwMode="auto">
          <a:xfrm rot="11511969" flipH="1">
            <a:off x="6608763" y="7669213"/>
            <a:ext cx="858837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4" name="Group 88">
            <a:extLst>
              <a:ext uri="{FF2B5EF4-FFF2-40B4-BE49-F238E27FC236}">
                <a16:creationId xmlns:a16="http://schemas.microsoft.com/office/drawing/2014/main" id="{B0956136-ECD5-4E2A-A706-515AACC8152C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3581400"/>
            <a:ext cx="2854325" cy="2227263"/>
            <a:chOff x="3156" y="2351"/>
            <a:chExt cx="1798" cy="1403"/>
          </a:xfrm>
        </p:grpSpPr>
        <p:sp>
          <p:nvSpPr>
            <p:cNvPr id="14370" name="Line 66">
              <a:extLst>
                <a:ext uri="{FF2B5EF4-FFF2-40B4-BE49-F238E27FC236}">
                  <a16:creationId xmlns:a16="http://schemas.microsoft.com/office/drawing/2014/main" id="{3C3A7709-DAEA-49E0-9E4B-E40EEE357E1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45454" flipH="1">
              <a:off x="4147" y="3027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67">
              <a:extLst>
                <a:ext uri="{FF2B5EF4-FFF2-40B4-BE49-F238E27FC236}">
                  <a16:creationId xmlns:a16="http://schemas.microsoft.com/office/drawing/2014/main" id="{4286524C-3257-4F8D-8ACB-1863F7ACA9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45454" flipH="1">
              <a:off x="3661" y="3428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68">
              <a:extLst>
                <a:ext uri="{FF2B5EF4-FFF2-40B4-BE49-F238E27FC236}">
                  <a16:creationId xmlns:a16="http://schemas.microsoft.com/office/drawing/2014/main" id="{DE521FE4-5B30-47BA-9584-0A13391E0E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45454">
              <a:off x="4104" y="3286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69">
              <a:extLst>
                <a:ext uri="{FF2B5EF4-FFF2-40B4-BE49-F238E27FC236}">
                  <a16:creationId xmlns:a16="http://schemas.microsoft.com/office/drawing/2014/main" id="{0822EC6A-8DF1-4581-8AC8-8E238BE3F0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572932" flipH="1">
              <a:off x="4366" y="2877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70">
              <a:extLst>
                <a:ext uri="{FF2B5EF4-FFF2-40B4-BE49-F238E27FC236}">
                  <a16:creationId xmlns:a16="http://schemas.microsoft.com/office/drawing/2014/main" id="{1D3E4298-7AEA-4B4A-99D5-00557B33BF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572932" flipH="1">
              <a:off x="3936" y="3024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Line 71">
              <a:extLst>
                <a:ext uri="{FF2B5EF4-FFF2-40B4-BE49-F238E27FC236}">
                  <a16:creationId xmlns:a16="http://schemas.microsoft.com/office/drawing/2014/main" id="{6F352038-EA74-428E-9688-2D952B62C3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154269" flipH="1">
              <a:off x="4628" y="2900"/>
              <a:ext cx="30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72">
              <a:extLst>
                <a:ext uri="{FF2B5EF4-FFF2-40B4-BE49-F238E27FC236}">
                  <a16:creationId xmlns:a16="http://schemas.microsoft.com/office/drawing/2014/main" id="{691A8451-A3BB-4081-9C65-8B84DFEBB7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154269" flipH="1">
              <a:off x="4413" y="2889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74">
              <a:extLst>
                <a:ext uri="{FF2B5EF4-FFF2-40B4-BE49-F238E27FC236}">
                  <a16:creationId xmlns:a16="http://schemas.microsoft.com/office/drawing/2014/main" id="{9DB4C65C-B269-4B16-A5A2-664BCE1069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211968" flipH="1">
              <a:off x="3572" y="2946"/>
              <a:ext cx="532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Line 75">
              <a:extLst>
                <a:ext uri="{FF2B5EF4-FFF2-40B4-BE49-F238E27FC236}">
                  <a16:creationId xmlns:a16="http://schemas.microsoft.com/office/drawing/2014/main" id="{CAE4576B-857C-44BC-BEB1-67EC31900BB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631904">
              <a:off x="3668" y="2471"/>
              <a:ext cx="48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Line 79">
              <a:extLst>
                <a:ext uri="{FF2B5EF4-FFF2-40B4-BE49-F238E27FC236}">
                  <a16:creationId xmlns:a16="http://schemas.microsoft.com/office/drawing/2014/main" id="{961B4BA3-5DA1-4D46-BDDE-1189227B44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096715" flipH="1">
              <a:off x="3520" y="2932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Line 81">
              <a:extLst>
                <a:ext uri="{FF2B5EF4-FFF2-40B4-BE49-F238E27FC236}">
                  <a16:creationId xmlns:a16="http://schemas.microsoft.com/office/drawing/2014/main" id="{08DB2B34-CDDA-4457-95E6-7BC1A256C2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503285">
              <a:off x="3360" y="2710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Line 84">
              <a:extLst>
                <a:ext uri="{FF2B5EF4-FFF2-40B4-BE49-F238E27FC236}">
                  <a16:creationId xmlns:a16="http://schemas.microsoft.com/office/drawing/2014/main" id="{DEECCFB5-17B6-4764-905B-C6AF85B12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448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5" name="Text Box 89">
            <a:extLst>
              <a:ext uri="{FF2B5EF4-FFF2-40B4-BE49-F238E27FC236}">
                <a16:creationId xmlns:a16="http://schemas.microsoft.com/office/drawing/2014/main" id="{45C1E026-B002-41C6-8F4F-605EFF2FE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a)</a:t>
            </a:r>
          </a:p>
        </p:txBody>
      </p:sp>
      <p:sp>
        <p:nvSpPr>
          <p:cNvPr id="14346" name="Text Box 90">
            <a:extLst>
              <a:ext uri="{FF2B5EF4-FFF2-40B4-BE49-F238E27FC236}">
                <a16:creationId xmlns:a16="http://schemas.microsoft.com/office/drawing/2014/main" id="{AACE0992-B202-4B2D-9A07-738AAE4DE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04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b)</a:t>
            </a:r>
          </a:p>
        </p:txBody>
      </p:sp>
      <p:sp>
        <p:nvSpPr>
          <p:cNvPr id="14347" name="Text Box 91">
            <a:extLst>
              <a:ext uri="{FF2B5EF4-FFF2-40B4-BE49-F238E27FC236}">
                <a16:creationId xmlns:a16="http://schemas.microsoft.com/office/drawing/2014/main" id="{4E632133-4C23-4293-A330-E049646A3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715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d)</a:t>
            </a:r>
          </a:p>
        </p:txBody>
      </p:sp>
      <p:sp>
        <p:nvSpPr>
          <p:cNvPr id="14348" name="Text Box 92">
            <a:extLst>
              <a:ext uri="{FF2B5EF4-FFF2-40B4-BE49-F238E27FC236}">
                <a16:creationId xmlns:a16="http://schemas.microsoft.com/office/drawing/2014/main" id="{5298421B-2519-4F97-B26B-43CAD8A2A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15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c)</a:t>
            </a:r>
          </a:p>
        </p:txBody>
      </p:sp>
      <p:sp>
        <p:nvSpPr>
          <p:cNvPr id="14349" name="Text Box 93">
            <a:extLst>
              <a:ext uri="{FF2B5EF4-FFF2-40B4-BE49-F238E27FC236}">
                <a16:creationId xmlns:a16="http://schemas.microsoft.com/office/drawing/2014/main" id="{F7C805CB-2BE1-43F7-9448-9B4955BD3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/>
              <a:t>Hình 121</a:t>
            </a:r>
          </a:p>
        </p:txBody>
      </p:sp>
      <p:grpSp>
        <p:nvGrpSpPr>
          <p:cNvPr id="8" name="Group 114">
            <a:extLst>
              <a:ext uri="{FF2B5EF4-FFF2-40B4-BE49-F238E27FC236}">
                <a16:creationId xmlns:a16="http://schemas.microsoft.com/office/drawing/2014/main" id="{E5130C87-1DF9-4EEB-915C-45E5EFBC2384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810000"/>
            <a:ext cx="1600200" cy="1905000"/>
            <a:chOff x="2352" y="809"/>
            <a:chExt cx="2303" cy="2215"/>
          </a:xfrm>
        </p:grpSpPr>
        <p:sp>
          <p:nvSpPr>
            <p:cNvPr id="14361" name="Freeform 115">
              <a:extLst>
                <a:ext uri="{FF2B5EF4-FFF2-40B4-BE49-F238E27FC236}">
                  <a16:creationId xmlns:a16="http://schemas.microsoft.com/office/drawing/2014/main" id="{9D19EC0B-EFDE-4BA4-B1DE-4CC81E611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069"/>
              <a:ext cx="2288" cy="950"/>
            </a:xfrm>
            <a:custGeom>
              <a:avLst/>
              <a:gdLst>
                <a:gd name="T0" fmla="*/ 0 w 2064"/>
                <a:gd name="T1" fmla="*/ 582 h 720"/>
                <a:gd name="T2" fmla="*/ 1233 w 2064"/>
                <a:gd name="T3" fmla="*/ 2181 h 720"/>
                <a:gd name="T4" fmla="*/ 3116 w 2064"/>
                <a:gd name="T5" fmla="*/ 1602 h 720"/>
                <a:gd name="T6" fmla="*/ 1883 w 2064"/>
                <a:gd name="T7" fmla="*/ 0 h 720"/>
                <a:gd name="T8" fmla="*/ 0 w 2064"/>
                <a:gd name="T9" fmla="*/ 582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4"/>
                <a:gd name="T16" fmla="*/ 0 h 720"/>
                <a:gd name="T17" fmla="*/ 2064 w 2064"/>
                <a:gd name="T18" fmla="*/ 720 h 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4" h="720">
                  <a:moveTo>
                    <a:pt x="0" y="192"/>
                  </a:moveTo>
                  <a:lnTo>
                    <a:pt x="816" y="720"/>
                  </a:lnTo>
                  <a:lnTo>
                    <a:pt x="2064" y="528"/>
                  </a:lnTo>
                  <a:lnTo>
                    <a:pt x="1248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116">
              <a:extLst>
                <a:ext uri="{FF2B5EF4-FFF2-40B4-BE49-F238E27FC236}">
                  <a16:creationId xmlns:a16="http://schemas.microsoft.com/office/drawing/2014/main" id="{FB2B8F31-F15B-42AB-9D63-EB016ACDB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7" y="2328"/>
              <a:ext cx="904" cy="6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117">
              <a:extLst>
                <a:ext uri="{FF2B5EF4-FFF2-40B4-BE49-F238E27FC236}">
                  <a16:creationId xmlns:a16="http://schemas.microsoft.com/office/drawing/2014/main" id="{601EDA71-121D-4F21-914E-E056A92552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7" y="2075"/>
              <a:ext cx="1383" cy="2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118">
              <a:extLst>
                <a:ext uri="{FF2B5EF4-FFF2-40B4-BE49-F238E27FC236}">
                  <a16:creationId xmlns:a16="http://schemas.microsoft.com/office/drawing/2014/main" id="{E1A992B3-FAA5-4029-8E5A-2F71FA804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1" y="2771"/>
              <a:ext cx="1384" cy="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119">
              <a:extLst>
                <a:ext uri="{FF2B5EF4-FFF2-40B4-BE49-F238E27FC236}">
                  <a16:creationId xmlns:a16="http://schemas.microsoft.com/office/drawing/2014/main" id="{DD2C128C-83CC-4E18-87C2-AADF7B5C5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2075"/>
              <a:ext cx="905" cy="6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120">
              <a:extLst>
                <a:ext uri="{FF2B5EF4-FFF2-40B4-BE49-F238E27FC236}">
                  <a16:creationId xmlns:a16="http://schemas.microsoft.com/office/drawing/2014/main" id="{E64EB6AF-4108-486A-ADBB-0C78C86B7F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1" y="809"/>
              <a:ext cx="267" cy="22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121">
              <a:extLst>
                <a:ext uri="{FF2B5EF4-FFF2-40B4-BE49-F238E27FC236}">
                  <a16:creationId xmlns:a16="http://schemas.microsoft.com/office/drawing/2014/main" id="{489D253C-4B31-4142-AFFA-DFC17405F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7" y="809"/>
              <a:ext cx="1171" cy="15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122">
              <a:extLst>
                <a:ext uri="{FF2B5EF4-FFF2-40B4-BE49-F238E27FC236}">
                  <a16:creationId xmlns:a16="http://schemas.microsoft.com/office/drawing/2014/main" id="{E320BB7E-7F8A-4198-8485-635FB1A9F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" y="809"/>
              <a:ext cx="212" cy="12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123">
              <a:extLst>
                <a:ext uri="{FF2B5EF4-FFF2-40B4-BE49-F238E27FC236}">
                  <a16:creationId xmlns:a16="http://schemas.microsoft.com/office/drawing/2014/main" id="{DB3AE8AA-BA83-4BCA-B490-62ADAB69D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" y="809"/>
              <a:ext cx="1117" cy="1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24">
            <a:extLst>
              <a:ext uri="{FF2B5EF4-FFF2-40B4-BE49-F238E27FC236}">
                <a16:creationId xmlns:a16="http://schemas.microsoft.com/office/drawing/2014/main" id="{AFA5814A-2046-4336-9AD7-7CE8712F527D}"/>
              </a:ext>
            </a:extLst>
          </p:cNvPr>
          <p:cNvGrpSpPr>
            <a:grpSpLocks/>
          </p:cNvGrpSpPr>
          <p:nvPr/>
        </p:nvGrpSpPr>
        <p:grpSpPr bwMode="auto">
          <a:xfrm>
            <a:off x="5422900" y="1295400"/>
            <a:ext cx="1600200" cy="1905000"/>
            <a:chOff x="2352" y="809"/>
            <a:chExt cx="2303" cy="2215"/>
          </a:xfrm>
        </p:grpSpPr>
        <p:sp>
          <p:nvSpPr>
            <p:cNvPr id="14352" name="Freeform 125">
              <a:extLst>
                <a:ext uri="{FF2B5EF4-FFF2-40B4-BE49-F238E27FC236}">
                  <a16:creationId xmlns:a16="http://schemas.microsoft.com/office/drawing/2014/main" id="{E8191595-F62C-4F02-85FE-987E2BF96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069"/>
              <a:ext cx="2288" cy="950"/>
            </a:xfrm>
            <a:custGeom>
              <a:avLst/>
              <a:gdLst>
                <a:gd name="T0" fmla="*/ 0 w 2064"/>
                <a:gd name="T1" fmla="*/ 582 h 720"/>
                <a:gd name="T2" fmla="*/ 1233 w 2064"/>
                <a:gd name="T3" fmla="*/ 2181 h 720"/>
                <a:gd name="T4" fmla="*/ 3116 w 2064"/>
                <a:gd name="T5" fmla="*/ 1602 h 720"/>
                <a:gd name="T6" fmla="*/ 1883 w 2064"/>
                <a:gd name="T7" fmla="*/ 0 h 720"/>
                <a:gd name="T8" fmla="*/ 0 w 2064"/>
                <a:gd name="T9" fmla="*/ 582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4"/>
                <a:gd name="T16" fmla="*/ 0 h 720"/>
                <a:gd name="T17" fmla="*/ 2064 w 2064"/>
                <a:gd name="T18" fmla="*/ 720 h 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4" h="720">
                  <a:moveTo>
                    <a:pt x="0" y="192"/>
                  </a:moveTo>
                  <a:lnTo>
                    <a:pt x="816" y="720"/>
                  </a:lnTo>
                  <a:lnTo>
                    <a:pt x="2064" y="528"/>
                  </a:lnTo>
                  <a:lnTo>
                    <a:pt x="1248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126">
              <a:extLst>
                <a:ext uri="{FF2B5EF4-FFF2-40B4-BE49-F238E27FC236}">
                  <a16:creationId xmlns:a16="http://schemas.microsoft.com/office/drawing/2014/main" id="{037B8696-552B-4BF6-B8E0-24479E921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7" y="2328"/>
              <a:ext cx="904" cy="6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27">
              <a:extLst>
                <a:ext uri="{FF2B5EF4-FFF2-40B4-BE49-F238E27FC236}">
                  <a16:creationId xmlns:a16="http://schemas.microsoft.com/office/drawing/2014/main" id="{14A27605-0DDC-4966-93D8-49F26EBBF0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7" y="2075"/>
              <a:ext cx="1383" cy="2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128">
              <a:extLst>
                <a:ext uri="{FF2B5EF4-FFF2-40B4-BE49-F238E27FC236}">
                  <a16:creationId xmlns:a16="http://schemas.microsoft.com/office/drawing/2014/main" id="{7A1ED0D4-A538-440F-947C-FC40A5A583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1" y="2771"/>
              <a:ext cx="1384" cy="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129">
              <a:extLst>
                <a:ext uri="{FF2B5EF4-FFF2-40B4-BE49-F238E27FC236}">
                  <a16:creationId xmlns:a16="http://schemas.microsoft.com/office/drawing/2014/main" id="{8464D46F-2028-4C82-9D96-9213CD076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2075"/>
              <a:ext cx="905" cy="6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130">
              <a:extLst>
                <a:ext uri="{FF2B5EF4-FFF2-40B4-BE49-F238E27FC236}">
                  <a16:creationId xmlns:a16="http://schemas.microsoft.com/office/drawing/2014/main" id="{52600C95-DD93-4B98-8423-E08904940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1" y="809"/>
              <a:ext cx="267" cy="22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131">
              <a:extLst>
                <a:ext uri="{FF2B5EF4-FFF2-40B4-BE49-F238E27FC236}">
                  <a16:creationId xmlns:a16="http://schemas.microsoft.com/office/drawing/2014/main" id="{F35F8DA1-DD0C-427E-A750-89EFE2DBE9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7" y="809"/>
              <a:ext cx="1171" cy="15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132">
              <a:extLst>
                <a:ext uri="{FF2B5EF4-FFF2-40B4-BE49-F238E27FC236}">
                  <a16:creationId xmlns:a16="http://schemas.microsoft.com/office/drawing/2014/main" id="{00062FB8-2723-4511-A33B-6238B80EE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" y="809"/>
              <a:ext cx="212" cy="12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133">
              <a:extLst>
                <a:ext uri="{FF2B5EF4-FFF2-40B4-BE49-F238E27FC236}">
                  <a16:creationId xmlns:a16="http://schemas.microsoft.com/office/drawing/2014/main" id="{C283EC7C-2DFC-4C48-A45E-1E8574EB4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" y="809"/>
              <a:ext cx="1117" cy="1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588456EA-E38D-4CDB-A704-F169B3871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762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69C9A8F4-2434-4638-B4E1-CF8CEEA9C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812800"/>
            <a:ext cx="762000" cy="579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4EC86DDF-86E3-4395-B3E2-C94B9F2E4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9600"/>
            <a:ext cx="6477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Cắt từ tấm bìa cứng thành các hình như ở hình 118 rồi gấp lại để có những hình chóp đều.</a:t>
            </a:r>
          </a:p>
        </p:txBody>
      </p:sp>
      <p:grpSp>
        <p:nvGrpSpPr>
          <p:cNvPr id="15365" name="Group 76">
            <a:extLst>
              <a:ext uri="{FF2B5EF4-FFF2-40B4-BE49-F238E27FC236}">
                <a16:creationId xmlns:a16="http://schemas.microsoft.com/office/drawing/2014/main" id="{DE98CBC9-BC44-417B-8ED9-CDEB4FE36150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438400"/>
            <a:ext cx="3048000" cy="2895600"/>
            <a:chOff x="2928" y="1488"/>
            <a:chExt cx="1688" cy="1672"/>
          </a:xfrm>
        </p:grpSpPr>
        <p:grpSp>
          <p:nvGrpSpPr>
            <p:cNvPr id="15395" name="Group 20">
              <a:extLst>
                <a:ext uri="{FF2B5EF4-FFF2-40B4-BE49-F238E27FC236}">
                  <a16:creationId xmlns:a16="http://schemas.microsoft.com/office/drawing/2014/main" id="{F316F7A3-5DE2-4D2D-AAD2-09797FB13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1488"/>
              <a:ext cx="540" cy="576"/>
              <a:chOff x="1784" y="2312"/>
              <a:chExt cx="540" cy="416"/>
            </a:xfrm>
          </p:grpSpPr>
          <p:sp>
            <p:nvSpPr>
              <p:cNvPr id="15416" name="Line 21">
                <a:extLst>
                  <a:ext uri="{FF2B5EF4-FFF2-40B4-BE49-F238E27FC236}">
                    <a16:creationId xmlns:a16="http://schemas.microsoft.com/office/drawing/2014/main" id="{5FE72504-5007-472F-8280-D40BDD30DC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Line 22">
                <a:extLst>
                  <a:ext uri="{FF2B5EF4-FFF2-40B4-BE49-F238E27FC236}">
                    <a16:creationId xmlns:a16="http://schemas.microsoft.com/office/drawing/2014/main" id="{ADEF9F2E-642E-48DC-AC84-88FA6B896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Line 23">
                <a:extLst>
                  <a:ext uri="{FF2B5EF4-FFF2-40B4-BE49-F238E27FC236}">
                    <a16:creationId xmlns:a16="http://schemas.microsoft.com/office/drawing/2014/main" id="{62993C62-A778-4945-998F-2F12B94FE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6" name="Group 33">
              <a:extLst>
                <a:ext uri="{FF2B5EF4-FFF2-40B4-BE49-F238E27FC236}">
                  <a16:creationId xmlns:a16="http://schemas.microsoft.com/office/drawing/2014/main" id="{70F91059-4918-4F1D-A129-869EA150B19D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504" y="2584"/>
              <a:ext cx="540" cy="576"/>
              <a:chOff x="1784" y="2312"/>
              <a:chExt cx="540" cy="416"/>
            </a:xfrm>
          </p:grpSpPr>
          <p:sp>
            <p:nvSpPr>
              <p:cNvPr id="15413" name="Line 34">
                <a:extLst>
                  <a:ext uri="{FF2B5EF4-FFF2-40B4-BE49-F238E27FC236}">
                    <a16:creationId xmlns:a16="http://schemas.microsoft.com/office/drawing/2014/main" id="{CF9B2307-94AE-4F03-A9D8-2380AAE55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Line 35">
                <a:extLst>
                  <a:ext uri="{FF2B5EF4-FFF2-40B4-BE49-F238E27FC236}">
                    <a16:creationId xmlns:a16="http://schemas.microsoft.com/office/drawing/2014/main" id="{5A8F6CAA-3A50-4B41-B910-22E0F0BEF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Line 36">
                <a:extLst>
                  <a:ext uri="{FF2B5EF4-FFF2-40B4-BE49-F238E27FC236}">
                    <a16:creationId xmlns:a16="http://schemas.microsoft.com/office/drawing/2014/main" id="{589C4545-46A1-4D91-907E-0FB66E137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7" name="Group 37">
              <a:extLst>
                <a:ext uri="{FF2B5EF4-FFF2-40B4-BE49-F238E27FC236}">
                  <a16:creationId xmlns:a16="http://schemas.microsoft.com/office/drawing/2014/main" id="{8C74A761-296C-42E5-8715-5C8EF1F4401E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946" y="2040"/>
              <a:ext cx="540" cy="576"/>
              <a:chOff x="1784" y="2312"/>
              <a:chExt cx="540" cy="416"/>
            </a:xfrm>
          </p:grpSpPr>
          <p:sp>
            <p:nvSpPr>
              <p:cNvPr id="15410" name="Line 38">
                <a:extLst>
                  <a:ext uri="{FF2B5EF4-FFF2-40B4-BE49-F238E27FC236}">
                    <a16:creationId xmlns:a16="http://schemas.microsoft.com/office/drawing/2014/main" id="{BBAF26E8-F99D-40B9-AF12-812FACA34B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Line 39">
                <a:extLst>
                  <a:ext uri="{FF2B5EF4-FFF2-40B4-BE49-F238E27FC236}">
                    <a16:creationId xmlns:a16="http://schemas.microsoft.com/office/drawing/2014/main" id="{74269DE4-A359-4DDE-AFD0-0A3881E56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Line 40">
                <a:extLst>
                  <a:ext uri="{FF2B5EF4-FFF2-40B4-BE49-F238E27FC236}">
                    <a16:creationId xmlns:a16="http://schemas.microsoft.com/office/drawing/2014/main" id="{FD49283A-2F8B-4388-8306-749712FDA4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8" name="Group 41">
              <a:extLst>
                <a:ext uri="{FF2B5EF4-FFF2-40B4-BE49-F238E27FC236}">
                  <a16:creationId xmlns:a16="http://schemas.microsoft.com/office/drawing/2014/main" id="{AC154E0A-CED9-4098-AAED-A5A56AEACD6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058" y="2038"/>
              <a:ext cx="540" cy="576"/>
              <a:chOff x="1784" y="2312"/>
              <a:chExt cx="540" cy="416"/>
            </a:xfrm>
          </p:grpSpPr>
          <p:sp>
            <p:nvSpPr>
              <p:cNvPr id="15407" name="Line 42">
                <a:extLst>
                  <a:ext uri="{FF2B5EF4-FFF2-40B4-BE49-F238E27FC236}">
                    <a16:creationId xmlns:a16="http://schemas.microsoft.com/office/drawing/2014/main" id="{DA2C1D5E-5FFF-48B4-B215-091D136F1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Line 43">
                <a:extLst>
                  <a:ext uri="{FF2B5EF4-FFF2-40B4-BE49-F238E27FC236}">
                    <a16:creationId xmlns:a16="http://schemas.microsoft.com/office/drawing/2014/main" id="{29CAA8FF-770C-40F9-952E-A6CDCCC163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Line 44">
                <a:extLst>
                  <a:ext uri="{FF2B5EF4-FFF2-40B4-BE49-F238E27FC236}">
                    <a16:creationId xmlns:a16="http://schemas.microsoft.com/office/drawing/2014/main" id="{B14BA7D2-3C85-4EFE-B85F-FF85D819D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99" name="Line 67">
              <a:extLst>
                <a:ext uri="{FF2B5EF4-FFF2-40B4-BE49-F238E27FC236}">
                  <a16:creationId xmlns:a16="http://schemas.microsoft.com/office/drawing/2014/main" id="{8BB74558-9BE6-437B-BFBA-EC4B06CA2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4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68">
              <a:extLst>
                <a:ext uri="{FF2B5EF4-FFF2-40B4-BE49-F238E27FC236}">
                  <a16:creationId xmlns:a16="http://schemas.microsoft.com/office/drawing/2014/main" id="{A75FF0D8-F4F9-40C8-B2D1-CE13489933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69">
              <a:extLst>
                <a:ext uri="{FF2B5EF4-FFF2-40B4-BE49-F238E27FC236}">
                  <a16:creationId xmlns:a16="http://schemas.microsoft.com/office/drawing/2014/main" id="{0E7F35F9-F66F-4E31-B730-AC6C62B85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7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70">
              <a:extLst>
                <a:ext uri="{FF2B5EF4-FFF2-40B4-BE49-F238E27FC236}">
                  <a16:creationId xmlns:a16="http://schemas.microsoft.com/office/drawing/2014/main" id="{8A3AD33C-1F27-4FF5-9987-23573D9048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6" y="279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71">
              <a:extLst>
                <a:ext uri="{FF2B5EF4-FFF2-40B4-BE49-F238E27FC236}">
                  <a16:creationId xmlns:a16="http://schemas.microsoft.com/office/drawing/2014/main" id="{FDABEEEB-3718-4180-8A6A-0FA8500FC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8" y="214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72">
              <a:extLst>
                <a:ext uri="{FF2B5EF4-FFF2-40B4-BE49-F238E27FC236}">
                  <a16:creationId xmlns:a16="http://schemas.microsoft.com/office/drawing/2014/main" id="{B64CA959-6C27-4FEF-AEC5-405B4D770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4" y="240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74">
              <a:extLst>
                <a:ext uri="{FF2B5EF4-FFF2-40B4-BE49-F238E27FC236}">
                  <a16:creationId xmlns:a16="http://schemas.microsoft.com/office/drawing/2014/main" id="{060D2E26-CDAD-4639-B058-F5B29E160A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8" y="213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75">
              <a:extLst>
                <a:ext uri="{FF2B5EF4-FFF2-40B4-BE49-F238E27FC236}">
                  <a16:creationId xmlns:a16="http://schemas.microsoft.com/office/drawing/2014/main" id="{F012CA6B-F8B2-44F6-8730-36C7E2AFD1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0" y="242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6" name="Text Box 78">
            <a:extLst>
              <a:ext uri="{FF2B5EF4-FFF2-40B4-BE49-F238E27FC236}">
                <a16:creationId xmlns:a16="http://schemas.microsoft.com/office/drawing/2014/main" id="{896F947E-DBEC-46B0-89D9-04E835AF6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68963"/>
            <a:ext cx="213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Hình 118</a:t>
            </a:r>
          </a:p>
        </p:txBody>
      </p:sp>
      <p:grpSp>
        <p:nvGrpSpPr>
          <p:cNvPr id="15367" name="Group 81">
            <a:extLst>
              <a:ext uri="{FF2B5EF4-FFF2-40B4-BE49-F238E27FC236}">
                <a16:creationId xmlns:a16="http://schemas.microsoft.com/office/drawing/2014/main" id="{FAB6BC1D-EBE8-4BD3-8095-5F4A6A37D28D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438400"/>
            <a:ext cx="3200400" cy="2895600"/>
            <a:chOff x="528" y="1536"/>
            <a:chExt cx="2016" cy="1824"/>
          </a:xfrm>
        </p:grpSpPr>
        <p:grpSp>
          <p:nvGrpSpPr>
            <p:cNvPr id="15369" name="Group 16">
              <a:extLst>
                <a:ext uri="{FF2B5EF4-FFF2-40B4-BE49-F238E27FC236}">
                  <a16:creationId xmlns:a16="http://schemas.microsoft.com/office/drawing/2014/main" id="{F21FB92A-2DB1-4F0D-8913-19CC9A9016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" y="1536"/>
              <a:ext cx="778" cy="872"/>
              <a:chOff x="1784" y="2312"/>
              <a:chExt cx="540" cy="416"/>
            </a:xfrm>
          </p:grpSpPr>
          <p:sp>
            <p:nvSpPr>
              <p:cNvPr id="15392" name="Line 17">
                <a:extLst>
                  <a:ext uri="{FF2B5EF4-FFF2-40B4-BE49-F238E27FC236}">
                    <a16:creationId xmlns:a16="http://schemas.microsoft.com/office/drawing/2014/main" id="{D0EAA039-A47B-4018-9E59-6A6A2C08F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18">
                <a:extLst>
                  <a:ext uri="{FF2B5EF4-FFF2-40B4-BE49-F238E27FC236}">
                    <a16:creationId xmlns:a16="http://schemas.microsoft.com/office/drawing/2014/main" id="{A0A38E95-51B1-4FE8-BAEC-F9E374A13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19">
                <a:extLst>
                  <a:ext uri="{FF2B5EF4-FFF2-40B4-BE49-F238E27FC236}">
                    <a16:creationId xmlns:a16="http://schemas.microsoft.com/office/drawing/2014/main" id="{B84E7C61-8E41-4BEA-8D3F-899532C83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0" name="Group 45">
              <a:extLst>
                <a:ext uri="{FF2B5EF4-FFF2-40B4-BE49-F238E27FC236}">
                  <a16:creationId xmlns:a16="http://schemas.microsoft.com/office/drawing/2014/main" id="{1C5273F0-6669-4EBF-B26E-28D0FA8678D4}"/>
                </a:ext>
              </a:extLst>
            </p:cNvPr>
            <p:cNvGrpSpPr>
              <a:grpSpLocks/>
            </p:cNvGrpSpPr>
            <p:nvPr/>
          </p:nvGrpSpPr>
          <p:grpSpPr bwMode="auto">
            <a:xfrm rot="7194820">
              <a:off x="1718" y="2517"/>
              <a:ext cx="779" cy="872"/>
              <a:chOff x="1784" y="2312"/>
              <a:chExt cx="540" cy="416"/>
            </a:xfrm>
          </p:grpSpPr>
          <p:sp>
            <p:nvSpPr>
              <p:cNvPr id="15389" name="Line 46">
                <a:extLst>
                  <a:ext uri="{FF2B5EF4-FFF2-40B4-BE49-F238E27FC236}">
                    <a16:creationId xmlns:a16="http://schemas.microsoft.com/office/drawing/2014/main" id="{DFE63BEA-50D9-457B-AC4A-67690D1A5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Line 47">
                <a:extLst>
                  <a:ext uri="{FF2B5EF4-FFF2-40B4-BE49-F238E27FC236}">
                    <a16:creationId xmlns:a16="http://schemas.microsoft.com/office/drawing/2014/main" id="{7078ADAF-D5E9-4BA7-9EE1-10935CF79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48">
                <a:extLst>
                  <a:ext uri="{FF2B5EF4-FFF2-40B4-BE49-F238E27FC236}">
                    <a16:creationId xmlns:a16="http://schemas.microsoft.com/office/drawing/2014/main" id="{A8A8C5D8-8F72-4CA4-A4B0-BB23B4773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1" name="Group 49">
              <a:extLst>
                <a:ext uri="{FF2B5EF4-FFF2-40B4-BE49-F238E27FC236}">
                  <a16:creationId xmlns:a16="http://schemas.microsoft.com/office/drawing/2014/main" id="{C117E77A-27C8-4E3B-9B49-85DD480C1F36}"/>
                </a:ext>
              </a:extLst>
            </p:cNvPr>
            <p:cNvGrpSpPr>
              <a:grpSpLocks/>
            </p:cNvGrpSpPr>
            <p:nvPr/>
          </p:nvGrpSpPr>
          <p:grpSpPr bwMode="auto">
            <a:xfrm rot="-7304619">
              <a:off x="574" y="2535"/>
              <a:ext cx="779" cy="872"/>
              <a:chOff x="1784" y="2312"/>
              <a:chExt cx="540" cy="416"/>
            </a:xfrm>
          </p:grpSpPr>
          <p:sp>
            <p:nvSpPr>
              <p:cNvPr id="15386" name="Line 50">
                <a:extLst>
                  <a:ext uri="{FF2B5EF4-FFF2-40B4-BE49-F238E27FC236}">
                    <a16:creationId xmlns:a16="http://schemas.microsoft.com/office/drawing/2014/main" id="{AE7EF9C8-91EE-4C03-934C-4C25CA430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51">
                <a:extLst>
                  <a:ext uri="{FF2B5EF4-FFF2-40B4-BE49-F238E27FC236}">
                    <a16:creationId xmlns:a16="http://schemas.microsoft.com/office/drawing/2014/main" id="{05E7DA78-87B0-46EB-8D55-7F2D1FE32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Line 52">
                <a:extLst>
                  <a:ext uri="{FF2B5EF4-FFF2-40B4-BE49-F238E27FC236}">
                    <a16:creationId xmlns:a16="http://schemas.microsoft.com/office/drawing/2014/main" id="{855C07D5-0448-4DC3-A8BB-D7F38B486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2" name="Line 53">
              <a:extLst>
                <a:ext uri="{FF2B5EF4-FFF2-40B4-BE49-F238E27FC236}">
                  <a16:creationId xmlns:a16="http://schemas.microsoft.com/office/drawing/2014/main" id="{6CFED2A7-898F-4D57-9BC4-78D3EFD29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4" y="1972"/>
              <a:ext cx="109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54">
              <a:extLst>
                <a:ext uri="{FF2B5EF4-FFF2-40B4-BE49-F238E27FC236}">
                  <a16:creationId xmlns:a16="http://schemas.microsoft.com/office/drawing/2014/main" id="{B7DFF07D-65E5-4AA3-A91C-95864B749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2" y="1936"/>
              <a:ext cx="109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55">
              <a:extLst>
                <a:ext uri="{FF2B5EF4-FFF2-40B4-BE49-F238E27FC236}">
                  <a16:creationId xmlns:a16="http://schemas.microsoft.com/office/drawing/2014/main" id="{75B2C265-DDB2-4799-B835-398BDD67E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" y="2735"/>
              <a:ext cx="9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56">
              <a:extLst>
                <a:ext uri="{FF2B5EF4-FFF2-40B4-BE49-F238E27FC236}">
                  <a16:creationId xmlns:a16="http://schemas.microsoft.com/office/drawing/2014/main" id="{A05A1814-A852-4659-9C0F-223780BA6F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" y="2735"/>
              <a:ext cx="9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57">
              <a:extLst>
                <a:ext uri="{FF2B5EF4-FFF2-40B4-BE49-F238E27FC236}">
                  <a16:creationId xmlns:a16="http://schemas.microsoft.com/office/drawing/2014/main" id="{80007FF1-3561-43EA-BC21-425DB3A98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699"/>
              <a:ext cx="91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59">
              <a:extLst>
                <a:ext uri="{FF2B5EF4-FFF2-40B4-BE49-F238E27FC236}">
                  <a16:creationId xmlns:a16="http://schemas.microsoft.com/office/drawing/2014/main" id="{4634AAF5-84AB-402D-9395-D11C19F2F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5" y="3072"/>
              <a:ext cx="45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60">
              <a:extLst>
                <a:ext uri="{FF2B5EF4-FFF2-40B4-BE49-F238E27FC236}">
                  <a16:creationId xmlns:a16="http://schemas.microsoft.com/office/drawing/2014/main" id="{E2087731-0C85-4431-A45C-5BDD8DB8B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" y="3062"/>
              <a:ext cx="4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61">
              <a:extLst>
                <a:ext uri="{FF2B5EF4-FFF2-40B4-BE49-F238E27FC236}">
                  <a16:creationId xmlns:a16="http://schemas.microsoft.com/office/drawing/2014/main" id="{DE5CB5CF-1B13-44AC-B7F8-32785549F3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7" y="3053"/>
              <a:ext cx="19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62">
              <a:extLst>
                <a:ext uri="{FF2B5EF4-FFF2-40B4-BE49-F238E27FC236}">
                  <a16:creationId xmlns:a16="http://schemas.microsoft.com/office/drawing/2014/main" id="{E194550E-044A-4FF4-A90B-40C2D9B856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2" y="3062"/>
              <a:ext cx="18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63">
              <a:extLst>
                <a:ext uri="{FF2B5EF4-FFF2-40B4-BE49-F238E27FC236}">
                  <a16:creationId xmlns:a16="http://schemas.microsoft.com/office/drawing/2014/main" id="{F5BF9D8E-A071-4609-98C8-8A60C36E3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2027"/>
              <a:ext cx="109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64">
              <a:extLst>
                <a:ext uri="{FF2B5EF4-FFF2-40B4-BE49-F238E27FC236}">
                  <a16:creationId xmlns:a16="http://schemas.microsoft.com/office/drawing/2014/main" id="{7FB5633F-60B2-4881-B131-AE415CCCE4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1" y="1981"/>
              <a:ext cx="109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65">
              <a:extLst>
                <a:ext uri="{FF2B5EF4-FFF2-40B4-BE49-F238E27FC236}">
                  <a16:creationId xmlns:a16="http://schemas.microsoft.com/office/drawing/2014/main" id="{E299FC72-66C8-4ABF-8904-53944CE40D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9" y="2717"/>
              <a:ext cx="109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66">
              <a:extLst>
                <a:ext uri="{FF2B5EF4-FFF2-40B4-BE49-F238E27FC236}">
                  <a16:creationId xmlns:a16="http://schemas.microsoft.com/office/drawing/2014/main" id="{CBEA9CC7-D63C-4AE6-B88B-57A6C507D7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4" y="2763"/>
              <a:ext cx="109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Text Box 79">
              <a:extLst>
                <a:ext uri="{FF2B5EF4-FFF2-40B4-BE49-F238E27FC236}">
                  <a16:creationId xmlns:a16="http://schemas.microsoft.com/office/drawing/2014/main" id="{71C216EC-DF03-4A57-B782-DE9603C12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16"/>
              <a:ext cx="576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Đáy là tam giác đếu</a:t>
              </a:r>
            </a:p>
          </p:txBody>
        </p:sp>
      </p:grpSp>
      <p:sp>
        <p:nvSpPr>
          <p:cNvPr id="15368" name="Text Box 80">
            <a:extLst>
              <a:ext uri="{FF2B5EF4-FFF2-40B4-BE49-F238E27FC236}">
                <a16:creationId xmlns:a16="http://schemas.microsoft.com/office/drawing/2014/main" id="{677403E9-669E-410C-B84D-1267B9923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3479800"/>
            <a:ext cx="1066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Đáy là hình vuông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C8BF185B-274A-4F48-B6AA-25355C556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4963"/>
            <a:ext cx="762000" cy="579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6394510B-D2B2-4307-9462-F103D7984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"/>
            <a:ext cx="7086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/>
              <a:t>Cắt từ tấm bìa cứng thành các hình như ở hình 118 rồi gấp lại để có những hình chóp đều.</a:t>
            </a:r>
          </a:p>
        </p:txBody>
      </p:sp>
      <p:sp>
        <p:nvSpPr>
          <p:cNvPr id="16388" name="Text Box 8">
            <a:extLst>
              <a:ext uri="{FF2B5EF4-FFF2-40B4-BE49-F238E27FC236}">
                <a16:creationId xmlns:a16="http://schemas.microsoft.com/office/drawing/2014/main" id="{11392BED-AAA6-455A-AD4D-48AB11D1A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96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/>
              <a:t>Hình 118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397" r:id="rId2" imgW="4343400" imgH="4295775"/>
        </mc:Choice>
        <mc:Fallback>
          <p:control r:id="rId2" imgW="4343400" imgH="4295775">
            <p:pic>
              <p:nvPicPr>
                <p:cNvPr id="16389" name="Cabri3ActiveDoc1">
                  <a:extLst>
                    <a:ext uri="{FF2B5EF4-FFF2-40B4-BE49-F238E27FC236}">
                      <a16:creationId xmlns:a16="http://schemas.microsoft.com/office/drawing/2014/main" id="{A0651129-1A3F-46FC-BCA2-34FE0E31287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700" y="1828800"/>
                  <a:ext cx="4076700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398" r:id="rId3" imgW="4381500" imgH="4791075"/>
        </mc:Choice>
        <mc:Fallback>
          <p:control r:id="rId3" imgW="4381500" imgH="4791075">
            <p:pic>
              <p:nvPicPr>
                <p:cNvPr id="16390" name="Cabri3ActiveDoc2">
                  <a:extLst>
                    <a:ext uri="{FF2B5EF4-FFF2-40B4-BE49-F238E27FC236}">
                      <a16:creationId xmlns:a16="http://schemas.microsoft.com/office/drawing/2014/main" id="{A110A5B0-DD63-48ED-8C1F-C41E28A2B66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0600" y="1828800"/>
                  <a:ext cx="4114800" cy="4495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930EC041-7DB7-414A-B673-63BDFFC3A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139700"/>
            <a:ext cx="8077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/>
              <a:t>Bài 39:</a:t>
            </a:r>
            <a:r>
              <a:rPr lang="en-US" altLang="en-US" sz="2800" b="1" i="1"/>
              <a:t> Thực hành</a:t>
            </a:r>
            <a:r>
              <a:rPr lang="en-US" altLang="en-US" sz="2800" b="1"/>
              <a:t>. từ tờ giấy cắt ra một hình vuông rồi thực hiện các thao tác theo thứ tự từ </a:t>
            </a:r>
            <a:r>
              <a:rPr lang="en-US" altLang="en-US" sz="2800" b="1">
                <a:solidFill>
                  <a:srgbClr val="0033CC"/>
                </a:solidFill>
              </a:rPr>
              <a:t>1 đến 6</a:t>
            </a:r>
            <a:r>
              <a:rPr lang="en-US" altLang="en-US" sz="2800" b="1"/>
              <a:t> để có thể ghép được các mặt bên của một hình chóp tứ giác đều (h.122)</a:t>
            </a:r>
          </a:p>
        </p:txBody>
      </p:sp>
      <p:pic>
        <p:nvPicPr>
          <p:cNvPr id="17411" name="Picture 6" descr="Untitled-TrueColor-01111">
            <a:extLst>
              <a:ext uri="{FF2B5EF4-FFF2-40B4-BE49-F238E27FC236}">
                <a16:creationId xmlns:a16="http://schemas.microsoft.com/office/drawing/2014/main" id="{75389A05-AFA4-44D5-BF9A-851A0BBAB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68500"/>
            <a:ext cx="883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Oval 10">
            <a:extLst>
              <a:ext uri="{FF2B5EF4-FFF2-40B4-BE49-F238E27FC236}">
                <a16:creationId xmlns:a16="http://schemas.microsoft.com/office/drawing/2014/main" id="{D5C1094C-0514-4936-AD75-2EFD16508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22098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Oval 12">
            <a:extLst>
              <a:ext uri="{FF2B5EF4-FFF2-40B4-BE49-F238E27FC236}">
                <a16:creationId xmlns:a16="http://schemas.microsoft.com/office/drawing/2014/main" id="{B9DE71E3-816F-4C88-AD6E-6C30C1374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23114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Oval 13">
            <a:extLst>
              <a:ext uri="{FF2B5EF4-FFF2-40B4-BE49-F238E27FC236}">
                <a16:creationId xmlns:a16="http://schemas.microsoft.com/office/drawing/2014/main" id="{4364B4E0-1B32-4C28-93B1-7A567DCE6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0" y="21209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5" name="Oval 18">
            <a:extLst>
              <a:ext uri="{FF2B5EF4-FFF2-40B4-BE49-F238E27FC236}">
                <a16:creationId xmlns:a16="http://schemas.microsoft.com/office/drawing/2014/main" id="{341411E5-80D4-4FA6-966B-FE9A5B8EF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862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6" name="Oval 19">
            <a:extLst>
              <a:ext uri="{FF2B5EF4-FFF2-40B4-BE49-F238E27FC236}">
                <a16:creationId xmlns:a16="http://schemas.microsoft.com/office/drawing/2014/main" id="{809809FD-5773-4D6D-B5AD-A7AADF0C4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8862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7" name="Oval 20">
            <a:extLst>
              <a:ext uri="{FF2B5EF4-FFF2-40B4-BE49-F238E27FC236}">
                <a16:creationId xmlns:a16="http://schemas.microsoft.com/office/drawing/2014/main" id="{BB5630BB-5757-4EE2-8501-23C7E4E24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39243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26" name="Oval 14">
            <a:extLst>
              <a:ext uri="{FF2B5EF4-FFF2-40B4-BE49-F238E27FC236}">
                <a16:creationId xmlns:a16="http://schemas.microsoft.com/office/drawing/2014/main" id="{F4A17D10-C9A0-477A-A219-744C33624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225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4529" name="Oval 17">
            <a:extLst>
              <a:ext uri="{FF2B5EF4-FFF2-40B4-BE49-F238E27FC236}">
                <a16:creationId xmlns:a16="http://schemas.microsoft.com/office/drawing/2014/main" id="{8F7322BF-9A8E-4697-9934-8E475610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23114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4533" name="Oval 21">
            <a:extLst>
              <a:ext uri="{FF2B5EF4-FFF2-40B4-BE49-F238E27FC236}">
                <a16:creationId xmlns:a16="http://schemas.microsoft.com/office/drawing/2014/main" id="{D0005D57-38B2-451D-BF15-37BAD91F8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1209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4534" name="Oval 22">
            <a:extLst>
              <a:ext uri="{FF2B5EF4-FFF2-40B4-BE49-F238E27FC236}">
                <a16:creationId xmlns:a16="http://schemas.microsoft.com/office/drawing/2014/main" id="{D4203800-B586-4FBB-8B1D-F2E5C34BA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38862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4535" name="Oval 23">
            <a:extLst>
              <a:ext uri="{FF2B5EF4-FFF2-40B4-BE49-F238E27FC236}">
                <a16:creationId xmlns:a16="http://schemas.microsoft.com/office/drawing/2014/main" id="{D8AE09E6-4AE2-473F-AC31-CB8DB8967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8989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4536" name="Oval 24">
            <a:extLst>
              <a:ext uri="{FF2B5EF4-FFF2-40B4-BE49-F238E27FC236}">
                <a16:creationId xmlns:a16="http://schemas.microsoft.com/office/drawing/2014/main" id="{7AFE5DB8-7270-4FBF-9DDF-62325F5C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39243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 animBg="1"/>
      <p:bldP spid="64529" grpId="0" animBg="1"/>
      <p:bldP spid="64533" grpId="0" animBg="1"/>
      <p:bldP spid="64534" grpId="0" animBg="1"/>
      <p:bldP spid="64535" grpId="0" animBg="1"/>
      <p:bldP spid="645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>
            <a:extLst>
              <a:ext uri="{FF2B5EF4-FFF2-40B4-BE49-F238E27FC236}">
                <a16:creationId xmlns:a16="http://schemas.microsoft.com/office/drawing/2014/main" id="{9AC8E57E-F58D-4CF4-AFD4-1308437ED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"/>
            <a:ext cx="6248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u="sng">
                <a:solidFill>
                  <a:srgbClr val="CC3300"/>
                </a:solidFill>
                <a:latin typeface="Arial" panose="020B0604020202020204" pitchFamily="34" charset="0"/>
              </a:rPr>
              <a:t>Qua bài học hôm nay chúng ta cần nắm được: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2750DBFB-A2EF-46F3-B80F-2F3DE380F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b="1">
                <a:solidFill>
                  <a:schemeClr val="accent2"/>
                </a:solidFill>
                <a:latin typeface=".VnTime" panose="020B7200000000000000" pitchFamily="34" charset="0"/>
              </a:rPr>
              <a:t>C¸c kh¸i niÖm: h×nh chãp, h×nh chãp ®Òu, h×nh chãp côt ®Òu.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30B62C6C-302D-4B45-9EDE-20EF130DD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18013"/>
            <a:ext cx="74676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 3</a:t>
            </a:r>
            <a:r>
              <a:rPr lang="en-US" altLang="en-US" b="1">
                <a:solidFill>
                  <a:schemeClr val="accent2"/>
                </a:solidFill>
                <a:latin typeface=".VnTime" panose="020B7200000000000000" pitchFamily="34" charset="0"/>
              </a:rPr>
              <a:t>. C¸ch vÏ h×nh chãp, h×nh chãp ®Òu</a:t>
            </a: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0DB3850A-245E-44FE-AC1B-98EA79F6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3306763"/>
            <a:ext cx="7696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.VnTime" panose="020B7200000000000000" pitchFamily="34" charset="0"/>
              </a:rPr>
              <a:t>2.C¸ch gäi tªn h×nh chãp theo ®a gi¸c ®¸y.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/>
      <p:bldP spid="18441" grpId="0"/>
      <p:bldP spid="184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EB6C687-2C16-4F45-8A0C-C90A6704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305300"/>
            <a:ext cx="8001000" cy="1289050"/>
          </a:xfrm>
        </p:spPr>
        <p:txBody>
          <a:bodyPr/>
          <a:lstStyle/>
          <a:p>
            <a:pPr algn="l" eaLnBrk="1" hangingPunct="1"/>
            <a:r>
              <a:rPr lang="en-US" altLang="en-US" sz="1400">
                <a:solidFill>
                  <a:srgbClr val="FF6600"/>
                </a:solidFill>
                <a:latin typeface=".VnTime" panose="020B7200000000000000" pitchFamily="34" charset="0"/>
              </a:rPr>
              <a:t/>
            </a:r>
            <a:br>
              <a:rPr lang="en-US" altLang="en-US" sz="1400">
                <a:solidFill>
                  <a:srgbClr val="FF6600"/>
                </a:solidFill>
                <a:latin typeface=".VnTime" panose="020B7200000000000000" pitchFamily="34" charset="0"/>
              </a:rPr>
            </a:br>
            <a:r>
              <a:rPr lang="en-US" altLang="en-US" sz="3600" b="1">
                <a:latin typeface=".VnTime" panose="020B7200000000000000" pitchFamily="34" charset="0"/>
              </a:rPr>
              <a:t>- §äc tr­íc bµi: “DiÖn tÝch xung quanh  </a:t>
            </a:r>
            <a:br>
              <a:rPr lang="en-US" altLang="en-US" sz="3600" b="1">
                <a:latin typeface=".VnTime" panose="020B7200000000000000" pitchFamily="34" charset="0"/>
              </a:rPr>
            </a:br>
            <a:r>
              <a:rPr lang="en-US" altLang="en-US" sz="3600" b="1">
                <a:latin typeface=".VnTime" panose="020B7200000000000000" pitchFamily="34" charset="0"/>
              </a:rPr>
              <a:t>  cña h×nh chãp ®Òu”</a:t>
            </a:r>
            <a:r>
              <a:rPr lang="en-US" altLang="en-US" sz="3600" b="1">
                <a:solidFill>
                  <a:srgbClr val="0033CC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D50DA0FB-F800-4F4C-9A98-6CE232915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794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u="sng" dirty="0" err="1" smtClean="0">
                <a:solidFill>
                  <a:srgbClr val="FF6600"/>
                </a:solidFill>
                <a:latin typeface=".VnTimeH" panose="020B7200000000000000" pitchFamily="34" charset="0"/>
              </a:rPr>
              <a:t>H­Ưíng</a:t>
            </a:r>
            <a:r>
              <a:rPr lang="en-US" altLang="en-US" sz="3600" b="1" i="1" u="sng" dirty="0" smtClean="0">
                <a:solidFill>
                  <a:srgbClr val="FF66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3600" b="1" i="1" u="sng" dirty="0" err="1">
                <a:solidFill>
                  <a:srgbClr val="FF6600"/>
                </a:solidFill>
                <a:latin typeface=".VnTimeH" panose="020B7200000000000000" pitchFamily="34" charset="0"/>
              </a:rPr>
              <a:t>dÉn</a:t>
            </a:r>
            <a:r>
              <a:rPr lang="en-US" altLang="en-US" sz="3600" b="1" i="1" u="sng" dirty="0">
                <a:solidFill>
                  <a:srgbClr val="FF66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3600" b="1" i="1" u="sng" dirty="0" err="1">
                <a:solidFill>
                  <a:srgbClr val="FF6600"/>
                </a:solidFill>
                <a:latin typeface=".VnTimeH" panose="020B7200000000000000" pitchFamily="34" charset="0"/>
              </a:rPr>
              <a:t>vÒ</a:t>
            </a:r>
            <a:r>
              <a:rPr lang="en-US" altLang="en-US" sz="3600" b="1" i="1" u="sng" dirty="0">
                <a:solidFill>
                  <a:srgbClr val="FF66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3600" b="1" i="1" u="sng" dirty="0" err="1">
                <a:solidFill>
                  <a:srgbClr val="FF6600"/>
                </a:solidFill>
                <a:latin typeface=".VnTimeH" panose="020B7200000000000000" pitchFamily="34" charset="0"/>
              </a:rPr>
              <a:t>nh</a:t>
            </a:r>
            <a:r>
              <a:rPr lang="en-US" altLang="en-US" sz="3600" b="1" i="1" u="sng" dirty="0">
                <a:solidFill>
                  <a:srgbClr val="FF6600"/>
                </a:solidFill>
                <a:latin typeface=".VnTimeH" panose="020B7200000000000000" pitchFamily="34" charset="0"/>
              </a:rPr>
              <a:t>µ:</a:t>
            </a:r>
            <a:endParaRPr lang="en-US" altLang="en-US" sz="3600" u="sng" dirty="0">
              <a:solidFill>
                <a:srgbClr val="FF6600"/>
              </a:solidFill>
              <a:latin typeface=".VnTime" panose="020B7200000000000000" pitchFamily="34" charset="0"/>
            </a:endParaRP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1555CB44-D6AF-49E8-B4CB-B129B6A1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019175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.VnTime" panose="020B7200000000000000" pitchFamily="34" charset="0"/>
              </a:rPr>
              <a:t>- LuyÖn c¸ch vÏ h×nh chãp, h×nh chãp </a:t>
            </a:r>
            <a:br>
              <a:rPr lang="en-US" altLang="en-US" sz="3600" b="1">
                <a:latin typeface=".VnTime" panose="020B7200000000000000" pitchFamily="34" charset="0"/>
              </a:rPr>
            </a:br>
            <a:r>
              <a:rPr lang="en-US" altLang="en-US" sz="3600" b="1">
                <a:latin typeface=".VnTime" panose="020B7200000000000000" pitchFamily="34" charset="0"/>
              </a:rPr>
              <a:t>   ®Òu.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7B8E2FFE-0ECD-4538-A3E2-51C288AE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2606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.VnTime" panose="020B7200000000000000" pitchFamily="34" charset="0"/>
              </a:rPr>
              <a:t>- Lµm bµi bµi 56, 57/ SBT/ 122</a:t>
            </a:r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id="{59FE5799-6EDB-4C69-9EB3-BF897BEAA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3124200"/>
            <a:ext cx="7696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.VnTime" panose="020B7200000000000000" pitchFamily="34" charset="0"/>
              </a:rPr>
              <a:t>- ChuÈn bÞ: vÏ, c¾t vµ gÊp miÕng b×a </a:t>
            </a:r>
            <a:br>
              <a:rPr lang="en-US" altLang="en-US" sz="3600" b="1">
                <a:latin typeface=".VnTime" panose="020B7200000000000000" pitchFamily="34" charset="0"/>
              </a:rPr>
            </a:br>
            <a:r>
              <a:rPr lang="en-US" altLang="en-US" sz="3600" b="1">
                <a:latin typeface=".VnTime" panose="020B7200000000000000" pitchFamily="34" charset="0"/>
              </a:rPr>
              <a:t>  nh­ h×nh 123/ SGK/ 120.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8" grpId="0"/>
      <p:bldP spid="23561" grpId="0"/>
      <p:bldP spid="23563" grpId="0"/>
      <p:bldP spid="235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B3CA7EE-BD1C-439B-BBFE-78ED352DC7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81200" y="3200400"/>
            <a:ext cx="5867400" cy="1657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TIẾT 63: GIỚI THIỆU HÌNH </a:t>
            </a: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CHÓP ĐỀU </a:t>
            </a:r>
            <a:b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 HÌNH CHÓP CỤT ĐỀU</a:t>
            </a:r>
          </a:p>
        </p:txBody>
      </p:sp>
      <p:pic>
        <p:nvPicPr>
          <p:cNvPr id="5127" name="Gioi-Han-Nao-Cho-Chung-Ta.mp3">
            <a:hlinkClick r:id="" action="ppaction://media"/>
            <a:extLst>
              <a:ext uri="{FF2B5EF4-FFF2-40B4-BE49-F238E27FC236}">
                <a16:creationId xmlns:a16="http://schemas.microsoft.com/office/drawing/2014/main" id="{96245782-923E-4110-977C-7EFC8BA4886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hlinkClick r:id="rId6" action="ppaction://hlinkfile"/>
            <a:extLst>
              <a:ext uri="{FF2B5EF4-FFF2-40B4-BE49-F238E27FC236}">
                <a16:creationId xmlns:a16="http://schemas.microsoft.com/office/drawing/2014/main" id="{03B85685-D17D-4F54-9D75-C591FC1317FD}"/>
              </a:ext>
            </a:extLst>
          </p:cNvPr>
          <p:cNvSpPr/>
          <p:nvPr/>
        </p:nvSpPr>
        <p:spPr>
          <a:xfrm>
            <a:off x="6096000" y="54102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87589"/>
            <a:ext cx="4752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2020 - 2021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6453" fill="hold"/>
                                        <p:tgtEl>
                                          <p:spTgt spid="5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</p:childTnLst>
        </p:cTn>
      </p:par>
    </p:tnLst>
    <p:bldLst>
      <p:bldP spid="2050" grpId="0"/>
      <p:bldP spid="20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Freeform 10">
            <a:extLst>
              <a:ext uri="{FF2B5EF4-FFF2-40B4-BE49-F238E27FC236}">
                <a16:creationId xmlns:a16="http://schemas.microsoft.com/office/drawing/2014/main" id="{DF642951-E44D-469D-B6B5-713C1370A8DF}"/>
              </a:ext>
            </a:extLst>
          </p:cNvPr>
          <p:cNvSpPr>
            <a:spLocks/>
          </p:cNvSpPr>
          <p:nvPr/>
        </p:nvSpPr>
        <p:spPr bwMode="auto">
          <a:xfrm>
            <a:off x="5810250" y="3690938"/>
            <a:ext cx="2362200" cy="990600"/>
          </a:xfrm>
          <a:custGeom>
            <a:avLst/>
            <a:gdLst>
              <a:gd name="T0" fmla="*/ 0 w 1488"/>
              <a:gd name="T1" fmla="*/ 2147483646 h 624"/>
              <a:gd name="T2" fmla="*/ 2147483646 w 1488"/>
              <a:gd name="T3" fmla="*/ 0 h 624"/>
              <a:gd name="T4" fmla="*/ 2147483646 w 1488"/>
              <a:gd name="T5" fmla="*/ 0 h 624"/>
              <a:gd name="T6" fmla="*/ 2147483646 w 1488"/>
              <a:gd name="T7" fmla="*/ 2147483646 h 624"/>
              <a:gd name="T8" fmla="*/ 0 w 148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8"/>
              <a:gd name="T16" fmla="*/ 0 h 624"/>
              <a:gd name="T17" fmla="*/ 1488 w 148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8" h="624">
                <a:moveTo>
                  <a:pt x="0" y="624"/>
                </a:moveTo>
                <a:lnTo>
                  <a:pt x="576" y="0"/>
                </a:lnTo>
                <a:lnTo>
                  <a:pt x="1344" y="0"/>
                </a:lnTo>
                <a:lnTo>
                  <a:pt x="1488" y="624"/>
                </a:lnTo>
                <a:lnTo>
                  <a:pt x="0" y="624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Line 4">
            <a:extLst>
              <a:ext uri="{FF2B5EF4-FFF2-40B4-BE49-F238E27FC236}">
                <a16:creationId xmlns:a16="http://schemas.microsoft.com/office/drawing/2014/main" id="{5D150002-8A73-4572-969D-85920D379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250" y="4681538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Line 5">
            <a:extLst>
              <a:ext uri="{FF2B5EF4-FFF2-40B4-BE49-F238E27FC236}">
                <a16:creationId xmlns:a16="http://schemas.microsoft.com/office/drawing/2014/main" id="{294FD594-4ED1-4750-85B8-838D43E9F3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10250" y="3690938"/>
            <a:ext cx="914400" cy="990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BB656A09-D122-4739-A1B1-473C3A4EC6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43850" y="3690938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id="{8F7CD94A-958D-4B13-85E6-1122C7B3A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4650" y="3690938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FE05AEB1-93E4-4BED-A087-0C462AC68A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24650" y="2319338"/>
            <a:ext cx="3810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0D8CE149-7EA8-4F64-A6D9-8D1F23F494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0250" y="2319338"/>
            <a:ext cx="1295400" cy="2362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id="{DEFF39D4-5059-4A5A-9D52-699F80CCB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50" y="2319338"/>
            <a:ext cx="838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14">
            <a:extLst>
              <a:ext uri="{FF2B5EF4-FFF2-40B4-BE49-F238E27FC236}">
                <a16:creationId xmlns:a16="http://schemas.microsoft.com/office/drawing/2014/main" id="{A2B1EA4D-CC0A-4562-9133-1A4C9003B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50" y="2319338"/>
            <a:ext cx="10668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8B4F7F6B-BDA7-4C81-8FB4-1F8F06B3A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029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Mặt đáy</a:t>
            </a:r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A8D38862-AC51-4E02-A698-926AF1B4EC56}"/>
              </a:ext>
            </a:extLst>
          </p:cNvPr>
          <p:cNvSpPr>
            <a:spLocks/>
          </p:cNvSpPr>
          <p:nvPr/>
        </p:nvSpPr>
        <p:spPr bwMode="auto">
          <a:xfrm>
            <a:off x="7105650" y="2319338"/>
            <a:ext cx="1066800" cy="2362200"/>
          </a:xfrm>
          <a:custGeom>
            <a:avLst/>
            <a:gdLst>
              <a:gd name="T0" fmla="*/ 2147483646 w 672"/>
              <a:gd name="T1" fmla="*/ 2147483646 h 1488"/>
              <a:gd name="T2" fmla="*/ 0 w 672"/>
              <a:gd name="T3" fmla="*/ 0 h 1488"/>
              <a:gd name="T4" fmla="*/ 2147483646 w 672"/>
              <a:gd name="T5" fmla="*/ 2147483646 h 1488"/>
              <a:gd name="T6" fmla="*/ 2147483646 w 672"/>
              <a:gd name="T7" fmla="*/ 2147483646 h 1488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1488"/>
              <a:gd name="T14" fmla="*/ 672 w 672"/>
              <a:gd name="T15" fmla="*/ 1488 h 1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1488">
                <a:moveTo>
                  <a:pt x="672" y="1488"/>
                </a:moveTo>
                <a:lnTo>
                  <a:pt x="0" y="0"/>
                </a:lnTo>
                <a:lnTo>
                  <a:pt x="528" y="864"/>
                </a:lnTo>
                <a:lnTo>
                  <a:pt x="672" y="1488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Text Box 18">
            <a:extLst>
              <a:ext uri="{FF2B5EF4-FFF2-40B4-BE49-F238E27FC236}">
                <a16:creationId xmlns:a16="http://schemas.microsoft.com/office/drawing/2014/main" id="{CAA53FEF-2E31-4FEC-9497-5FDD4732B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50" y="300513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Mặt bên</a:t>
            </a:r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FC96E061-17C6-4626-B6F7-EA7C986048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1450" y="330993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148C6DF1-21DD-4E88-8723-BC8056289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50" y="2319338"/>
            <a:ext cx="0" cy="1828800"/>
          </a:xfrm>
          <a:prstGeom prst="line">
            <a:avLst/>
          </a:prstGeom>
          <a:noFill/>
          <a:ln w="19050">
            <a:solidFill>
              <a:srgbClr val="FF0066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Line 21">
            <a:extLst>
              <a:ext uri="{FF2B5EF4-FFF2-40B4-BE49-F238E27FC236}">
                <a16:creationId xmlns:a16="http://schemas.microsoft.com/office/drawing/2014/main" id="{F3F108B9-3DBF-4E55-853C-3A0EB16A35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9250" y="231933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Line 22">
            <a:extLst>
              <a:ext uri="{FF2B5EF4-FFF2-40B4-BE49-F238E27FC236}">
                <a16:creationId xmlns:a16="http://schemas.microsoft.com/office/drawing/2014/main" id="{EADB95D2-0E88-4812-946D-49CD63622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9250" y="414813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Line 23">
            <a:extLst>
              <a:ext uri="{FF2B5EF4-FFF2-40B4-BE49-F238E27FC236}">
                <a16:creationId xmlns:a16="http://schemas.microsoft.com/office/drawing/2014/main" id="{A0C250A5-F115-4578-9F29-0D7D569FAE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250" y="23193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24">
            <a:extLst>
              <a:ext uri="{FF2B5EF4-FFF2-40B4-BE49-F238E27FC236}">
                <a16:creationId xmlns:a16="http://schemas.microsoft.com/office/drawing/2014/main" id="{63827A7F-84E0-4C68-814F-74AEF34F5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250" y="33861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Text Box 25">
            <a:extLst>
              <a:ext uri="{FF2B5EF4-FFF2-40B4-BE49-F238E27FC236}">
                <a16:creationId xmlns:a16="http://schemas.microsoft.com/office/drawing/2014/main" id="{7DB84EDD-CBDA-40A0-A953-38E0C5F58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300513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Chiều cao</a:t>
            </a:r>
          </a:p>
        </p:txBody>
      </p:sp>
      <p:sp>
        <p:nvSpPr>
          <p:cNvPr id="3098" name="Text Box 26">
            <a:extLst>
              <a:ext uri="{FF2B5EF4-FFF2-40B4-BE49-F238E27FC236}">
                <a16:creationId xmlns:a16="http://schemas.microsoft.com/office/drawing/2014/main" id="{47F250D5-387C-4614-A3B1-55CA31348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33988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3099" name="Text Box 27">
            <a:extLst>
              <a:ext uri="{FF2B5EF4-FFF2-40B4-BE49-F238E27FC236}">
                <a16:creationId xmlns:a16="http://schemas.microsoft.com/office/drawing/2014/main" id="{695B4A66-2CDE-4D96-850C-51B1722D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46053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3100" name="Text Box 28">
            <a:extLst>
              <a:ext uri="{FF2B5EF4-FFF2-40B4-BE49-F238E27FC236}">
                <a16:creationId xmlns:a16="http://schemas.microsoft.com/office/drawing/2014/main" id="{3B6674DE-B61A-48A4-B8E5-FA7707701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0" y="45291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3101" name="Text Box 29">
            <a:extLst>
              <a:ext uri="{FF2B5EF4-FFF2-40B4-BE49-F238E27FC236}">
                <a16:creationId xmlns:a16="http://schemas.microsoft.com/office/drawing/2014/main" id="{1360538A-ACAF-48AA-90D9-853833AF8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450" y="35131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3102" name="Text Box 30">
            <a:extLst>
              <a:ext uri="{FF2B5EF4-FFF2-40B4-BE49-F238E27FC236}">
                <a16:creationId xmlns:a16="http://schemas.microsoft.com/office/drawing/2014/main" id="{41323EA0-181E-4107-97D9-BC28D916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450" y="20145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3103" name="Text Box 31">
            <a:extLst>
              <a:ext uri="{FF2B5EF4-FFF2-40B4-BE49-F238E27FC236}">
                <a16:creationId xmlns:a16="http://schemas.microsoft.com/office/drawing/2014/main" id="{A8B58083-C1DE-4678-8219-98EBF7DFD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25563"/>
            <a:ext cx="3657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3300"/>
                </a:solidFill>
              </a:rPr>
              <a:t>1. </a:t>
            </a:r>
            <a:r>
              <a:rPr lang="en-US" altLang="en-US" b="1" u="sng">
                <a:solidFill>
                  <a:srgbClr val="CC3300"/>
                </a:solidFill>
              </a:rPr>
              <a:t>Hình chóp</a:t>
            </a:r>
          </a:p>
        </p:txBody>
      </p:sp>
      <p:sp>
        <p:nvSpPr>
          <p:cNvPr id="3105" name="Text Box 33">
            <a:extLst>
              <a:ext uri="{FF2B5EF4-FFF2-40B4-BE49-F238E27FC236}">
                <a16:creationId xmlns:a16="http://schemas.microsoft.com/office/drawing/2014/main" id="{7ACFD873-8469-40E6-9679-E9D683CF5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390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66"/>
                </a:solidFill>
              </a:rPr>
              <a:t>H</a:t>
            </a:r>
          </a:p>
        </p:txBody>
      </p:sp>
      <p:sp>
        <p:nvSpPr>
          <p:cNvPr id="3106" name="Line 34">
            <a:extLst>
              <a:ext uri="{FF2B5EF4-FFF2-40B4-BE49-F238E27FC236}">
                <a16:creationId xmlns:a16="http://schemas.microsoft.com/office/drawing/2014/main" id="{D74DFF31-D1E3-44F9-B197-D7F1D74255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3150" y="2217738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7" name="Text Box 35">
            <a:extLst>
              <a:ext uri="{FF2B5EF4-FFF2-40B4-BE49-F238E27FC236}">
                <a16:creationId xmlns:a16="http://schemas.microsoft.com/office/drawing/2014/main" id="{C402221A-2205-42EA-AF2A-512FD6A8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9050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Cạnh bên</a:t>
            </a:r>
          </a:p>
        </p:txBody>
      </p:sp>
      <p:sp>
        <p:nvSpPr>
          <p:cNvPr id="3108" name="Text Box 36">
            <a:extLst>
              <a:ext uri="{FF2B5EF4-FFF2-40B4-BE49-F238E27FC236}">
                <a16:creationId xmlns:a16="http://schemas.microsoft.com/office/drawing/2014/main" id="{1E897939-9176-41DF-9888-0045F7DB7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1633538"/>
            <a:ext cx="93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Đỉnh</a:t>
            </a:r>
          </a:p>
        </p:txBody>
      </p:sp>
      <p:sp>
        <p:nvSpPr>
          <p:cNvPr id="3109" name="Line 37">
            <a:extLst>
              <a:ext uri="{FF2B5EF4-FFF2-40B4-BE49-F238E27FC236}">
                <a16:creationId xmlns:a16="http://schemas.microsoft.com/office/drawing/2014/main" id="{1ABE8923-F6CB-4B49-863C-4ADA8BFB02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4050" y="1862138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2" name="Rectangle 40">
            <a:extLst>
              <a:ext uri="{FF2B5EF4-FFF2-40B4-BE49-F238E27FC236}">
                <a16:creationId xmlns:a16="http://schemas.microsoft.com/office/drawing/2014/main" id="{E2DA969A-9828-4F0F-BCD2-34AB9FE46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213360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 </a:t>
            </a:r>
            <a:r>
              <a:rPr lang="en-US" altLang="en-US" b="1" i="1">
                <a:latin typeface=".VnTime" panose="020B7200000000000000" pitchFamily="34" charset="0"/>
              </a:rPr>
              <a:t>H×nh chãp </a:t>
            </a:r>
            <a:r>
              <a:rPr lang="en-US" altLang="en-US" b="1" i="1">
                <a:solidFill>
                  <a:srgbClr val="FF0000"/>
                </a:solidFill>
                <a:latin typeface=".VnTime" panose="020B7200000000000000" pitchFamily="34" charset="0"/>
              </a:rPr>
              <a:t>S .ABCD</a:t>
            </a:r>
            <a:endParaRPr lang="en-US" altLang="en-US" i="1">
              <a:latin typeface=".VnTime" panose="020B7200000000000000" pitchFamily="34" charset="0"/>
            </a:endParaRPr>
          </a:p>
        </p:txBody>
      </p:sp>
      <p:sp>
        <p:nvSpPr>
          <p:cNvPr id="3113" name="Text Box 41">
            <a:extLst>
              <a:ext uri="{FF2B5EF4-FFF2-40B4-BE49-F238E27FC236}">
                <a16:creationId xmlns:a16="http://schemas.microsoft.com/office/drawing/2014/main" id="{F4AAB74B-1A1C-493F-BFC3-9AE55ECFB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2528888"/>
            <a:ext cx="345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  <a:latin typeface=".VnTime" panose="020B7200000000000000" pitchFamily="34" charset="0"/>
              </a:rPr>
              <a:t>- §¸y:</a:t>
            </a:r>
            <a:r>
              <a:rPr lang="en-US" altLang="en-US" sz="2800">
                <a:solidFill>
                  <a:srgbClr val="009900"/>
                </a:solidFill>
              </a:rPr>
              <a:t>Tứ </a:t>
            </a:r>
            <a:r>
              <a:rPr lang="en-US" altLang="en-US" sz="2800">
                <a:solidFill>
                  <a:srgbClr val="009900"/>
                </a:solidFill>
                <a:latin typeface="VnTimes" pitchFamily="2" charset="0"/>
              </a:rPr>
              <a:t>gi</a:t>
            </a:r>
            <a:r>
              <a:rPr lang="en-US" altLang="en-US" sz="2800">
                <a:solidFill>
                  <a:srgbClr val="009900"/>
                </a:solidFill>
              </a:rPr>
              <a:t>ác </a:t>
            </a:r>
            <a:r>
              <a:rPr lang="en-US" altLang="en-US" sz="2800" b="1">
                <a:solidFill>
                  <a:srgbClr val="009900"/>
                </a:solidFill>
                <a:latin typeface=".VnTime" panose="020B7200000000000000" pitchFamily="34" charset="0"/>
              </a:rPr>
              <a:t>ABCD</a:t>
            </a:r>
          </a:p>
        </p:txBody>
      </p:sp>
      <p:sp>
        <p:nvSpPr>
          <p:cNvPr id="3114" name="Text Box 42">
            <a:extLst>
              <a:ext uri="{FF2B5EF4-FFF2-40B4-BE49-F238E27FC236}">
                <a16:creationId xmlns:a16="http://schemas.microsoft.com/office/drawing/2014/main" id="{B7293EA9-78FE-42DA-8C40-37512891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214688"/>
            <a:ext cx="541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6600"/>
                </a:solidFill>
                <a:latin typeface=".VnTime" panose="020B7200000000000000" pitchFamily="34" charset="0"/>
              </a:rPr>
              <a:t>- MÆt bªn: SAB, SBC, SCD, SAD</a:t>
            </a:r>
          </a:p>
        </p:txBody>
      </p:sp>
      <p:sp>
        <p:nvSpPr>
          <p:cNvPr id="3115" name="Text Box 43">
            <a:extLst>
              <a:ext uri="{FF2B5EF4-FFF2-40B4-BE49-F238E27FC236}">
                <a16:creationId xmlns:a16="http://schemas.microsoft.com/office/drawing/2014/main" id="{D37A952F-D653-4D6F-9D29-0BBD29CE1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500688"/>
            <a:ext cx="4610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- C¹nh bªn: SA, SB, SC, SD</a:t>
            </a:r>
          </a:p>
        </p:txBody>
      </p:sp>
      <p:sp>
        <p:nvSpPr>
          <p:cNvPr id="3116" name="Text Box 44">
            <a:extLst>
              <a:ext uri="{FF2B5EF4-FFF2-40B4-BE49-F238E27FC236}">
                <a16:creationId xmlns:a16="http://schemas.microsoft.com/office/drawing/2014/main" id="{EF0A66FE-B45A-4195-8F34-1B53EC5AD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38688"/>
            <a:ext cx="3048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.VnTime" panose="020B7200000000000000" pitchFamily="34" charset="0"/>
              </a:rPr>
              <a:t>- §­ưêng cao: SH</a:t>
            </a:r>
          </a:p>
        </p:txBody>
      </p:sp>
      <p:sp>
        <p:nvSpPr>
          <p:cNvPr id="3117" name="Text Box 45">
            <a:extLst>
              <a:ext uri="{FF2B5EF4-FFF2-40B4-BE49-F238E27FC236}">
                <a16:creationId xmlns:a16="http://schemas.microsoft.com/office/drawing/2014/main" id="{FB105D11-8490-42CF-A4BE-F0A2BE2C6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951288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- §Ønh: S </a:t>
            </a:r>
          </a:p>
        </p:txBody>
      </p:sp>
      <p:sp>
        <p:nvSpPr>
          <p:cNvPr id="7206" name="AutoShape 49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id="{0EAE9D12-D71C-47EB-8BE9-82CB2A456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324600"/>
            <a:ext cx="4572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22" name="Line 50">
            <a:extLst>
              <a:ext uri="{FF2B5EF4-FFF2-40B4-BE49-F238E27FC236}">
                <a16:creationId xmlns:a16="http://schemas.microsoft.com/office/drawing/2014/main" id="{2532BBD6-14ED-434A-A274-F066CED1D6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7900" y="4394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" name="Text Box 51">
            <a:extLst>
              <a:ext uri="{FF2B5EF4-FFF2-40B4-BE49-F238E27FC236}">
                <a16:creationId xmlns:a16="http://schemas.microsoft.com/office/drawing/2014/main" id="{9609FDCD-799D-456C-897C-EF69C88D6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267200"/>
            <a:ext cx="5473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</a:rPr>
              <a:t> </a:t>
            </a:r>
            <a:r>
              <a:rPr lang="en-US" altLang="en-US" b="1" i="1">
                <a:solidFill>
                  <a:srgbClr val="FF0000"/>
                </a:solidFill>
              </a:rPr>
              <a:t>Gọi là hình chóp tứ giác</a:t>
            </a:r>
          </a:p>
        </p:txBody>
      </p:sp>
      <p:sp>
        <p:nvSpPr>
          <p:cNvPr id="3124" name="Text Box 52">
            <a:extLst>
              <a:ext uri="{FF2B5EF4-FFF2-40B4-BE49-F238E27FC236}">
                <a16:creationId xmlns:a16="http://schemas.microsoft.com/office/drawing/2014/main" id="{27EE78A3-2229-4AF8-9946-6C9F35576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09888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- §Ønh:  </a:t>
            </a:r>
          </a:p>
        </p:txBody>
      </p:sp>
      <p:sp>
        <p:nvSpPr>
          <p:cNvPr id="3125" name="Text Box 53">
            <a:extLst>
              <a:ext uri="{FF2B5EF4-FFF2-40B4-BE49-F238E27FC236}">
                <a16:creationId xmlns:a16="http://schemas.microsoft.com/office/drawing/2014/main" id="{F115E1C5-B587-4FA1-9BFA-6CC2D57C4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671888"/>
            <a:ext cx="124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- §¸y:</a:t>
            </a:r>
            <a:r>
              <a:rPr lang="en-US" altLang="en-US" sz="2800"/>
              <a:t> </a:t>
            </a:r>
            <a:endParaRPr lang="en-US" altLang="en-US" sz="2800" b="1">
              <a:latin typeface=".VnTime" panose="020B7200000000000000" pitchFamily="34" charset="0"/>
            </a:endParaRPr>
          </a:p>
        </p:txBody>
      </p:sp>
      <p:sp>
        <p:nvSpPr>
          <p:cNvPr id="3128" name="Line 56">
            <a:extLst>
              <a:ext uri="{FF2B5EF4-FFF2-40B4-BE49-F238E27FC236}">
                <a16:creationId xmlns:a16="http://schemas.microsoft.com/office/drawing/2014/main" id="{54A6C0E2-DC37-466B-AC47-80A497D9D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900" y="1244600"/>
            <a:ext cx="807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" name="Text Box 57">
            <a:extLst>
              <a:ext uri="{FF2B5EF4-FFF2-40B4-BE49-F238E27FC236}">
                <a16:creationId xmlns:a16="http://schemas.microsoft.com/office/drawing/2014/main" id="{F9A10C08-43AC-4D34-BF5C-5C03F27CE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204946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0000"/>
                </a:solidFill>
                <a:latin typeface=".VnTime" panose="020B7200000000000000" pitchFamily="34" charset="0"/>
              </a:rPr>
              <a:t>S</a:t>
            </a:r>
          </a:p>
        </p:txBody>
      </p:sp>
      <p:sp>
        <p:nvSpPr>
          <p:cNvPr id="3131" name="Text Box 59">
            <a:extLst>
              <a:ext uri="{FF2B5EF4-FFF2-40B4-BE49-F238E27FC236}">
                <a16:creationId xmlns:a16="http://schemas.microsoft.com/office/drawing/2014/main" id="{4E92A1A4-1734-459F-BACE-3A9874F6E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133600"/>
            <a:ext cx="1371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i="1">
                <a:solidFill>
                  <a:srgbClr val="FF0000"/>
                </a:solidFill>
                <a:latin typeface=".VnTime" panose="020B7200000000000000" pitchFamily="34" charset="0"/>
              </a:rPr>
              <a:t>ABCD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32" name="Text Box 60">
            <a:extLst>
              <a:ext uri="{FF2B5EF4-FFF2-40B4-BE49-F238E27FC236}">
                <a16:creationId xmlns:a16="http://schemas.microsoft.com/office/drawing/2014/main" id="{A9EDD69C-5F6F-4863-A354-68A9D5568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3657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Tứ giác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2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5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8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-0.08889 0.1257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1667 0.2314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/>
      <p:bldP spid="3090" grpId="0"/>
      <p:bldP spid="3097" grpId="0"/>
      <p:bldP spid="3098" grpId="0"/>
      <p:bldP spid="3099" grpId="0"/>
      <p:bldP spid="3100" grpId="0"/>
      <p:bldP spid="3101" grpId="0"/>
      <p:bldP spid="3102" grpId="0"/>
      <p:bldP spid="3103" grpId="0"/>
      <p:bldP spid="3105" grpId="0"/>
      <p:bldP spid="3107" grpId="0"/>
      <p:bldP spid="3108" grpId="0"/>
      <p:bldP spid="3112" grpId="0"/>
      <p:bldP spid="3113" grpId="0"/>
      <p:bldP spid="3113" grpId="1"/>
      <p:bldP spid="3114" grpId="0"/>
      <p:bldP spid="3114" grpId="1"/>
      <p:bldP spid="3115" grpId="0"/>
      <p:bldP spid="3115" grpId="1"/>
      <p:bldP spid="3116" grpId="0"/>
      <p:bldP spid="3116" grpId="1"/>
      <p:bldP spid="3117" grpId="0"/>
      <p:bldP spid="3117" grpId="1"/>
      <p:bldP spid="3123" grpId="0"/>
      <p:bldP spid="3124" grpId="0"/>
      <p:bldP spid="3125" grpId="0"/>
      <p:bldP spid="3129" grpId="0"/>
      <p:bldP spid="3129" grpId="1"/>
      <p:bldP spid="3131" grpId="0"/>
      <p:bldP spid="3131" grpId="1"/>
      <p:bldP spid="3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10BA4651-0EF4-4252-9982-E48BE8C49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002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DF0FB83A-C973-4C1B-AA40-C8B559EAD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 i="1">
              <a:latin typeface="Arial" panose="020B0604020202020204" pitchFamily="34" charset="0"/>
            </a:endParaRP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FB26E463-65DB-4285-9A39-045462F4C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43000"/>
            <a:ext cx="533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Vẽ đáy ABCD là hình vuông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( nhìn phối cảnh là hình bình hành)</a:t>
            </a:r>
          </a:p>
        </p:txBody>
      </p:sp>
      <p:sp>
        <p:nvSpPr>
          <p:cNvPr id="8197" name="Text Box 7">
            <a:extLst>
              <a:ext uri="{FF2B5EF4-FFF2-40B4-BE49-F238E27FC236}">
                <a16:creationId xmlns:a16="http://schemas.microsoft.com/office/drawing/2014/main" id="{BBFBD0AB-AE5A-43BE-AB28-3F87B8DE8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u="sng">
                <a:latin typeface="Arial" panose="020B0604020202020204" pitchFamily="34" charset="0"/>
              </a:rPr>
              <a:t>Cách vẽ hình</a:t>
            </a:r>
          </a:p>
        </p:txBody>
      </p:sp>
      <p:sp>
        <p:nvSpPr>
          <p:cNvPr id="8198" name="Text Box 8">
            <a:extLst>
              <a:ext uri="{FF2B5EF4-FFF2-40B4-BE49-F238E27FC236}">
                <a16:creationId xmlns:a16="http://schemas.microsoft.com/office/drawing/2014/main" id="{53A8F4A8-67E9-4491-BE8E-53913F2A2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67072E8A-B251-4B6C-91BB-F3159FD1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409825"/>
            <a:ext cx="457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2) Vẽ hai đường chéo của đáy</a:t>
            </a:r>
            <a:r>
              <a:rPr lang="en-US" altLang="en-US" sz="2400" b="1">
                <a:latin typeface="Arial" panose="020B0604020202020204" pitchFamily="34" charset="0"/>
              </a:rPr>
              <a:t> và từ giao điểm của hai đường chéo vẽ đường cao với mặt phẳng đáy.</a:t>
            </a:r>
          </a:p>
        </p:txBody>
      </p:sp>
      <p:sp>
        <p:nvSpPr>
          <p:cNvPr id="46092" name="Text Box 12">
            <a:extLst>
              <a:ext uri="{FF2B5EF4-FFF2-40B4-BE49-F238E27FC236}">
                <a16:creationId xmlns:a16="http://schemas.microsoft.com/office/drawing/2014/main" id="{CFDEB9F6-7DD6-4A1C-8ED5-A05DA270F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91000"/>
            <a:ext cx="457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3) Trên đường cao lấy đỉnh </a:t>
            </a:r>
            <a:r>
              <a:rPr lang="en-US" altLang="en-US" sz="2400" b="1">
                <a:solidFill>
                  <a:srgbClr val="00990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 b="1">
                <a:latin typeface="Arial" panose="020B0604020202020204" pitchFamily="34" charset="0"/>
              </a:rPr>
              <a:t> và nối </a:t>
            </a:r>
            <a:r>
              <a:rPr lang="en-US" altLang="en-US" sz="2400" b="1">
                <a:solidFill>
                  <a:srgbClr val="00990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 b="1">
                <a:latin typeface="Arial" panose="020B0604020202020204" pitchFamily="34" charset="0"/>
              </a:rPr>
              <a:t> với các đỉnh của hình vuông</a:t>
            </a:r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id="{3BA854ED-C7B0-4CEA-949A-A1DFFB839006}"/>
              </a:ext>
            </a:extLst>
          </p:cNvPr>
          <p:cNvGrpSpPr>
            <a:grpSpLocks/>
          </p:cNvGrpSpPr>
          <p:nvPr/>
        </p:nvGrpSpPr>
        <p:grpSpPr bwMode="auto">
          <a:xfrm>
            <a:off x="4222750" y="2990850"/>
            <a:ext cx="4733925" cy="2228850"/>
            <a:chOff x="2660" y="1884"/>
            <a:chExt cx="2982" cy="1404"/>
          </a:xfrm>
        </p:grpSpPr>
        <p:sp>
          <p:nvSpPr>
            <p:cNvPr id="8220" name="Text Box 14">
              <a:extLst>
                <a:ext uri="{FF2B5EF4-FFF2-40B4-BE49-F238E27FC236}">
                  <a16:creationId xmlns:a16="http://schemas.microsoft.com/office/drawing/2014/main" id="{9E672FDB-3DDD-45AF-9E84-174EA298A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0" y="2268"/>
              <a:ext cx="2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8221" name="Text Box 15">
              <a:extLst>
                <a:ext uri="{FF2B5EF4-FFF2-40B4-BE49-F238E27FC236}">
                  <a16:creationId xmlns:a16="http://schemas.microsoft.com/office/drawing/2014/main" id="{6A7A9EF1-B91E-49FB-9C79-271972E3C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" y="30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8222" name="Text Box 16">
              <a:extLst>
                <a:ext uri="{FF2B5EF4-FFF2-40B4-BE49-F238E27FC236}">
                  <a16:creationId xmlns:a16="http://schemas.microsoft.com/office/drawing/2014/main" id="{4D97FA7F-5B35-45CC-B1C4-2C2F8FF78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" y="2640"/>
              <a:ext cx="2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8223" name="Text Box 17">
              <a:extLst>
                <a:ext uri="{FF2B5EF4-FFF2-40B4-BE49-F238E27FC236}">
                  <a16:creationId xmlns:a16="http://schemas.microsoft.com/office/drawing/2014/main" id="{81344237-E749-4AD4-B157-E4086A58B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" y="1884"/>
              <a:ext cx="3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.VnTime" panose="020B7200000000000000" pitchFamily="34" charset="0"/>
                </a:rPr>
                <a:t>D</a:t>
              </a:r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F400DA70-D5A3-4D45-BD14-AE168C947508}"/>
              </a:ext>
            </a:extLst>
          </p:cNvPr>
          <p:cNvGrpSpPr>
            <a:grpSpLocks/>
          </p:cNvGrpSpPr>
          <p:nvPr/>
        </p:nvGrpSpPr>
        <p:grpSpPr bwMode="auto">
          <a:xfrm>
            <a:off x="4594225" y="3352800"/>
            <a:ext cx="3863975" cy="1501775"/>
            <a:chOff x="2894" y="2112"/>
            <a:chExt cx="2434" cy="946"/>
          </a:xfrm>
        </p:grpSpPr>
        <p:sp>
          <p:nvSpPr>
            <p:cNvPr id="8218" name="Line 18">
              <a:extLst>
                <a:ext uri="{FF2B5EF4-FFF2-40B4-BE49-F238E27FC236}">
                  <a16:creationId xmlns:a16="http://schemas.microsoft.com/office/drawing/2014/main" id="{BB065AF0-969F-40EE-B58F-E0AC2610F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2368"/>
              <a:ext cx="2434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19">
              <a:extLst>
                <a:ext uri="{FF2B5EF4-FFF2-40B4-BE49-F238E27FC236}">
                  <a16:creationId xmlns:a16="http://schemas.microsoft.com/office/drawing/2014/main" id="{95B72593-5CA6-44DB-9274-1503BE63B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7" y="2112"/>
              <a:ext cx="511" cy="9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00" name="Text Box 20">
            <a:extLst>
              <a:ext uri="{FF2B5EF4-FFF2-40B4-BE49-F238E27FC236}">
                <a16:creationId xmlns:a16="http://schemas.microsoft.com/office/drawing/2014/main" id="{AE1F4CF0-8623-494A-A161-65A480192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05765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H</a:t>
            </a:r>
          </a:p>
        </p:txBody>
      </p:sp>
      <p:sp>
        <p:nvSpPr>
          <p:cNvPr id="46101" name="Line 21">
            <a:extLst>
              <a:ext uri="{FF2B5EF4-FFF2-40B4-BE49-F238E27FC236}">
                <a16:creationId xmlns:a16="http://schemas.microsoft.com/office/drawing/2014/main" id="{E6DA96EE-EB86-45B0-A323-5D7119B2C0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29388" y="1622425"/>
            <a:ext cx="92075" cy="2449513"/>
          </a:xfrm>
          <a:prstGeom prst="line">
            <a:avLst/>
          </a:prstGeom>
          <a:noFill/>
          <a:ln w="19050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Text Box 22">
            <a:extLst>
              <a:ext uri="{FF2B5EF4-FFF2-40B4-BE49-F238E27FC236}">
                <a16:creationId xmlns:a16="http://schemas.microsoft.com/office/drawing/2014/main" id="{008326F8-DA57-4788-8B23-0C64DA49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5" y="4191000"/>
            <a:ext cx="64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  <a:latin typeface="Arial" panose="020B0604020202020204" pitchFamily="34" charset="0"/>
              </a:rPr>
              <a:t>S</a:t>
            </a:r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267C27A2-42FE-46E4-8DE4-44068323942A}"/>
              </a:ext>
            </a:extLst>
          </p:cNvPr>
          <p:cNvGrpSpPr>
            <a:grpSpLocks/>
          </p:cNvGrpSpPr>
          <p:nvPr/>
        </p:nvGrpSpPr>
        <p:grpSpPr bwMode="auto">
          <a:xfrm>
            <a:off x="4559300" y="1603375"/>
            <a:ext cx="3956050" cy="3232150"/>
            <a:chOff x="2872" y="1010"/>
            <a:chExt cx="2492" cy="2036"/>
          </a:xfrm>
        </p:grpSpPr>
        <p:sp>
          <p:nvSpPr>
            <p:cNvPr id="8214" name="Line 23">
              <a:extLst>
                <a:ext uri="{FF2B5EF4-FFF2-40B4-BE49-F238E27FC236}">
                  <a16:creationId xmlns:a16="http://schemas.microsoft.com/office/drawing/2014/main" id="{E2240085-83DC-474C-A14D-3B8EC9628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7" y="1010"/>
              <a:ext cx="1217" cy="179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4">
              <a:extLst>
                <a:ext uri="{FF2B5EF4-FFF2-40B4-BE49-F238E27FC236}">
                  <a16:creationId xmlns:a16="http://schemas.microsoft.com/office/drawing/2014/main" id="{7E939C20-98E8-4E02-95C6-C1F52D71A0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2" y="1010"/>
              <a:ext cx="1275" cy="1358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25">
              <a:extLst>
                <a:ext uri="{FF2B5EF4-FFF2-40B4-BE49-F238E27FC236}">
                  <a16:creationId xmlns:a16="http://schemas.microsoft.com/office/drawing/2014/main" id="{D47F60E2-1DB6-436D-B9AB-1C13AC192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7" y="1010"/>
              <a:ext cx="232" cy="1111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26">
              <a:extLst>
                <a:ext uri="{FF2B5EF4-FFF2-40B4-BE49-F238E27FC236}">
                  <a16:creationId xmlns:a16="http://schemas.microsoft.com/office/drawing/2014/main" id="{1AB38725-82AC-4E4F-BF0E-B4530D5006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7" y="1010"/>
              <a:ext cx="290" cy="2036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2">
            <a:extLst>
              <a:ext uri="{FF2B5EF4-FFF2-40B4-BE49-F238E27FC236}">
                <a16:creationId xmlns:a16="http://schemas.microsoft.com/office/drawing/2014/main" id="{C7599D1C-F37A-4E4E-AC27-6C15680D0AA1}"/>
              </a:ext>
            </a:extLst>
          </p:cNvPr>
          <p:cNvGrpSpPr>
            <a:grpSpLocks/>
          </p:cNvGrpSpPr>
          <p:nvPr/>
        </p:nvGrpSpPr>
        <p:grpSpPr bwMode="auto">
          <a:xfrm>
            <a:off x="4559300" y="3367088"/>
            <a:ext cx="3956050" cy="1468437"/>
            <a:chOff x="2872" y="2121"/>
            <a:chExt cx="2492" cy="925"/>
          </a:xfrm>
        </p:grpSpPr>
        <p:sp>
          <p:nvSpPr>
            <p:cNvPr id="8210" name="Line 27">
              <a:extLst>
                <a:ext uri="{FF2B5EF4-FFF2-40B4-BE49-F238E27FC236}">
                  <a16:creationId xmlns:a16="http://schemas.microsoft.com/office/drawing/2014/main" id="{55B530CA-12FD-41F1-95C6-839664C14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2" y="2368"/>
              <a:ext cx="985" cy="6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28">
              <a:extLst>
                <a:ext uri="{FF2B5EF4-FFF2-40B4-BE49-F238E27FC236}">
                  <a16:creationId xmlns:a16="http://schemas.microsoft.com/office/drawing/2014/main" id="{D45680CC-E0F6-4488-8FBB-AE840344D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7" y="2800"/>
              <a:ext cx="1507" cy="2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29">
              <a:extLst>
                <a:ext uri="{FF2B5EF4-FFF2-40B4-BE49-F238E27FC236}">
                  <a16:creationId xmlns:a16="http://schemas.microsoft.com/office/drawing/2014/main" id="{ACFECFD5-50AD-4937-8C6C-6D2E81D109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2" y="2121"/>
              <a:ext cx="1449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30">
              <a:extLst>
                <a:ext uri="{FF2B5EF4-FFF2-40B4-BE49-F238E27FC236}">
                  <a16:creationId xmlns:a16="http://schemas.microsoft.com/office/drawing/2014/main" id="{0E7F3D26-B391-46A8-870D-54927B1D6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9" y="2121"/>
              <a:ext cx="985" cy="6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35" name="Line 55">
            <a:extLst>
              <a:ext uri="{FF2B5EF4-FFF2-40B4-BE49-F238E27FC236}">
                <a16:creationId xmlns:a16="http://schemas.microsoft.com/office/drawing/2014/main" id="{E79D6E22-5918-4192-8CBA-0E35976DA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5738" y="3810000"/>
            <a:ext cx="296862" cy="50800"/>
          </a:xfrm>
          <a:prstGeom prst="line">
            <a:avLst/>
          </a:prstGeom>
          <a:noFill/>
          <a:ln w="19050">
            <a:solidFill>
              <a:srgbClr val="3399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6" name="Line 56">
            <a:extLst>
              <a:ext uri="{FF2B5EF4-FFF2-40B4-BE49-F238E27FC236}">
                <a16:creationId xmlns:a16="http://schemas.microsoft.com/office/drawing/2014/main" id="{24F6DF29-F850-4481-B304-64C20DEA7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2600" y="3860800"/>
            <a:ext cx="0" cy="301625"/>
          </a:xfrm>
          <a:prstGeom prst="line">
            <a:avLst/>
          </a:prstGeom>
          <a:noFill/>
          <a:ln w="19050">
            <a:solidFill>
              <a:srgbClr val="3399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25608 -0.433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9" grpId="0"/>
      <p:bldP spid="46092" grpId="0"/>
      <p:bldP spid="46100" grpId="0"/>
      <p:bldP spid="46102" grpId="0"/>
      <p:bldP spid="4610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50A1A22A-FFDE-46DF-8B33-1A141EBCE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4963"/>
            <a:ext cx="350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CC3300"/>
                </a:solidFill>
              </a:rPr>
              <a:t>2. Hình chóp đều</a:t>
            </a: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51E5D750-EC03-45BD-B9F1-82D3F1BB0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5516563"/>
            <a:ext cx="7696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VNtimes New Roman" pitchFamily="34" charset="0"/>
                <a:sym typeface="Wingdings" panose="05000000000000000000" pitchFamily="2" charset="2"/>
              </a:rPr>
              <a:t> </a:t>
            </a:r>
            <a:r>
              <a:rPr lang="en-US" altLang="en-US" b="1">
                <a:solidFill>
                  <a:schemeClr val="tx2"/>
                </a:solidFill>
                <a:latin typeface="VNtimes New Roman" pitchFamily="34" charset="0"/>
                <a:sym typeface="Wingdings" panose="05000000000000000000" pitchFamily="2" charset="2"/>
              </a:rPr>
              <a:t>Ta g</a:t>
            </a:r>
            <a:r>
              <a:rPr lang="en-US" altLang="en-US" b="1">
                <a:latin typeface="Times New Roman" panose="02020603050405020304" pitchFamily="18" charset="0"/>
                <a:sym typeface="Wingdings" panose="05000000000000000000" pitchFamily="2" charset="2"/>
              </a:rPr>
              <a:t>ọi </a:t>
            </a: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S.ABCD l</a:t>
            </a:r>
            <a:r>
              <a:rPr lang="en-US" altLang="en-US" b="1">
                <a:latin typeface="Times New Roman" panose="02020603050405020304" pitchFamily="18" charset="0"/>
                <a:sym typeface="Wingdings" panose="05000000000000000000" pitchFamily="2" charset="2"/>
              </a:rPr>
              <a:t>à hình chóp tứ giác đều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93189" name="Text Box 5">
            <a:extLst>
              <a:ext uri="{FF2B5EF4-FFF2-40B4-BE49-F238E27FC236}">
                <a16:creationId xmlns:a16="http://schemas.microsoft.com/office/drawing/2014/main" id="{D4E2BF26-CC7E-4541-AA73-E33B1776A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81488"/>
            <a:ext cx="342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.VnTime" panose="020B7200000000000000" pitchFamily="34" charset="0"/>
              </a:rPr>
              <a:t>- §¸y :</a:t>
            </a:r>
            <a:r>
              <a:rPr lang="en-US" altLang="en-US" sz="2800" b="1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009900"/>
                </a:solidFill>
                <a:latin typeface=".VnTime" panose="020B7200000000000000" pitchFamily="34" charset="0"/>
              </a:rPr>
              <a:t>h×nh vu«ng</a:t>
            </a:r>
          </a:p>
        </p:txBody>
      </p:sp>
      <p:sp>
        <p:nvSpPr>
          <p:cNvPr id="93190" name="Text Box 6">
            <a:extLst>
              <a:ext uri="{FF2B5EF4-FFF2-40B4-BE49-F238E27FC236}">
                <a16:creationId xmlns:a16="http://schemas.microsoft.com/office/drawing/2014/main" id="{2D2CA20D-466F-467B-A4F2-23092EEFE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.VnTime" panose="020B7200000000000000" pitchFamily="34" charset="0"/>
              </a:rPr>
              <a:t>- MÆt bªn:</a:t>
            </a:r>
            <a:r>
              <a:rPr lang="en-US" altLang="en-US" sz="2800" b="1">
                <a:solidFill>
                  <a:srgbClr val="FF6600"/>
                </a:solidFill>
                <a:latin typeface=".VnTime" panose="020B7200000000000000" pitchFamily="34" charset="0"/>
              </a:rPr>
              <a:t>SAB, SBC, SCD, SAD </a:t>
            </a:r>
            <a:r>
              <a:rPr lang="en-US" altLang="en-US" sz="2800" b="1">
                <a:solidFill>
                  <a:schemeClr val="tx2"/>
                </a:solidFill>
                <a:latin typeface=".VnTime" panose="020B7200000000000000" pitchFamily="34" charset="0"/>
              </a:rPr>
              <a:t>lµ </a:t>
            </a:r>
            <a:r>
              <a:rPr lang="en-US" altLang="en-US" sz="2800" b="1">
                <a:solidFill>
                  <a:srgbClr val="FF6600"/>
                </a:solidFill>
                <a:latin typeface=".VnTime" panose="020B7200000000000000" pitchFamily="34" charset="0"/>
              </a:rPr>
              <a:t>tam gi¸c c©n b»ng nhau</a:t>
            </a:r>
          </a:p>
        </p:txBody>
      </p:sp>
      <p:sp>
        <p:nvSpPr>
          <p:cNvPr id="9222" name="Rectangle 7">
            <a:extLst>
              <a:ext uri="{FF2B5EF4-FFF2-40B4-BE49-F238E27FC236}">
                <a16:creationId xmlns:a16="http://schemas.microsoft.com/office/drawing/2014/main" id="{EAF5D117-74A8-4ECA-8DE4-792F82655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181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FF0066"/>
              </a:solidFill>
            </a:endParaRPr>
          </a:p>
        </p:txBody>
      </p:sp>
      <p:sp>
        <p:nvSpPr>
          <p:cNvPr id="93192" name="Freeform 8">
            <a:extLst>
              <a:ext uri="{FF2B5EF4-FFF2-40B4-BE49-F238E27FC236}">
                <a16:creationId xmlns:a16="http://schemas.microsoft.com/office/drawing/2014/main" id="{7F358802-6E6E-42A7-A15F-97ECB4DF2F34}"/>
              </a:ext>
            </a:extLst>
          </p:cNvPr>
          <p:cNvSpPr>
            <a:spLocks/>
          </p:cNvSpPr>
          <p:nvPr/>
        </p:nvSpPr>
        <p:spPr bwMode="auto">
          <a:xfrm>
            <a:off x="4400550" y="2655888"/>
            <a:ext cx="3632200" cy="1508125"/>
          </a:xfrm>
          <a:custGeom>
            <a:avLst/>
            <a:gdLst>
              <a:gd name="T0" fmla="*/ 0 w 2064"/>
              <a:gd name="T1" fmla="*/ 2147483646 h 720"/>
              <a:gd name="T2" fmla="*/ 2147483646 w 2064"/>
              <a:gd name="T3" fmla="*/ 2147483646 h 720"/>
              <a:gd name="T4" fmla="*/ 2147483646 w 2064"/>
              <a:gd name="T5" fmla="*/ 2147483646 h 720"/>
              <a:gd name="T6" fmla="*/ 2147483646 w 2064"/>
              <a:gd name="T7" fmla="*/ 0 h 720"/>
              <a:gd name="T8" fmla="*/ 0 w 2064"/>
              <a:gd name="T9" fmla="*/ 2147483646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4"/>
              <a:gd name="T16" fmla="*/ 0 h 720"/>
              <a:gd name="T17" fmla="*/ 2064 w 2064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4" h="720">
                <a:moveTo>
                  <a:pt x="0" y="192"/>
                </a:moveTo>
                <a:lnTo>
                  <a:pt x="816" y="720"/>
                </a:lnTo>
                <a:lnTo>
                  <a:pt x="2064" y="528"/>
                </a:lnTo>
                <a:lnTo>
                  <a:pt x="1248" y="0"/>
                </a:lnTo>
                <a:lnTo>
                  <a:pt x="0" y="192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465DEAB9-789A-4646-B416-A079CE067DD5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52400"/>
            <a:ext cx="4648200" cy="4335463"/>
            <a:chOff x="2688" y="131"/>
            <a:chExt cx="2680" cy="2695"/>
          </a:xfrm>
        </p:grpSpPr>
        <p:sp>
          <p:nvSpPr>
            <p:cNvPr id="9250" name="Line 10">
              <a:extLst>
                <a:ext uri="{FF2B5EF4-FFF2-40B4-BE49-F238E27FC236}">
                  <a16:creationId xmlns:a16="http://schemas.microsoft.com/office/drawing/2014/main" id="{D65E6516-CB40-4D30-9B00-4718D9082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2" y="1927"/>
              <a:ext cx="828" cy="687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1">
              <a:extLst>
                <a:ext uri="{FF2B5EF4-FFF2-40B4-BE49-F238E27FC236}">
                  <a16:creationId xmlns:a16="http://schemas.microsoft.com/office/drawing/2014/main" id="{17CBF27E-F488-4230-A352-F679B08A7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2" y="1677"/>
              <a:ext cx="1266" cy="25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12">
              <a:extLst>
                <a:ext uri="{FF2B5EF4-FFF2-40B4-BE49-F238E27FC236}">
                  <a16:creationId xmlns:a16="http://schemas.microsoft.com/office/drawing/2014/main" id="{25892A63-554A-4897-A3B6-6B155873E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0" y="2364"/>
              <a:ext cx="1267" cy="250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13">
              <a:extLst>
                <a:ext uri="{FF2B5EF4-FFF2-40B4-BE49-F238E27FC236}">
                  <a16:creationId xmlns:a16="http://schemas.microsoft.com/office/drawing/2014/main" id="{1F2A5BA9-F8CB-4EA0-AC7F-F1E28039E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8" y="1677"/>
              <a:ext cx="829" cy="6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14">
              <a:extLst>
                <a:ext uri="{FF2B5EF4-FFF2-40B4-BE49-F238E27FC236}">
                  <a16:creationId xmlns:a16="http://schemas.microsoft.com/office/drawing/2014/main" id="{5BE65585-9749-41C8-9CB6-78468C4956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" y="428"/>
              <a:ext cx="244" cy="2186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15">
              <a:extLst>
                <a:ext uri="{FF2B5EF4-FFF2-40B4-BE49-F238E27FC236}">
                  <a16:creationId xmlns:a16="http://schemas.microsoft.com/office/drawing/2014/main" id="{80F081E0-22BA-4D82-AB4C-ED6F3B8D50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2" y="428"/>
              <a:ext cx="1072" cy="1499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16">
              <a:extLst>
                <a:ext uri="{FF2B5EF4-FFF2-40B4-BE49-F238E27FC236}">
                  <a16:creationId xmlns:a16="http://schemas.microsoft.com/office/drawing/2014/main" id="{225E600D-D187-453F-87F4-3DD8E6016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4" y="428"/>
              <a:ext cx="194" cy="1249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17">
              <a:extLst>
                <a:ext uri="{FF2B5EF4-FFF2-40B4-BE49-F238E27FC236}">
                  <a16:creationId xmlns:a16="http://schemas.microsoft.com/office/drawing/2014/main" id="{08AD5B6D-8283-43BA-AF4E-27E995752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4" y="428"/>
              <a:ext cx="1023" cy="1936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18">
              <a:extLst>
                <a:ext uri="{FF2B5EF4-FFF2-40B4-BE49-F238E27FC236}">
                  <a16:creationId xmlns:a16="http://schemas.microsoft.com/office/drawing/2014/main" id="{3BA21390-A172-47C2-8B72-6CF1DFA43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" y="1677"/>
              <a:ext cx="438" cy="93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19">
              <a:extLst>
                <a:ext uri="{FF2B5EF4-FFF2-40B4-BE49-F238E27FC236}">
                  <a16:creationId xmlns:a16="http://schemas.microsoft.com/office/drawing/2014/main" id="{A74BBBE0-4DF9-4BEF-951A-B25C41571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927"/>
              <a:ext cx="2089" cy="429"/>
            </a:xfrm>
            <a:custGeom>
              <a:avLst/>
              <a:gdLst>
                <a:gd name="T0" fmla="*/ 0 w 2058"/>
                <a:gd name="T1" fmla="*/ 0 h 330"/>
                <a:gd name="T2" fmla="*/ 2184 w 2058"/>
                <a:gd name="T3" fmla="*/ 943 h 330"/>
                <a:gd name="T4" fmla="*/ 0 60000 65536"/>
                <a:gd name="T5" fmla="*/ 0 60000 65536"/>
                <a:gd name="T6" fmla="*/ 0 w 2058"/>
                <a:gd name="T7" fmla="*/ 0 h 330"/>
                <a:gd name="T8" fmla="*/ 2058 w 2058"/>
                <a:gd name="T9" fmla="*/ 330 h 3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58" h="330">
                  <a:moveTo>
                    <a:pt x="0" y="0"/>
                  </a:moveTo>
                  <a:lnTo>
                    <a:pt x="2058" y="330"/>
                  </a:lnTo>
                </a:path>
              </a:pathLst>
            </a:cu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Line 20">
              <a:extLst>
                <a:ext uri="{FF2B5EF4-FFF2-40B4-BE49-F238E27FC236}">
                  <a16:creationId xmlns:a16="http://schemas.microsoft.com/office/drawing/2014/main" id="{16C387BF-CA34-4FA3-A578-3E46159A60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9" y="416"/>
              <a:ext cx="25" cy="1729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Text Box 21">
              <a:extLst>
                <a:ext uri="{FF2B5EF4-FFF2-40B4-BE49-F238E27FC236}">
                  <a16:creationId xmlns:a16="http://schemas.microsoft.com/office/drawing/2014/main" id="{BBC47028-9DF1-4247-8565-1AD431CE2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802"/>
              <a:ext cx="3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A</a:t>
              </a:r>
            </a:p>
          </p:txBody>
        </p:sp>
        <p:sp>
          <p:nvSpPr>
            <p:cNvPr id="9262" name="Text Box 22">
              <a:extLst>
                <a:ext uri="{FF2B5EF4-FFF2-40B4-BE49-F238E27FC236}">
                  <a16:creationId xmlns:a16="http://schemas.microsoft.com/office/drawing/2014/main" id="{0E7FD0B8-2A68-455A-86D3-2D753C23A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6" y="2598"/>
              <a:ext cx="3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B</a:t>
              </a:r>
            </a:p>
          </p:txBody>
        </p:sp>
        <p:sp>
          <p:nvSpPr>
            <p:cNvPr id="9263" name="Text Box 23">
              <a:extLst>
                <a:ext uri="{FF2B5EF4-FFF2-40B4-BE49-F238E27FC236}">
                  <a16:creationId xmlns:a16="http://schemas.microsoft.com/office/drawing/2014/main" id="{5FB8C8EC-D939-45ED-9771-99042B452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7" y="2301"/>
              <a:ext cx="3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C</a:t>
              </a:r>
            </a:p>
          </p:txBody>
        </p:sp>
        <p:sp>
          <p:nvSpPr>
            <p:cNvPr id="9264" name="Text Box 24">
              <a:extLst>
                <a:ext uri="{FF2B5EF4-FFF2-40B4-BE49-F238E27FC236}">
                  <a16:creationId xmlns:a16="http://schemas.microsoft.com/office/drawing/2014/main" id="{0CE63FB0-4BE2-4D49-9AFC-B43EF040A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1" y="1489"/>
              <a:ext cx="3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D</a:t>
              </a:r>
            </a:p>
          </p:txBody>
        </p:sp>
        <p:sp>
          <p:nvSpPr>
            <p:cNvPr id="9265" name="Text Box 25">
              <a:extLst>
                <a:ext uri="{FF2B5EF4-FFF2-40B4-BE49-F238E27FC236}">
                  <a16:creationId xmlns:a16="http://schemas.microsoft.com/office/drawing/2014/main" id="{390D46D5-A046-4E2E-BB95-645F2A011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2" y="131"/>
              <a:ext cx="3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S</a:t>
              </a:r>
            </a:p>
          </p:txBody>
        </p:sp>
        <p:sp>
          <p:nvSpPr>
            <p:cNvPr id="9266" name="Text Box 26">
              <a:extLst>
                <a:ext uri="{FF2B5EF4-FFF2-40B4-BE49-F238E27FC236}">
                  <a16:creationId xmlns:a16="http://schemas.microsoft.com/office/drawing/2014/main" id="{8B1AB143-BFE0-4CF8-B043-915A8BEAE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" y="1864"/>
              <a:ext cx="3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H</a:t>
              </a:r>
            </a:p>
          </p:txBody>
        </p:sp>
        <p:sp>
          <p:nvSpPr>
            <p:cNvPr id="9267" name="Line 27">
              <a:extLst>
                <a:ext uri="{FF2B5EF4-FFF2-40B4-BE49-F238E27FC236}">
                  <a16:creationId xmlns:a16="http://schemas.microsoft.com/office/drawing/2014/main" id="{FEED31B0-0A80-43B4-BF3C-5FF4FDCD2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9" y="1946"/>
              <a:ext cx="171" cy="3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28">
              <a:extLst>
                <a:ext uri="{FF2B5EF4-FFF2-40B4-BE49-F238E27FC236}">
                  <a16:creationId xmlns:a16="http://schemas.microsoft.com/office/drawing/2014/main" id="{753CDF23-323C-447C-9928-246D2A6F4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1977"/>
              <a:ext cx="0" cy="1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9">
            <a:extLst>
              <a:ext uri="{FF2B5EF4-FFF2-40B4-BE49-F238E27FC236}">
                <a16:creationId xmlns:a16="http://schemas.microsoft.com/office/drawing/2014/main" id="{FBFB259A-581D-4AD6-958D-C82CACE00D5F}"/>
              </a:ext>
            </a:extLst>
          </p:cNvPr>
          <p:cNvGrpSpPr>
            <a:grpSpLocks/>
          </p:cNvGrpSpPr>
          <p:nvPr/>
        </p:nvGrpSpPr>
        <p:grpSpPr bwMode="auto">
          <a:xfrm>
            <a:off x="4151313" y="2616200"/>
            <a:ext cx="4121150" cy="1563688"/>
            <a:chOff x="2796" y="1656"/>
            <a:chExt cx="2376" cy="972"/>
          </a:xfrm>
        </p:grpSpPr>
        <p:sp>
          <p:nvSpPr>
            <p:cNvPr id="9248" name="Oval 30">
              <a:extLst>
                <a:ext uri="{FF2B5EF4-FFF2-40B4-BE49-F238E27FC236}">
                  <a16:creationId xmlns:a16="http://schemas.microsoft.com/office/drawing/2014/main" id="{D5642A5C-8A6D-4C5A-8FB1-C9C759B9E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1656"/>
              <a:ext cx="2376" cy="97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49" name="Rectangle 31">
              <a:extLst>
                <a:ext uri="{FF2B5EF4-FFF2-40B4-BE49-F238E27FC236}">
                  <a16:creationId xmlns:a16="http://schemas.microsoft.com/office/drawing/2014/main" id="{7B6A53F8-EB0B-4D14-8DC0-D427D93FA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812"/>
              <a:ext cx="43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  <a:latin typeface=".VnTime" panose="020B7200000000000000" pitchFamily="34" charset="0"/>
                </a:rPr>
                <a:t>.</a:t>
              </a:r>
              <a:endParaRPr lang="en-US" altLang="en-US" sz="4000">
                <a:solidFill>
                  <a:srgbClr val="FF0000"/>
                </a:solidFill>
                <a:sym typeface="Wingdings" panose="05000000000000000000" pitchFamily="2" charset="2"/>
              </a:endParaRPr>
            </a:p>
          </p:txBody>
        </p: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88C86D08-DC64-4CA2-920D-AD8349083EF2}"/>
              </a:ext>
            </a:extLst>
          </p:cNvPr>
          <p:cNvGrpSpPr>
            <a:grpSpLocks/>
          </p:cNvGrpSpPr>
          <p:nvPr/>
        </p:nvGrpSpPr>
        <p:grpSpPr bwMode="auto">
          <a:xfrm>
            <a:off x="3943350" y="395288"/>
            <a:ext cx="5181600" cy="4106862"/>
            <a:chOff x="2676" y="291"/>
            <a:chExt cx="2988" cy="2553"/>
          </a:xfrm>
        </p:grpSpPr>
        <p:sp>
          <p:nvSpPr>
            <p:cNvPr id="9238" name="Text Box 33">
              <a:extLst>
                <a:ext uri="{FF2B5EF4-FFF2-40B4-BE49-F238E27FC236}">
                  <a16:creationId xmlns:a16="http://schemas.microsoft.com/office/drawing/2014/main" id="{E945C2AE-A3AE-4093-87AD-38ED6E14F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514"/>
              <a:ext cx="87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Cạnh bên</a:t>
              </a:r>
            </a:p>
          </p:txBody>
        </p:sp>
        <p:sp>
          <p:nvSpPr>
            <p:cNvPr id="9239" name="Text Box 34">
              <a:extLst>
                <a:ext uri="{FF2B5EF4-FFF2-40B4-BE49-F238E27FC236}">
                  <a16:creationId xmlns:a16="http://schemas.microsoft.com/office/drawing/2014/main" id="{90C129AA-7EBA-43EC-8E43-55678AE31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8" y="291"/>
              <a:ext cx="59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Đỉnh</a:t>
              </a:r>
            </a:p>
          </p:txBody>
        </p:sp>
        <p:sp>
          <p:nvSpPr>
            <p:cNvPr id="9240" name="Line 35">
              <a:extLst>
                <a:ext uri="{FF2B5EF4-FFF2-40B4-BE49-F238E27FC236}">
                  <a16:creationId xmlns:a16="http://schemas.microsoft.com/office/drawing/2014/main" id="{16CA3670-7AED-4C79-8EF9-931394152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759"/>
              <a:ext cx="48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36">
              <a:extLst>
                <a:ext uri="{FF2B5EF4-FFF2-40B4-BE49-F238E27FC236}">
                  <a16:creationId xmlns:a16="http://schemas.microsoft.com/office/drawing/2014/main" id="{F131F1BF-0A1D-421C-9155-E2FC08FC7D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08" y="432"/>
              <a:ext cx="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Text Box 37">
              <a:extLst>
                <a:ext uri="{FF2B5EF4-FFF2-40B4-BE49-F238E27FC236}">
                  <a16:creationId xmlns:a16="http://schemas.microsoft.com/office/drawing/2014/main" id="{5250251B-FA76-4CC6-B24E-E3BFD08D7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" y="2616"/>
              <a:ext cx="87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Mặt đáy</a:t>
              </a:r>
            </a:p>
          </p:txBody>
        </p:sp>
        <p:sp>
          <p:nvSpPr>
            <p:cNvPr id="9243" name="Line 38">
              <a:extLst>
                <a:ext uri="{FF2B5EF4-FFF2-40B4-BE49-F238E27FC236}">
                  <a16:creationId xmlns:a16="http://schemas.microsoft.com/office/drawing/2014/main" id="{31160A56-23AB-4493-9043-1701B7EDFA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96" y="150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Text Box 39">
              <a:extLst>
                <a:ext uri="{FF2B5EF4-FFF2-40B4-BE49-F238E27FC236}">
                  <a16:creationId xmlns:a16="http://schemas.microsoft.com/office/drawing/2014/main" id="{1873E75B-48AE-427F-A60E-8313F67F9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" y="1302"/>
              <a:ext cx="93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Đường cao</a:t>
              </a:r>
            </a:p>
          </p:txBody>
        </p:sp>
        <p:sp>
          <p:nvSpPr>
            <p:cNvPr id="9245" name="Line 40">
              <a:extLst>
                <a:ext uri="{FF2B5EF4-FFF2-40B4-BE49-F238E27FC236}">
                  <a16:creationId xmlns:a16="http://schemas.microsoft.com/office/drawing/2014/main" id="{04B80E3B-54E6-4578-B05B-FA1973408F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5" y="1103"/>
              <a:ext cx="536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Text Box 41">
              <a:extLst>
                <a:ext uri="{FF2B5EF4-FFF2-40B4-BE49-F238E27FC236}">
                  <a16:creationId xmlns:a16="http://schemas.microsoft.com/office/drawing/2014/main" id="{EDB7B97D-CCA6-4A89-99AE-3520F724B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" y="901"/>
              <a:ext cx="68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mặt bên</a:t>
              </a:r>
            </a:p>
          </p:txBody>
        </p:sp>
        <p:sp>
          <p:nvSpPr>
            <p:cNvPr id="9247" name="Line 42">
              <a:extLst>
                <a:ext uri="{FF2B5EF4-FFF2-40B4-BE49-F238E27FC236}">
                  <a16:creationId xmlns:a16="http://schemas.microsoft.com/office/drawing/2014/main" id="{94BB41BF-7530-4CCA-9605-DDA2A92870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50" y="2290"/>
              <a:ext cx="487" cy="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27" name="Freeform 43">
            <a:extLst>
              <a:ext uri="{FF2B5EF4-FFF2-40B4-BE49-F238E27FC236}">
                <a16:creationId xmlns:a16="http://schemas.microsoft.com/office/drawing/2014/main" id="{0271A8D3-4243-46A9-A33C-8A86493BC6DA}"/>
              </a:ext>
            </a:extLst>
          </p:cNvPr>
          <p:cNvSpPr>
            <a:spLocks/>
          </p:cNvSpPr>
          <p:nvPr/>
        </p:nvSpPr>
        <p:spPr bwMode="auto">
          <a:xfrm>
            <a:off x="5842000" y="609600"/>
            <a:ext cx="2241550" cy="3530600"/>
          </a:xfrm>
          <a:custGeom>
            <a:avLst/>
            <a:gdLst>
              <a:gd name="T0" fmla="*/ 2147483646 w 1412"/>
              <a:gd name="T1" fmla="*/ 2147483646 h 2224"/>
              <a:gd name="T2" fmla="*/ 2147483646 w 1412"/>
              <a:gd name="T3" fmla="*/ 2147483646 h 2224"/>
              <a:gd name="T4" fmla="*/ 2147483646 w 1412"/>
              <a:gd name="T5" fmla="*/ 2147483646 h 2224"/>
              <a:gd name="T6" fmla="*/ 2147483646 w 1412"/>
              <a:gd name="T7" fmla="*/ 0 h 2224"/>
              <a:gd name="T8" fmla="*/ 0 w 1412"/>
              <a:gd name="T9" fmla="*/ 2147483646 h 2224"/>
              <a:gd name="T10" fmla="*/ 2147483646 w 1412"/>
              <a:gd name="T11" fmla="*/ 2147483646 h 2224"/>
              <a:gd name="T12" fmla="*/ 0 w 1412"/>
              <a:gd name="T13" fmla="*/ 2147483646 h 2224"/>
              <a:gd name="T14" fmla="*/ 2147483646 w 1412"/>
              <a:gd name="T15" fmla="*/ 2147483646 h 2224"/>
              <a:gd name="T16" fmla="*/ 2147483646 w 1412"/>
              <a:gd name="T17" fmla="*/ 2147483646 h 2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12"/>
              <a:gd name="T28" fmla="*/ 0 h 2224"/>
              <a:gd name="T29" fmla="*/ 1412 w 1412"/>
              <a:gd name="T30" fmla="*/ 2224 h 2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12" h="2224">
                <a:moveTo>
                  <a:pt x="1412" y="1968"/>
                </a:moveTo>
                <a:lnTo>
                  <a:pt x="632" y="660"/>
                </a:lnTo>
                <a:lnTo>
                  <a:pt x="404" y="264"/>
                </a:lnTo>
                <a:lnTo>
                  <a:pt x="260" y="0"/>
                </a:lnTo>
                <a:lnTo>
                  <a:pt x="0" y="2208"/>
                </a:lnTo>
                <a:lnTo>
                  <a:pt x="8" y="2208"/>
                </a:lnTo>
                <a:lnTo>
                  <a:pt x="0" y="2224"/>
                </a:lnTo>
                <a:lnTo>
                  <a:pt x="776" y="2088"/>
                </a:lnTo>
                <a:lnTo>
                  <a:pt x="1412" y="1968"/>
                </a:lnTo>
                <a:close/>
              </a:path>
            </a:pathLst>
          </a:cu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6">
            <a:extLst>
              <a:ext uri="{FF2B5EF4-FFF2-40B4-BE49-F238E27FC236}">
                <a16:creationId xmlns:a16="http://schemas.microsoft.com/office/drawing/2014/main" id="{A4C7433C-CC0F-4C38-A47F-26963CBA4FDA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636588"/>
            <a:ext cx="2516187" cy="3209925"/>
            <a:chOff x="2345" y="401"/>
            <a:chExt cx="1585" cy="2022"/>
          </a:xfrm>
        </p:grpSpPr>
        <p:sp>
          <p:nvSpPr>
            <p:cNvPr id="9231" name="Text Box 47">
              <a:extLst>
                <a:ext uri="{FF2B5EF4-FFF2-40B4-BE49-F238E27FC236}">
                  <a16:creationId xmlns:a16="http://schemas.microsoft.com/office/drawing/2014/main" id="{548F7402-C887-48DB-B708-4FEC6545F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2192"/>
              <a:ext cx="3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.VnTime" panose="020B7200000000000000" pitchFamily="34" charset="0"/>
                </a:rPr>
                <a:t>I</a:t>
              </a:r>
            </a:p>
          </p:txBody>
        </p:sp>
        <p:grpSp>
          <p:nvGrpSpPr>
            <p:cNvPr id="9232" name="Group 48">
              <a:extLst>
                <a:ext uri="{FF2B5EF4-FFF2-40B4-BE49-F238E27FC236}">
                  <a16:creationId xmlns:a16="http://schemas.microsoft.com/office/drawing/2014/main" id="{0264DE18-9808-4767-BC59-2393F454CB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5" y="401"/>
              <a:ext cx="1585" cy="1903"/>
              <a:chOff x="2345" y="401"/>
              <a:chExt cx="1585" cy="1903"/>
            </a:xfrm>
          </p:grpSpPr>
          <p:sp>
            <p:nvSpPr>
              <p:cNvPr id="9233" name="Line 49">
                <a:extLst>
                  <a:ext uri="{FF2B5EF4-FFF2-40B4-BE49-F238E27FC236}">
                    <a16:creationId xmlns:a16="http://schemas.microsoft.com/office/drawing/2014/main" id="{C5679459-8956-47CE-B232-01260A2DC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2" y="1207"/>
                <a:ext cx="532" cy="3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Text Box 50">
                <a:extLst>
                  <a:ext uri="{FF2B5EF4-FFF2-40B4-BE49-F238E27FC236}">
                    <a16:creationId xmlns:a16="http://schemas.microsoft.com/office/drawing/2014/main" id="{5B3C8D95-E651-4661-99E2-DC824DF19A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5" y="976"/>
                <a:ext cx="1171" cy="23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Trung đoạn</a:t>
                </a:r>
              </a:p>
            </p:txBody>
          </p:sp>
          <p:sp>
            <p:nvSpPr>
              <p:cNvPr id="9235" name="Line 51">
                <a:extLst>
                  <a:ext uri="{FF2B5EF4-FFF2-40B4-BE49-F238E27FC236}">
                    <a16:creationId xmlns:a16="http://schemas.microsoft.com/office/drawing/2014/main" id="{9C3901ED-93CA-4299-8128-0A7A3924C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84" y="401"/>
                <a:ext cx="746" cy="1835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Line 52">
                <a:extLst>
                  <a:ext uri="{FF2B5EF4-FFF2-40B4-BE49-F238E27FC236}">
                    <a16:creationId xmlns:a16="http://schemas.microsoft.com/office/drawing/2014/main" id="{48166768-C0E2-4815-9C16-2DC134320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" y="2152"/>
                <a:ext cx="88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Line 53">
                <a:extLst>
                  <a:ext uri="{FF2B5EF4-FFF2-40B4-BE49-F238E27FC236}">
                    <a16:creationId xmlns:a16="http://schemas.microsoft.com/office/drawing/2014/main" id="{27B613BA-0BD0-46BA-A1AA-A9CAAD8F5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72" y="2208"/>
                <a:ext cx="4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3238" name="Text Box 54">
            <a:extLst>
              <a:ext uri="{FF2B5EF4-FFF2-40B4-BE49-F238E27FC236}">
                <a16:creationId xmlns:a16="http://schemas.microsoft.com/office/drawing/2014/main" id="{2365CDBF-83A9-49BA-A0BC-CC2C5356C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94238"/>
            <a:ext cx="8839200" cy="14017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/>
              <a:t> </a:t>
            </a:r>
            <a:r>
              <a:rPr lang="en-US" altLang="en-US" sz="2800" b="1" i="1">
                <a:solidFill>
                  <a:srgbClr val="FF0000"/>
                </a:solidFill>
              </a:rPr>
              <a:t>Hình chóp đều</a:t>
            </a:r>
            <a:r>
              <a:rPr lang="en-US" altLang="en-US" sz="2800" b="1"/>
              <a:t> là hình chóp có </a:t>
            </a:r>
            <a:r>
              <a:rPr lang="en-US" altLang="en-US" sz="2800" b="1" i="1"/>
              <a:t>đáy là một đa giác đều</a:t>
            </a:r>
            <a:r>
              <a:rPr lang="en-US" altLang="en-US" sz="2800" b="1"/>
              <a:t>, các </a:t>
            </a:r>
            <a:r>
              <a:rPr lang="en-US" altLang="en-US" sz="2800" b="1" i="1"/>
              <a:t>mặt bên là những tam giác cân bằng nhau</a:t>
            </a:r>
            <a:r>
              <a:rPr lang="en-US" altLang="en-US" sz="2800" b="1"/>
              <a:t> có chung đỉnh </a:t>
            </a:r>
            <a:r>
              <a:rPr lang="en-US" altLang="en-US" sz="2800" b="1" i="1"/>
              <a:t>(là đỉnh của hình chóp)</a:t>
            </a:r>
          </a:p>
        </p:txBody>
      </p:sp>
      <p:sp>
        <p:nvSpPr>
          <p:cNvPr id="9230" name="AutoShape 62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id="{5B21C151-EEB3-4A2B-B257-7F7C328B0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77000"/>
            <a:ext cx="3810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93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9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  <p:bldP spid="93187" grpId="1"/>
      <p:bldP spid="93189" grpId="0"/>
      <p:bldP spid="93189" grpId="1"/>
      <p:bldP spid="93190" grpId="0"/>
      <p:bldP spid="93190" grpId="1"/>
      <p:bldP spid="932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06">
            <a:extLst>
              <a:ext uri="{FF2B5EF4-FFF2-40B4-BE49-F238E27FC236}">
                <a16:creationId xmlns:a16="http://schemas.microsoft.com/office/drawing/2014/main" id="{5C5F0EB1-FC3A-42F7-808A-EBF68627DD7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0" y="533400"/>
            <a:ext cx="6800850" cy="4633913"/>
          </a:xfrm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B608EB8C-5229-4841-B010-34D1B272331B}"/>
              </a:ext>
            </a:extLst>
          </p:cNvPr>
          <p:cNvGrpSpPr>
            <a:grpSpLocks/>
          </p:cNvGrpSpPr>
          <p:nvPr/>
        </p:nvGrpSpPr>
        <p:grpSpPr bwMode="auto">
          <a:xfrm>
            <a:off x="3943350" y="1181100"/>
            <a:ext cx="4495800" cy="4481513"/>
            <a:chOff x="2568" y="960"/>
            <a:chExt cx="2832" cy="2823"/>
          </a:xfrm>
        </p:grpSpPr>
        <p:sp>
          <p:nvSpPr>
            <p:cNvPr id="10247" name="Line 12">
              <a:extLst>
                <a:ext uri="{FF2B5EF4-FFF2-40B4-BE49-F238E27FC236}">
                  <a16:creationId xmlns:a16="http://schemas.microsoft.com/office/drawing/2014/main" id="{E9052F47-DFB5-46D4-9936-71EB046CE0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960"/>
              <a:ext cx="22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13">
              <a:extLst>
                <a:ext uri="{FF2B5EF4-FFF2-40B4-BE49-F238E27FC236}">
                  <a16:creationId xmlns:a16="http://schemas.microsoft.com/office/drawing/2014/main" id="{BDBC4A59-607E-40AB-BC10-E717F4BDE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784"/>
              <a:ext cx="9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Line 14">
              <a:extLst>
                <a:ext uri="{FF2B5EF4-FFF2-40B4-BE49-F238E27FC236}">
                  <a16:creationId xmlns:a16="http://schemas.microsoft.com/office/drawing/2014/main" id="{BE1E0A98-11C9-4BBF-971E-18397D2433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960"/>
              <a:ext cx="0" cy="182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Text Box 15">
              <a:extLst>
                <a:ext uri="{FF2B5EF4-FFF2-40B4-BE49-F238E27FC236}">
                  <a16:creationId xmlns:a16="http://schemas.microsoft.com/office/drawing/2014/main" id="{9D16941E-05DA-4813-89EB-D910C3FEB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2" y="1692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chemeClr val="tx2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10251" name="Text Box 16">
              <a:extLst>
                <a:ext uri="{FF2B5EF4-FFF2-40B4-BE49-F238E27FC236}">
                  <a16:creationId xmlns:a16="http://schemas.microsoft.com/office/drawing/2014/main" id="{F65F6AB2-C950-45BB-801D-69CDF8277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3456"/>
              <a:ext cx="10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chemeClr val="tx2"/>
                  </a:solidFill>
                  <a:latin typeface="Arial" panose="020B0604020202020204" pitchFamily="34" charset="0"/>
                </a:rPr>
                <a:t>h=138m</a:t>
              </a:r>
            </a:p>
          </p:txBody>
        </p:sp>
      </p:grpSp>
      <p:sp>
        <p:nvSpPr>
          <p:cNvPr id="15381" name="Text Box 21">
            <a:extLst>
              <a:ext uri="{FF2B5EF4-FFF2-40B4-BE49-F238E27FC236}">
                <a16:creationId xmlns:a16="http://schemas.microsoft.com/office/drawing/2014/main" id="{34866AAB-313B-47D2-9436-C73E71355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43550"/>
            <a:ext cx="662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1C12A0"/>
                </a:solidFill>
                <a:latin typeface="Arial" panose="020B0604020202020204" pitchFamily="34" charset="0"/>
              </a:rPr>
              <a:t>Chiều cao của kim tự tháp Kê-ốp ở Ai Cập là h = 138m</a:t>
            </a:r>
          </a:p>
        </p:txBody>
      </p:sp>
      <p:sp>
        <p:nvSpPr>
          <p:cNvPr id="15382" name="Text Box 22">
            <a:extLst>
              <a:ext uri="{FF2B5EF4-FFF2-40B4-BE49-F238E27FC236}">
                <a16:creationId xmlns:a16="http://schemas.microsoft.com/office/drawing/2014/main" id="{500483CA-4609-4C86-B349-81565302C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5478463"/>
            <a:ext cx="6629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kim tự tháp Kê-ốp ở Ai Cập </a:t>
            </a:r>
          </a:p>
        </p:txBody>
      </p:sp>
      <p:sp>
        <p:nvSpPr>
          <p:cNvPr id="15387" name="Text Box 27">
            <a:extLst>
              <a:ext uri="{FF2B5EF4-FFF2-40B4-BE49-F238E27FC236}">
                <a16:creationId xmlns:a16="http://schemas.microsoft.com/office/drawing/2014/main" id="{58DADB0F-7BCE-4F24-B809-DD2A6866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100"/>
            <a:ext cx="525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u="sng">
                <a:solidFill>
                  <a:srgbClr val="CC3300"/>
                </a:solidFill>
                <a:latin typeface="Arial" panose="020B0604020202020204" pitchFamily="34" charset="0"/>
              </a:rPr>
              <a:t>Có thể em chưa biết?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/>
      <p:bldP spid="15382" grpId="0"/>
      <p:bldP spid="15382" grpId="1"/>
      <p:bldP spid="153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DFFA1C9-3F2B-47D1-B1D2-45F5D0DDD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4800600" cy="914400"/>
          </a:xfrm>
        </p:spPr>
        <p:txBody>
          <a:bodyPr/>
          <a:lstStyle/>
          <a:p>
            <a:pPr eaLnBrk="1" hangingPunct="1"/>
            <a:r>
              <a:rPr lang="en-US" altLang="en-US" u="sng"/>
              <a:t>Bài 37(SGK)/ 118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A3E03406-FAB3-44D4-8DC3-340710DD1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7620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0066"/>
                </a:solidFill>
                <a:latin typeface=".VnTime" panose="020B7200000000000000" pitchFamily="34" charset="0"/>
              </a:rPr>
              <a:t>H·y xÐt sù ®óng, sai cña c¸c ph¸t biÓu sau: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>
                <a:latin typeface=".VnTime" panose="020B7200000000000000" pitchFamily="34" charset="0"/>
              </a:rPr>
              <a:t>H×nh chãp ®Òu cã ®¸y lµ h×nh thoi vµ ch©n ®­ưêng cao trïng víi giao ®iÓm hai ®ưêng chÐo cña ®¸y.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>
                <a:latin typeface=".VnTime" panose="020B7200000000000000" pitchFamily="34" charset="0"/>
              </a:rPr>
              <a:t>H×nh chãp ®Òu cã ®¸y lµ h×nh ch÷ nhËt vµ ch©n ®ư­êng cao trïng víi giao ®iÓm hai ®ưêng chÐo cña ®¸y.</a:t>
            </a:r>
          </a:p>
        </p:txBody>
      </p:sp>
      <p:sp>
        <p:nvSpPr>
          <p:cNvPr id="14341" name="WordArt 5">
            <a:extLst>
              <a:ext uri="{FF2B5EF4-FFF2-40B4-BE49-F238E27FC236}">
                <a16:creationId xmlns:a16="http://schemas.microsoft.com/office/drawing/2014/main" id="{9C19A032-97E4-4E96-BC03-5BED53163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96213" y="2286000"/>
            <a:ext cx="509587" cy="747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1C12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S</a:t>
            </a:r>
          </a:p>
        </p:txBody>
      </p:sp>
      <p:sp>
        <p:nvSpPr>
          <p:cNvPr id="14342" name="WordArt 6">
            <a:extLst>
              <a:ext uri="{FF2B5EF4-FFF2-40B4-BE49-F238E27FC236}">
                <a16:creationId xmlns:a16="http://schemas.microsoft.com/office/drawing/2014/main" id="{B45477D9-A9E2-4EA9-9FEE-9F5014E328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96213" y="3962400"/>
            <a:ext cx="509587" cy="747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1C12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" name="Freeform 72">
            <a:extLst>
              <a:ext uri="{FF2B5EF4-FFF2-40B4-BE49-F238E27FC236}">
                <a16:creationId xmlns:a16="http://schemas.microsoft.com/office/drawing/2014/main" id="{81E861B0-B143-4399-9592-5F5FEFAE71C8}"/>
              </a:ext>
            </a:extLst>
          </p:cNvPr>
          <p:cNvSpPr>
            <a:spLocks/>
          </p:cNvSpPr>
          <p:nvPr/>
        </p:nvSpPr>
        <p:spPr bwMode="auto">
          <a:xfrm>
            <a:off x="6343650" y="1295400"/>
            <a:ext cx="1219200" cy="466725"/>
          </a:xfrm>
          <a:custGeom>
            <a:avLst/>
            <a:gdLst>
              <a:gd name="T0" fmla="*/ 0 w 768"/>
              <a:gd name="T1" fmla="*/ 2147483646 h 294"/>
              <a:gd name="T2" fmla="*/ 2147483646 w 768"/>
              <a:gd name="T3" fmla="*/ 2147483646 h 294"/>
              <a:gd name="T4" fmla="*/ 2147483646 w 768"/>
              <a:gd name="T5" fmla="*/ 2147483646 h 294"/>
              <a:gd name="T6" fmla="*/ 2147483646 w 768"/>
              <a:gd name="T7" fmla="*/ 0 h 294"/>
              <a:gd name="T8" fmla="*/ 0 w 768"/>
              <a:gd name="T9" fmla="*/ 2147483646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294"/>
              <a:gd name="T17" fmla="*/ 768 w 768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294">
                <a:moveTo>
                  <a:pt x="0" y="87"/>
                </a:moveTo>
                <a:lnTo>
                  <a:pt x="294" y="294"/>
                </a:lnTo>
                <a:lnTo>
                  <a:pt x="768" y="219"/>
                </a:lnTo>
                <a:lnTo>
                  <a:pt x="447" y="0"/>
                </a:lnTo>
                <a:lnTo>
                  <a:pt x="0" y="87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8" name="Freeform 58">
            <a:extLst>
              <a:ext uri="{FF2B5EF4-FFF2-40B4-BE49-F238E27FC236}">
                <a16:creationId xmlns:a16="http://schemas.microsoft.com/office/drawing/2014/main" id="{C6ED69CC-985E-466D-BB25-D599B8E1DFB8}"/>
              </a:ext>
            </a:extLst>
          </p:cNvPr>
          <p:cNvSpPr>
            <a:spLocks/>
          </p:cNvSpPr>
          <p:nvPr/>
        </p:nvSpPr>
        <p:spPr bwMode="auto">
          <a:xfrm>
            <a:off x="5276850" y="2286000"/>
            <a:ext cx="3276600" cy="1143000"/>
          </a:xfrm>
          <a:custGeom>
            <a:avLst/>
            <a:gdLst>
              <a:gd name="T0" fmla="*/ 0 w 2064"/>
              <a:gd name="T1" fmla="*/ 2147483646 h 720"/>
              <a:gd name="T2" fmla="*/ 2147483646 w 2064"/>
              <a:gd name="T3" fmla="*/ 2147483646 h 720"/>
              <a:gd name="T4" fmla="*/ 2147483646 w 2064"/>
              <a:gd name="T5" fmla="*/ 2147483646 h 720"/>
              <a:gd name="T6" fmla="*/ 2147483646 w 2064"/>
              <a:gd name="T7" fmla="*/ 0 h 720"/>
              <a:gd name="T8" fmla="*/ 0 w 2064"/>
              <a:gd name="T9" fmla="*/ 2147483646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4"/>
              <a:gd name="T16" fmla="*/ 0 h 720"/>
              <a:gd name="T17" fmla="*/ 2064 w 2064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4" h="720">
                <a:moveTo>
                  <a:pt x="0" y="192"/>
                </a:moveTo>
                <a:lnTo>
                  <a:pt x="816" y="720"/>
                </a:lnTo>
                <a:lnTo>
                  <a:pt x="2064" y="528"/>
                </a:lnTo>
                <a:lnTo>
                  <a:pt x="1248" y="0"/>
                </a:lnTo>
                <a:lnTo>
                  <a:pt x="0" y="192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9" name="AutoShape 49">
            <a:extLst>
              <a:ext uri="{FF2B5EF4-FFF2-40B4-BE49-F238E27FC236}">
                <a16:creationId xmlns:a16="http://schemas.microsoft.com/office/drawing/2014/main" id="{B4696861-5F67-47D8-BCE4-C02619E15063}"/>
              </a:ext>
            </a:extLst>
          </p:cNvPr>
          <p:cNvSpPr>
            <a:spLocks noChangeArrowheads="1"/>
          </p:cNvSpPr>
          <p:nvPr/>
        </p:nvSpPr>
        <p:spPr bwMode="auto">
          <a:xfrm rot="1937244">
            <a:off x="5275263" y="1041400"/>
            <a:ext cx="3144837" cy="774700"/>
          </a:xfrm>
          <a:prstGeom prst="parallelogram">
            <a:avLst>
              <a:gd name="adj" fmla="val 101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                           </a:t>
            </a:r>
          </a:p>
        </p:txBody>
      </p:sp>
      <p:sp>
        <p:nvSpPr>
          <p:cNvPr id="5124" name="Line 4">
            <a:extLst>
              <a:ext uri="{FF2B5EF4-FFF2-40B4-BE49-F238E27FC236}">
                <a16:creationId xmlns:a16="http://schemas.microsoft.com/office/drawing/2014/main" id="{4157E85A-F432-4EF9-A4F3-AACFB2F02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6850" y="2605088"/>
            <a:ext cx="1295400" cy="83820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>
            <a:extLst>
              <a:ext uri="{FF2B5EF4-FFF2-40B4-BE49-F238E27FC236}">
                <a16:creationId xmlns:a16="http://schemas.microsoft.com/office/drawing/2014/main" id="{6164A77E-3CF3-4E1A-A3AD-3C67FCA830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6850" y="2300288"/>
            <a:ext cx="1981200" cy="3048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6">
            <a:extLst>
              <a:ext uri="{FF2B5EF4-FFF2-40B4-BE49-F238E27FC236}">
                <a16:creationId xmlns:a16="http://schemas.microsoft.com/office/drawing/2014/main" id="{EC2618D2-4E8D-47D5-B54E-3BC7691016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72250" y="3138488"/>
            <a:ext cx="1981200" cy="30480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id="{1C421AC2-4251-46DB-806C-15A7D1FEF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8050" y="2300288"/>
            <a:ext cx="1295400" cy="8382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EB3510B0-686E-465A-A1C7-B1B1D40D5A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2250" y="1766888"/>
            <a:ext cx="239713" cy="167640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Freeform 9">
            <a:extLst>
              <a:ext uri="{FF2B5EF4-FFF2-40B4-BE49-F238E27FC236}">
                <a16:creationId xmlns:a16="http://schemas.microsoft.com/office/drawing/2014/main" id="{3DA840C6-7DF7-443E-821E-1604EFA5010E}"/>
              </a:ext>
            </a:extLst>
          </p:cNvPr>
          <p:cNvSpPr>
            <a:spLocks/>
          </p:cNvSpPr>
          <p:nvPr/>
        </p:nvSpPr>
        <p:spPr bwMode="auto">
          <a:xfrm>
            <a:off x="5276850" y="1428750"/>
            <a:ext cx="1057275" cy="1176338"/>
          </a:xfrm>
          <a:custGeom>
            <a:avLst/>
            <a:gdLst>
              <a:gd name="T0" fmla="*/ 2147483646 w 666"/>
              <a:gd name="T1" fmla="*/ 0 h 741"/>
              <a:gd name="T2" fmla="*/ 0 w 666"/>
              <a:gd name="T3" fmla="*/ 2147483646 h 741"/>
              <a:gd name="T4" fmla="*/ 0 60000 65536"/>
              <a:gd name="T5" fmla="*/ 0 60000 65536"/>
              <a:gd name="T6" fmla="*/ 0 w 666"/>
              <a:gd name="T7" fmla="*/ 0 h 741"/>
              <a:gd name="T8" fmla="*/ 666 w 666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6" h="741">
                <a:moveTo>
                  <a:pt x="666" y="0"/>
                </a:moveTo>
                <a:lnTo>
                  <a:pt x="0" y="741"/>
                </a:lnTo>
              </a:path>
            </a:pathLst>
          </a:cu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>
            <a:extLst>
              <a:ext uri="{FF2B5EF4-FFF2-40B4-BE49-F238E27FC236}">
                <a16:creationId xmlns:a16="http://schemas.microsoft.com/office/drawing/2014/main" id="{93016267-EAD2-4559-A384-7AB98B4E9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9613" y="1309688"/>
            <a:ext cx="198437" cy="9906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Freeform 11">
            <a:extLst>
              <a:ext uri="{FF2B5EF4-FFF2-40B4-BE49-F238E27FC236}">
                <a16:creationId xmlns:a16="http://schemas.microsoft.com/office/drawing/2014/main" id="{BE1B6349-37D7-4768-8D13-429260F6823F}"/>
              </a:ext>
            </a:extLst>
          </p:cNvPr>
          <p:cNvSpPr>
            <a:spLocks/>
          </p:cNvSpPr>
          <p:nvPr/>
        </p:nvSpPr>
        <p:spPr bwMode="auto">
          <a:xfrm>
            <a:off x="7534275" y="1633538"/>
            <a:ext cx="1019175" cy="1504950"/>
          </a:xfrm>
          <a:custGeom>
            <a:avLst/>
            <a:gdLst>
              <a:gd name="T0" fmla="*/ 0 w 642"/>
              <a:gd name="T1" fmla="*/ 0 h 948"/>
              <a:gd name="T2" fmla="*/ 2147483646 w 642"/>
              <a:gd name="T3" fmla="*/ 2147483646 h 948"/>
              <a:gd name="T4" fmla="*/ 0 60000 65536"/>
              <a:gd name="T5" fmla="*/ 0 60000 65536"/>
              <a:gd name="T6" fmla="*/ 0 w 642"/>
              <a:gd name="T7" fmla="*/ 0 h 948"/>
              <a:gd name="T8" fmla="*/ 642 w 642"/>
              <a:gd name="T9" fmla="*/ 948 h 9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2" h="948">
                <a:moveTo>
                  <a:pt x="0" y="0"/>
                </a:moveTo>
                <a:lnTo>
                  <a:pt x="642" y="948"/>
                </a:lnTo>
              </a:path>
            </a:pathLst>
          </a:cu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>
            <a:extLst>
              <a:ext uri="{FF2B5EF4-FFF2-40B4-BE49-F238E27FC236}">
                <a16:creationId xmlns:a16="http://schemas.microsoft.com/office/drawing/2014/main" id="{04D3088B-954F-40D3-8343-91421524F0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2250" y="2300288"/>
            <a:ext cx="685800" cy="11430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Freeform 13">
            <a:extLst>
              <a:ext uri="{FF2B5EF4-FFF2-40B4-BE49-F238E27FC236}">
                <a16:creationId xmlns:a16="http://schemas.microsoft.com/office/drawing/2014/main" id="{92A6AF7E-4014-4AE3-9248-E6DD8B631207}"/>
              </a:ext>
            </a:extLst>
          </p:cNvPr>
          <p:cNvSpPr>
            <a:spLocks/>
          </p:cNvSpPr>
          <p:nvPr/>
        </p:nvSpPr>
        <p:spPr bwMode="auto">
          <a:xfrm>
            <a:off x="5276850" y="2605088"/>
            <a:ext cx="3267075" cy="523875"/>
          </a:xfrm>
          <a:custGeom>
            <a:avLst/>
            <a:gdLst>
              <a:gd name="T0" fmla="*/ 0 w 2058"/>
              <a:gd name="T1" fmla="*/ 0 h 330"/>
              <a:gd name="T2" fmla="*/ 2147483646 w 2058"/>
              <a:gd name="T3" fmla="*/ 2147483646 h 330"/>
              <a:gd name="T4" fmla="*/ 0 60000 65536"/>
              <a:gd name="T5" fmla="*/ 0 60000 65536"/>
              <a:gd name="T6" fmla="*/ 0 w 2058"/>
              <a:gd name="T7" fmla="*/ 0 h 330"/>
              <a:gd name="T8" fmla="*/ 2058 w 2058"/>
              <a:gd name="T9" fmla="*/ 330 h 3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58" h="330">
                <a:moveTo>
                  <a:pt x="0" y="0"/>
                </a:moveTo>
                <a:lnTo>
                  <a:pt x="2058" y="330"/>
                </a:lnTo>
              </a:path>
            </a:pathLst>
          </a:cu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id="{EEE6EA51-EFAD-4D53-8CDF-655173C47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243363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E</a:t>
            </a: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0DA8942D-1075-4BCD-8850-71521AC56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34432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A0BA35EA-DB2A-4AF8-BFEC-DC0F9CA94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450" y="30622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</a:t>
            </a:r>
          </a:p>
        </p:txBody>
      </p:sp>
      <p:sp>
        <p:nvSpPr>
          <p:cNvPr id="5140" name="Text Box 20">
            <a:extLst>
              <a:ext uri="{FF2B5EF4-FFF2-40B4-BE49-F238E27FC236}">
                <a16:creationId xmlns:a16="http://schemas.microsoft.com/office/drawing/2014/main" id="{C40635DF-4F89-4FA7-91F1-2FD6991C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20716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  <p:sp>
        <p:nvSpPr>
          <p:cNvPr id="5141" name="Text Box 21">
            <a:extLst>
              <a:ext uri="{FF2B5EF4-FFF2-40B4-BE49-F238E27FC236}">
                <a16:creationId xmlns:a16="http://schemas.microsoft.com/office/drawing/2014/main" id="{4A97AFEA-5B74-4F4B-85A8-CD6F1E511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25288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5148" name="Freeform 28">
            <a:extLst>
              <a:ext uri="{FF2B5EF4-FFF2-40B4-BE49-F238E27FC236}">
                <a16:creationId xmlns:a16="http://schemas.microsoft.com/office/drawing/2014/main" id="{88298C34-8D91-4068-BB11-AAB9670520FF}"/>
              </a:ext>
            </a:extLst>
          </p:cNvPr>
          <p:cNvSpPr>
            <a:spLocks/>
          </p:cNvSpPr>
          <p:nvPr/>
        </p:nvSpPr>
        <p:spPr bwMode="auto">
          <a:xfrm>
            <a:off x="6813550" y="760413"/>
            <a:ext cx="157163" cy="1001712"/>
          </a:xfrm>
          <a:custGeom>
            <a:avLst/>
            <a:gdLst>
              <a:gd name="T0" fmla="*/ 2147483646 w 99"/>
              <a:gd name="T1" fmla="*/ 0 h 631"/>
              <a:gd name="T2" fmla="*/ 0 w 99"/>
              <a:gd name="T3" fmla="*/ 2147483646 h 631"/>
              <a:gd name="T4" fmla="*/ 0 60000 65536"/>
              <a:gd name="T5" fmla="*/ 0 60000 65536"/>
              <a:gd name="T6" fmla="*/ 0 w 99"/>
              <a:gd name="T7" fmla="*/ 0 h 631"/>
              <a:gd name="T8" fmla="*/ 99 w 99"/>
              <a:gd name="T9" fmla="*/ 631 h 6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" h="631">
                <a:moveTo>
                  <a:pt x="99" y="0"/>
                </a:moveTo>
                <a:lnTo>
                  <a:pt x="0" y="631"/>
                </a:lnTo>
              </a:path>
            </a:pathLst>
          </a:cu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Freeform 29">
            <a:extLst>
              <a:ext uri="{FF2B5EF4-FFF2-40B4-BE49-F238E27FC236}">
                <a16:creationId xmlns:a16="http://schemas.microsoft.com/office/drawing/2014/main" id="{28D4CCCB-BC5D-4EC2-8075-7C2D07F259BC}"/>
              </a:ext>
            </a:extLst>
          </p:cNvPr>
          <p:cNvSpPr>
            <a:spLocks/>
          </p:cNvSpPr>
          <p:nvPr/>
        </p:nvSpPr>
        <p:spPr bwMode="auto">
          <a:xfrm>
            <a:off x="6308725" y="760413"/>
            <a:ext cx="649288" cy="695325"/>
          </a:xfrm>
          <a:custGeom>
            <a:avLst/>
            <a:gdLst>
              <a:gd name="T0" fmla="*/ 2147483646 w 409"/>
              <a:gd name="T1" fmla="*/ 0 h 438"/>
              <a:gd name="T2" fmla="*/ 0 w 409"/>
              <a:gd name="T3" fmla="*/ 2147483646 h 438"/>
              <a:gd name="T4" fmla="*/ 0 60000 65536"/>
              <a:gd name="T5" fmla="*/ 0 60000 65536"/>
              <a:gd name="T6" fmla="*/ 0 w 409"/>
              <a:gd name="T7" fmla="*/ 0 h 438"/>
              <a:gd name="T8" fmla="*/ 409 w 409"/>
              <a:gd name="T9" fmla="*/ 438 h 4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" h="438">
                <a:moveTo>
                  <a:pt x="409" y="0"/>
                </a:moveTo>
                <a:lnTo>
                  <a:pt x="0" y="438"/>
                </a:lnTo>
              </a:path>
            </a:pathLst>
          </a:cu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Line 30">
            <a:extLst>
              <a:ext uri="{FF2B5EF4-FFF2-40B4-BE49-F238E27FC236}">
                <a16:creationId xmlns:a16="http://schemas.microsoft.com/office/drawing/2014/main" id="{30A9551B-42DB-4E69-B682-2C28E4F9FA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3250" y="762000"/>
            <a:ext cx="76200" cy="5334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Freeform 31">
            <a:extLst>
              <a:ext uri="{FF2B5EF4-FFF2-40B4-BE49-F238E27FC236}">
                <a16:creationId xmlns:a16="http://schemas.microsoft.com/office/drawing/2014/main" id="{74E360A0-9E9A-44C6-8CCD-9F4EBCF5266B}"/>
              </a:ext>
            </a:extLst>
          </p:cNvPr>
          <p:cNvSpPr>
            <a:spLocks/>
          </p:cNvSpPr>
          <p:nvPr/>
        </p:nvSpPr>
        <p:spPr bwMode="auto">
          <a:xfrm>
            <a:off x="6958013" y="760413"/>
            <a:ext cx="581025" cy="877887"/>
          </a:xfrm>
          <a:custGeom>
            <a:avLst/>
            <a:gdLst>
              <a:gd name="T0" fmla="*/ 0 w 366"/>
              <a:gd name="T1" fmla="*/ 0 h 553"/>
              <a:gd name="T2" fmla="*/ 2147483646 w 366"/>
              <a:gd name="T3" fmla="*/ 2147483646 h 553"/>
              <a:gd name="T4" fmla="*/ 0 60000 65536"/>
              <a:gd name="T5" fmla="*/ 0 60000 65536"/>
              <a:gd name="T6" fmla="*/ 0 w 366"/>
              <a:gd name="T7" fmla="*/ 0 h 553"/>
              <a:gd name="T8" fmla="*/ 366 w 366"/>
              <a:gd name="T9" fmla="*/ 553 h 5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553">
                <a:moveTo>
                  <a:pt x="0" y="0"/>
                </a:moveTo>
                <a:lnTo>
                  <a:pt x="366" y="553"/>
                </a:lnTo>
              </a:path>
            </a:pathLst>
          </a:cu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3">
            <a:extLst>
              <a:ext uri="{FF2B5EF4-FFF2-40B4-BE49-F238E27FC236}">
                <a16:creationId xmlns:a16="http://schemas.microsoft.com/office/drawing/2014/main" id="{D3F160FA-D7CB-4936-A267-E9909BDF2003}"/>
              </a:ext>
            </a:extLst>
          </p:cNvPr>
          <p:cNvGrpSpPr>
            <a:grpSpLocks/>
          </p:cNvGrpSpPr>
          <p:nvPr/>
        </p:nvGrpSpPr>
        <p:grpSpPr bwMode="auto">
          <a:xfrm>
            <a:off x="6342063" y="1304925"/>
            <a:ext cx="1219200" cy="457200"/>
            <a:chOff x="2496" y="2208"/>
            <a:chExt cx="2064" cy="720"/>
          </a:xfrm>
        </p:grpSpPr>
        <p:sp>
          <p:nvSpPr>
            <p:cNvPr id="12328" name="Line 44">
              <a:extLst>
                <a:ext uri="{FF2B5EF4-FFF2-40B4-BE49-F238E27FC236}">
                  <a16:creationId xmlns:a16="http://schemas.microsoft.com/office/drawing/2014/main" id="{3CAB3026-A1C5-4CCA-96CA-3D6F94A0B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400"/>
              <a:ext cx="816" cy="528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45">
              <a:extLst>
                <a:ext uri="{FF2B5EF4-FFF2-40B4-BE49-F238E27FC236}">
                  <a16:creationId xmlns:a16="http://schemas.microsoft.com/office/drawing/2014/main" id="{F6276973-02B1-4F42-ABE2-0A8A9ABB17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2208"/>
              <a:ext cx="1248" cy="19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46">
              <a:extLst>
                <a:ext uri="{FF2B5EF4-FFF2-40B4-BE49-F238E27FC236}">
                  <a16:creationId xmlns:a16="http://schemas.microsoft.com/office/drawing/2014/main" id="{CE22BFF3-A626-4973-9B9E-D965C1B76C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736"/>
              <a:ext cx="1248" cy="192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47">
              <a:extLst>
                <a:ext uri="{FF2B5EF4-FFF2-40B4-BE49-F238E27FC236}">
                  <a16:creationId xmlns:a16="http://schemas.microsoft.com/office/drawing/2014/main" id="{9932D09F-3220-40A4-A51F-C480426D3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208"/>
              <a:ext cx="816" cy="52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70" name="Line 50">
            <a:extLst>
              <a:ext uri="{FF2B5EF4-FFF2-40B4-BE49-F238E27FC236}">
                <a16:creationId xmlns:a16="http://schemas.microsoft.com/office/drawing/2014/main" id="{2D1480BF-A211-496F-A514-24AF6852E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5313" y="1538288"/>
            <a:ext cx="0" cy="1303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1" name="Line 51">
            <a:extLst>
              <a:ext uri="{FF2B5EF4-FFF2-40B4-BE49-F238E27FC236}">
                <a16:creationId xmlns:a16="http://schemas.microsoft.com/office/drawing/2014/main" id="{AC08BBD8-6F63-4903-BFD1-D5C346E18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3725" y="7699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5" name="Text Box 55">
            <a:extLst>
              <a:ext uri="{FF2B5EF4-FFF2-40B4-BE49-F238E27FC236}">
                <a16:creationId xmlns:a16="http://schemas.microsoft.com/office/drawing/2014/main" id="{11B739B6-18D2-4BF2-9625-545ED83AA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471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A</a:t>
            </a:r>
          </a:p>
        </p:txBody>
      </p:sp>
      <p:sp>
        <p:nvSpPr>
          <p:cNvPr id="5176" name="Freeform 56">
            <a:extLst>
              <a:ext uri="{FF2B5EF4-FFF2-40B4-BE49-F238E27FC236}">
                <a16:creationId xmlns:a16="http://schemas.microsoft.com/office/drawing/2014/main" id="{A9AF8711-0A05-416F-B0A0-C64ECA274F60}"/>
              </a:ext>
            </a:extLst>
          </p:cNvPr>
          <p:cNvSpPr>
            <a:spLocks/>
          </p:cNvSpPr>
          <p:nvPr/>
        </p:nvSpPr>
        <p:spPr bwMode="auto">
          <a:xfrm>
            <a:off x="6248400" y="1419225"/>
            <a:ext cx="95250" cy="104775"/>
          </a:xfrm>
          <a:custGeom>
            <a:avLst/>
            <a:gdLst>
              <a:gd name="T0" fmla="*/ 2147483646 w 148"/>
              <a:gd name="T1" fmla="*/ 0 h 161"/>
              <a:gd name="T2" fmla="*/ 0 w 148"/>
              <a:gd name="T3" fmla="*/ 2147483646 h 161"/>
              <a:gd name="T4" fmla="*/ 0 60000 65536"/>
              <a:gd name="T5" fmla="*/ 0 60000 65536"/>
              <a:gd name="T6" fmla="*/ 0 w 148"/>
              <a:gd name="T7" fmla="*/ 0 h 161"/>
              <a:gd name="T8" fmla="*/ 148 w 148"/>
              <a:gd name="T9" fmla="*/ 161 h 1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8" h="161">
                <a:moveTo>
                  <a:pt x="148" y="0"/>
                </a:moveTo>
                <a:lnTo>
                  <a:pt x="0" y="161"/>
                </a:lnTo>
              </a:path>
            </a:pathLst>
          </a:cu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7" name="Line 57">
            <a:extLst>
              <a:ext uri="{FF2B5EF4-FFF2-40B4-BE49-F238E27FC236}">
                <a16:creationId xmlns:a16="http://schemas.microsoft.com/office/drawing/2014/main" id="{94833E2E-C0AE-4BAD-926E-AE3C666D3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9513" y="1619250"/>
            <a:ext cx="319087" cy="43815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3" name="Rectangle 73">
            <a:extLst>
              <a:ext uri="{FF2B5EF4-FFF2-40B4-BE49-F238E27FC236}">
                <a16:creationId xmlns:a16="http://schemas.microsoft.com/office/drawing/2014/main" id="{4C3B4754-0077-4A41-959C-813BB00FF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374900"/>
            <a:ext cx="5638800" cy="1892300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i="1">
                <a:latin typeface=".VnTime" panose="020B7200000000000000" pitchFamily="34" charset="0"/>
              </a:rPr>
              <a:t>PhÇn h×nh chãp n»m gi÷a mÆt ph¼ng ®ã vµ mÆt ph¼ng ®¸y cña h×nh chãp gäi lµ </a:t>
            </a:r>
            <a:r>
              <a:rPr lang="en-US" altLang="en-US" sz="2800" b="1" i="1">
                <a:solidFill>
                  <a:srgbClr val="FF0000"/>
                </a:solidFill>
                <a:latin typeface=".VnTime" panose="020B7200000000000000" pitchFamily="34" charset="0"/>
              </a:rPr>
              <a:t>h×nh chãp côt ®Òu.</a:t>
            </a:r>
          </a:p>
        </p:txBody>
      </p:sp>
      <p:sp>
        <p:nvSpPr>
          <p:cNvPr id="12319" name="Text Box 74">
            <a:extLst>
              <a:ext uri="{FF2B5EF4-FFF2-40B4-BE49-F238E27FC236}">
                <a16:creationId xmlns:a16="http://schemas.microsoft.com/office/drawing/2014/main" id="{0CBFFAD3-3E04-4FA9-A030-DA13EE4CC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3300"/>
                </a:solidFill>
                <a:latin typeface=".VnArial" panose="020B7200000000000000" pitchFamily="34" charset="0"/>
              </a:rPr>
              <a:t>3. </a:t>
            </a:r>
            <a:r>
              <a:rPr lang="en-US" altLang="en-US" b="1" u="sng">
                <a:solidFill>
                  <a:srgbClr val="CC3300"/>
                </a:solidFill>
                <a:latin typeface=".VnArial" panose="020B7200000000000000" pitchFamily="34" charset="0"/>
              </a:rPr>
              <a:t>H×nh chãp côt ®Òu.</a:t>
            </a:r>
          </a:p>
        </p:txBody>
      </p:sp>
      <p:sp>
        <p:nvSpPr>
          <p:cNvPr id="5195" name="Text Box 75">
            <a:extLst>
              <a:ext uri="{FF2B5EF4-FFF2-40B4-BE49-F238E27FC236}">
                <a16:creationId xmlns:a16="http://schemas.microsoft.com/office/drawing/2014/main" id="{BF0E1AF4-CB0A-4C7C-B8E6-9DD51E73D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0"/>
            <a:ext cx="762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u="sng">
                <a:latin typeface=".VnTime" panose="020B7200000000000000" pitchFamily="34" charset="0"/>
              </a:rPr>
              <a:t>NhËn xÐt</a:t>
            </a:r>
            <a:r>
              <a:rPr lang="en-US" altLang="en-US" b="1" i="1">
                <a:latin typeface=".VnTime" panose="020B7200000000000000" pitchFamily="34" charset="0"/>
              </a:rPr>
              <a:t>:</a:t>
            </a:r>
            <a:r>
              <a:rPr lang="en-US" altLang="en-US" b="1">
                <a:latin typeface=".VnTime" panose="020B7200000000000000" pitchFamily="34" charset="0"/>
              </a:rPr>
              <a:t>  </a:t>
            </a:r>
            <a:r>
              <a:rPr lang="en-US" altLang="en-US" b="1">
                <a:solidFill>
                  <a:srgbClr val="0033CC"/>
                </a:solidFill>
              </a:rPr>
              <a:t>Mỗi </a:t>
            </a:r>
            <a:r>
              <a:rPr lang="en-US" altLang="en-US" b="1" i="1">
                <a:solidFill>
                  <a:srgbClr val="0033CC"/>
                </a:solidFill>
              </a:rPr>
              <a:t>mặt bên</a:t>
            </a:r>
            <a:r>
              <a:rPr lang="en-US" altLang="en-US" b="1">
                <a:solidFill>
                  <a:srgbClr val="0033CC"/>
                </a:solidFill>
              </a:rPr>
              <a:t> của hình chóp cụt đều là một hình thang cân.</a:t>
            </a:r>
          </a:p>
        </p:txBody>
      </p:sp>
      <p:sp>
        <p:nvSpPr>
          <p:cNvPr id="12321" name="AutoShape 79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id="{77757211-D417-4C42-B2C1-65EE8469E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600" y="6502400"/>
            <a:ext cx="4572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3" name="Group 85">
            <a:extLst>
              <a:ext uri="{FF2B5EF4-FFF2-40B4-BE49-F238E27FC236}">
                <a16:creationId xmlns:a16="http://schemas.microsoft.com/office/drawing/2014/main" id="{7C7C658A-0707-4127-BC7D-F7934E6C0E27}"/>
              </a:ext>
            </a:extLst>
          </p:cNvPr>
          <p:cNvGrpSpPr>
            <a:grpSpLocks/>
          </p:cNvGrpSpPr>
          <p:nvPr/>
        </p:nvGrpSpPr>
        <p:grpSpPr bwMode="auto">
          <a:xfrm>
            <a:off x="6038850" y="1047750"/>
            <a:ext cx="2133600" cy="957263"/>
            <a:chOff x="3792" y="648"/>
            <a:chExt cx="1344" cy="603"/>
          </a:xfrm>
        </p:grpSpPr>
        <p:sp>
          <p:nvSpPr>
            <p:cNvPr id="12324" name="Text Box 80">
              <a:extLst>
                <a:ext uri="{FF2B5EF4-FFF2-40B4-BE49-F238E27FC236}">
                  <a16:creationId xmlns:a16="http://schemas.microsoft.com/office/drawing/2014/main" id="{617BD61D-A1F7-4F7F-82BF-32847E702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8" y="1020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M</a:t>
              </a:r>
            </a:p>
          </p:txBody>
        </p:sp>
        <p:sp>
          <p:nvSpPr>
            <p:cNvPr id="12325" name="Text Box 81">
              <a:extLst>
                <a:ext uri="{FF2B5EF4-FFF2-40B4-BE49-F238E27FC236}">
                  <a16:creationId xmlns:a16="http://schemas.microsoft.com/office/drawing/2014/main" id="{AB15DCA0-02DE-42DB-9245-9E665ACBF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849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N</a:t>
              </a:r>
            </a:p>
          </p:txBody>
        </p:sp>
        <p:sp>
          <p:nvSpPr>
            <p:cNvPr id="12326" name="Text Box 82">
              <a:extLst>
                <a:ext uri="{FF2B5EF4-FFF2-40B4-BE49-F238E27FC236}">
                  <a16:creationId xmlns:a16="http://schemas.microsoft.com/office/drawing/2014/main" id="{2761F52C-4BE7-4A8D-8452-77B61FADF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2" y="648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Q</a:t>
              </a:r>
            </a:p>
          </p:txBody>
        </p:sp>
        <p:sp>
          <p:nvSpPr>
            <p:cNvPr id="12327" name="Text Box 83">
              <a:extLst>
                <a:ext uri="{FF2B5EF4-FFF2-40B4-BE49-F238E27FC236}">
                  <a16:creationId xmlns:a16="http://schemas.microsoft.com/office/drawing/2014/main" id="{D615BAA1-36BF-4E47-BAB2-677DE2BBA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720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R</a:t>
              </a:r>
            </a:p>
          </p:txBody>
        </p:sp>
      </p:grpSp>
      <p:sp>
        <p:nvSpPr>
          <p:cNvPr id="5207" name="Text Box 87">
            <a:extLst>
              <a:ext uri="{FF2B5EF4-FFF2-40B4-BE49-F238E27FC236}">
                <a16:creationId xmlns:a16="http://schemas.microsoft.com/office/drawing/2014/main" id="{CAC91E92-7961-4670-8D30-FFFBD6343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47800"/>
            <a:ext cx="523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</a:rPr>
              <a:t>Cắt hình chóp đều bằng một mặt phẳng song song với đáy</a:t>
            </a:r>
            <a:r>
              <a:rPr lang="en-US" altLang="en-US" sz="2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1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9" dur="1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1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9" dur="1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1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1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1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9" dur="1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1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0" dur="2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3" dur="2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9" dur="5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9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2" grpId="0" animBg="1"/>
      <p:bldP spid="5178" grpId="0" animBg="1"/>
      <p:bldP spid="5169" grpId="0" animBg="1"/>
      <p:bldP spid="5169" grpId="1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7" grpId="0"/>
      <p:bldP spid="5138" grpId="0"/>
      <p:bldP spid="5139" grpId="0"/>
      <p:bldP spid="5140" grpId="0"/>
      <p:bldP spid="5141" grpId="0"/>
      <p:bldP spid="5148" grpId="0" animBg="1"/>
      <p:bldP spid="5148" grpId="1" animBg="1"/>
      <p:bldP spid="5148" grpId="2" animBg="1"/>
      <p:bldP spid="5149" grpId="0" animBg="1"/>
      <p:bldP spid="5149" grpId="1" animBg="1"/>
      <p:bldP spid="5149" grpId="2" animBg="1"/>
      <p:bldP spid="5150" grpId="0" animBg="1"/>
      <p:bldP spid="5150" grpId="1" animBg="1"/>
      <p:bldP spid="5151" grpId="0" animBg="1"/>
      <p:bldP spid="5151" grpId="1" animBg="1"/>
      <p:bldP spid="5151" grpId="2" animBg="1"/>
      <p:bldP spid="5170" grpId="0" animBg="1"/>
      <p:bldP spid="5171" grpId="0" animBg="1"/>
      <p:bldP spid="5171" grpId="1" animBg="1"/>
      <p:bldP spid="5175" grpId="0"/>
      <p:bldP spid="5175" grpId="1"/>
      <p:bldP spid="5175" grpId="2"/>
      <p:bldP spid="5176" grpId="0" animBg="1"/>
      <p:bldP spid="5176" grpId="1" animBg="1"/>
      <p:bldP spid="5177" grpId="0" animBg="1"/>
      <p:bldP spid="5177" grpId="1" animBg="1"/>
      <p:bldP spid="5193" grpId="0"/>
      <p:bldP spid="5195" grpId="0"/>
      <p:bldP spid="52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23" name="Group 219">
            <a:extLst>
              <a:ext uri="{FF2B5EF4-FFF2-40B4-BE49-F238E27FC236}">
                <a16:creationId xmlns:a16="http://schemas.microsoft.com/office/drawing/2014/main" id="{9A6B3498-0205-48B0-B182-C4118AF77638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14300" y="1924050"/>
          <a:ext cx="8934450" cy="4618040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7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Chóp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tam giác đều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Chóp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tứ giác đều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Chóp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ngũ giác đều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Chóp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lục giác đều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Đáy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Mặt bên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cạnh đáy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cạnh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mặt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58" name="Text Box 103">
            <a:extLst>
              <a:ext uri="{FF2B5EF4-FFF2-40B4-BE49-F238E27FC236}">
                <a16:creationId xmlns:a16="http://schemas.microsoft.com/office/drawing/2014/main" id="{35841080-0A77-4BFF-B336-0454F0C6B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288925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u="sng">
                <a:solidFill>
                  <a:schemeClr val="accent2"/>
                </a:solidFill>
              </a:rPr>
              <a:t>Bài: 36(SGK)/118</a:t>
            </a:r>
          </a:p>
        </p:txBody>
      </p:sp>
      <p:grpSp>
        <p:nvGrpSpPr>
          <p:cNvPr id="13359" name="Group 139">
            <a:extLst>
              <a:ext uri="{FF2B5EF4-FFF2-40B4-BE49-F238E27FC236}">
                <a16:creationId xmlns:a16="http://schemas.microsoft.com/office/drawing/2014/main" id="{72CDC9AB-AA7B-44C8-B09A-38729F681468}"/>
              </a:ext>
            </a:extLst>
          </p:cNvPr>
          <p:cNvGrpSpPr>
            <a:grpSpLocks/>
          </p:cNvGrpSpPr>
          <p:nvPr/>
        </p:nvGrpSpPr>
        <p:grpSpPr bwMode="auto">
          <a:xfrm>
            <a:off x="4014788" y="228600"/>
            <a:ext cx="1433512" cy="1576388"/>
            <a:chOff x="2217" y="108"/>
            <a:chExt cx="1045" cy="993"/>
          </a:xfrm>
        </p:grpSpPr>
        <p:sp>
          <p:nvSpPr>
            <p:cNvPr id="13413" name="Line 126">
              <a:extLst>
                <a:ext uri="{FF2B5EF4-FFF2-40B4-BE49-F238E27FC236}">
                  <a16:creationId xmlns:a16="http://schemas.microsoft.com/office/drawing/2014/main" id="{B87F5D95-A1B0-4590-9F66-900AC7E39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1" y="770"/>
              <a:ext cx="1021" cy="2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Line 127">
              <a:extLst>
                <a:ext uri="{FF2B5EF4-FFF2-40B4-BE49-F238E27FC236}">
                  <a16:creationId xmlns:a16="http://schemas.microsoft.com/office/drawing/2014/main" id="{A5D8B658-9F4B-4CF1-A72F-6B46E8F760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0" y="650"/>
              <a:ext cx="219" cy="4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Line 131">
              <a:extLst>
                <a:ext uri="{FF2B5EF4-FFF2-40B4-BE49-F238E27FC236}">
                  <a16:creationId xmlns:a16="http://schemas.microsoft.com/office/drawing/2014/main" id="{A3A03865-ED2A-4527-BCCA-0691EDD0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2" y="108"/>
              <a:ext cx="510" cy="8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Line 132">
              <a:extLst>
                <a:ext uri="{FF2B5EF4-FFF2-40B4-BE49-F238E27FC236}">
                  <a16:creationId xmlns:a16="http://schemas.microsoft.com/office/drawing/2014/main" id="{4B0F305E-A1D3-415C-B89F-A1E3D87A45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7" y="108"/>
              <a:ext cx="535" cy="6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Line 133">
              <a:extLst>
                <a:ext uri="{FF2B5EF4-FFF2-40B4-BE49-F238E27FC236}">
                  <a16:creationId xmlns:a16="http://schemas.microsoft.com/office/drawing/2014/main" id="{9F3E5605-998E-4E79-9F31-1863FB1E45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2" y="108"/>
              <a:ext cx="97" cy="5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Line 134">
              <a:extLst>
                <a:ext uri="{FF2B5EF4-FFF2-40B4-BE49-F238E27FC236}">
                  <a16:creationId xmlns:a16="http://schemas.microsoft.com/office/drawing/2014/main" id="{AE442237-D68F-435B-B1CA-708D400E2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0" y="108"/>
              <a:ext cx="122" cy="9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Line 135">
              <a:extLst>
                <a:ext uri="{FF2B5EF4-FFF2-40B4-BE49-F238E27FC236}">
                  <a16:creationId xmlns:a16="http://schemas.microsoft.com/office/drawing/2014/main" id="{526C0262-C9C4-46D3-9A14-0F15624BE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7" y="770"/>
              <a:ext cx="413" cy="3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Line 136">
              <a:extLst>
                <a:ext uri="{FF2B5EF4-FFF2-40B4-BE49-F238E27FC236}">
                  <a16:creationId xmlns:a16="http://schemas.microsoft.com/office/drawing/2014/main" id="{9EE70444-2A00-4A14-BD18-2FFF87062F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0" y="981"/>
              <a:ext cx="632" cy="1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Line 137">
              <a:extLst>
                <a:ext uri="{FF2B5EF4-FFF2-40B4-BE49-F238E27FC236}">
                  <a16:creationId xmlns:a16="http://schemas.microsoft.com/office/drawing/2014/main" id="{2C8BE578-2B6E-4BC1-89E1-CDA2896D0E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7" y="624"/>
              <a:ext cx="615" cy="1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Line 138">
              <a:extLst>
                <a:ext uri="{FF2B5EF4-FFF2-40B4-BE49-F238E27FC236}">
                  <a16:creationId xmlns:a16="http://schemas.microsoft.com/office/drawing/2014/main" id="{ADD9C010-6D1A-4EC5-8869-A1BB0D670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9" y="650"/>
              <a:ext cx="413" cy="3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60" name="Line 143">
            <a:extLst>
              <a:ext uri="{FF2B5EF4-FFF2-40B4-BE49-F238E27FC236}">
                <a16:creationId xmlns:a16="http://schemas.microsoft.com/office/drawing/2014/main" id="{C1FD3672-FAFF-4151-81BB-B61B83CC4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3225" y="304800"/>
            <a:ext cx="714375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1" name="Line 144">
            <a:extLst>
              <a:ext uri="{FF2B5EF4-FFF2-40B4-BE49-F238E27FC236}">
                <a16:creationId xmlns:a16="http://schemas.microsoft.com/office/drawing/2014/main" id="{DB7C0BB6-8132-43C8-9523-1892A1FE28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304800"/>
            <a:ext cx="733425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2" name="Line 146">
            <a:extLst>
              <a:ext uri="{FF2B5EF4-FFF2-40B4-BE49-F238E27FC236}">
                <a16:creationId xmlns:a16="http://schemas.microsoft.com/office/drawing/2014/main" id="{16A75066-40A2-4CFF-AF46-897E14F6E1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323850"/>
            <a:ext cx="47625" cy="1428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3" name="Line 147">
            <a:extLst>
              <a:ext uri="{FF2B5EF4-FFF2-40B4-BE49-F238E27FC236}">
                <a16:creationId xmlns:a16="http://schemas.microsoft.com/office/drawing/2014/main" id="{B4704226-ED83-4AAD-B968-05B235606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0750" y="1374775"/>
            <a:ext cx="704850" cy="377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4" name="Line 152">
            <a:extLst>
              <a:ext uri="{FF2B5EF4-FFF2-40B4-BE49-F238E27FC236}">
                <a16:creationId xmlns:a16="http://schemas.microsoft.com/office/drawing/2014/main" id="{46F595DF-AD74-4309-A095-8723B8705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13716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5" name="Line 153">
            <a:extLst>
              <a:ext uri="{FF2B5EF4-FFF2-40B4-BE49-F238E27FC236}">
                <a16:creationId xmlns:a16="http://schemas.microsoft.com/office/drawing/2014/main" id="{D5137B54-0E24-4089-9BBE-B9F86AAF93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371600"/>
            <a:ext cx="762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66" name="Group 166">
            <a:extLst>
              <a:ext uri="{FF2B5EF4-FFF2-40B4-BE49-F238E27FC236}">
                <a16:creationId xmlns:a16="http://schemas.microsoft.com/office/drawing/2014/main" id="{6F5FFD63-979A-4535-9A66-B21D1BEC5394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28600"/>
            <a:ext cx="1371600" cy="1524000"/>
            <a:chOff x="3456" y="288"/>
            <a:chExt cx="864" cy="816"/>
          </a:xfrm>
        </p:grpSpPr>
        <p:sp>
          <p:nvSpPr>
            <p:cNvPr id="13403" name="Line 155">
              <a:extLst>
                <a:ext uri="{FF2B5EF4-FFF2-40B4-BE49-F238E27FC236}">
                  <a16:creationId xmlns:a16="http://schemas.microsoft.com/office/drawing/2014/main" id="{7171587C-261A-4FD2-A035-155F0AA03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104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Line 156">
              <a:extLst>
                <a:ext uri="{FF2B5EF4-FFF2-40B4-BE49-F238E27FC236}">
                  <a16:creationId xmlns:a16="http://schemas.microsoft.com/office/drawing/2014/main" id="{F82469C3-8626-443A-AB38-CC5C6DD01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91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Line 157">
              <a:extLst>
                <a:ext uri="{FF2B5EF4-FFF2-40B4-BE49-F238E27FC236}">
                  <a16:creationId xmlns:a16="http://schemas.microsoft.com/office/drawing/2014/main" id="{5FF41A87-A062-4447-BB43-0AEA2ECAC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91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Line 158">
              <a:extLst>
                <a:ext uri="{FF2B5EF4-FFF2-40B4-BE49-F238E27FC236}">
                  <a16:creationId xmlns:a16="http://schemas.microsoft.com/office/drawing/2014/main" id="{23050AF1-5E50-43EE-B54F-4E684E65C8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88"/>
              <a:ext cx="24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Line 159">
              <a:extLst>
                <a:ext uri="{FF2B5EF4-FFF2-40B4-BE49-F238E27FC236}">
                  <a16:creationId xmlns:a16="http://schemas.microsoft.com/office/drawing/2014/main" id="{83FCDEFD-D9D3-4351-847D-7221C1AC3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88"/>
              <a:ext cx="24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Line 161">
              <a:extLst>
                <a:ext uri="{FF2B5EF4-FFF2-40B4-BE49-F238E27FC236}">
                  <a16:creationId xmlns:a16="http://schemas.microsoft.com/office/drawing/2014/main" id="{99FE412D-50DB-44A1-AD5B-F0976D934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43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Line 162">
              <a:extLst>
                <a:ext uri="{FF2B5EF4-FFF2-40B4-BE49-F238E27FC236}">
                  <a16:creationId xmlns:a16="http://schemas.microsoft.com/office/drawing/2014/main" id="{CA0C0210-8E83-4A58-B031-F2BC890E2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8" y="816"/>
              <a:ext cx="43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Line 163">
              <a:extLst>
                <a:ext uri="{FF2B5EF4-FFF2-40B4-BE49-F238E27FC236}">
                  <a16:creationId xmlns:a16="http://schemas.microsoft.com/office/drawing/2014/main" id="{7FA1F6BB-E3E7-4AFA-ADBB-9B23DBC3E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88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1" name="Line 164">
              <a:extLst>
                <a:ext uri="{FF2B5EF4-FFF2-40B4-BE49-F238E27FC236}">
                  <a16:creationId xmlns:a16="http://schemas.microsoft.com/office/drawing/2014/main" id="{88838E92-C37A-45BF-9049-D480F8FA22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6" y="288"/>
              <a:ext cx="432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Line 165">
              <a:extLst>
                <a:ext uri="{FF2B5EF4-FFF2-40B4-BE49-F238E27FC236}">
                  <a16:creationId xmlns:a16="http://schemas.microsoft.com/office/drawing/2014/main" id="{40A08758-CDA6-4F3D-AAA1-28D28DA69F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88"/>
              <a:ext cx="432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67" name="Group 203">
            <a:extLst>
              <a:ext uri="{FF2B5EF4-FFF2-40B4-BE49-F238E27FC236}">
                <a16:creationId xmlns:a16="http://schemas.microsoft.com/office/drawing/2014/main" id="{651AEF11-38B9-46EC-84E6-D845594E05BA}"/>
              </a:ext>
            </a:extLst>
          </p:cNvPr>
          <p:cNvGrpSpPr>
            <a:grpSpLocks/>
          </p:cNvGrpSpPr>
          <p:nvPr/>
        </p:nvGrpSpPr>
        <p:grpSpPr bwMode="auto">
          <a:xfrm>
            <a:off x="7677150" y="152400"/>
            <a:ext cx="1219200" cy="1600200"/>
            <a:chOff x="4800" y="192"/>
            <a:chExt cx="864" cy="960"/>
          </a:xfrm>
        </p:grpSpPr>
        <p:sp>
          <p:nvSpPr>
            <p:cNvPr id="13393" name="Line 168">
              <a:extLst>
                <a:ext uri="{FF2B5EF4-FFF2-40B4-BE49-F238E27FC236}">
                  <a16:creationId xmlns:a16="http://schemas.microsoft.com/office/drawing/2014/main" id="{79D226C5-339C-425A-9F76-83629F3A6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1152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Line 169">
              <a:extLst>
                <a:ext uri="{FF2B5EF4-FFF2-40B4-BE49-F238E27FC236}">
                  <a16:creationId xmlns:a16="http://schemas.microsoft.com/office/drawing/2014/main" id="{D04A48AE-518F-4078-8DA2-F7CCF6D75C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72" y="926"/>
              <a:ext cx="192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Line 170">
              <a:extLst>
                <a:ext uri="{FF2B5EF4-FFF2-40B4-BE49-F238E27FC236}">
                  <a16:creationId xmlns:a16="http://schemas.microsoft.com/office/drawing/2014/main" id="{F5D48FA8-2ACB-4446-AB3E-E639F1976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926"/>
              <a:ext cx="192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Line 171">
              <a:extLst>
                <a:ext uri="{FF2B5EF4-FFF2-40B4-BE49-F238E27FC236}">
                  <a16:creationId xmlns:a16="http://schemas.microsoft.com/office/drawing/2014/main" id="{39C05CFC-08AB-4931-ABF5-74A25A1D20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2" y="192"/>
              <a:ext cx="240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Line 172">
              <a:extLst>
                <a:ext uri="{FF2B5EF4-FFF2-40B4-BE49-F238E27FC236}">
                  <a16:creationId xmlns:a16="http://schemas.microsoft.com/office/drawing/2014/main" id="{6C8AEAAE-65C6-464C-B41B-8463EAA46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192"/>
              <a:ext cx="240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Line 176">
              <a:extLst>
                <a:ext uri="{FF2B5EF4-FFF2-40B4-BE49-F238E27FC236}">
                  <a16:creationId xmlns:a16="http://schemas.microsoft.com/office/drawing/2014/main" id="{2AB3E30A-D12E-47C7-B092-865DB130EB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192"/>
              <a:ext cx="432" cy="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Line 177">
              <a:extLst>
                <a:ext uri="{FF2B5EF4-FFF2-40B4-BE49-F238E27FC236}">
                  <a16:creationId xmlns:a16="http://schemas.microsoft.com/office/drawing/2014/main" id="{E40967BF-4875-43AE-BD4A-3DE86DBC1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192"/>
              <a:ext cx="432" cy="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Line 178">
              <a:extLst>
                <a:ext uri="{FF2B5EF4-FFF2-40B4-BE49-F238E27FC236}">
                  <a16:creationId xmlns:a16="http://schemas.microsoft.com/office/drawing/2014/main" id="{6DAFB60D-0417-433E-B159-CD20828F81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4" y="808"/>
              <a:ext cx="180" cy="1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Line 179">
              <a:extLst>
                <a:ext uri="{FF2B5EF4-FFF2-40B4-BE49-F238E27FC236}">
                  <a16:creationId xmlns:a16="http://schemas.microsoft.com/office/drawing/2014/main" id="{3ADF5DA6-F3AC-4862-964B-2703B45EC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180" cy="1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Line 180">
              <a:extLst>
                <a:ext uri="{FF2B5EF4-FFF2-40B4-BE49-F238E27FC236}">
                  <a16:creationId xmlns:a16="http://schemas.microsoft.com/office/drawing/2014/main" id="{B0A3E4C7-3F99-4C7E-B476-C20F393D5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4" y="808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68" name="Text Box 214">
            <a:extLst>
              <a:ext uri="{FF2B5EF4-FFF2-40B4-BE49-F238E27FC236}">
                <a16:creationId xmlns:a16="http://schemas.microsoft.com/office/drawing/2014/main" id="{46C69B5E-CD99-48D8-8DD0-8A960E9A0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8768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3369" name="Text Box 215">
            <a:extLst>
              <a:ext uri="{FF2B5EF4-FFF2-40B4-BE49-F238E27FC236}">
                <a16:creationId xmlns:a16="http://schemas.microsoft.com/office/drawing/2014/main" id="{AEA81809-A903-4334-B2B9-B68D662A6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32385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/>
              <a:t>Tam giác đều</a:t>
            </a:r>
          </a:p>
        </p:txBody>
      </p:sp>
      <p:sp>
        <p:nvSpPr>
          <p:cNvPr id="13370" name="Text Box 218">
            <a:extLst>
              <a:ext uri="{FF2B5EF4-FFF2-40B4-BE49-F238E27FC236}">
                <a16:creationId xmlns:a16="http://schemas.microsoft.com/office/drawing/2014/main" id="{AD318F86-DDE4-4825-AC11-85E05E47D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90525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/>
              <a:t>Tam giác cân</a:t>
            </a:r>
          </a:p>
        </p:txBody>
      </p:sp>
      <p:sp>
        <p:nvSpPr>
          <p:cNvPr id="13371" name="Text Box 220">
            <a:extLst>
              <a:ext uri="{FF2B5EF4-FFF2-40B4-BE49-F238E27FC236}">
                <a16:creationId xmlns:a16="http://schemas.microsoft.com/office/drawing/2014/main" id="{ED90969E-91D3-4CBD-99A7-7E7149313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46101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5</a:t>
            </a:r>
          </a:p>
        </p:txBody>
      </p:sp>
      <p:sp>
        <p:nvSpPr>
          <p:cNvPr id="13372" name="Text Box 222">
            <a:extLst>
              <a:ext uri="{FF2B5EF4-FFF2-40B4-BE49-F238E27FC236}">
                <a16:creationId xmlns:a16="http://schemas.microsoft.com/office/drawing/2014/main" id="{EB3BC81B-9A6D-4934-A018-887553C72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531495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10</a:t>
            </a:r>
          </a:p>
        </p:txBody>
      </p:sp>
      <p:grpSp>
        <p:nvGrpSpPr>
          <p:cNvPr id="5" name="Group 239">
            <a:extLst>
              <a:ext uri="{FF2B5EF4-FFF2-40B4-BE49-F238E27FC236}">
                <a16:creationId xmlns:a16="http://schemas.microsoft.com/office/drawing/2014/main" id="{0BE49D66-C8FB-4556-A86B-F9F43DB4853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886200"/>
            <a:ext cx="1752600" cy="2514600"/>
            <a:chOff x="1392" y="2448"/>
            <a:chExt cx="1104" cy="1584"/>
          </a:xfrm>
        </p:grpSpPr>
        <p:sp>
          <p:nvSpPr>
            <p:cNvPr id="13389" name="Text Box 224">
              <a:extLst>
                <a:ext uri="{FF2B5EF4-FFF2-40B4-BE49-F238E27FC236}">
                  <a16:creationId xmlns:a16="http://schemas.microsoft.com/office/drawing/2014/main" id="{7913EFC3-6F76-49E2-8CF6-7A487A7B3C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448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Tam giác cân</a:t>
              </a:r>
            </a:p>
          </p:txBody>
        </p:sp>
        <p:sp>
          <p:nvSpPr>
            <p:cNvPr id="13390" name="Text Box 227">
              <a:extLst>
                <a:ext uri="{FF2B5EF4-FFF2-40B4-BE49-F238E27FC236}">
                  <a16:creationId xmlns:a16="http://schemas.microsoft.com/office/drawing/2014/main" id="{E83B51B4-E338-4C4F-8617-B8E2407DD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" y="290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3391" name="Text Box 228">
              <a:extLst>
                <a:ext uri="{FF2B5EF4-FFF2-40B4-BE49-F238E27FC236}">
                  <a16:creationId xmlns:a16="http://schemas.microsoft.com/office/drawing/2014/main" id="{5146BAE2-53E3-47BD-86E1-E98D71E25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" y="333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3392" name="Text Box 229">
              <a:extLst>
                <a:ext uri="{FF2B5EF4-FFF2-40B4-BE49-F238E27FC236}">
                  <a16:creationId xmlns:a16="http://schemas.microsoft.com/office/drawing/2014/main" id="{A106A1F0-3B67-4075-BA0C-81973A511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" y="37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6" name="Group 240">
            <a:extLst>
              <a:ext uri="{FF2B5EF4-FFF2-40B4-BE49-F238E27FC236}">
                <a16:creationId xmlns:a16="http://schemas.microsoft.com/office/drawing/2014/main" id="{B89EBEF3-EB1D-4E9B-8390-64343779CD3E}"/>
              </a:ext>
            </a:extLst>
          </p:cNvPr>
          <p:cNvGrpSpPr>
            <a:grpSpLocks/>
          </p:cNvGrpSpPr>
          <p:nvPr/>
        </p:nvGrpSpPr>
        <p:grpSpPr bwMode="auto">
          <a:xfrm>
            <a:off x="4000500" y="3257550"/>
            <a:ext cx="1524000" cy="3162300"/>
            <a:chOff x="2520" y="2052"/>
            <a:chExt cx="960" cy="1992"/>
          </a:xfrm>
        </p:grpSpPr>
        <p:sp>
          <p:nvSpPr>
            <p:cNvPr id="13385" name="Text Box 223">
              <a:extLst>
                <a:ext uri="{FF2B5EF4-FFF2-40B4-BE49-F238E27FC236}">
                  <a16:creationId xmlns:a16="http://schemas.microsoft.com/office/drawing/2014/main" id="{692BB365-66A7-453C-8C4C-E6B999108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0" y="375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3386" name="Text Box 230">
              <a:extLst>
                <a:ext uri="{FF2B5EF4-FFF2-40B4-BE49-F238E27FC236}">
                  <a16:creationId xmlns:a16="http://schemas.microsoft.com/office/drawing/2014/main" id="{0D87CC26-6405-459E-9309-618C257C4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8" y="291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3387" name="Text Box 231">
              <a:extLst>
                <a:ext uri="{FF2B5EF4-FFF2-40B4-BE49-F238E27FC236}">
                  <a16:creationId xmlns:a16="http://schemas.microsoft.com/office/drawing/2014/main" id="{C4BE33BC-B7B5-4029-944A-5B1E2985B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0" y="334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3388" name="Text Box 236">
              <a:extLst>
                <a:ext uri="{FF2B5EF4-FFF2-40B4-BE49-F238E27FC236}">
                  <a16:creationId xmlns:a16="http://schemas.microsoft.com/office/drawing/2014/main" id="{A697EA34-0181-4340-B5C0-03966E55C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2052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Hình vuông</a:t>
              </a:r>
            </a:p>
          </p:txBody>
        </p:sp>
      </p:grpSp>
      <p:grpSp>
        <p:nvGrpSpPr>
          <p:cNvPr id="7" name="Group 241">
            <a:extLst>
              <a:ext uri="{FF2B5EF4-FFF2-40B4-BE49-F238E27FC236}">
                <a16:creationId xmlns:a16="http://schemas.microsoft.com/office/drawing/2014/main" id="{9D1615D5-DA28-4677-AE2B-490CBBD473DF}"/>
              </a:ext>
            </a:extLst>
          </p:cNvPr>
          <p:cNvGrpSpPr>
            <a:grpSpLocks/>
          </p:cNvGrpSpPr>
          <p:nvPr/>
        </p:nvGrpSpPr>
        <p:grpSpPr bwMode="auto">
          <a:xfrm>
            <a:off x="5581650" y="3214688"/>
            <a:ext cx="1847850" cy="3205162"/>
            <a:chOff x="3516" y="2025"/>
            <a:chExt cx="1164" cy="2019"/>
          </a:xfrm>
        </p:grpSpPr>
        <p:sp>
          <p:nvSpPr>
            <p:cNvPr id="13382" name="Text Box 225">
              <a:extLst>
                <a:ext uri="{FF2B5EF4-FFF2-40B4-BE49-F238E27FC236}">
                  <a16:creationId xmlns:a16="http://schemas.microsoft.com/office/drawing/2014/main" id="{7399D405-B024-43A7-ADC9-1FA9BCA4D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6" y="2448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Tam giác cân</a:t>
              </a:r>
            </a:p>
          </p:txBody>
        </p:sp>
        <p:sp>
          <p:nvSpPr>
            <p:cNvPr id="13383" name="Text Box 232">
              <a:extLst>
                <a:ext uri="{FF2B5EF4-FFF2-40B4-BE49-F238E27FC236}">
                  <a16:creationId xmlns:a16="http://schemas.microsoft.com/office/drawing/2014/main" id="{572B2091-E4F8-4DB8-BB48-87B06861A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4" y="375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3384" name="Text Box 237">
              <a:extLst>
                <a:ext uri="{FF2B5EF4-FFF2-40B4-BE49-F238E27FC236}">
                  <a16:creationId xmlns:a16="http://schemas.microsoft.com/office/drawing/2014/main" id="{DB920868-88DF-4F5D-999A-14FB98705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6" y="2025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Ngũ giác đều</a:t>
              </a:r>
            </a:p>
          </p:txBody>
        </p:sp>
      </p:grpSp>
      <p:grpSp>
        <p:nvGrpSpPr>
          <p:cNvPr id="8" name="Group 242">
            <a:extLst>
              <a:ext uri="{FF2B5EF4-FFF2-40B4-BE49-F238E27FC236}">
                <a16:creationId xmlns:a16="http://schemas.microsoft.com/office/drawing/2014/main" id="{72E0FC4C-B412-4BC4-8BE4-EBD044FF560E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3200400"/>
            <a:ext cx="1828800" cy="3200400"/>
            <a:chOff x="4608" y="2016"/>
            <a:chExt cx="1152" cy="2016"/>
          </a:xfrm>
        </p:grpSpPr>
        <p:sp>
          <p:nvSpPr>
            <p:cNvPr id="13377" name="Text Box 226">
              <a:extLst>
                <a:ext uri="{FF2B5EF4-FFF2-40B4-BE49-F238E27FC236}">
                  <a16:creationId xmlns:a16="http://schemas.microsoft.com/office/drawing/2014/main" id="{35FEB187-3A7F-4509-BCE7-E775AF97B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448"/>
              <a:ext cx="10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Tam giác cân</a:t>
              </a:r>
            </a:p>
          </p:txBody>
        </p:sp>
        <p:sp>
          <p:nvSpPr>
            <p:cNvPr id="13378" name="Text Box 233">
              <a:extLst>
                <a:ext uri="{FF2B5EF4-FFF2-40B4-BE49-F238E27FC236}">
                  <a16:creationId xmlns:a16="http://schemas.microsoft.com/office/drawing/2014/main" id="{FF349027-C37E-49F1-867E-B998EA11E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" y="289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3379" name="Text Box 234">
              <a:extLst>
                <a:ext uri="{FF2B5EF4-FFF2-40B4-BE49-F238E27FC236}">
                  <a16:creationId xmlns:a16="http://schemas.microsoft.com/office/drawing/2014/main" id="{D1B625C7-E371-4FD4-9D75-CDBFD606A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332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13380" name="Text Box 235">
              <a:extLst>
                <a:ext uri="{FF2B5EF4-FFF2-40B4-BE49-F238E27FC236}">
                  <a16:creationId xmlns:a16="http://schemas.microsoft.com/office/drawing/2014/main" id="{84E582EC-DA5A-4A65-8A5B-DEFE256F16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7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3381" name="Text Box 238">
              <a:extLst>
                <a:ext uri="{FF2B5EF4-FFF2-40B4-BE49-F238E27FC236}">
                  <a16:creationId xmlns:a16="http://schemas.microsoft.com/office/drawing/2014/main" id="{694406EA-10BD-4BE7-817A-D51F612E4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016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Lục giác đều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</TotalTime>
  <Words>755</Words>
  <Application>Microsoft Office PowerPoint</Application>
  <PresentationFormat>On-screen Show (4:3)</PresentationFormat>
  <Paragraphs>151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.VnArial</vt:lpstr>
      <vt:lpstr>.VnTime</vt:lpstr>
      <vt:lpstr>.VnTimeH</vt:lpstr>
      <vt:lpstr>Arial</vt:lpstr>
      <vt:lpstr>Comic Sans MS</vt:lpstr>
      <vt:lpstr>Impact</vt:lpstr>
      <vt:lpstr>Times New Roman</vt:lpstr>
      <vt:lpstr>VnTimes</vt:lpstr>
      <vt:lpstr>VNtimes New Roman</vt:lpstr>
      <vt:lpstr>Wingdings</vt:lpstr>
      <vt:lpstr>Default Design</vt:lpstr>
      <vt:lpstr>Crayons</vt:lpstr>
      <vt:lpstr>PowerPoint Presentation</vt:lpstr>
      <vt:lpstr>TIẾT 63: GIỚI THIỆU HÌNH CHÓP ĐỀU  VÀ HÌNH CHÓP CỤT ĐỀU</vt:lpstr>
      <vt:lpstr>PowerPoint Presentation</vt:lpstr>
      <vt:lpstr>PowerPoint Presentation</vt:lpstr>
      <vt:lpstr>PowerPoint Presentation</vt:lpstr>
      <vt:lpstr>PowerPoint Presentation</vt:lpstr>
      <vt:lpstr>Bài 37(SGK)/ 118</vt:lpstr>
      <vt:lpstr>PhÇn h×nh chãp n»m gi÷a mÆt ph¼ng ®ã vµ mÆt ph¼ng ®¸y cña h×nh chãp gäi lµ h×nh chãp côt ®Òu.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- §äc tr­íc bµi: “DiÖn tÝch xung quanh     cña h×nh chãp ®Òu”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Hình chóp đều và hình chóp cụt đều</dc:title>
  <dc:creator>dzung</dc:creator>
  <cp:lastModifiedBy>P271219</cp:lastModifiedBy>
  <cp:revision>148</cp:revision>
  <dcterms:created xsi:type="dcterms:W3CDTF">2007-04-25T02:20:58Z</dcterms:created>
  <dcterms:modified xsi:type="dcterms:W3CDTF">2021-02-20T14:25:09Z</dcterms:modified>
</cp:coreProperties>
</file>