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8" r:id="rId2"/>
    <p:sldId id="284" r:id="rId3"/>
    <p:sldId id="285" r:id="rId4"/>
    <p:sldId id="260" r:id="rId5"/>
    <p:sldId id="261" r:id="rId6"/>
    <p:sldId id="272" r:id="rId7"/>
    <p:sldId id="273" r:id="rId8"/>
    <p:sldId id="279" r:id="rId9"/>
    <p:sldId id="286" r:id="rId10"/>
    <p:sldId id="275" r:id="rId11"/>
    <p:sldId id="278" r:id="rId12"/>
  </p:sldIdLst>
  <p:sldSz cx="16446500" cy="90185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690563" indent="-233363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1382713" indent="-468313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2074863" indent="-703263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2767013" indent="-938213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1">
          <p15:clr>
            <a:srgbClr val="A4A3A4"/>
          </p15:clr>
        </p15:guide>
        <p15:guide id="2" pos="5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660066"/>
    <a:srgbClr val="FF00FF"/>
    <a:srgbClr val="CC00CC"/>
    <a:srgbClr val="0000FF"/>
    <a:srgbClr val="CC0000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32" autoAdjust="0"/>
  </p:normalViewPr>
  <p:slideViewPr>
    <p:cSldViewPr>
      <p:cViewPr varScale="1">
        <p:scale>
          <a:sx n="52" d="100"/>
          <a:sy n="52" d="100"/>
        </p:scale>
        <p:origin x="750" y="96"/>
      </p:cViewPr>
      <p:guideLst>
        <p:guide orient="horz" pos="2841"/>
        <p:guide pos="51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2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488" y="2801612"/>
            <a:ext cx="13979525" cy="19331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6975" y="5110533"/>
            <a:ext cx="11512551" cy="2304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279D-7A64-4417-AB05-DEA2C108E74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7610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6C5AE-2439-4433-8198-796A0C24A55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77959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7303" y="361166"/>
            <a:ext cx="4031677" cy="76950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6567" y="361166"/>
            <a:ext cx="11826633" cy="76950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607E7-E7A4-422F-88EF-1641ED40A1D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86127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6EEE-0DD5-4105-8F09-56BC7475306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1621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160" y="5795282"/>
            <a:ext cx="13979525" cy="179119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9160" y="3822463"/>
            <a:ext cx="13979525" cy="197281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13F5F-9DB1-4CC5-8411-5B4FEA703F9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98205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562" y="2104342"/>
            <a:ext cx="7929156" cy="5951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9830" y="2104342"/>
            <a:ext cx="7929154" cy="59518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A598-44E3-4ECF-B168-A1AC6BC72E1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27533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5" y="361162"/>
            <a:ext cx="14801851" cy="15030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325" y="2018745"/>
            <a:ext cx="7266726" cy="841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325" y="2860061"/>
            <a:ext cx="7266726" cy="51961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54594" y="2018745"/>
            <a:ext cx="7269581" cy="8413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54594" y="2860061"/>
            <a:ext cx="7269581" cy="51961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D271-3995-48E5-ADA0-4436D35AB68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4071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FE1E-8917-4BCC-A4ED-ED3D82892E7A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0440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27716-E5AE-4134-AAC2-09BA55CA109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2609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328" y="359073"/>
            <a:ext cx="5410785" cy="152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0125" y="359078"/>
            <a:ext cx="9194051" cy="76971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328" y="1887228"/>
            <a:ext cx="5410785" cy="61689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7775D-C490-4F25-A505-5034B2B97F9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4928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629" y="6313011"/>
            <a:ext cx="9867900" cy="745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23629" y="805827"/>
            <a:ext cx="9867900" cy="541115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23629" y="7058298"/>
            <a:ext cx="9867900" cy="1058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DAEED-22B9-4D93-AB4C-E3098BD74DC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929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22325" y="361950"/>
            <a:ext cx="1480185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2105025"/>
            <a:ext cx="14801850" cy="595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8358188"/>
            <a:ext cx="3838575" cy="481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9750" y="8358188"/>
            <a:ext cx="5207000" cy="481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5600" y="8358188"/>
            <a:ext cx="3838575" cy="481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CC5151-CBCE-44B9-900E-AFEBCA4091C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3.wmf"/><Relationship Id="rId3" Type="http://schemas.openxmlformats.org/officeDocument/2006/relationships/image" Target="../media/image7.jpeg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2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image" Target="../media/image7.jpe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7.jpeg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7.jpe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0.bin"/><Relationship Id="rId3" Type="http://schemas.openxmlformats.org/officeDocument/2006/relationships/image" Target="../media/image7.jpeg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9.bin"/><Relationship Id="rId5" Type="http://schemas.openxmlformats.org/officeDocument/2006/relationships/image" Target="../media/image2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28.wmf"/><Relationship Id="rId3" Type="http://schemas.openxmlformats.org/officeDocument/2006/relationships/image" Target="../media/image7.jpeg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7.wmf"/><Relationship Id="rId5" Type="http://schemas.openxmlformats.org/officeDocument/2006/relationships/image" Target="../media/image2.wmf"/><Relationship Id="rId15" Type="http://schemas.openxmlformats.org/officeDocument/2006/relationships/image" Target="../media/image29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Picture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858" y="-223935"/>
            <a:ext cx="12026872" cy="894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WordArt 3"/>
          <p:cNvSpPr>
            <a:spLocks noChangeArrowheads="1" noChangeShapeType="1" noTextEdit="1"/>
          </p:cNvSpPr>
          <p:nvPr/>
        </p:nvSpPr>
        <p:spPr bwMode="auto">
          <a:xfrm>
            <a:off x="4816228" y="3271327"/>
            <a:ext cx="7214870" cy="183920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208" b="1" kern="10" dirty="0">
                <a:solidFill>
                  <a:srgbClr val="FF0066"/>
                </a:solidFill>
                <a:effectLst>
                  <a:prstShdw prst="shdw17" dist="17961" dir="2700000">
                    <a:srgbClr val="99003D"/>
                  </a:prstShdw>
                </a:effectLst>
                <a:cs typeface="Times New Roman" panose="02020603050405020304" pitchFamily="18" charset="0"/>
              </a:rPr>
              <a:t>NHIỆT LIỆT </a:t>
            </a:r>
            <a:r>
              <a:rPr lang="en-US" sz="4208" b="1" kern="10" dirty="0">
                <a:solidFill>
                  <a:srgbClr val="FF0066"/>
                </a:solidFill>
                <a:effectLst>
                  <a:prstShdw prst="shdw17" dist="17961" dir="2700000">
                    <a:srgbClr val="99003D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208" b="1" kern="10" dirty="0">
                <a:solidFill>
                  <a:srgbClr val="FF0066"/>
                </a:solidFill>
                <a:effectLst>
                  <a:prstShdw prst="shdw17" dist="17961" dir="2700000">
                    <a:srgbClr val="99003D"/>
                  </a:prstShdw>
                </a:effectLst>
                <a:cs typeface="Times New Roman" panose="02020603050405020304" pitchFamily="18" charset="0"/>
              </a:rPr>
              <a:t> MỪNG </a:t>
            </a:r>
          </a:p>
          <a:p>
            <a:pPr algn="ctr"/>
            <a:r>
              <a:rPr lang="en-US" sz="4208" b="1" kern="10" dirty="0">
                <a:solidFill>
                  <a:srgbClr val="FF0066"/>
                </a:solidFill>
                <a:effectLst>
                  <a:prstShdw prst="shdw17" dist="17961" dir="2700000">
                    <a:srgbClr val="99003D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208" b="1" kern="10" dirty="0">
                <a:solidFill>
                  <a:srgbClr val="FF0066"/>
                </a:solidFill>
                <a:effectLst>
                  <a:prstShdw prst="shdw17" dist="17961" dir="2700000">
                    <a:srgbClr val="99003D"/>
                  </a:prstShdw>
                </a:effectLst>
                <a:cs typeface="Times New Roman" panose="02020603050405020304" pitchFamily="18" charset="0"/>
              </a:rPr>
              <a:t> EM HỌC SINH LỚP </a:t>
            </a:r>
            <a:r>
              <a:rPr lang="en-US" sz="4208" b="1" kern="10" dirty="0" smtClean="0">
                <a:solidFill>
                  <a:srgbClr val="FF0066"/>
                </a:solidFill>
                <a:effectLst>
                  <a:prstShdw prst="shdw17" dist="17961" dir="2700000">
                    <a:srgbClr val="99003D"/>
                  </a:prstShdw>
                </a:effectLst>
                <a:cs typeface="Times New Roman" panose="02020603050405020304" pitchFamily="18" charset="0"/>
              </a:rPr>
              <a:t>8A7</a:t>
            </a:r>
            <a:endParaRPr lang="en-US" sz="4208" b="1" kern="10" dirty="0">
              <a:solidFill>
                <a:srgbClr val="FF0066"/>
              </a:solidFill>
              <a:effectLst>
                <a:prstShdw prst="shdw17" dist="17961" dir="2700000">
                  <a:srgbClr val="99003D"/>
                </a:prstShdw>
              </a:effectLst>
              <a:cs typeface="Times New Roman" panose="02020603050405020304" pitchFamily="18" charset="0"/>
            </a:endParaRP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2210858" y="8177271"/>
            <a:ext cx="8216935" cy="820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315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GV </a:t>
            </a:r>
            <a:r>
              <a:rPr lang="en-US" altLang="vi-VN" sz="315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vi-VN" sz="315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15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vi-VN" sz="315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15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Phạm</a:t>
            </a:r>
            <a:r>
              <a:rPr lang="en-US" altLang="vi-VN" sz="315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15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vi-VN" sz="315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15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Hương</a:t>
            </a:r>
            <a:endParaRPr lang="en-GB" altLang="vi-VN" sz="3156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3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29038" cy="9080501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21"/>
          <p:cNvSpPr txBox="1">
            <a:spLocks noChangeArrowheads="1"/>
          </p:cNvSpPr>
          <p:nvPr/>
        </p:nvSpPr>
        <p:spPr bwMode="auto">
          <a:xfrm>
            <a:off x="527050" y="2223294"/>
            <a:ext cx="15103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r>
              <a:rPr lang="en-US" altLang="vi-VN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các phương trình</a:t>
            </a:r>
            <a:endParaRPr lang="en-US" altLang="vi-VN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197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292437"/>
              </p:ext>
            </p:extLst>
          </p:nvPr>
        </p:nvGraphicFramePr>
        <p:xfrm>
          <a:off x="1060450" y="3594894"/>
          <a:ext cx="33337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6" imgW="3314520" imgH="609480" progId="Equation.DSMT4">
                  <p:embed/>
                </p:oleObj>
              </mc:Choice>
              <mc:Fallback>
                <p:oleObj name="Equation" r:id="rId6" imgW="3314520" imgH="60948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3594894"/>
                        <a:ext cx="33337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6" name="Object 144"/>
          <p:cNvGraphicFramePr>
            <a:graphicFrameLocks noChangeAspect="1"/>
          </p:cNvGraphicFramePr>
          <p:nvPr/>
        </p:nvGraphicFramePr>
        <p:xfrm>
          <a:off x="8832850" y="3442494"/>
          <a:ext cx="34877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8" imgW="3466800" imgH="609480" progId="Equation.DSMT4">
                  <p:embed/>
                </p:oleObj>
              </mc:Choice>
              <mc:Fallback>
                <p:oleObj name="Equation" r:id="rId8" imgW="3466800" imgH="609480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2850" y="3442494"/>
                        <a:ext cx="348773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98450" y="4585494"/>
            <a:ext cx="15103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36</a:t>
            </a:r>
            <a:r>
              <a:rPr lang="en-US" altLang="vi-VN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Giải các phương trình sau</a:t>
            </a:r>
            <a:endParaRPr lang="en-US" altLang="vi-VN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337" name="Object 145"/>
          <p:cNvGraphicFramePr>
            <a:graphicFrameLocks noChangeAspect="1"/>
          </p:cNvGraphicFramePr>
          <p:nvPr/>
        </p:nvGraphicFramePr>
        <p:xfrm>
          <a:off x="1365250" y="6109494"/>
          <a:ext cx="26431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10" imgW="2628720" imgH="609480" progId="Equation.DSMT4">
                  <p:embed/>
                </p:oleObj>
              </mc:Choice>
              <mc:Fallback>
                <p:oleObj name="Equation" r:id="rId10" imgW="2628720" imgH="609480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6109494"/>
                        <a:ext cx="26431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39" name="Object 147"/>
          <p:cNvGraphicFramePr>
            <a:graphicFrameLocks noChangeAspect="1"/>
          </p:cNvGraphicFramePr>
          <p:nvPr/>
        </p:nvGraphicFramePr>
        <p:xfrm>
          <a:off x="8832850" y="5804694"/>
          <a:ext cx="29622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12" imgW="2946240" imgH="609480" progId="Equation.DSMT4">
                  <p:embed/>
                </p:oleObj>
              </mc:Choice>
              <mc:Fallback>
                <p:oleObj name="Equation" r:id="rId12" imgW="2946240" imgH="60948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2850" y="5804694"/>
                        <a:ext cx="29622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108450" y="699294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altLang="vi-VN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22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913"/>
            <a:ext cx="16429038" cy="9080501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WordArt 20"/>
          <p:cNvSpPr>
            <a:spLocks noChangeArrowheads="1" noChangeShapeType="1" noTextEdit="1"/>
          </p:cNvSpPr>
          <p:nvPr/>
        </p:nvSpPr>
        <p:spPr bwMode="auto">
          <a:xfrm>
            <a:off x="4870450" y="717550"/>
            <a:ext cx="6477000" cy="784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vi-VN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NHÀ</a:t>
            </a:r>
          </a:p>
        </p:txBody>
      </p:sp>
      <p:graphicFrame>
        <p:nvGraphicFramePr>
          <p:cNvPr id="10244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1309688" y="1690688"/>
            <a:ext cx="150876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các bước giải phương trình chứa dấu giá trị tuyệt đối</a:t>
            </a:r>
            <a:r>
              <a:rPr lang="vi-VN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4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 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các ví dụ về giải phương trình chứa dấu GTTĐ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V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ề nhà làm bài tậ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35</a:t>
            </a:r>
            <a:r>
              <a:rPr lang="en-US" altLang="vi-VN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36(c,d), 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SGK/51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 sau Ôn tập chương IV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905250" y="7497096"/>
            <a:ext cx="2159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4000">
              <a:latin typeface="+mj-lt"/>
            </a:endParaRPr>
          </a:p>
        </p:txBody>
      </p:sp>
      <p:pic>
        <p:nvPicPr>
          <p:cNvPr id="2051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" y="-367506"/>
            <a:ext cx="16429038" cy="9085516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565775" y="851694"/>
            <a:ext cx="7381875" cy="1159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kern="1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206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096959"/>
              </p:ext>
            </p:extLst>
          </p:nvPr>
        </p:nvGraphicFramePr>
        <p:xfrm>
          <a:off x="7567613" y="3763263"/>
          <a:ext cx="112712" cy="17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3763263"/>
                        <a:ext cx="112712" cy="174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645834"/>
              </p:ext>
            </p:extLst>
          </p:nvPr>
        </p:nvGraphicFramePr>
        <p:xfrm>
          <a:off x="12476163" y="4067979"/>
          <a:ext cx="400050" cy="62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6163" y="4067979"/>
                        <a:ext cx="400050" cy="6225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" name="TextBox 23"/>
          <p:cNvSpPr txBox="1">
            <a:spLocks noChangeArrowheads="1"/>
          </p:cNvSpPr>
          <p:nvPr/>
        </p:nvSpPr>
        <p:spPr bwMode="auto">
          <a:xfrm>
            <a:off x="5514975" y="448596"/>
            <a:ext cx="5715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1644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1409700"/>
            <a:ext cx="16446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0" y="0"/>
            <a:ext cx="1644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1409700"/>
            <a:ext cx="16446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0"/>
            <a:ext cx="1644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1409700"/>
            <a:ext cx="16446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0" y="0"/>
            <a:ext cx="16446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0" y="1409700"/>
            <a:ext cx="164465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655" name="Object 31"/>
          <p:cNvGraphicFramePr>
            <a:graphicFrameLocks noChangeAspect="1"/>
          </p:cNvGraphicFramePr>
          <p:nvPr/>
        </p:nvGraphicFramePr>
        <p:xfrm>
          <a:off x="2841625" y="6034088"/>
          <a:ext cx="337185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Equation" r:id="rId7" imgW="863280" imgH="698400" progId="Equation.DSMT4">
                  <p:embed/>
                </p:oleObj>
              </mc:Choice>
              <mc:Fallback>
                <p:oleObj name="Equation" r:id="rId7" imgW="863280" imgH="6984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6034088"/>
                        <a:ext cx="3371850" cy="2409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6" name="Object 32"/>
          <p:cNvGraphicFramePr>
            <a:graphicFrameLocks noChangeAspect="1"/>
          </p:cNvGraphicFramePr>
          <p:nvPr/>
        </p:nvGraphicFramePr>
        <p:xfrm>
          <a:off x="3270250" y="1080294"/>
          <a:ext cx="3868738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Equation" r:id="rId9" imgW="990360" imgH="406080" progId="Equation.DSMT4">
                  <p:embed/>
                </p:oleObj>
              </mc:Choice>
              <mc:Fallback>
                <p:oleObj name="Equation" r:id="rId9" imgW="990360" imgH="40608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1080294"/>
                        <a:ext cx="3868738" cy="140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58" name="Object 34"/>
          <p:cNvGraphicFramePr>
            <a:graphicFrameLocks noChangeAspect="1"/>
          </p:cNvGraphicFramePr>
          <p:nvPr/>
        </p:nvGraphicFramePr>
        <p:xfrm>
          <a:off x="2946400" y="2452688"/>
          <a:ext cx="4364038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4" name="Equation" r:id="rId11" imgW="1117440" imgH="406080" progId="Equation.DSMT4">
                  <p:embed/>
                </p:oleObj>
              </mc:Choice>
              <mc:Fallback>
                <p:oleObj name="Equation" r:id="rId11" imgW="1117440" imgH="40608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452688"/>
                        <a:ext cx="4364038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Oval 77"/>
          <p:cNvSpPr/>
          <p:nvPr/>
        </p:nvSpPr>
        <p:spPr>
          <a:xfrm>
            <a:off x="7232650" y="623094"/>
            <a:ext cx="7162800" cy="13716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Phương trình đưa được về dạng ax+b=0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7613650" y="2147094"/>
            <a:ext cx="6705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Phương trình tích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7766050" y="3899694"/>
            <a:ext cx="6858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Times New Roman" pitchFamily="18" charset="0"/>
                <a:cs typeface="Times New Roman" pitchFamily="18" charset="0"/>
              </a:rPr>
              <a:t>Phương trình chứa ân ở mẫu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6546850" y="6033294"/>
            <a:ext cx="74676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? ? ?</a:t>
            </a:r>
            <a:endParaRPr lang="en-US"/>
          </a:p>
        </p:txBody>
      </p:sp>
      <p:graphicFrame>
        <p:nvGraphicFramePr>
          <p:cNvPr id="26659" name="Object 35"/>
          <p:cNvGraphicFramePr>
            <a:graphicFrameLocks noChangeAspect="1"/>
          </p:cNvGraphicFramePr>
          <p:nvPr/>
        </p:nvGraphicFramePr>
        <p:xfrm>
          <a:off x="3194050" y="3823494"/>
          <a:ext cx="401637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5" name="Equation" r:id="rId13" imgW="1028520" imgH="583920" progId="Equation.DSMT4">
                  <p:embed/>
                </p:oleObj>
              </mc:Choice>
              <mc:Fallback>
                <p:oleObj name="Equation" r:id="rId13" imgW="1028520" imgH="58392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3823494"/>
                        <a:ext cx="4016375" cy="201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5613" y="206090"/>
            <a:ext cx="5059362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HOẠT ĐỘNG MỞ ĐẦU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80" grpId="0" animBg="1"/>
      <p:bldP spid="81" grpId="0" animBg="1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48506"/>
            <a:ext cx="16429037" cy="908208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WordArt 20"/>
          <p:cNvSpPr>
            <a:spLocks noChangeArrowheads="1" noChangeShapeType="1" noTextEdit="1"/>
          </p:cNvSpPr>
          <p:nvPr/>
        </p:nvSpPr>
        <p:spPr bwMode="auto">
          <a:xfrm>
            <a:off x="1670050" y="927895"/>
            <a:ext cx="13182600" cy="434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vi-VN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 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65-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imes New Roman" panose="02020603050405020304" pitchFamily="18" charset="0"/>
              </a:rPr>
              <a:t>§</a:t>
            </a:r>
            <a:r>
              <a:rPr lang="vi-VN" altLang="zh-CN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hangingPunct="1">
              <a:defRPr/>
            </a:pPr>
            <a:r>
              <a:rPr lang="vi-VN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CHỨA DẤU GIÁ TRỊ TUYỆT ĐỐI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82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905250" y="7497096"/>
            <a:ext cx="2159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4000">
              <a:latin typeface="+mj-lt"/>
            </a:endParaRPr>
          </a:p>
        </p:txBody>
      </p:sp>
      <p:pic>
        <p:nvPicPr>
          <p:cNvPr id="2051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62706"/>
            <a:ext cx="16429038" cy="9085516"/>
          </a:xfrm>
          <a:prstGeom prst="rect">
            <a:avLst/>
          </a:prstGeom>
          <a:solidFill>
            <a:srgbClr val="66FF99"/>
          </a:solidFill>
          <a:ln w="9525">
            <a:noFill/>
            <a:miter lim="800000"/>
            <a:headEnd/>
            <a:tailEnd/>
          </a:ln>
          <a:extLst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565775" y="1400981"/>
            <a:ext cx="5419725" cy="60983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kern="1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lt"/>
            </a:endParaRPr>
          </a:p>
        </p:txBody>
      </p:sp>
      <p:sp>
        <p:nvSpPr>
          <p:cNvPr id="1037" name="Text Box 5"/>
          <p:cNvSpPr txBox="1">
            <a:spLocks noChangeArrowheads="1"/>
          </p:cNvSpPr>
          <p:nvPr/>
        </p:nvSpPr>
        <p:spPr bwMode="auto">
          <a:xfrm>
            <a:off x="450851" y="1661855"/>
            <a:ext cx="7620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tập: 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38" name="Group 6"/>
          <p:cNvGrpSpPr>
            <a:grpSpLocks/>
          </p:cNvGrpSpPr>
          <p:nvPr/>
        </p:nvGrpSpPr>
        <p:grpSpPr bwMode="auto">
          <a:xfrm>
            <a:off x="1974850" y="3061494"/>
            <a:ext cx="5421312" cy="2256690"/>
            <a:chOff x="-989" y="1193"/>
            <a:chExt cx="2509" cy="1105"/>
          </a:xfrm>
        </p:grpSpPr>
        <p:graphicFrame>
          <p:nvGraphicFramePr>
            <p:cNvPr id="2069" name="Object 7"/>
            <p:cNvGraphicFramePr>
              <a:graphicFrameLocks noChangeAspect="1"/>
            </p:cNvGraphicFramePr>
            <p:nvPr/>
          </p:nvGraphicFramePr>
          <p:xfrm>
            <a:off x="-989" y="1193"/>
            <a:ext cx="1228" cy="11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8" name="Equation" r:id="rId4" imgW="1498600" imgH="1346200" progId="Equation.DSMT4">
                    <p:embed/>
                  </p:oleObj>
                </mc:Choice>
                <mc:Fallback>
                  <p:oleObj name="Equation" r:id="rId4" imgW="1498600" imgH="1346200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89" y="1193"/>
                          <a:ext cx="1228" cy="11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0" name="Text Box 8"/>
            <p:cNvSpPr txBox="1">
              <a:spLocks noChangeArrowheads="1"/>
            </p:cNvSpPr>
            <p:nvPr/>
          </p:nvSpPr>
          <p:spPr bwMode="auto">
            <a:xfrm>
              <a:off x="287" y="1281"/>
              <a:ext cx="432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4000" b="1" dirty="0" err="1">
                  <a:solidFill>
                    <a:schemeClr val="bg1"/>
                  </a:solidFill>
                  <a:latin typeface="+mj-lt"/>
                </a:rPr>
                <a:t>khi</a:t>
              </a:r>
              <a:r>
                <a:rPr lang="en-US" altLang="vi-VN" sz="4000" dirty="0">
                  <a:solidFill>
                    <a:schemeClr val="bg1"/>
                  </a:solidFill>
                  <a:latin typeface="+mj-lt"/>
                </a:rPr>
                <a:t> </a:t>
              </a:r>
            </a:p>
          </p:txBody>
        </p:sp>
        <p:graphicFrame>
          <p:nvGraphicFramePr>
            <p:cNvPr id="2071" name="Object 9"/>
            <p:cNvGraphicFramePr>
              <a:graphicFrameLocks noChangeAspect="1"/>
            </p:cNvGraphicFramePr>
            <p:nvPr/>
          </p:nvGraphicFramePr>
          <p:xfrm>
            <a:off x="745" y="1230"/>
            <a:ext cx="775" cy="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9" name="Equation" r:id="rId6" imgW="355138" imgH="177569" progId="Equation.DSMT4">
                    <p:embed/>
                  </p:oleObj>
                </mc:Choice>
                <mc:Fallback>
                  <p:oleObj name="Equation" r:id="rId6" imgW="355138" imgH="177569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" y="1230"/>
                          <a:ext cx="775" cy="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2" name="Text Box 10"/>
            <p:cNvSpPr txBox="1">
              <a:spLocks noChangeArrowheads="1"/>
            </p:cNvSpPr>
            <p:nvPr/>
          </p:nvSpPr>
          <p:spPr bwMode="auto">
            <a:xfrm>
              <a:off x="268" y="1914"/>
              <a:ext cx="52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vi-VN" sz="4000" b="1" dirty="0" err="1">
                  <a:solidFill>
                    <a:schemeClr val="bg1"/>
                  </a:solidFill>
                  <a:latin typeface="+mj-lt"/>
                </a:rPr>
                <a:t>khi</a:t>
              </a:r>
              <a:endParaRPr lang="en-US" altLang="vi-VN" sz="4000" b="1" dirty="0">
                <a:solidFill>
                  <a:schemeClr val="bg1"/>
                </a:solidFill>
                <a:latin typeface="+mj-lt"/>
              </a:endParaRPr>
            </a:p>
          </p:txBody>
        </p:sp>
        <p:graphicFrame>
          <p:nvGraphicFramePr>
            <p:cNvPr id="2073" name="Object 11"/>
            <p:cNvGraphicFramePr>
              <a:graphicFrameLocks noChangeAspect="1"/>
            </p:cNvGraphicFramePr>
            <p:nvPr/>
          </p:nvGraphicFramePr>
          <p:xfrm>
            <a:off x="753" y="1856"/>
            <a:ext cx="760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" name="Equation" r:id="rId8" imgW="355138" imgH="177569" progId="Equation.DSMT4">
                    <p:embed/>
                  </p:oleObj>
                </mc:Choice>
                <mc:Fallback>
                  <p:oleObj name="Equation" r:id="rId8" imgW="355138" imgH="177569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" y="1856"/>
                          <a:ext cx="760" cy="3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39" name="Text Box 12"/>
          <p:cNvSpPr txBox="1">
            <a:spLocks noChangeArrowheads="1"/>
          </p:cNvSpPr>
          <p:nvPr/>
        </p:nvSpPr>
        <p:spPr bwMode="auto">
          <a:xfrm>
            <a:off x="755650" y="5567402"/>
            <a:ext cx="514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4000" b="1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4024313" y="3212716"/>
            <a:ext cx="433387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FFFF00"/>
                </a:solidFill>
                <a:latin typeface="+mj-lt"/>
              </a:rPr>
              <a:t>a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921125" y="4460491"/>
            <a:ext cx="8096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FFFF00"/>
                </a:solidFill>
                <a:latin typeface="+mj-lt"/>
              </a:rPr>
              <a:t>-a</a:t>
            </a:r>
          </a:p>
        </p:txBody>
      </p:sp>
      <p:graphicFrame>
        <p:nvGraphicFramePr>
          <p:cNvPr id="206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096959"/>
              </p:ext>
            </p:extLst>
          </p:nvPr>
        </p:nvGraphicFramePr>
        <p:xfrm>
          <a:off x="7567613" y="3763263"/>
          <a:ext cx="112712" cy="17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10" imgW="114102" imgH="177492" progId="Equation.DSMT4">
                  <p:embed/>
                </p:oleObj>
              </mc:Choice>
              <mc:Fallback>
                <p:oleObj name="Equation" r:id="rId10" imgW="114102" imgH="177492" progId="Equation.DSMT4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3763263"/>
                        <a:ext cx="112712" cy="1746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645834"/>
              </p:ext>
            </p:extLst>
          </p:nvPr>
        </p:nvGraphicFramePr>
        <p:xfrm>
          <a:off x="12476163" y="4067979"/>
          <a:ext cx="400050" cy="622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12" imgW="114102" imgH="177492" progId="Equation.DSMT4">
                  <p:embed/>
                </p:oleObj>
              </mc:Choice>
              <mc:Fallback>
                <p:oleObj name="Equation" r:id="rId12" imgW="114102" imgH="177492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6163" y="4067979"/>
                        <a:ext cx="400050" cy="6225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39" grpId="0"/>
      <p:bldP spid="49166" grpId="0"/>
      <p:bldP spid="49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150" y="0"/>
            <a:ext cx="16429037" cy="908208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371600" y="5219700"/>
            <a:ext cx="7807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3394075" y="5322888"/>
            <a:ext cx="14954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4000" b="1" u="sng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2" name="WordArt 20"/>
          <p:cNvSpPr>
            <a:spLocks noChangeArrowheads="1" noChangeShapeType="1" noTextEdit="1"/>
          </p:cNvSpPr>
          <p:nvPr/>
        </p:nvSpPr>
        <p:spPr bwMode="auto">
          <a:xfrm>
            <a:off x="2243934" y="506671"/>
            <a:ext cx="12187236" cy="7831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eaLnBrk="1" hangingPunct="1">
              <a:defRPr/>
            </a:pPr>
            <a:r>
              <a:rPr lang="en-US" b="1" kern="10" dirty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kern="10" dirty="0" err="1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vi-VN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ết 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65-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solidFill>
                  <a:srgbClr val="FFFF00"/>
                </a:solidFill>
                <a:latin typeface="Times New Roman" panose="02020603050405020304" pitchFamily="18" charset="0"/>
              </a:rPr>
              <a:t>§</a:t>
            </a:r>
            <a:r>
              <a:rPr lang="vi-VN" altLang="zh-CN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5.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CHỨA DẤU GIÁ TRỊ TUYỆT ĐỐI</a:t>
            </a:r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kern="10" dirty="0">
              <a:ln w="9525">
                <a:round/>
                <a:headEnd/>
                <a:tailE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588963" y="1477963"/>
            <a:ext cx="82470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vi-VN" sz="4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endParaRPr lang="en-US" altLang="vi-VN" sz="4000" b="1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82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125538" y="4129088"/>
          <a:ext cx="98885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Equation" r:id="rId6" imgW="5587920" imgH="609480" progId="Equation.DSMT4">
                  <p:embed/>
                </p:oleObj>
              </mc:Choice>
              <mc:Fallback>
                <p:oleObj name="Equation" r:id="rId6" imgW="5587920" imgH="609480" progId="Equation.DSMT4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4129088"/>
                        <a:ext cx="9888537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060450" y="5195888"/>
          <a:ext cx="62039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8" imgW="3504960" imgH="609480" progId="Equation.DSMT4">
                  <p:embed/>
                </p:oleObj>
              </mc:Choice>
              <mc:Fallback>
                <p:oleObj name="Equation" r:id="rId8" imgW="3504960" imgH="609480" progId="Equation.DSMT4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5195888"/>
                        <a:ext cx="6203950" cy="1020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79450" y="2909094"/>
            <a:ext cx="11658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2: Bỏ dấu giá trị tuyệt đối và rút gọn các biểu thức sau: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2" grpId="0"/>
      <p:bldP spid="50197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16429038" cy="908208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21"/>
          <p:cNvSpPr txBox="1">
            <a:spLocks noChangeArrowheads="1"/>
          </p:cNvSpPr>
          <p:nvPr/>
        </p:nvSpPr>
        <p:spPr bwMode="auto">
          <a:xfrm>
            <a:off x="588963" y="1477963"/>
            <a:ext cx="10301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vi-VN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vi-VN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 gọn các biểu thức sau:</a:t>
            </a:r>
            <a:endParaRPr lang="en-US" altLang="vi-VN" sz="6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0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326323"/>
              </p:ext>
            </p:extLst>
          </p:nvPr>
        </p:nvGraphicFramePr>
        <p:xfrm>
          <a:off x="1593850" y="2909094"/>
          <a:ext cx="6630987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5" name="Equation" r:id="rId6" imgW="6591240" imgH="571320" progId="Equation.DSMT4">
                  <p:embed/>
                </p:oleObj>
              </mc:Choice>
              <mc:Fallback>
                <p:oleObj name="Equation" r:id="rId6" imgW="6591240" imgH="571320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2909094"/>
                        <a:ext cx="6630987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516108"/>
              </p:ext>
            </p:extLst>
          </p:nvPr>
        </p:nvGraphicFramePr>
        <p:xfrm>
          <a:off x="1593850" y="3975894"/>
          <a:ext cx="696436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" name="Equation" r:id="rId8" imgW="6921360" imgH="571320" progId="Equation.DSMT4">
                  <p:embed/>
                </p:oleObj>
              </mc:Choice>
              <mc:Fallback>
                <p:oleObj name="Equation" r:id="rId8" imgW="6921360" imgH="571320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3850" y="3975894"/>
                        <a:ext cx="696436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0"/>
            <a:ext cx="16429037" cy="9082088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21"/>
          <p:cNvSpPr txBox="1">
            <a:spLocks noChangeArrowheads="1"/>
          </p:cNvSpPr>
          <p:nvPr/>
        </p:nvSpPr>
        <p:spPr bwMode="auto">
          <a:xfrm>
            <a:off x="298450" y="318294"/>
            <a:ext cx="15179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u="sng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Giải một số phương trình chứa dấu giá trị tuyệt đối</a:t>
            </a:r>
          </a:p>
        </p:txBody>
      </p:sp>
      <p:graphicFrame>
        <p:nvGraphicFramePr>
          <p:cNvPr id="40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785074"/>
              </p:ext>
            </p:extLst>
          </p:nvPr>
        </p:nvGraphicFramePr>
        <p:xfrm>
          <a:off x="6699250" y="1308894"/>
          <a:ext cx="21812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6" imgW="2171520" imgH="609480" progId="Equation.DSMT4">
                  <p:embed/>
                </p:oleObj>
              </mc:Choice>
              <mc:Fallback>
                <p:oleObj name="Equation" r:id="rId6" imgW="2171520" imgH="60948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1308894"/>
                        <a:ext cx="21812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374650" y="1766094"/>
            <a:ext cx="4343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u="sng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Ta có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11804650" y="7557295"/>
            <a:ext cx="4641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 nghiệm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606030"/>
              </p:ext>
            </p:extLst>
          </p:nvPr>
        </p:nvGraphicFramePr>
        <p:xfrm>
          <a:off x="2343150" y="2376488"/>
          <a:ext cx="562451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8" imgW="5587920" imgH="609480" progId="Equation.DSMT4">
                  <p:embed/>
                </p:oleObj>
              </mc:Choice>
              <mc:Fallback>
                <p:oleObj name="Equation" r:id="rId8" imgW="5587920" imgH="60948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3150" y="2376488"/>
                        <a:ext cx="562451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09794"/>
              </p:ext>
            </p:extLst>
          </p:nvPr>
        </p:nvGraphicFramePr>
        <p:xfrm>
          <a:off x="4260850" y="4128294"/>
          <a:ext cx="27209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10" imgW="2705040" imgH="419040" progId="Equation.DSMT4">
                  <p:embed/>
                </p:oleObj>
              </mc:Choice>
              <mc:Fallback>
                <p:oleObj name="Equation" r:id="rId10" imgW="2705040" imgH="419040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4128294"/>
                        <a:ext cx="27209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709086"/>
              </p:ext>
            </p:extLst>
          </p:nvPr>
        </p:nvGraphicFramePr>
        <p:xfrm>
          <a:off x="4184650" y="4585494"/>
          <a:ext cx="19939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0" name="Equation" r:id="rId12" imgW="1981080" imgH="419040" progId="Equation.DSMT4">
                  <p:embed/>
                </p:oleObj>
              </mc:Choice>
              <mc:Fallback>
                <p:oleObj name="Equation" r:id="rId12" imgW="1981080" imgH="41904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4585494"/>
                        <a:ext cx="1993900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183369"/>
              </p:ext>
            </p:extLst>
          </p:nvPr>
        </p:nvGraphicFramePr>
        <p:xfrm>
          <a:off x="4133850" y="5043488"/>
          <a:ext cx="16748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1" name="Equation" r:id="rId14" imgW="1663560" imgH="419040" progId="Equation.DSMT4">
                  <p:embed/>
                </p:oleObj>
              </mc:Choice>
              <mc:Fallback>
                <p:oleObj name="Equation" r:id="rId14" imgW="1663560" imgH="41904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850" y="5043488"/>
                        <a:ext cx="1674813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5937250" y="4814094"/>
            <a:ext cx="2022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tmđk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79881"/>
              </p:ext>
            </p:extLst>
          </p:nvPr>
        </p:nvGraphicFramePr>
        <p:xfrm>
          <a:off x="2266950" y="2986088"/>
          <a:ext cx="591820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2" name="Equation" r:id="rId16" imgW="5879880" imgH="609480" progId="Equation.DSMT4">
                  <p:embed/>
                </p:oleObj>
              </mc:Choice>
              <mc:Fallback>
                <p:oleObj name="Equation" r:id="rId16" imgW="5879880" imgH="60948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2986088"/>
                        <a:ext cx="591820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603250" y="5499894"/>
            <a:ext cx="65436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Nếu x&lt;0 ta có: 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27141"/>
              </p:ext>
            </p:extLst>
          </p:nvPr>
        </p:nvGraphicFramePr>
        <p:xfrm>
          <a:off x="4157663" y="6186488"/>
          <a:ext cx="30162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Equation" r:id="rId18" imgW="2997000" imgH="419040" progId="Equation.DSMT4">
                  <p:embed/>
                </p:oleObj>
              </mc:Choice>
              <mc:Fallback>
                <p:oleObj name="Equation" r:id="rId18" imgW="2997000" imgH="41904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6186488"/>
                        <a:ext cx="301625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92076"/>
              </p:ext>
            </p:extLst>
          </p:nvPr>
        </p:nvGraphicFramePr>
        <p:xfrm>
          <a:off x="4146550" y="6643688"/>
          <a:ext cx="20447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4" name="Equation" r:id="rId20" imgW="2031840" imgH="419040" progId="Equation.DSMT4">
                  <p:embed/>
                </p:oleObj>
              </mc:Choice>
              <mc:Fallback>
                <p:oleObj name="Equation" r:id="rId20" imgW="2031840" imgH="41904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6643688"/>
                        <a:ext cx="20447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7"/>
          <p:cNvGraphicFramePr>
            <a:graphicFrameLocks noChangeAspect="1"/>
          </p:cNvGraphicFramePr>
          <p:nvPr/>
        </p:nvGraphicFramePr>
        <p:xfrm>
          <a:off x="4095750" y="7100888"/>
          <a:ext cx="20193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5" name="Equation" r:id="rId22" imgW="2006280" imgH="419040" progId="Equation.DSMT4">
                  <p:embed/>
                </p:oleObj>
              </mc:Choice>
              <mc:Fallback>
                <p:oleObj name="Equation" r:id="rId22" imgW="2006280" imgH="419040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0" y="7100888"/>
                        <a:ext cx="2019300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6242050" y="6947694"/>
            <a:ext cx="1870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tmđk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668338" y="7745413"/>
            <a:ext cx="10602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 tập nghiệm của phương trình là S</a:t>
            </a: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={-3;1}</a:t>
            </a:r>
            <a:endParaRPr lang="en-US" altLang="vi-VN" sz="4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03250" y="3442494"/>
            <a:ext cx="7620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Nếu x≥0  ta có: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254" name="Object 134"/>
          <p:cNvGraphicFramePr>
            <a:graphicFrameLocks noChangeAspect="1"/>
          </p:cNvGraphicFramePr>
          <p:nvPr/>
        </p:nvGraphicFramePr>
        <p:xfrm>
          <a:off x="4718050" y="3594894"/>
          <a:ext cx="21812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6" name="Equation" r:id="rId24" imgW="2171520" imgH="609480" progId="Equation.DSMT4">
                  <p:embed/>
                </p:oleObj>
              </mc:Choice>
              <mc:Fallback>
                <p:oleObj name="Equation" r:id="rId24" imgW="2171520" imgH="60948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3594894"/>
                        <a:ext cx="21812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55" name="Object 135"/>
          <p:cNvGraphicFramePr>
            <a:graphicFrameLocks noChangeAspect="1"/>
          </p:cNvGraphicFramePr>
          <p:nvPr/>
        </p:nvGraphicFramePr>
        <p:xfrm>
          <a:off x="4641850" y="5652294"/>
          <a:ext cx="21812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26" imgW="2171520" imgH="609480" progId="Equation.DSMT4">
                  <p:embed/>
                </p:oleObj>
              </mc:Choice>
              <mc:Fallback>
                <p:oleObj name="Equation" r:id="rId26" imgW="2171520" imgH="609480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652294"/>
                        <a:ext cx="218122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Brace 25"/>
          <p:cNvSpPr/>
          <p:nvPr/>
        </p:nvSpPr>
        <p:spPr>
          <a:xfrm>
            <a:off x="8070850" y="2223294"/>
            <a:ext cx="1066800" cy="1524000"/>
          </a:xfrm>
          <a:prstGeom prst="rightBrace">
            <a:avLst>
              <a:gd name="adj1" fmla="val 8333"/>
              <a:gd name="adj2" fmla="val 452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9137650" y="2451894"/>
            <a:ext cx="632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điều kiện bỏ dấu giá trị tuyệt đối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ight Brace 27"/>
          <p:cNvSpPr/>
          <p:nvPr/>
        </p:nvSpPr>
        <p:spPr>
          <a:xfrm>
            <a:off x="7689850" y="3823494"/>
            <a:ext cx="1981200" cy="3505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9442450" y="4052094"/>
            <a:ext cx="6324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 các phương trình tương ứng với mỗi điều kiện vừa đặt. Đối chiếu nghiệm với điều kiện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ight Brace 29"/>
          <p:cNvSpPr/>
          <p:nvPr/>
        </p:nvSpPr>
        <p:spPr>
          <a:xfrm>
            <a:off x="10890250" y="7785894"/>
            <a:ext cx="8382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527050" y="1308894"/>
            <a:ext cx="6324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vi-VN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37" grpId="0"/>
      <p:bldP spid="57" grpId="0"/>
      <p:bldP spid="64" grpId="0"/>
      <p:bldP spid="68" grpId="0"/>
      <p:bldP spid="72" grpId="0"/>
      <p:bldP spid="73" grpId="0"/>
      <p:bldP spid="21" grpId="0"/>
      <p:bldP spid="26" grpId="0" animBg="1"/>
      <p:bldP spid="27" grpId="0"/>
      <p:bldP spid="28" grpId="0" animBg="1"/>
      <p:bldP spid="29" grpId="0"/>
      <p:bldP spid="30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913"/>
            <a:ext cx="16429038" cy="9080501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587375" y="1477963"/>
            <a:ext cx="151034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vi-VN" altLang="vi-VN" sz="4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vi-VN" sz="40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u="sng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vi-VN" sz="40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GTTĐ</a:t>
            </a:r>
          </a:p>
        </p:txBody>
      </p:sp>
      <p:graphicFrame>
        <p:nvGraphicFramePr>
          <p:cNvPr id="7173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588963" y="2290763"/>
            <a:ext cx="1426368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vi-VN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 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điều kiện bỏ dấu giá trị tuyệt đối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vi-VN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vi-VN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</a:t>
            </a:r>
            <a:r>
              <a:rPr lang="en-US" altLang="vi-VN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ứng với mỗi điều kiện vừa đặt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chiếu nghiệm với điều kiện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3:</a:t>
            </a:r>
            <a:r>
              <a:rPr lang="vi-VN" altLang="vi-VN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 nghiệm</a:t>
            </a:r>
            <a:r>
              <a:rPr lang="en-US" altLang="vi-VN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913"/>
            <a:ext cx="16429038" cy="9080501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44" name="Object 17"/>
          <p:cNvGraphicFramePr>
            <a:graphicFrameLocks noChangeAspect="1"/>
          </p:cNvGraphicFramePr>
          <p:nvPr/>
        </p:nvGraphicFramePr>
        <p:xfrm>
          <a:off x="16887825" y="7248525"/>
          <a:ext cx="112713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4" imgW="114102" imgH="177492" progId="Equation.DSMT4">
                  <p:embed/>
                </p:oleObj>
              </mc:Choice>
              <mc:Fallback>
                <p:oleObj name="Equation" r:id="rId4" imgW="114102" imgH="177492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7825" y="7248525"/>
                        <a:ext cx="112713" cy="17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812098" y="232875"/>
            <a:ext cx="10822305" cy="96240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5260" u="sng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5260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  <a:endParaRPr lang="en-US" altLang="en-US" sz="5260" u="sng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12099" y="1503099"/>
            <a:ext cx="10821352" cy="42253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TH1: ax + b = cx + d </a:t>
            </a:r>
            <a:r>
              <a:rPr lang="en-US" altLang="en-US" sz="3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87839"/>
              </p:ext>
            </p:extLst>
          </p:nvPr>
        </p:nvGraphicFramePr>
        <p:xfrm>
          <a:off x="6185717" y="2939392"/>
          <a:ext cx="1202478" cy="260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6" imgW="435285" imgH="677109" progId="Equation.DSMT4">
                  <p:embed/>
                </p:oleObj>
              </mc:Choice>
              <mc:Fallback>
                <p:oleObj name="Equation" r:id="rId6" imgW="435285" imgH="67710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5717" y="2939392"/>
                        <a:ext cx="1202478" cy="260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69278"/>
              </p:ext>
            </p:extLst>
          </p:nvPr>
        </p:nvGraphicFramePr>
        <p:xfrm>
          <a:off x="8223250" y="3366294"/>
          <a:ext cx="1903924" cy="594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0" y="3366294"/>
                        <a:ext cx="1903924" cy="594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812097" y="4509294"/>
            <a:ext cx="89183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ax + b = 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(cx </a:t>
            </a:r>
            <a:r>
              <a:rPr lang="en-US" altLang="en-US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d) </a:t>
            </a:r>
            <a:r>
              <a:rPr lang="en-US" alt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53310"/>
              </p:ext>
            </p:extLst>
          </p:nvPr>
        </p:nvGraphicFramePr>
        <p:xfrm>
          <a:off x="8375650" y="4447717"/>
          <a:ext cx="1903924" cy="5949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10" imgW="622080" imgH="177480" progId="Equation.DSMT4">
                  <p:embed/>
                </p:oleObj>
              </mc:Choice>
              <mc:Fallback>
                <p:oleObj name="Equation" r:id="rId10" imgW="6220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5650" y="4447717"/>
                        <a:ext cx="1903924" cy="5949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64093"/>
              </p:ext>
            </p:extLst>
          </p:nvPr>
        </p:nvGraphicFramePr>
        <p:xfrm>
          <a:off x="7537450" y="2593181"/>
          <a:ext cx="295275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12" imgW="965160" imgH="253800" progId="Equation.DSMT4">
                  <p:embed/>
                </p:oleObj>
              </mc:Choice>
              <mc:Fallback>
                <p:oleObj name="Equation" r:id="rId12" imgW="9651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2593181"/>
                        <a:ext cx="2952750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736850" y="5347494"/>
            <a:ext cx="9753600" cy="23622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None/>
            </a:pPr>
            <a:endParaRPr lang="en-US" altLang="en-US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2660650" y="5728494"/>
            <a:ext cx="8991600" cy="131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4: Giải phương trình sau: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371850" y="6491288"/>
          <a:ext cx="21320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14" imgW="698400" imgH="253800" progId="Equation.DSMT4">
                  <p:embed/>
                </p:oleObj>
              </mc:Choice>
              <mc:Fallback>
                <p:oleObj name="Equation" r:id="rId14" imgW="69840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6491288"/>
                        <a:ext cx="21320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442127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2822</TotalTime>
  <Words>403</Words>
  <Application>Microsoft Office PowerPoint</Application>
  <PresentationFormat>Custom</PresentationFormat>
  <Paragraphs>50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宋体</vt:lpstr>
      <vt:lpstr>Arial</vt:lpstr>
      <vt:lpstr>Calibri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HAÂN HAÏNH CHAØO ÑOÙN   QUYÙ THAÀY COÂ GIAÙO  VEÀ THAM DÖÏ   TIEÁT HOÏC HOÂM NAY</dc:title>
  <dc:creator>Windows xp sp2 Full</dc:creator>
  <cp:lastModifiedBy>P271219</cp:lastModifiedBy>
  <cp:revision>360</cp:revision>
  <dcterms:created xsi:type="dcterms:W3CDTF">2008-11-01T19:51:56Z</dcterms:created>
  <dcterms:modified xsi:type="dcterms:W3CDTF">2021-02-20T14:09:57Z</dcterms:modified>
</cp:coreProperties>
</file>