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5" r:id="rId2"/>
    <p:sldId id="286" r:id="rId3"/>
    <p:sldId id="289" r:id="rId4"/>
    <p:sldId id="290" r:id="rId5"/>
    <p:sldId id="291" r:id="rId6"/>
    <p:sldId id="294" r:id="rId7"/>
    <p:sldId id="299" r:id="rId8"/>
    <p:sldId id="303" r:id="rId9"/>
    <p:sldId id="261" r:id="rId10"/>
    <p:sldId id="262" r:id="rId11"/>
    <p:sldId id="300" r:id="rId12"/>
    <p:sldId id="263" r:id="rId13"/>
    <p:sldId id="266" r:id="rId14"/>
    <p:sldId id="297" r:id="rId15"/>
    <p:sldId id="306" r:id="rId16"/>
    <p:sldId id="307" r:id="rId17"/>
    <p:sldId id="301" r:id="rId18"/>
    <p:sldId id="273" r:id="rId19"/>
    <p:sldId id="308" r:id="rId20"/>
    <p:sldId id="304" r:id="rId21"/>
    <p:sldId id="274" r:id="rId22"/>
    <p:sldId id="276" r:id="rId23"/>
    <p:sldId id="309" r:id="rId24"/>
    <p:sldId id="310" r:id="rId25"/>
    <p:sldId id="311" r:id="rId26"/>
    <p:sldId id="312" r:id="rId27"/>
    <p:sldId id="313" r:id="rId28"/>
    <p:sldId id="314" r:id="rId29"/>
    <p:sldId id="283" r:id="rId30"/>
    <p:sldId id="284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3300"/>
    <a:srgbClr val="0000FF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90" autoAdjust="0"/>
  </p:normalViewPr>
  <p:slideViewPr>
    <p:cSldViewPr>
      <p:cViewPr>
        <p:scale>
          <a:sx n="77" d="100"/>
          <a:sy n="77" d="100"/>
        </p:scale>
        <p:origin x="-61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FDFE4-6D42-439D-B990-382D71C82EED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6C97E-27F6-4293-B949-B975553CFC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6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3396-7F38-4143-A569-D0146103185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8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4C90-0D82-46F8-A224-BD53AF7E4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97A36-46D8-49CD-ACAD-81267148B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923BE-73FD-4BCE-811D-43DE5AB23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032CB-607C-4FB9-B1F3-DC7BF6494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D221D-A070-4F21-AB0C-61B4D78D1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A14EA-0E22-4E8C-B5C2-88514C2E5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D3357-C8EF-4CDE-BDE2-C6599C55B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CEF07-EAE5-4F71-A04B-0C410D34E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4CCBC-F7B0-4147-80E9-FCBA202E7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A1DC8-CE59-405A-86BA-D3DC5C32D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86D81-76B4-4FF7-A8CF-97E9E89D5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14E8641-0849-4D11-909C-6DE8B6B93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.png"/><Relationship Id="rId7" Type="http://schemas.openxmlformats.org/officeDocument/2006/relationships/slide" Target="slide18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openxmlformats.org/officeDocument/2006/relationships/slide" Target="slide7.xml"/><Relationship Id="rId4" Type="http://schemas.openxmlformats.org/officeDocument/2006/relationships/slide" Target="slide20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" y="457200"/>
            <a:ext cx="7848600" cy="646331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SAO MAY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Lenovo\Desktop\ehexv2v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4850"/>
            <a:ext cx="91440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140809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2098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Xung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lựa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trả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hỏi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1148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Lựa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may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mắn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trả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2004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trả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9.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6176504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381000" y="533400"/>
            <a:ext cx="85344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CỘNG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HỘI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NGHĨA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VIỆT</a:t>
            </a:r>
            <a:r>
              <a:rPr lang="en-US" sz="2000" dirty="0">
                <a:solidFill>
                  <a:schemeClr val="tx1"/>
                </a:solidFill>
              </a:rPr>
              <a:t> NAM</a:t>
            </a:r>
          </a:p>
          <a:p>
            <a:pPr algn="ctr"/>
            <a:r>
              <a:rPr lang="en-US" sz="2000" b="1" u="sng" dirty="0" err="1">
                <a:solidFill>
                  <a:schemeClr val="tx1"/>
                </a:solidFill>
              </a:rPr>
              <a:t>Độc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lập</a:t>
            </a:r>
            <a:r>
              <a:rPr lang="en-US" sz="2000" b="1" u="sng" dirty="0">
                <a:solidFill>
                  <a:schemeClr val="tx1"/>
                </a:solidFill>
              </a:rPr>
              <a:t> - </a:t>
            </a:r>
            <a:r>
              <a:rPr lang="en-US" sz="2000" b="1" u="sng" dirty="0" err="1">
                <a:solidFill>
                  <a:schemeClr val="tx1"/>
                </a:solidFill>
              </a:rPr>
              <a:t>Tự</a:t>
            </a:r>
            <a:r>
              <a:rPr lang="en-US" sz="2000" b="1" u="sng" dirty="0">
                <a:solidFill>
                  <a:schemeClr val="tx1"/>
                </a:solidFill>
              </a:rPr>
              <a:t> do - </a:t>
            </a:r>
            <a:r>
              <a:rPr lang="en-US" sz="2000" b="1" u="sng" dirty="0" err="1">
                <a:solidFill>
                  <a:schemeClr val="tx1"/>
                </a:solidFill>
              </a:rPr>
              <a:t>Hạnh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phúc</a:t>
            </a:r>
            <a:endParaRPr lang="en-US" sz="2000" b="1" u="sng" dirty="0">
              <a:solidFill>
                <a:schemeClr val="tx1"/>
              </a:solidFill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                                    </a:t>
            </a:r>
            <a:r>
              <a:rPr lang="en-US" sz="2000" dirty="0" smtClean="0">
                <a:solidFill>
                  <a:schemeClr val="tx1"/>
                </a:solidFill>
              </a:rPr>
              <a:t>         Nam </a:t>
            </a:r>
            <a:r>
              <a:rPr lang="en-US" sz="2000" dirty="0" err="1" smtClean="0">
                <a:solidFill>
                  <a:schemeClr val="tx1"/>
                </a:solidFill>
              </a:rPr>
              <a:t>Định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ngày</a:t>
            </a:r>
            <a:r>
              <a:rPr lang="en-US" sz="2000" dirty="0">
                <a:solidFill>
                  <a:schemeClr val="tx1"/>
                </a:solidFill>
              </a:rPr>
              <a:t> 8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tháng</a:t>
            </a:r>
            <a:r>
              <a:rPr lang="en-US" sz="2000" dirty="0">
                <a:solidFill>
                  <a:schemeClr val="tx1"/>
                </a:solidFill>
              </a:rPr>
              <a:t> 9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năm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2003</a:t>
            </a:r>
            <a:endParaRPr lang="en-US" sz="2000" dirty="0">
              <a:solidFill>
                <a:schemeClr val="tx1"/>
              </a:solidFill>
            </a:endParaRPr>
          </a:p>
          <a:p>
            <a:pPr lvl="1" algn="ctr"/>
            <a:endParaRPr lang="en-US" sz="200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2000" b="1" dirty="0" err="1" smtClean="0">
                <a:solidFill>
                  <a:schemeClr val="tx1"/>
                </a:solidFill>
              </a:rPr>
              <a:t>BÁO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CÁO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2000" b="1" dirty="0" err="1" smtClean="0">
                <a:solidFill>
                  <a:schemeClr val="tx1"/>
                </a:solidFill>
              </a:rPr>
              <a:t>Về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kết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quả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quyên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góp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ủng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hộ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các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vùng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lũ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lụt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lvl="1" algn="ctr"/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</a:t>
            </a:r>
            <a:r>
              <a:rPr lang="en-US" sz="2000" dirty="0" err="1" smtClean="0">
                <a:solidFill>
                  <a:schemeClr val="tx1"/>
                </a:solidFill>
              </a:rPr>
              <a:t>Kính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gửi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Tổng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phụ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Đội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Trường</a:t>
            </a:r>
            <a:r>
              <a:rPr lang="en-US" sz="2000" dirty="0" smtClean="0">
                <a:solidFill>
                  <a:schemeClr val="tx1"/>
                </a:solidFill>
              </a:rPr>
              <a:t> THCS </a:t>
            </a:r>
            <a:r>
              <a:rPr lang="en-US" sz="2000" dirty="0" err="1" smtClean="0">
                <a:solidFill>
                  <a:schemeClr val="tx1"/>
                </a:solidFill>
              </a:rPr>
              <a:t>Nguyễn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Văn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Trỗi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        </a:t>
            </a:r>
            <a:r>
              <a:rPr lang="en-US" sz="2000" dirty="0" err="1" smtClean="0">
                <a:solidFill>
                  <a:schemeClr val="tx1"/>
                </a:solidFill>
              </a:rPr>
              <a:t>Hưởng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ứng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trào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quyên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góp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giúp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đỡ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đồng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bào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vùng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vượt</a:t>
            </a:r>
            <a:r>
              <a:rPr lang="en-US" sz="2000" dirty="0" smtClean="0">
                <a:solidFill>
                  <a:schemeClr val="tx1"/>
                </a:solidFill>
              </a:rPr>
              <a:t> qua </a:t>
            </a:r>
            <a:r>
              <a:rPr lang="en-US" sz="2000" dirty="0" err="1" smtClean="0">
                <a:solidFill>
                  <a:schemeClr val="tx1"/>
                </a:solidFill>
              </a:rPr>
              <a:t>những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khăn</a:t>
            </a:r>
            <a:r>
              <a:rPr lang="en-US" sz="2000" dirty="0" smtClean="0">
                <a:solidFill>
                  <a:schemeClr val="tx1"/>
                </a:solidFill>
              </a:rPr>
              <a:t> do </a:t>
            </a:r>
            <a:r>
              <a:rPr lang="en-US" sz="2000" dirty="0" err="1" smtClean="0">
                <a:solidFill>
                  <a:schemeClr val="tx1"/>
                </a:solidFill>
              </a:rPr>
              <a:t>thiên</a:t>
            </a:r>
            <a:r>
              <a:rPr lang="en-US" sz="2000" dirty="0" smtClean="0">
                <a:solidFill>
                  <a:schemeClr val="tx1"/>
                </a:solidFill>
              </a:rPr>
              <a:t> tai </a:t>
            </a:r>
            <a:r>
              <a:rPr lang="en-US" sz="2000" dirty="0" err="1" smtClean="0">
                <a:solidFill>
                  <a:schemeClr val="tx1"/>
                </a:solidFill>
              </a:rPr>
              <a:t>gây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ra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lớp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7C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hành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quyên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góp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một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quà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gửi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học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sinh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vùng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như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sau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</a:p>
          <a:p>
            <a:pPr marL="457200" indent="-457200" algn="just">
              <a:buAutoNum type="arabicParenR"/>
            </a:pPr>
            <a:r>
              <a:rPr lang="en-US" sz="2000" dirty="0" err="1" smtClean="0">
                <a:solidFill>
                  <a:schemeClr val="tx1"/>
                </a:solidFill>
              </a:rPr>
              <a:t>Quần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áo</a:t>
            </a:r>
            <a:r>
              <a:rPr lang="en-US" sz="2000" dirty="0" smtClean="0">
                <a:solidFill>
                  <a:schemeClr val="tx1"/>
                </a:solidFill>
              </a:rPr>
              <a:t>: 6 </a:t>
            </a:r>
            <a:r>
              <a:rPr lang="en-US" sz="2000" dirty="0" err="1" smtClean="0">
                <a:solidFill>
                  <a:schemeClr val="tx1"/>
                </a:solidFill>
              </a:rPr>
              <a:t>bộ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arenR"/>
            </a:pPr>
            <a:r>
              <a:rPr lang="en-US" sz="2000" dirty="0" err="1" smtClean="0">
                <a:solidFill>
                  <a:schemeClr val="tx1"/>
                </a:solidFill>
              </a:rPr>
              <a:t>Sách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vở</a:t>
            </a:r>
            <a:r>
              <a:rPr lang="en-US" sz="2000" dirty="0" smtClean="0">
                <a:solidFill>
                  <a:schemeClr val="tx1"/>
                </a:solidFill>
              </a:rPr>
              <a:t>: 12 </a:t>
            </a:r>
            <a:r>
              <a:rPr lang="en-US" sz="2000" dirty="0" err="1" smtClean="0">
                <a:solidFill>
                  <a:schemeClr val="tx1"/>
                </a:solidFill>
              </a:rPr>
              <a:t>bộ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giáo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khoa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cũ</a:t>
            </a:r>
            <a:r>
              <a:rPr lang="en-US" sz="2000" dirty="0" smtClean="0">
                <a:solidFill>
                  <a:schemeClr val="tx1"/>
                </a:solidFill>
              </a:rPr>
              <a:t> (</a:t>
            </a:r>
            <a:r>
              <a:rPr lang="en-US" sz="2000" dirty="0" err="1" smtClean="0">
                <a:solidFill>
                  <a:schemeClr val="tx1"/>
                </a:solidFill>
              </a:rPr>
              <a:t>lớp</a:t>
            </a:r>
            <a:r>
              <a:rPr lang="en-US" sz="2000" dirty="0" smtClean="0">
                <a:solidFill>
                  <a:schemeClr val="tx1"/>
                </a:solidFill>
              </a:rPr>
              <a:t> 6)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30 </a:t>
            </a:r>
            <a:r>
              <a:rPr lang="en-US" sz="2000" dirty="0" err="1" smtClean="0">
                <a:solidFill>
                  <a:schemeClr val="tx1"/>
                </a:solidFill>
              </a:rPr>
              <a:t>quyển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vở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học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sinh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arenR"/>
            </a:pPr>
            <a:r>
              <a:rPr lang="en-US" sz="2000" dirty="0" err="1" smtClean="0">
                <a:solidFill>
                  <a:schemeClr val="tx1"/>
                </a:solidFill>
              </a:rPr>
              <a:t>Tiền</a:t>
            </a:r>
            <a:r>
              <a:rPr lang="en-US" sz="2000" dirty="0" smtClean="0">
                <a:solidFill>
                  <a:schemeClr val="tx1"/>
                </a:solidFill>
              </a:rPr>
              <a:t>: 100 000 </a:t>
            </a:r>
            <a:r>
              <a:rPr lang="en-US" sz="2000" dirty="0" err="1" smtClean="0">
                <a:solidFill>
                  <a:schemeClr val="tx1"/>
                </a:solidFill>
              </a:rPr>
              <a:t>đồng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       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</a:t>
            </a:r>
            <a:r>
              <a:rPr lang="en-US" sz="2000" dirty="0" err="1" smtClean="0">
                <a:solidFill>
                  <a:schemeClr val="tx1"/>
                </a:solidFill>
              </a:rPr>
              <a:t>Tất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đều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đóng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góp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ủng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hộ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</a:rPr>
              <a:t>Trong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Hoàng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ủng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hộ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nhất</a:t>
            </a:r>
            <a:r>
              <a:rPr lang="en-US" sz="2000" dirty="0" smtClean="0">
                <a:solidFill>
                  <a:schemeClr val="tx1"/>
                </a:solidFill>
              </a:rPr>
              <a:t>: 1 </a:t>
            </a:r>
            <a:r>
              <a:rPr lang="en-US" sz="2000" dirty="0" err="1" smtClean="0">
                <a:solidFill>
                  <a:schemeClr val="tx1"/>
                </a:solidFill>
              </a:rPr>
              <a:t>bộ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quần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20 000 </a:t>
            </a:r>
            <a:r>
              <a:rPr lang="en-US" sz="2000" dirty="0" err="1" smtClean="0">
                <a:solidFill>
                  <a:schemeClr val="tx1"/>
                </a:solidFill>
              </a:rPr>
              <a:t>đồng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					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</a:t>
            </a:r>
            <a:r>
              <a:rPr lang="en-US" sz="2000" dirty="0" err="1" smtClean="0">
                <a:solidFill>
                  <a:schemeClr val="tx1"/>
                </a:solidFill>
              </a:rPr>
              <a:t>Thay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lớp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7C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             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Lớp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trưởng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					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Kí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rõ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tên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0" y="0"/>
            <a:ext cx="335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chemeClr val="tx1"/>
                </a:solidFill>
              </a:rPr>
              <a:t>Văn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bản</a:t>
            </a:r>
            <a:r>
              <a:rPr lang="en-US" dirty="0">
                <a:solidFill>
                  <a:schemeClr val="tx1"/>
                </a:solidFill>
              </a:rPr>
              <a:t> 2: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 bwMode="auto">
          <a:xfrm>
            <a:off x="0" y="0"/>
            <a:ext cx="9144000" cy="6629400"/>
          </a:xfrm>
          <a:prstGeom prst="star7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rgbClr val="C00000"/>
                </a:solidFill>
              </a:rPr>
              <a:t>Đọc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kĩ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hai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văn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bản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báo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cáo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trên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và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cho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biết</a:t>
            </a:r>
            <a:r>
              <a:rPr lang="en-US" dirty="0" smtClean="0">
                <a:solidFill>
                  <a:srgbClr val="C00000"/>
                </a:solidFill>
              </a:rPr>
              <a:t>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a.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Viết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báo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cáo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nhằm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mục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đích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gì</a:t>
            </a:r>
            <a:r>
              <a:rPr lang="en-US" dirty="0" smtClean="0">
                <a:solidFill>
                  <a:srgbClr val="C00000"/>
                </a:solidFill>
              </a:rPr>
              <a:t>?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b.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Báo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cáo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cần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chú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ý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những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yêu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cầu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gì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về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nội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 dung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và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thức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trình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bày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 bwMode="auto">
          <a:xfrm>
            <a:off x="609600" y="2895600"/>
            <a:ext cx="8229600" cy="3505200"/>
          </a:xfrm>
          <a:prstGeom prst="homePlate">
            <a:avLst/>
          </a:prstGeom>
          <a:solidFill>
            <a:srgbClr val="66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Pentagon 8"/>
          <p:cNvSpPr/>
          <p:nvPr/>
        </p:nvSpPr>
        <p:spPr bwMode="auto">
          <a:xfrm>
            <a:off x="609600" y="228600"/>
            <a:ext cx="8229600" cy="2514600"/>
          </a:xfrm>
          <a:prstGeom prst="homePlate">
            <a:avLst/>
          </a:prstGeom>
          <a:solidFill>
            <a:srgbClr val="00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85800" y="381000"/>
            <a:ext cx="701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FFC000"/>
                </a:solidFill>
              </a:rPr>
              <a:t>a. </a:t>
            </a:r>
            <a:r>
              <a:rPr lang="en-US" sz="2400" b="1" dirty="0" err="1" smtClean="0">
                <a:solidFill>
                  <a:srgbClr val="FFC000"/>
                </a:solidFill>
              </a:rPr>
              <a:t>Mục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đích</a:t>
            </a:r>
            <a:r>
              <a:rPr lang="en-US" sz="2400" b="1" dirty="0" smtClean="0">
                <a:solidFill>
                  <a:srgbClr val="FFC000"/>
                </a:solidFill>
              </a:rPr>
              <a:t>: </a:t>
            </a:r>
            <a:r>
              <a:rPr lang="fr-FR" sz="2400" dirty="0" err="1"/>
              <a:t>trình</a:t>
            </a:r>
            <a:r>
              <a:rPr lang="fr-FR" sz="2400" dirty="0"/>
              <a:t> </a:t>
            </a:r>
            <a:r>
              <a:rPr lang="fr-FR" sz="2400" dirty="0" err="1"/>
              <a:t>bày</a:t>
            </a:r>
            <a:r>
              <a:rPr lang="fr-FR" sz="2400" dirty="0"/>
              <a:t> </a:t>
            </a:r>
            <a:r>
              <a:rPr lang="fr-FR" sz="2400" dirty="0" err="1" smtClean="0"/>
              <a:t>tình</a:t>
            </a:r>
            <a:r>
              <a:rPr lang="fr-FR" sz="2400" dirty="0" smtClean="0"/>
              <a:t> </a:t>
            </a:r>
            <a:r>
              <a:rPr lang="fr-FR" sz="2400" dirty="0" err="1" smtClean="0"/>
              <a:t>hình</a:t>
            </a:r>
            <a:r>
              <a:rPr lang="fr-FR" sz="2400" dirty="0" smtClean="0"/>
              <a:t>, </a:t>
            </a:r>
            <a:r>
              <a:rPr lang="fr-FR" sz="2400" dirty="0" err="1"/>
              <a:t>sự</a:t>
            </a:r>
            <a:r>
              <a:rPr lang="fr-FR" sz="2400" dirty="0"/>
              <a:t> </a:t>
            </a:r>
            <a:r>
              <a:rPr lang="fr-FR" sz="2400" dirty="0" err="1"/>
              <a:t>việc</a:t>
            </a:r>
            <a:r>
              <a:rPr lang="fr-FR" sz="2400" dirty="0"/>
              <a:t> </a:t>
            </a:r>
            <a:r>
              <a:rPr lang="fr-FR" sz="2400" dirty="0" err="1" smtClean="0"/>
              <a:t>và</a:t>
            </a:r>
            <a:r>
              <a:rPr lang="fr-FR" sz="2400" dirty="0" smtClean="0"/>
              <a:t> </a:t>
            </a:r>
            <a:r>
              <a:rPr lang="fr-FR" sz="2400" dirty="0" err="1"/>
              <a:t>kết</a:t>
            </a:r>
            <a:r>
              <a:rPr lang="fr-FR" sz="2400" dirty="0"/>
              <a:t> </a:t>
            </a:r>
            <a:r>
              <a:rPr lang="fr-FR" sz="2400" dirty="0" err="1"/>
              <a:t>quả</a:t>
            </a:r>
            <a:r>
              <a:rPr lang="fr-FR" sz="2400" dirty="0"/>
              <a:t> </a:t>
            </a:r>
            <a:r>
              <a:rPr lang="fr-FR" sz="2400" dirty="0" err="1"/>
              <a:t>đã</a:t>
            </a:r>
            <a:r>
              <a:rPr lang="fr-FR" sz="2400" dirty="0"/>
              <a:t> </a:t>
            </a:r>
            <a:r>
              <a:rPr lang="fr-FR" sz="2400" dirty="0" err="1"/>
              <a:t>làm</a:t>
            </a:r>
            <a:r>
              <a:rPr lang="fr-FR" sz="2400" dirty="0"/>
              <a:t> </a:t>
            </a:r>
            <a:r>
              <a:rPr lang="fr-FR" sz="2400" dirty="0" err="1"/>
              <a:t>được</a:t>
            </a:r>
            <a:endParaRPr lang="en-US" sz="2400" dirty="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85800" y="1600200"/>
            <a:ext cx="769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smtClean="0"/>
              <a:t>2: </a:t>
            </a:r>
            <a:r>
              <a:rPr lang="en-US" sz="2400" dirty="0" err="1" smtClean="0"/>
              <a:t>báo</a:t>
            </a:r>
            <a:r>
              <a:rPr lang="en-US" sz="2400" dirty="0" smtClean="0"/>
              <a:t> </a:t>
            </a:r>
            <a:r>
              <a:rPr lang="en-US" sz="2400" dirty="0" err="1" smtClean="0"/>
              <a:t>cáo</a:t>
            </a: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r>
              <a:rPr lang="en-US" sz="2400" dirty="0" smtClean="0"/>
              <a:t> </a:t>
            </a:r>
            <a:r>
              <a:rPr lang="en-US" sz="2400" dirty="0" err="1" smtClean="0"/>
              <a:t>quyên</a:t>
            </a:r>
            <a:r>
              <a:rPr lang="en-US" sz="2400" dirty="0" smtClean="0"/>
              <a:t> </a:t>
            </a:r>
            <a:r>
              <a:rPr lang="en-US" sz="2400" dirty="0" err="1" smtClean="0"/>
              <a:t>góp</a:t>
            </a:r>
            <a:r>
              <a:rPr lang="en-US" sz="2400" dirty="0" smtClean="0"/>
              <a:t> </a:t>
            </a:r>
            <a:r>
              <a:rPr lang="en-US" sz="2400" dirty="0" err="1" smtClean="0"/>
              <a:t>ủng</a:t>
            </a:r>
            <a:r>
              <a:rPr lang="en-US" sz="2400" dirty="0" smtClean="0"/>
              <a:t> </a:t>
            </a:r>
            <a:r>
              <a:rPr lang="en-US" sz="2400" dirty="0" err="1" smtClean="0"/>
              <a:t>hộ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 HS </a:t>
            </a:r>
            <a:r>
              <a:rPr lang="en-US" sz="2400" dirty="0" err="1" smtClean="0"/>
              <a:t>vùng</a:t>
            </a:r>
            <a:r>
              <a:rPr lang="en-US" sz="2400" dirty="0" smtClean="0"/>
              <a:t> </a:t>
            </a:r>
            <a:r>
              <a:rPr lang="en-US" sz="2400" dirty="0" err="1" smtClean="0"/>
              <a:t>lũ</a:t>
            </a:r>
            <a:r>
              <a:rPr lang="en-US" sz="2400" dirty="0" smtClean="0"/>
              <a:t> </a:t>
            </a:r>
            <a:r>
              <a:rPr lang="en-US" sz="2400" dirty="0" err="1" smtClean="0"/>
              <a:t>lụt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85800" y="1066800"/>
            <a:ext cx="815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smtClean="0"/>
              <a:t>1: </a:t>
            </a:r>
            <a:r>
              <a:rPr lang="en-US" sz="2400" dirty="0" err="1" smtClean="0"/>
              <a:t>báo</a:t>
            </a:r>
            <a:r>
              <a:rPr lang="en-US" sz="2400" dirty="0" smtClean="0"/>
              <a:t> </a:t>
            </a:r>
            <a:r>
              <a:rPr lang="en-US" sz="2400" dirty="0" err="1" smtClean="0"/>
              <a:t>cáo</a:t>
            </a: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r>
              <a:rPr lang="en-US" sz="2400" dirty="0" smtClean="0"/>
              <a:t> </a:t>
            </a:r>
            <a:r>
              <a:rPr lang="en-US" sz="2400" dirty="0" err="1" smtClean="0"/>
              <a:t>hoạt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chào</a:t>
            </a:r>
            <a:r>
              <a:rPr lang="en-US" sz="2400" dirty="0" smtClean="0"/>
              <a:t> </a:t>
            </a:r>
            <a:r>
              <a:rPr lang="en-US" sz="2400" dirty="0" err="1" smtClean="0"/>
              <a:t>mừng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20 -11 </a:t>
            </a:r>
            <a:endParaRPr lang="en-US" sz="24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2981742"/>
            <a:ext cx="8229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C000"/>
                </a:solidFill>
              </a:rPr>
              <a:t>b. </a:t>
            </a:r>
            <a:r>
              <a:rPr lang="en-US" sz="2400" b="1" dirty="0" err="1" smtClean="0">
                <a:solidFill>
                  <a:srgbClr val="FFC000"/>
                </a:solidFill>
              </a:rPr>
              <a:t>Yêu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cầu</a:t>
            </a:r>
            <a:r>
              <a:rPr lang="en-US" sz="2400" b="1" dirty="0" smtClean="0"/>
              <a:t>: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C000"/>
                </a:solidFill>
              </a:rPr>
              <a:t>* </a:t>
            </a:r>
            <a:r>
              <a:rPr lang="en-US" sz="2400" b="1" dirty="0" err="1" smtClean="0">
                <a:solidFill>
                  <a:srgbClr val="FFC000"/>
                </a:solidFill>
              </a:rPr>
              <a:t>Nội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dung: 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Ai </a:t>
            </a:r>
            <a:r>
              <a:rPr lang="fr-FR" sz="2400" dirty="0" err="1"/>
              <a:t>viết</a:t>
            </a:r>
            <a:r>
              <a:rPr lang="fr-FR" sz="2400" dirty="0"/>
              <a:t>? </a:t>
            </a:r>
            <a:endParaRPr lang="fr-FR" sz="2400" dirty="0" smtClean="0"/>
          </a:p>
          <a:p>
            <a:pPr marL="342900" indent="-342900">
              <a:buFontTx/>
              <a:buChar char="-"/>
            </a:pPr>
            <a:r>
              <a:rPr lang="fr-FR" sz="2400" dirty="0"/>
              <a:t>A</a:t>
            </a:r>
            <a:r>
              <a:rPr lang="fr-FR" sz="2400" dirty="0" smtClean="0"/>
              <a:t>i </a:t>
            </a:r>
            <a:r>
              <a:rPr lang="fr-FR" sz="2400" dirty="0" err="1"/>
              <a:t>nhận</a:t>
            </a:r>
            <a:r>
              <a:rPr lang="fr-FR" sz="2400" dirty="0" smtClean="0"/>
              <a:t>?</a:t>
            </a:r>
          </a:p>
          <a:p>
            <a:pPr marL="342900" indent="-342900">
              <a:buFontTx/>
              <a:buChar char="-"/>
            </a:pPr>
            <a:r>
              <a:rPr lang="fr-FR" sz="2400" dirty="0" err="1"/>
              <a:t>N</a:t>
            </a:r>
            <a:r>
              <a:rPr lang="fr-FR" sz="2400" dirty="0" err="1" smtClean="0"/>
              <a:t>hận</a:t>
            </a:r>
            <a:r>
              <a:rPr lang="fr-FR" sz="2400" dirty="0" smtClean="0"/>
              <a:t> </a:t>
            </a:r>
            <a:r>
              <a:rPr lang="fr-FR" sz="2400" dirty="0" err="1"/>
              <a:t>về</a:t>
            </a:r>
            <a:r>
              <a:rPr lang="fr-FR" sz="2400" dirty="0"/>
              <a:t> </a:t>
            </a:r>
            <a:r>
              <a:rPr lang="fr-FR" sz="2400" dirty="0" err="1" smtClean="0"/>
              <a:t>việc</a:t>
            </a:r>
            <a:r>
              <a:rPr lang="fr-FR" sz="2400" dirty="0" smtClean="0"/>
              <a:t> </a:t>
            </a:r>
            <a:r>
              <a:rPr lang="fr-FR" sz="2400" dirty="0" err="1"/>
              <a:t>gì</a:t>
            </a:r>
            <a:r>
              <a:rPr lang="fr-FR" sz="2400" dirty="0"/>
              <a:t> </a:t>
            </a:r>
            <a:r>
              <a:rPr lang="fr-FR" sz="2400" dirty="0" err="1"/>
              <a:t>và</a:t>
            </a:r>
            <a:r>
              <a:rPr lang="fr-FR" sz="2400" dirty="0"/>
              <a:t> </a:t>
            </a:r>
            <a:r>
              <a:rPr lang="fr-FR" sz="2400" dirty="0" err="1"/>
              <a:t>kết</a:t>
            </a:r>
            <a:r>
              <a:rPr lang="fr-FR" sz="2400" dirty="0"/>
              <a:t> </a:t>
            </a:r>
            <a:r>
              <a:rPr lang="fr-FR" sz="2400" dirty="0" err="1"/>
              <a:t>quả</a:t>
            </a:r>
            <a:r>
              <a:rPr lang="fr-FR" sz="2400" dirty="0"/>
              <a:t> ra </a:t>
            </a:r>
            <a:r>
              <a:rPr lang="fr-FR" sz="2400" dirty="0" err="1"/>
              <a:t>sao</a:t>
            </a:r>
            <a:r>
              <a:rPr lang="fr-FR" sz="2400" dirty="0" smtClean="0"/>
              <a:t>?</a:t>
            </a:r>
            <a:endParaRPr lang="en-US" sz="2400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85800" y="5334000"/>
            <a:ext cx="792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C000"/>
                </a:solidFill>
              </a:rPr>
              <a:t>* </a:t>
            </a:r>
            <a:r>
              <a:rPr lang="en-US" sz="2400" b="1" dirty="0" err="1" smtClean="0">
                <a:solidFill>
                  <a:srgbClr val="FFC000"/>
                </a:solidFill>
              </a:rPr>
              <a:t>Hình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thức</a:t>
            </a:r>
            <a:r>
              <a:rPr lang="en-US" sz="2400" b="1" dirty="0" smtClean="0">
                <a:solidFill>
                  <a:srgbClr val="FFC000"/>
                </a:solidFill>
              </a:rPr>
              <a:t>: </a:t>
            </a:r>
            <a:r>
              <a:rPr lang="fr-FR" sz="2400" dirty="0" err="1"/>
              <a:t>Đúng</a:t>
            </a:r>
            <a:r>
              <a:rPr lang="fr-FR" sz="2400" dirty="0"/>
              <a:t> </a:t>
            </a:r>
            <a:r>
              <a:rPr lang="fr-FR" sz="2400" dirty="0" err="1"/>
              <a:t>mẫu</a:t>
            </a:r>
            <a:r>
              <a:rPr lang="en-US" sz="2400" dirty="0" smtClean="0"/>
              <a:t>, </a:t>
            </a:r>
            <a:r>
              <a:rPr lang="en-US" sz="2400" dirty="0" err="1"/>
              <a:t>ngắn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,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 smtClean="0"/>
              <a:t>sủa</a:t>
            </a:r>
            <a:r>
              <a:rPr lang="en-US" sz="2400" dirty="0" smtClean="0"/>
              <a:t>, </a:t>
            </a:r>
            <a:r>
              <a:rPr lang="en-US" sz="2400" dirty="0" err="1" smtClean="0"/>
              <a:t>rõ</a:t>
            </a:r>
            <a:r>
              <a:rPr lang="en-US" sz="2400" dirty="0" smtClean="0"/>
              <a:t> </a:t>
            </a:r>
            <a:r>
              <a:rPr lang="en-US" sz="2400" dirty="0" err="1" smtClean="0"/>
              <a:t>ràng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244" grpId="0"/>
      <p:bldP spid="10246" grpId="0"/>
      <p:bldP spid="10248" grpId="0"/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8458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i="1" dirty="0" smtClean="0">
                <a:solidFill>
                  <a:srgbClr val="0000FF"/>
                </a:solidFill>
              </a:rPr>
              <a:t>? </a:t>
            </a:r>
            <a:r>
              <a:rPr lang="en-US" b="1" i="1" dirty="0" err="1" smtClean="0">
                <a:solidFill>
                  <a:srgbClr val="0000FF"/>
                </a:solidFill>
              </a:rPr>
              <a:t>Trong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các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tình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huống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sau</a:t>
            </a:r>
            <a:r>
              <a:rPr lang="en-US" b="1" i="1" dirty="0">
                <a:solidFill>
                  <a:srgbClr val="0000FF"/>
                </a:solidFill>
              </a:rPr>
              <a:t>, </a:t>
            </a:r>
            <a:r>
              <a:rPr lang="en-US" b="1" i="1" dirty="0" err="1">
                <a:solidFill>
                  <a:srgbClr val="0000FF"/>
                </a:solidFill>
              </a:rPr>
              <a:t>tình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huống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nào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cần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phải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viết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báo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cáo</a:t>
            </a:r>
            <a:r>
              <a:rPr lang="en-US" b="1" i="1" dirty="0" smtClean="0">
                <a:solidFill>
                  <a:srgbClr val="0000FF"/>
                </a:solidFill>
              </a:rPr>
              <a:t>?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33400" y="1752600"/>
            <a:ext cx="8305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a. </a:t>
            </a:r>
            <a:r>
              <a:rPr lang="en-US" dirty="0" err="1" smtClean="0">
                <a:solidFill>
                  <a:schemeClr val="tx1"/>
                </a:solidFill>
              </a:rPr>
              <a:t>Sắp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tới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trường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sẽ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tổ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chức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tham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một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tích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lịch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sử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nổi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tiếng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theo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thần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tự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nguyện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tất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cả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bạn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trong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lớp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đều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muốn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tham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gia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9600" y="3092450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b. </a:t>
            </a:r>
            <a:r>
              <a:rPr lang="en-US" dirty="0" err="1" smtClean="0">
                <a:solidFill>
                  <a:schemeClr val="tx1"/>
                </a:solidFill>
              </a:rPr>
              <a:t>Gần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cuối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năm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học</a:t>
            </a:r>
            <a:r>
              <a:rPr lang="en-US" dirty="0" smtClean="0">
                <a:solidFill>
                  <a:schemeClr val="tx1"/>
                </a:solidFill>
              </a:rPr>
              <a:t>, Ban </a:t>
            </a:r>
            <a:r>
              <a:rPr lang="en-US" dirty="0" err="1" smtClean="0">
                <a:solidFill>
                  <a:schemeClr val="tx1"/>
                </a:solidFill>
              </a:rPr>
              <a:t>Giám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hiệu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cần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biết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học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tập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sinh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hoạt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công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của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lớp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trong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hai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tháng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cuối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năm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85800" y="4616450"/>
            <a:ext cx="800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c. Do </a:t>
            </a:r>
            <a:r>
              <a:rPr lang="en-US" dirty="0" err="1" smtClean="0">
                <a:solidFill>
                  <a:schemeClr val="tx1"/>
                </a:solidFill>
              </a:rPr>
              <a:t>bố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mẹ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thay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đổi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nơi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công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tác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em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phải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chuyển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đến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học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một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trường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tại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chỗ</a:t>
            </a:r>
            <a:r>
              <a:rPr lang="en-US" dirty="0" smtClean="0">
                <a:solidFill>
                  <a:schemeClr val="tx1"/>
                </a:solidFill>
              </a:rPr>
              <a:t> ở </a:t>
            </a:r>
            <a:r>
              <a:rPr lang="en-US" dirty="0" err="1" smtClean="0">
                <a:solidFill>
                  <a:schemeClr val="tx1"/>
                </a:solidFill>
              </a:rPr>
              <a:t>mới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33400" y="3048000"/>
            <a:ext cx="533400" cy="60960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410200" y="2819400"/>
            <a:ext cx="1066800" cy="76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715000" y="5334000"/>
            <a:ext cx="1066800" cy="76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800" y="26670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Văn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bản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đề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nghị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5100935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Đơn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xin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nhập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học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10" grpId="0" animBg="1"/>
      <p:bldP spid="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72000" cy="6924973"/>
          </a:xfrm>
          <a:prstGeom prst="rect">
            <a:avLst/>
          </a:prstGeom>
          <a:ln w="1905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</a:rPr>
              <a:t>Văn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bản</a:t>
            </a:r>
            <a:r>
              <a:rPr lang="en-US" sz="1200" dirty="0">
                <a:solidFill>
                  <a:schemeClr val="tx1"/>
                </a:solidFill>
              </a:rPr>
              <a:t> 1:           </a:t>
            </a:r>
            <a:r>
              <a:rPr lang="en-US" sz="1200" dirty="0" err="1">
                <a:solidFill>
                  <a:schemeClr val="tx1"/>
                </a:solidFill>
              </a:rPr>
              <a:t>CỘNG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HOÀ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XÃ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HỘI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CHỦ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NGHĨA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VIỆT</a:t>
            </a:r>
            <a:r>
              <a:rPr lang="en-US" sz="1200" dirty="0">
                <a:solidFill>
                  <a:schemeClr val="tx1"/>
                </a:solidFill>
              </a:rPr>
              <a:t> NAM</a:t>
            </a:r>
          </a:p>
          <a:p>
            <a:pPr algn="ctr">
              <a:spcBef>
                <a:spcPct val="50000"/>
              </a:spcBef>
            </a:pPr>
            <a:r>
              <a:rPr lang="en-US" sz="1200" b="1" u="sng" dirty="0" err="1">
                <a:solidFill>
                  <a:schemeClr val="tx1"/>
                </a:solidFill>
              </a:rPr>
              <a:t>Độc</a:t>
            </a:r>
            <a:r>
              <a:rPr lang="en-US" sz="1200" b="1" u="sng" dirty="0">
                <a:solidFill>
                  <a:schemeClr val="tx1"/>
                </a:solidFill>
              </a:rPr>
              <a:t> </a:t>
            </a:r>
            <a:r>
              <a:rPr lang="en-US" sz="1200" b="1" u="sng" dirty="0" err="1">
                <a:solidFill>
                  <a:schemeClr val="tx1"/>
                </a:solidFill>
              </a:rPr>
              <a:t>lập</a:t>
            </a:r>
            <a:r>
              <a:rPr lang="en-US" sz="1200" b="1" u="sng" dirty="0">
                <a:solidFill>
                  <a:schemeClr val="tx1"/>
                </a:solidFill>
              </a:rPr>
              <a:t> - </a:t>
            </a:r>
            <a:r>
              <a:rPr lang="en-US" sz="1200" b="1" u="sng" dirty="0" err="1">
                <a:solidFill>
                  <a:schemeClr val="tx1"/>
                </a:solidFill>
              </a:rPr>
              <a:t>Tự</a:t>
            </a:r>
            <a:r>
              <a:rPr lang="en-US" sz="1200" b="1" u="sng" dirty="0">
                <a:solidFill>
                  <a:schemeClr val="tx1"/>
                </a:solidFill>
              </a:rPr>
              <a:t> do - </a:t>
            </a:r>
            <a:r>
              <a:rPr lang="en-US" sz="1200" b="1" u="sng" dirty="0" err="1">
                <a:solidFill>
                  <a:schemeClr val="tx1"/>
                </a:solidFill>
              </a:rPr>
              <a:t>Hạnh</a:t>
            </a:r>
            <a:r>
              <a:rPr lang="en-US" sz="1200" b="1" u="sng" dirty="0">
                <a:solidFill>
                  <a:schemeClr val="tx1"/>
                </a:solidFill>
              </a:rPr>
              <a:t> </a:t>
            </a:r>
            <a:r>
              <a:rPr lang="en-US" sz="1200" b="1" u="sng" dirty="0" err="1">
                <a:solidFill>
                  <a:schemeClr val="tx1"/>
                </a:solidFill>
              </a:rPr>
              <a:t>phúc</a:t>
            </a:r>
            <a:endParaRPr lang="en-US" sz="1200" b="1" u="sng" dirty="0">
              <a:solidFill>
                <a:schemeClr val="tx1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en-US" sz="1200" dirty="0" err="1">
                <a:solidFill>
                  <a:schemeClr val="tx1"/>
                </a:solidFill>
              </a:rPr>
              <a:t>Bắc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Ninh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ngày</a:t>
            </a:r>
            <a:r>
              <a:rPr lang="en-US" sz="1200" dirty="0">
                <a:solidFill>
                  <a:schemeClr val="tx1"/>
                </a:solidFill>
              </a:rPr>
              <a:t> 28 </a:t>
            </a:r>
            <a:r>
              <a:rPr lang="en-US" sz="1200" dirty="0" err="1">
                <a:solidFill>
                  <a:schemeClr val="tx1"/>
                </a:solidFill>
              </a:rPr>
              <a:t>tháng</a:t>
            </a:r>
            <a:r>
              <a:rPr lang="en-US" sz="1200" dirty="0">
                <a:solidFill>
                  <a:schemeClr val="tx1"/>
                </a:solidFill>
              </a:rPr>
              <a:t> 11 </a:t>
            </a:r>
            <a:r>
              <a:rPr lang="en-US" sz="1200" dirty="0" err="1">
                <a:solidFill>
                  <a:schemeClr val="tx1"/>
                </a:solidFill>
              </a:rPr>
              <a:t>năm</a:t>
            </a:r>
            <a:r>
              <a:rPr lang="en-US" sz="1200" dirty="0">
                <a:solidFill>
                  <a:schemeClr val="tx1"/>
                </a:solidFill>
              </a:rPr>
              <a:t> 2003</a:t>
            </a:r>
            <a:endParaRPr lang="en-US" sz="1200" b="1" dirty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200" b="1" dirty="0" err="1">
                <a:solidFill>
                  <a:schemeClr val="tx1"/>
                </a:solidFill>
              </a:rPr>
              <a:t>BÁO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CÁO</a:t>
            </a:r>
            <a:endParaRPr lang="en-US" sz="1200" b="1" dirty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200" b="1" dirty="0" err="1">
                <a:solidFill>
                  <a:schemeClr val="tx1"/>
                </a:solidFill>
              </a:rPr>
              <a:t>Về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kết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quả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hoạt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động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chào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mừng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ngày</a:t>
            </a:r>
            <a:r>
              <a:rPr lang="en-US" sz="1200" b="1" dirty="0">
                <a:solidFill>
                  <a:schemeClr val="tx1"/>
                </a:solidFill>
              </a:rPr>
              <a:t> 20 - 11</a:t>
            </a:r>
          </a:p>
          <a:p>
            <a:pPr algn="just">
              <a:spcBef>
                <a:spcPct val="50000"/>
              </a:spcBef>
            </a:pPr>
            <a:r>
              <a:rPr lang="en-US" sz="1200" dirty="0">
                <a:solidFill>
                  <a:schemeClr val="tx1"/>
                </a:solidFill>
              </a:rPr>
              <a:t>         </a:t>
            </a:r>
            <a:r>
              <a:rPr lang="en-US" sz="1200" dirty="0" err="1">
                <a:solidFill>
                  <a:schemeClr val="tx1"/>
                </a:solidFill>
              </a:rPr>
              <a:t>Kính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gửi</a:t>
            </a:r>
            <a:r>
              <a:rPr lang="en-US" sz="1200" dirty="0">
                <a:solidFill>
                  <a:schemeClr val="tx1"/>
                </a:solidFill>
              </a:rPr>
              <a:t>: Ban </a:t>
            </a:r>
            <a:r>
              <a:rPr lang="en-US" sz="1200" dirty="0" err="1">
                <a:solidFill>
                  <a:schemeClr val="tx1"/>
                </a:solidFill>
              </a:rPr>
              <a:t>Giám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hiệu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Trường</a:t>
            </a:r>
            <a:r>
              <a:rPr lang="en-US" sz="1200" dirty="0">
                <a:solidFill>
                  <a:schemeClr val="tx1"/>
                </a:solidFill>
              </a:rPr>
              <a:t> THCS </a:t>
            </a:r>
            <a:r>
              <a:rPr lang="en-US" sz="1200" dirty="0" err="1">
                <a:solidFill>
                  <a:schemeClr val="tx1"/>
                </a:solidFill>
              </a:rPr>
              <a:t>Trần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Quốc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Toản</a:t>
            </a:r>
            <a:endParaRPr lang="en-US" sz="1200" dirty="0">
              <a:solidFill>
                <a:schemeClr val="tx1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1200" dirty="0" err="1">
                <a:solidFill>
                  <a:schemeClr val="tx1"/>
                </a:solidFill>
              </a:rPr>
              <a:t>Để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thiết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thực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chào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mừng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Ngày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Nhà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giáo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Việt</a:t>
            </a:r>
            <a:r>
              <a:rPr lang="en-US" sz="1200" dirty="0">
                <a:solidFill>
                  <a:schemeClr val="tx1"/>
                </a:solidFill>
              </a:rPr>
              <a:t> Nam 20 – 11, </a:t>
            </a:r>
            <a:r>
              <a:rPr lang="en-US" sz="1200" dirty="0" err="1">
                <a:solidFill>
                  <a:schemeClr val="tx1"/>
                </a:solidFill>
              </a:rPr>
              <a:t>hưởng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ứng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đợt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phát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động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đua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làm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nhiều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việc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tốt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của</a:t>
            </a:r>
            <a:r>
              <a:rPr lang="en-US" sz="1200" dirty="0">
                <a:solidFill>
                  <a:schemeClr val="tx1"/>
                </a:solidFill>
              </a:rPr>
              <a:t> Ban </a:t>
            </a:r>
            <a:r>
              <a:rPr lang="en-US" sz="1200" dirty="0" err="1">
                <a:solidFill>
                  <a:schemeClr val="tx1"/>
                </a:solidFill>
              </a:rPr>
              <a:t>Giám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hiệu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nhà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trường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trong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tháng</a:t>
            </a:r>
            <a:r>
              <a:rPr lang="en-US" sz="1200" dirty="0">
                <a:solidFill>
                  <a:schemeClr val="tx1"/>
                </a:solidFill>
              </a:rPr>
              <a:t> 11 </a:t>
            </a:r>
            <a:r>
              <a:rPr lang="en-US" sz="1200" dirty="0" err="1">
                <a:solidFill>
                  <a:schemeClr val="tx1"/>
                </a:solidFill>
              </a:rPr>
              <a:t>vừa</a:t>
            </a:r>
            <a:r>
              <a:rPr lang="en-US" sz="1200" dirty="0">
                <a:solidFill>
                  <a:schemeClr val="tx1"/>
                </a:solidFill>
              </a:rPr>
              <a:t> qua, </a:t>
            </a:r>
            <a:r>
              <a:rPr lang="en-US" sz="1200" dirty="0" err="1">
                <a:solidFill>
                  <a:schemeClr val="tx1"/>
                </a:solidFill>
              </a:rPr>
              <a:t>lớp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7B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có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nhiều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hoạt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động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đạt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kết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quả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tốt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cụ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thể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là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marL="457200" indent="-457200" algn="just">
              <a:spcBef>
                <a:spcPct val="50000"/>
              </a:spcBef>
              <a:buAutoNum type="arabicParenR"/>
            </a:pPr>
            <a:r>
              <a:rPr lang="en-US" sz="1200" dirty="0" err="1">
                <a:solidFill>
                  <a:schemeClr val="tx1"/>
                </a:solidFill>
              </a:rPr>
              <a:t>Về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học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tập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Cả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lớp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có</a:t>
            </a:r>
            <a:r>
              <a:rPr lang="en-US" sz="1200" dirty="0">
                <a:solidFill>
                  <a:schemeClr val="tx1"/>
                </a:solidFill>
              </a:rPr>
              <a:t> 86 </a:t>
            </a:r>
            <a:r>
              <a:rPr lang="en-US" sz="1200" dirty="0" err="1">
                <a:solidFill>
                  <a:schemeClr val="tx1"/>
                </a:solidFill>
              </a:rPr>
              <a:t>tiết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học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được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xếp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loại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tốt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r>
              <a:rPr lang="en-US" sz="1200" dirty="0" err="1">
                <a:solidFill>
                  <a:schemeClr val="tx1"/>
                </a:solidFill>
              </a:rPr>
              <a:t>Cả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lớp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được</a:t>
            </a:r>
            <a:r>
              <a:rPr lang="en-US" sz="1200" dirty="0">
                <a:solidFill>
                  <a:schemeClr val="tx1"/>
                </a:solidFill>
              </a:rPr>
              <a:t> 16 </a:t>
            </a:r>
            <a:r>
              <a:rPr lang="en-US" sz="1200" dirty="0" err="1">
                <a:solidFill>
                  <a:schemeClr val="tx1"/>
                </a:solidFill>
              </a:rPr>
              <a:t>điểm</a:t>
            </a:r>
            <a:r>
              <a:rPr lang="en-US" sz="1200" dirty="0">
                <a:solidFill>
                  <a:schemeClr val="tx1"/>
                </a:solidFill>
              </a:rPr>
              <a:t> 10, 25 </a:t>
            </a:r>
            <a:r>
              <a:rPr lang="en-US" sz="1200" dirty="0" err="1">
                <a:solidFill>
                  <a:schemeClr val="tx1"/>
                </a:solidFill>
              </a:rPr>
              <a:t>điểm</a:t>
            </a:r>
            <a:r>
              <a:rPr lang="en-US" sz="1200" dirty="0">
                <a:solidFill>
                  <a:schemeClr val="tx1"/>
                </a:solidFill>
              </a:rPr>
              <a:t> 9, </a:t>
            </a:r>
            <a:r>
              <a:rPr lang="en-US" sz="1200" dirty="0" err="1">
                <a:solidFill>
                  <a:schemeClr val="tx1"/>
                </a:solidFill>
              </a:rPr>
              <a:t>trong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đó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bạn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Lê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Văn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là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người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đạt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nhiều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điểm</a:t>
            </a:r>
            <a:r>
              <a:rPr lang="en-US" sz="1200" dirty="0">
                <a:solidFill>
                  <a:schemeClr val="tx1"/>
                </a:solidFill>
              </a:rPr>
              <a:t> 9 </a:t>
            </a:r>
            <a:r>
              <a:rPr lang="en-US" sz="1200" dirty="0" err="1">
                <a:solidFill>
                  <a:schemeClr val="tx1"/>
                </a:solidFill>
              </a:rPr>
              <a:t>và</a:t>
            </a:r>
            <a:r>
              <a:rPr lang="en-US" sz="1200" dirty="0">
                <a:solidFill>
                  <a:schemeClr val="tx1"/>
                </a:solidFill>
              </a:rPr>
              <a:t> 10 </a:t>
            </a:r>
            <a:r>
              <a:rPr lang="en-US" sz="1200" dirty="0" err="1">
                <a:solidFill>
                  <a:schemeClr val="tx1"/>
                </a:solidFill>
              </a:rPr>
              <a:t>nhất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r>
              <a:rPr lang="en-US" sz="1200" dirty="0" err="1">
                <a:solidFill>
                  <a:schemeClr val="tx1"/>
                </a:solidFill>
              </a:rPr>
              <a:t>Trong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số</a:t>
            </a:r>
            <a:r>
              <a:rPr lang="en-US" sz="1200" dirty="0">
                <a:solidFill>
                  <a:schemeClr val="tx1"/>
                </a:solidFill>
              </a:rPr>
              <a:t> 45 </a:t>
            </a:r>
            <a:r>
              <a:rPr lang="en-US" sz="1200" dirty="0" err="1">
                <a:solidFill>
                  <a:schemeClr val="tx1"/>
                </a:solidFill>
              </a:rPr>
              <a:t>bạn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chỉ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còn</a:t>
            </a:r>
            <a:r>
              <a:rPr lang="en-US" sz="1200" dirty="0">
                <a:solidFill>
                  <a:schemeClr val="tx1"/>
                </a:solidFill>
              </a:rPr>
              <a:t> 2 </a:t>
            </a:r>
            <a:r>
              <a:rPr lang="en-US" sz="1200" dirty="0" err="1">
                <a:solidFill>
                  <a:schemeClr val="tx1"/>
                </a:solidFill>
              </a:rPr>
              <a:t>bạn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bị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điểm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dưới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trung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bình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spcBef>
                <a:spcPct val="50000"/>
              </a:spcBef>
              <a:buAutoNum type="arabicParenR"/>
            </a:pPr>
            <a:r>
              <a:rPr lang="en-US" sz="1200" dirty="0" err="1">
                <a:solidFill>
                  <a:schemeClr val="tx1"/>
                </a:solidFill>
              </a:rPr>
              <a:t>Về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kỉ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luật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Cả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lớp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không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bạn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nào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học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muộn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không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bạn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nào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bị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thầy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cô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giáo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nhắc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nhở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trong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giờ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học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không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xảy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điều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gì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ảnh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hưởng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tới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việc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học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tập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của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lớp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spcBef>
                <a:spcPct val="50000"/>
              </a:spcBef>
              <a:buAutoNum type="arabicParenR"/>
            </a:pPr>
            <a:r>
              <a:rPr lang="en-US" sz="1200" dirty="0" err="1">
                <a:solidFill>
                  <a:schemeClr val="tx1"/>
                </a:solidFill>
              </a:rPr>
              <a:t>Về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lao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động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Lớp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tham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gia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lao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động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tập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thể</a:t>
            </a:r>
            <a:r>
              <a:rPr lang="en-US" sz="1200" dirty="0">
                <a:solidFill>
                  <a:schemeClr val="tx1"/>
                </a:solidFill>
              </a:rPr>
              <a:t> 3 </a:t>
            </a:r>
            <a:r>
              <a:rPr lang="en-US" sz="1200" dirty="0" err="1">
                <a:solidFill>
                  <a:schemeClr val="tx1"/>
                </a:solidFill>
              </a:rPr>
              <a:t>buổi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theo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lịch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của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nhà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trường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dọn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vệ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sinh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chăm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sóc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và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bảo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vệ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cây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r>
              <a:rPr lang="en-US" sz="1200" dirty="0" err="1">
                <a:solidFill>
                  <a:schemeClr val="tx1"/>
                </a:solidFill>
              </a:rPr>
              <a:t>Kết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quả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các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buổi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lao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động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đều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tốt</a:t>
            </a:r>
            <a:r>
              <a:rPr lang="en-US" sz="1200" dirty="0">
                <a:solidFill>
                  <a:schemeClr val="tx1"/>
                </a:solidFill>
              </a:rPr>
              <a:t>, 4 </a:t>
            </a:r>
            <a:r>
              <a:rPr lang="en-US" sz="1200" dirty="0" err="1">
                <a:solidFill>
                  <a:schemeClr val="tx1"/>
                </a:solidFill>
              </a:rPr>
              <a:t>bạn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nghỉ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có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lí</a:t>
            </a:r>
            <a:r>
              <a:rPr lang="en-US" sz="1200" dirty="0">
                <a:solidFill>
                  <a:schemeClr val="tx1"/>
                </a:solidFill>
              </a:rPr>
              <a:t> do.</a:t>
            </a:r>
          </a:p>
          <a:p>
            <a:pPr marL="457200" indent="-457200" algn="just">
              <a:spcBef>
                <a:spcPct val="50000"/>
              </a:spcBef>
              <a:buAutoNum type="arabicParenR"/>
            </a:pPr>
            <a:r>
              <a:rPr lang="en-US" sz="1200" dirty="0" err="1">
                <a:solidFill>
                  <a:schemeClr val="tx1"/>
                </a:solidFill>
              </a:rPr>
              <a:t>Các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hoạt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động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khác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Lớp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đã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tham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gia</a:t>
            </a:r>
            <a:r>
              <a:rPr lang="en-US" sz="1200" dirty="0">
                <a:solidFill>
                  <a:schemeClr val="tx1"/>
                </a:solidFill>
              </a:rPr>
              <a:t> 2 </a:t>
            </a:r>
            <a:r>
              <a:rPr lang="en-US" sz="1200" dirty="0" err="1">
                <a:solidFill>
                  <a:schemeClr val="tx1"/>
                </a:solidFill>
              </a:rPr>
              <a:t>tiết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mục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trong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buổi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biểu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diễn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văn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nghệ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của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nhà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trường</a:t>
            </a:r>
            <a:r>
              <a:rPr lang="en-US" sz="1200" dirty="0">
                <a:solidFill>
                  <a:schemeClr val="tx1"/>
                </a:solidFill>
              </a:rPr>
              <a:t>; </a:t>
            </a:r>
            <a:r>
              <a:rPr lang="en-US" sz="1200" dirty="0" err="1">
                <a:solidFill>
                  <a:schemeClr val="tx1"/>
                </a:solidFill>
              </a:rPr>
              <a:t>làm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được</a:t>
            </a:r>
            <a:r>
              <a:rPr lang="en-US" sz="1200" dirty="0">
                <a:solidFill>
                  <a:schemeClr val="tx1"/>
                </a:solidFill>
              </a:rPr>
              <a:t> 1 </a:t>
            </a:r>
            <a:r>
              <a:rPr lang="en-US" sz="1200" dirty="0" err="1">
                <a:solidFill>
                  <a:schemeClr val="tx1"/>
                </a:solidFill>
              </a:rPr>
              <a:t>tờ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báo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tường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với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chủ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đề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chào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mừng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ngày</a:t>
            </a:r>
            <a:r>
              <a:rPr lang="en-US" sz="1200" dirty="0">
                <a:solidFill>
                  <a:schemeClr val="tx1"/>
                </a:solidFill>
              </a:rPr>
              <a:t> 20 – 11.			 	  </a:t>
            </a:r>
          </a:p>
          <a:p>
            <a:pPr algn="just">
              <a:spcBef>
                <a:spcPct val="50000"/>
              </a:spcBef>
            </a:pPr>
            <a:r>
              <a:rPr lang="en-US" sz="1200" dirty="0">
                <a:solidFill>
                  <a:schemeClr val="tx1"/>
                </a:solidFill>
              </a:rPr>
              <a:t>                                                                              </a:t>
            </a:r>
            <a:r>
              <a:rPr lang="en-US" sz="1200" dirty="0" err="1">
                <a:solidFill>
                  <a:schemeClr val="tx1"/>
                </a:solidFill>
              </a:rPr>
              <a:t>Thay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mặt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lớp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7B</a:t>
            </a:r>
            <a:endParaRPr lang="en-US" sz="1200" dirty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1200" dirty="0">
                <a:solidFill>
                  <a:schemeClr val="tx1"/>
                </a:solidFill>
              </a:rPr>
              <a:t>		</a:t>
            </a:r>
            <a:r>
              <a:rPr lang="en-US" sz="1200" b="1" dirty="0">
                <a:solidFill>
                  <a:schemeClr val="tx1"/>
                </a:solidFill>
              </a:rPr>
              <a:t>                                     </a:t>
            </a:r>
            <a:r>
              <a:rPr lang="en-US" sz="1200" b="1" dirty="0" err="1" smtClean="0">
                <a:solidFill>
                  <a:schemeClr val="tx1"/>
                </a:solidFill>
              </a:rPr>
              <a:t>Lớp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trưởng</a:t>
            </a:r>
            <a:endParaRPr lang="en-US" sz="1200" b="1" dirty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1200" dirty="0">
                <a:solidFill>
                  <a:schemeClr val="tx1"/>
                </a:solidFill>
              </a:rPr>
              <a:t>                                                                     ( </a:t>
            </a:r>
            <a:r>
              <a:rPr lang="en-US" sz="1200" dirty="0" err="1">
                <a:solidFill>
                  <a:schemeClr val="tx1"/>
                </a:solidFill>
              </a:rPr>
              <a:t>Kí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và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ghi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rõ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họ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tên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800" dirty="0"/>
              <a:t>			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363915"/>
            <a:ext cx="4572000" cy="6494085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Văn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bản</a:t>
            </a:r>
            <a:r>
              <a:rPr lang="en-US" sz="1400" dirty="0" smtClean="0">
                <a:solidFill>
                  <a:schemeClr val="tx1"/>
                </a:solidFill>
              </a:rPr>
              <a:t> 2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</a:rPr>
              <a:t>CỘNG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HOÀ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XÃ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HỘI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CHỦ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NGHĨA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VIỆT</a:t>
            </a:r>
            <a:r>
              <a:rPr lang="en-US" sz="1600" dirty="0">
                <a:solidFill>
                  <a:schemeClr val="tx1"/>
                </a:solidFill>
              </a:rPr>
              <a:t> NAM</a:t>
            </a:r>
          </a:p>
          <a:p>
            <a:pPr algn="ctr"/>
            <a:r>
              <a:rPr lang="en-US" sz="1600" b="1" u="sng" dirty="0" err="1">
                <a:solidFill>
                  <a:schemeClr val="tx1"/>
                </a:solidFill>
              </a:rPr>
              <a:t>Độc</a:t>
            </a:r>
            <a:r>
              <a:rPr lang="en-US" sz="1600" b="1" u="sng" dirty="0">
                <a:solidFill>
                  <a:schemeClr val="tx1"/>
                </a:solidFill>
              </a:rPr>
              <a:t> </a:t>
            </a:r>
            <a:r>
              <a:rPr lang="en-US" sz="1600" b="1" u="sng" dirty="0" err="1">
                <a:solidFill>
                  <a:schemeClr val="tx1"/>
                </a:solidFill>
              </a:rPr>
              <a:t>lập</a:t>
            </a:r>
            <a:r>
              <a:rPr lang="en-US" sz="1600" b="1" u="sng" dirty="0">
                <a:solidFill>
                  <a:schemeClr val="tx1"/>
                </a:solidFill>
              </a:rPr>
              <a:t> - </a:t>
            </a:r>
            <a:r>
              <a:rPr lang="en-US" sz="1600" b="1" u="sng" dirty="0" err="1">
                <a:solidFill>
                  <a:schemeClr val="tx1"/>
                </a:solidFill>
              </a:rPr>
              <a:t>Tự</a:t>
            </a:r>
            <a:r>
              <a:rPr lang="en-US" sz="1600" b="1" u="sng" dirty="0">
                <a:solidFill>
                  <a:schemeClr val="tx1"/>
                </a:solidFill>
              </a:rPr>
              <a:t> do - </a:t>
            </a:r>
            <a:r>
              <a:rPr lang="en-US" sz="1600" b="1" u="sng" dirty="0" err="1">
                <a:solidFill>
                  <a:schemeClr val="tx1"/>
                </a:solidFill>
              </a:rPr>
              <a:t>Hạnh</a:t>
            </a:r>
            <a:r>
              <a:rPr lang="en-US" sz="1600" b="1" u="sng" dirty="0">
                <a:solidFill>
                  <a:schemeClr val="tx1"/>
                </a:solidFill>
              </a:rPr>
              <a:t> </a:t>
            </a:r>
            <a:r>
              <a:rPr lang="en-US" sz="1600" b="1" u="sng" dirty="0" err="1">
                <a:solidFill>
                  <a:schemeClr val="tx1"/>
                </a:solidFill>
              </a:rPr>
              <a:t>phúc</a:t>
            </a:r>
            <a:endParaRPr lang="en-US" sz="1600" b="1" u="sng" dirty="0">
              <a:solidFill>
                <a:schemeClr val="tx1"/>
              </a:solidFill>
            </a:endParaRP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      </a:t>
            </a:r>
            <a:r>
              <a:rPr lang="en-US" sz="1600" dirty="0" smtClean="0">
                <a:solidFill>
                  <a:schemeClr val="tx1"/>
                </a:solidFill>
              </a:rPr>
              <a:t> Nam </a:t>
            </a:r>
            <a:r>
              <a:rPr lang="en-US" sz="1600" dirty="0" err="1">
                <a:solidFill>
                  <a:schemeClr val="tx1"/>
                </a:solidFill>
              </a:rPr>
              <a:t>Định</a:t>
            </a:r>
            <a:r>
              <a:rPr lang="en-US" sz="1600" dirty="0">
                <a:solidFill>
                  <a:schemeClr val="tx1"/>
                </a:solidFill>
              </a:rPr>
              <a:t> , </a:t>
            </a:r>
            <a:r>
              <a:rPr lang="en-US" sz="1600" dirty="0" err="1">
                <a:solidFill>
                  <a:schemeClr val="tx1"/>
                </a:solidFill>
              </a:rPr>
              <a:t>ngày</a:t>
            </a:r>
            <a:r>
              <a:rPr lang="en-US" sz="1600" dirty="0">
                <a:solidFill>
                  <a:schemeClr val="tx1"/>
                </a:solidFill>
              </a:rPr>
              <a:t> 8 </a:t>
            </a:r>
            <a:r>
              <a:rPr lang="en-US" sz="1600" dirty="0" err="1">
                <a:solidFill>
                  <a:schemeClr val="tx1"/>
                </a:solidFill>
              </a:rPr>
              <a:t>tháng</a:t>
            </a:r>
            <a:r>
              <a:rPr lang="en-US" sz="1600" dirty="0">
                <a:solidFill>
                  <a:schemeClr val="tx1"/>
                </a:solidFill>
              </a:rPr>
              <a:t> 9 </a:t>
            </a:r>
            <a:r>
              <a:rPr lang="en-US" sz="1600" dirty="0" err="1">
                <a:solidFill>
                  <a:schemeClr val="tx1"/>
                </a:solidFill>
              </a:rPr>
              <a:t>năm</a:t>
            </a:r>
            <a:r>
              <a:rPr lang="en-US" sz="1600" dirty="0">
                <a:solidFill>
                  <a:schemeClr val="tx1"/>
                </a:solidFill>
              </a:rPr>
              <a:t> 2003</a:t>
            </a:r>
          </a:p>
          <a:p>
            <a:pPr lvl="1" algn="ctr"/>
            <a:r>
              <a:rPr lang="en-US" sz="1600" b="1" dirty="0" err="1">
                <a:solidFill>
                  <a:schemeClr val="tx1"/>
                </a:solidFill>
              </a:rPr>
              <a:t>BÁO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CÁO</a:t>
            </a:r>
            <a:endParaRPr lang="en-US" sz="1600" b="1" dirty="0">
              <a:solidFill>
                <a:schemeClr val="tx1"/>
              </a:solidFill>
            </a:endParaRPr>
          </a:p>
          <a:p>
            <a:pPr lvl="1" algn="ctr"/>
            <a:r>
              <a:rPr lang="en-US" sz="1600" b="1" dirty="0" err="1">
                <a:solidFill>
                  <a:schemeClr val="tx1"/>
                </a:solidFill>
              </a:rPr>
              <a:t>Về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kết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quả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quyên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góp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ủng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hộ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các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bạn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học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sinh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vùng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lũ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lụt</a:t>
            </a:r>
            <a:endParaRPr lang="en-US" sz="1600" b="1" dirty="0">
              <a:solidFill>
                <a:schemeClr val="tx1"/>
              </a:solidFill>
            </a:endParaRPr>
          </a:p>
          <a:p>
            <a:pPr lvl="1" algn="ctr"/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Kính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gửi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Tổng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phụ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trách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Đội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Trường</a:t>
            </a:r>
            <a:r>
              <a:rPr lang="en-US" sz="1600" dirty="0">
                <a:solidFill>
                  <a:schemeClr val="tx1"/>
                </a:solidFill>
              </a:rPr>
              <a:t> THCS </a:t>
            </a:r>
            <a:r>
              <a:rPr lang="en-US" sz="1600" dirty="0" err="1">
                <a:solidFill>
                  <a:schemeClr val="tx1"/>
                </a:solidFill>
              </a:rPr>
              <a:t>Nguyễn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Văn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Trỗi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Hưởng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ứng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phong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trào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quyên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góp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giúp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đỡ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đồng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bào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vùng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lụt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vượt</a:t>
            </a:r>
            <a:r>
              <a:rPr lang="en-US" sz="1600" dirty="0">
                <a:solidFill>
                  <a:schemeClr val="tx1"/>
                </a:solidFill>
              </a:rPr>
              <a:t> qua </a:t>
            </a:r>
            <a:r>
              <a:rPr lang="en-US" sz="1600" dirty="0" err="1">
                <a:solidFill>
                  <a:schemeClr val="tx1"/>
                </a:solidFill>
              </a:rPr>
              <a:t>những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khó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khăn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thiên</a:t>
            </a:r>
            <a:r>
              <a:rPr lang="en-US" sz="1600" dirty="0">
                <a:solidFill>
                  <a:schemeClr val="tx1"/>
                </a:solidFill>
              </a:rPr>
              <a:t> tai </a:t>
            </a:r>
            <a:r>
              <a:rPr lang="en-US" sz="1600" dirty="0" err="1">
                <a:solidFill>
                  <a:schemeClr val="tx1"/>
                </a:solidFill>
              </a:rPr>
              <a:t>gây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ra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lớp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7C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đã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tiến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hành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quyên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góp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được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một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số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quà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gửi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bạn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học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vùng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lụt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như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sau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</a:p>
          <a:p>
            <a:pPr marL="457200" indent="-457200" algn="just">
              <a:buAutoNum type="arabicParenR"/>
            </a:pPr>
            <a:r>
              <a:rPr lang="en-US" sz="1600" dirty="0" err="1">
                <a:solidFill>
                  <a:schemeClr val="tx1"/>
                </a:solidFill>
              </a:rPr>
              <a:t>Quần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áo</a:t>
            </a:r>
            <a:r>
              <a:rPr lang="en-US" sz="1600" dirty="0">
                <a:solidFill>
                  <a:schemeClr val="tx1"/>
                </a:solidFill>
              </a:rPr>
              <a:t>: 6 </a:t>
            </a:r>
            <a:r>
              <a:rPr lang="en-US" sz="1600" dirty="0" err="1">
                <a:solidFill>
                  <a:schemeClr val="tx1"/>
                </a:solidFill>
              </a:rPr>
              <a:t>bộ</a:t>
            </a:r>
            <a:endParaRPr lang="en-US" sz="1600" dirty="0">
              <a:solidFill>
                <a:schemeClr val="tx1"/>
              </a:solidFill>
            </a:endParaRPr>
          </a:p>
          <a:p>
            <a:pPr marL="457200" indent="-457200" algn="just">
              <a:buAutoNum type="arabicParenR"/>
            </a:pPr>
            <a:r>
              <a:rPr lang="en-US" sz="1600" dirty="0" err="1">
                <a:solidFill>
                  <a:schemeClr val="tx1"/>
                </a:solidFill>
              </a:rPr>
              <a:t>Sách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vở</a:t>
            </a:r>
            <a:r>
              <a:rPr lang="en-US" sz="1600" dirty="0">
                <a:solidFill>
                  <a:schemeClr val="tx1"/>
                </a:solidFill>
              </a:rPr>
              <a:t>: 12 </a:t>
            </a:r>
            <a:r>
              <a:rPr lang="en-US" sz="1600" dirty="0" err="1">
                <a:solidFill>
                  <a:schemeClr val="tx1"/>
                </a:solidFill>
              </a:rPr>
              <a:t>bộ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sách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giáo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khoa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cũ</a:t>
            </a:r>
            <a:r>
              <a:rPr lang="en-US" sz="1600" dirty="0">
                <a:solidFill>
                  <a:schemeClr val="tx1"/>
                </a:solidFill>
              </a:rPr>
              <a:t> (</a:t>
            </a:r>
            <a:r>
              <a:rPr lang="en-US" sz="1600" dirty="0" err="1">
                <a:solidFill>
                  <a:schemeClr val="tx1"/>
                </a:solidFill>
              </a:rPr>
              <a:t>lớp</a:t>
            </a:r>
            <a:r>
              <a:rPr lang="en-US" sz="1600" dirty="0">
                <a:solidFill>
                  <a:schemeClr val="tx1"/>
                </a:solidFill>
              </a:rPr>
              <a:t> 6) </a:t>
            </a:r>
            <a:r>
              <a:rPr lang="en-US" sz="1600" dirty="0" err="1">
                <a:solidFill>
                  <a:schemeClr val="tx1"/>
                </a:solidFill>
              </a:rPr>
              <a:t>và</a:t>
            </a:r>
            <a:r>
              <a:rPr lang="en-US" sz="1600" dirty="0">
                <a:solidFill>
                  <a:schemeClr val="tx1"/>
                </a:solidFill>
              </a:rPr>
              <a:t> 30 </a:t>
            </a:r>
            <a:r>
              <a:rPr lang="en-US" sz="1600" dirty="0" err="1">
                <a:solidFill>
                  <a:schemeClr val="tx1"/>
                </a:solidFill>
              </a:rPr>
              <a:t>quyển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vở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học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sinh</a:t>
            </a:r>
            <a:endParaRPr lang="en-US" sz="1600" dirty="0">
              <a:solidFill>
                <a:schemeClr val="tx1"/>
              </a:solidFill>
            </a:endParaRPr>
          </a:p>
          <a:p>
            <a:pPr marL="457200" indent="-457200" algn="just">
              <a:buAutoNum type="arabicParenR"/>
            </a:pPr>
            <a:r>
              <a:rPr lang="en-US" sz="1600" dirty="0" err="1">
                <a:solidFill>
                  <a:schemeClr val="tx1"/>
                </a:solidFill>
              </a:rPr>
              <a:t>Tiền</a:t>
            </a:r>
            <a:r>
              <a:rPr lang="en-US" sz="1600" dirty="0">
                <a:solidFill>
                  <a:schemeClr val="tx1"/>
                </a:solidFill>
              </a:rPr>
              <a:t>: 100 000 </a:t>
            </a:r>
            <a:r>
              <a:rPr lang="en-US" sz="1600" dirty="0" err="1">
                <a:solidFill>
                  <a:schemeClr val="tx1"/>
                </a:solidFill>
              </a:rPr>
              <a:t>đồng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       </a:t>
            </a: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       </a:t>
            </a:r>
            <a:r>
              <a:rPr lang="en-US" sz="1600" dirty="0" err="1">
                <a:solidFill>
                  <a:schemeClr val="tx1"/>
                </a:solidFill>
              </a:rPr>
              <a:t>Tất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cả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bạn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đều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đóng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góp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ủng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hộ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Trong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đó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bạn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Hoàng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Hà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là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người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ủng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hộ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nhiều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nhất</a:t>
            </a:r>
            <a:r>
              <a:rPr lang="en-US" sz="1600" dirty="0">
                <a:solidFill>
                  <a:schemeClr val="tx1"/>
                </a:solidFill>
              </a:rPr>
              <a:t>: 1 </a:t>
            </a:r>
            <a:r>
              <a:rPr lang="en-US" sz="1600" dirty="0" err="1">
                <a:solidFill>
                  <a:schemeClr val="tx1"/>
                </a:solidFill>
              </a:rPr>
              <a:t>bộ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quần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áo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và</a:t>
            </a:r>
            <a:r>
              <a:rPr lang="en-US" sz="1600" dirty="0">
                <a:solidFill>
                  <a:schemeClr val="tx1"/>
                </a:solidFill>
              </a:rPr>
              <a:t> 20 000 </a:t>
            </a:r>
            <a:r>
              <a:rPr lang="en-US" sz="1600" dirty="0" err="1">
                <a:solidFill>
                  <a:schemeClr val="tx1"/>
                </a:solidFill>
              </a:rPr>
              <a:t>đồng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</a:rPr>
              <a:t>		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Thay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mặt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lớp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7C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                                           </a:t>
            </a:r>
            <a:r>
              <a:rPr lang="en-US" sz="1600" b="1" dirty="0" err="1" smtClean="0">
                <a:solidFill>
                  <a:schemeClr val="tx1"/>
                </a:solidFill>
              </a:rPr>
              <a:t>Lớp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trưởng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					</a:t>
            </a:r>
            <a:r>
              <a:rPr lang="en-US" sz="1600" dirty="0" smtClean="0">
                <a:solidFill>
                  <a:schemeClr val="tx1"/>
                </a:solidFill>
              </a:rPr>
              <a:t>                     (</a:t>
            </a:r>
            <a:r>
              <a:rPr lang="en-US" sz="1600" dirty="0" err="1">
                <a:solidFill>
                  <a:schemeClr val="tx1"/>
                </a:solidFill>
              </a:rPr>
              <a:t>Kí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và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ghi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rõ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họ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tên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 bwMode="auto">
          <a:xfrm>
            <a:off x="152400" y="1752600"/>
            <a:ext cx="875270" cy="5422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827161"/>
            <a:ext cx="8229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Hai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văn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bản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trên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những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điểm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gì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giống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nhau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2514" y="13716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Giống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chemeClr val="tx1"/>
                </a:solidFill>
              </a:rPr>
              <a:t>Cách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bày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mục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2514" y="1905000"/>
            <a:ext cx="759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Khác:Nội</a:t>
            </a:r>
            <a:r>
              <a:rPr lang="en-US" dirty="0" smtClean="0">
                <a:solidFill>
                  <a:schemeClr val="tx1"/>
                </a:solidFill>
              </a:rPr>
              <a:t> dung </a:t>
            </a:r>
            <a:r>
              <a:rPr lang="en-US" dirty="0" err="1" smtClean="0">
                <a:solidFill>
                  <a:schemeClr val="tx1"/>
                </a:solidFill>
              </a:rPr>
              <a:t>cụ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thể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</p:txBody>
      </p:sp>
      <p:graphicFrame>
        <p:nvGraphicFramePr>
          <p:cNvPr id="7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3733016"/>
              </p:ext>
            </p:extLst>
          </p:nvPr>
        </p:nvGraphicFramePr>
        <p:xfrm>
          <a:off x="304800" y="2438400"/>
          <a:ext cx="8686800" cy="4267200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426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   </a:t>
                      </a: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.VnTime" pitchFamily="34" charset="0"/>
                        </a:rPr>
                        <a:t>V¨n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.VnTime" pitchFamily="34" charset="0"/>
                        </a:rPr>
                        <a:t>b¶n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.VnTime" pitchFamily="34" charset="0"/>
                        </a:rPr>
                        <a:t>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B¸o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c¸o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víi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BGH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tr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­ëng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7B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B¸o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c¸o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vÒ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kÕt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qu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¶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chµo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mõng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ngµy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20-11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      </a:t>
                      </a: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.VnTime" pitchFamily="34" charset="0"/>
                        </a:rPr>
                        <a:t>V¨n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.VnTime" pitchFamily="34" charset="0"/>
                        </a:rPr>
                        <a:t>b¶n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.VnTime" pitchFamily="34" charset="0"/>
                        </a:rPr>
                        <a:t> 2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B¸o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c¸o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víi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Tæng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phô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tr¸ch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§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éi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cáo: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tr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­ëng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7C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B¸o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c¸o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vÒ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kÕt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qu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¶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quyªn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gãp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ñng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hé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89022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76200"/>
            <a:ext cx="8839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 err="1" smtClean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C¸ch</a:t>
            </a:r>
            <a:r>
              <a:rPr lang="en-US" sz="3600" b="1" dirty="0" smtClean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lµm</a:t>
            </a:r>
            <a:r>
              <a:rPr lang="en-US" sz="3600" b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mét</a:t>
            </a:r>
            <a:r>
              <a:rPr lang="en-US" sz="3600" b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v¨n</a:t>
            </a:r>
            <a:r>
              <a:rPr lang="en-US" sz="3600" b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b¶n</a:t>
            </a:r>
            <a:r>
              <a:rPr lang="en-US" sz="3600" b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b¸o</a:t>
            </a:r>
            <a:r>
              <a:rPr lang="en-US" sz="3600" b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c¸o</a:t>
            </a:r>
            <a:endParaRPr lang="en-US" sz="3600" b="1" dirty="0">
              <a:solidFill>
                <a:srgbClr val="FF0000"/>
              </a:solidFill>
              <a:latin typeface=".VnTime" pitchFamily="34" charset="0"/>
              <a:sym typeface="Wingdings" pitchFamily="2" charset="2"/>
            </a:endParaRPr>
          </a:p>
          <a:p>
            <a:pPr eaLnBrk="0" hangingPunct="0"/>
            <a:r>
              <a:rPr lang="en-US" sz="3600" dirty="0">
                <a:latin typeface=".VnTime" pitchFamily="34" charset="0"/>
                <a:sym typeface="Wingdings" pitchFamily="2" charset="2"/>
              </a:rPr>
              <a:t> </a:t>
            </a:r>
          </a:p>
        </p:txBody>
      </p:sp>
      <p:graphicFrame>
        <p:nvGraphicFramePr>
          <p:cNvPr id="3" name="Group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832988"/>
              </p:ext>
            </p:extLst>
          </p:nvPr>
        </p:nvGraphicFramePr>
        <p:xfrm>
          <a:off x="0" y="735203"/>
          <a:ext cx="9144000" cy="2231136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2133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-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H×nh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thøc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: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B¶n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b¸o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c¸o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cÇn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tr×nh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bµy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trang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träng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,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râ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rµng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vµ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s¸ng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sña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theo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mét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sè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môc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quy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®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Þnh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s½n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sym typeface="Wingdings" pitchFamily="2" charset="2"/>
                        </a:rPr>
                        <a:t>.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82550" y="3451225"/>
            <a:ext cx="8839200" cy="29591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en-US" sz="3600" dirty="0">
                <a:solidFill>
                  <a:srgbClr val="CC0000"/>
                </a:solidFill>
                <a:latin typeface=".VnTime" pitchFamily="34" charset="0"/>
              </a:rPr>
              <a:t>-</a:t>
            </a:r>
            <a:r>
              <a:rPr lang="en-US" sz="3600" dirty="0" err="1">
                <a:solidFill>
                  <a:srgbClr val="CC0000"/>
                </a:solidFill>
                <a:latin typeface=".VnTime" pitchFamily="34" charset="0"/>
              </a:rPr>
              <a:t>Néi</a:t>
            </a:r>
            <a:r>
              <a:rPr lang="en-US" sz="3600" dirty="0">
                <a:solidFill>
                  <a:srgbClr val="CC0000"/>
                </a:solidFill>
                <a:latin typeface=".VnTime" pitchFamily="34" charset="0"/>
              </a:rPr>
              <a:t> dung</a:t>
            </a:r>
            <a:r>
              <a:rPr lang="en-US" sz="3600" dirty="0">
                <a:latin typeface=".VnTime" pitchFamily="34" charset="0"/>
              </a:rPr>
              <a:t> :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Kh«ng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nhÊt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thiÕt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ph¶i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tr×nh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bµy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tÊt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c¶ </a:t>
            </a:r>
            <a:r>
              <a:rPr lang="en-US" sz="3600" dirty="0" err="1" smtClean="0">
                <a:solidFill>
                  <a:srgbClr val="0000FF"/>
                </a:solidFill>
                <a:latin typeface=".VnTime" pitchFamily="34" charset="0"/>
              </a:rPr>
              <a:t>nh­</a:t>
            </a:r>
            <a:r>
              <a:rPr lang="en-US" sz="3600" dirty="0" err="1" smtClean="0">
                <a:solidFill>
                  <a:srgbClr val="0000FF"/>
                </a:solidFill>
                <a:cs typeface="Times New Roman" pitchFamily="18" charset="0"/>
              </a:rPr>
              <a:t>ư</a:t>
            </a:r>
            <a:r>
              <a:rPr lang="en-US" sz="3600" dirty="0" err="1" smtClean="0">
                <a:solidFill>
                  <a:srgbClr val="0000FF"/>
                </a:solidFill>
                <a:latin typeface=".VnTime" pitchFamily="34" charset="0"/>
              </a:rPr>
              <a:t>ng</a:t>
            </a:r>
            <a:r>
              <a:rPr lang="en-US" sz="36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chó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ý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c¸c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môc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: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B¸o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c¸o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cña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ai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?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B¸o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c¸o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víi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ai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?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B¸o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c¸o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vÒ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viÖc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g×?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KÕt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qu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¶ </a:t>
            </a:r>
            <a:r>
              <a:rPr lang="en-US" sz="3600" dirty="0" err="1" smtClean="0">
                <a:solidFill>
                  <a:srgbClr val="0000FF"/>
                </a:solidFill>
                <a:latin typeface=".VnTime" pitchFamily="34" charset="0"/>
              </a:rPr>
              <a:t>nh</a:t>
            </a:r>
            <a:r>
              <a:rPr lang="en-US" sz="3600" dirty="0" err="1">
                <a:solidFill>
                  <a:srgbClr val="0000FF"/>
                </a:solidFill>
                <a:cs typeface="Times New Roman" pitchFamily="18" charset="0"/>
              </a:rPr>
              <a:t>ư</a:t>
            </a:r>
            <a:r>
              <a:rPr lang="en-US" sz="3600" dirty="0" smtClean="0">
                <a:solidFill>
                  <a:srgbClr val="0000FF"/>
                </a:solidFill>
                <a:latin typeface=".VnTime" pitchFamily="34" charset="0"/>
              </a:rPr>
              <a:t>­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thÕ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Time" pitchFamily="34" charset="0"/>
              </a:rPr>
              <a:t>nµo</a:t>
            </a:r>
            <a:r>
              <a:rPr lang="en-US" sz="3600" dirty="0">
                <a:solidFill>
                  <a:srgbClr val="0000FF"/>
                </a:solidFill>
                <a:latin typeface=".VnTime" pitchFamily="34" charset="0"/>
              </a:rPr>
              <a:t> ?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152400" y="228600"/>
            <a:ext cx="685800" cy="4429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0607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81000" y="762000"/>
            <a:ext cx="8763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/>
              <a:t>2, </a:t>
            </a:r>
            <a:r>
              <a:rPr lang="en-US" sz="2400" dirty="0" smtClean="0">
                <a:solidFill>
                  <a:schemeClr val="tx1"/>
                </a:solidFill>
              </a:rPr>
              <a:t>Cho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yếu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thiết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dưới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đây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hãy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xếp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theo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tự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dàn</a:t>
            </a:r>
            <a:r>
              <a:rPr lang="en-US" sz="2400" dirty="0" smtClean="0">
                <a:solidFill>
                  <a:schemeClr val="tx1"/>
                </a:solidFill>
              </a:rPr>
              <a:t> ý </a:t>
            </a:r>
            <a:r>
              <a:rPr lang="en-US" sz="2400" dirty="0" err="1" smtClean="0">
                <a:solidFill>
                  <a:schemeClr val="tx1"/>
                </a:solidFill>
              </a:rPr>
              <a:t>một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bản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hoàn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chỉnh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33400" y="4155757"/>
            <a:ext cx="8610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 smtClean="0">
                <a:solidFill>
                  <a:srgbClr val="0000FF"/>
                </a:solidFill>
              </a:rPr>
              <a:t>6. </a:t>
            </a:r>
            <a:r>
              <a:rPr lang="en-US" sz="2600" dirty="0" err="1" smtClean="0">
                <a:solidFill>
                  <a:srgbClr val="0000FF"/>
                </a:solidFill>
              </a:rPr>
              <a:t>Quốc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hiệu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và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tiêu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ngữ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33400" y="3698557"/>
            <a:ext cx="8153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 smtClean="0">
                <a:solidFill>
                  <a:srgbClr val="0000FF"/>
                </a:solidFill>
              </a:rPr>
              <a:t>5. </a:t>
            </a:r>
            <a:r>
              <a:rPr lang="en-US" sz="2600" dirty="0" err="1" smtClean="0">
                <a:solidFill>
                  <a:srgbClr val="0000FF"/>
                </a:solidFill>
              </a:rPr>
              <a:t>Địa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điểm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và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thời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gian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làm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báo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cáo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09600" y="1717357"/>
            <a:ext cx="80772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 smtClean="0">
                <a:solidFill>
                  <a:srgbClr val="0000FF"/>
                </a:solidFill>
              </a:rPr>
              <a:t>1. </a:t>
            </a:r>
            <a:r>
              <a:rPr lang="en-US" sz="2600" dirty="0" err="1" smtClean="0">
                <a:solidFill>
                  <a:srgbClr val="0000FF"/>
                </a:solidFill>
              </a:rPr>
              <a:t>Tên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văn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bản</a:t>
            </a:r>
            <a:r>
              <a:rPr lang="en-US" sz="2600" dirty="0">
                <a:solidFill>
                  <a:srgbClr val="0000FF"/>
                </a:solidFill>
              </a:rPr>
              <a:t>:  </a:t>
            </a:r>
            <a:r>
              <a:rPr lang="en-US" sz="2600" dirty="0" err="1" smtClean="0">
                <a:solidFill>
                  <a:srgbClr val="0000FF"/>
                </a:solidFill>
              </a:rPr>
              <a:t>Báo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cáo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về</a:t>
            </a:r>
            <a:r>
              <a:rPr lang="en-US" sz="2600" dirty="0">
                <a:solidFill>
                  <a:srgbClr val="0000FF"/>
                </a:solidFill>
              </a:rPr>
              <a:t>.</a:t>
            </a:r>
            <a:r>
              <a:rPr lang="en-US" sz="2600" dirty="0" smtClean="0">
                <a:solidFill>
                  <a:srgbClr val="0000FF"/>
                </a:solidFill>
              </a:rPr>
              <a:t>..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09600" y="2707957"/>
            <a:ext cx="8305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 smtClean="0">
                <a:solidFill>
                  <a:srgbClr val="0000FF"/>
                </a:solidFill>
              </a:rPr>
              <a:t>3. </a:t>
            </a:r>
            <a:r>
              <a:rPr lang="en-US" sz="2600" dirty="0" err="1" smtClean="0">
                <a:solidFill>
                  <a:srgbClr val="0000FF"/>
                </a:solidFill>
              </a:rPr>
              <a:t>Nơi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nhận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báo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cáo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609600" y="3165157"/>
            <a:ext cx="7848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 smtClean="0">
                <a:solidFill>
                  <a:srgbClr val="0000FF"/>
                </a:solidFill>
              </a:rPr>
              <a:t>4. </a:t>
            </a:r>
            <a:r>
              <a:rPr lang="en-US" sz="2600" dirty="0" err="1" smtClean="0">
                <a:solidFill>
                  <a:srgbClr val="0000FF"/>
                </a:solidFill>
              </a:rPr>
              <a:t>Người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>
                <a:solidFill>
                  <a:srgbClr val="0000FF"/>
                </a:solidFill>
              </a:rPr>
              <a:t>(</a:t>
            </a:r>
            <a:r>
              <a:rPr lang="en-US" sz="2600" dirty="0" err="1">
                <a:solidFill>
                  <a:srgbClr val="0000FF"/>
                </a:solidFill>
              </a:rPr>
              <a:t>tổ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chức</a:t>
            </a:r>
            <a:r>
              <a:rPr lang="en-US" sz="2600" dirty="0">
                <a:solidFill>
                  <a:srgbClr val="0000FF"/>
                </a:solidFill>
              </a:rPr>
              <a:t>) </a:t>
            </a:r>
            <a:r>
              <a:rPr lang="en-US" sz="2600" dirty="0" err="1" smtClean="0">
                <a:solidFill>
                  <a:srgbClr val="0000FF"/>
                </a:solidFill>
              </a:rPr>
              <a:t>báo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cáo</a:t>
            </a:r>
            <a:r>
              <a:rPr lang="en-US" sz="2600" dirty="0" smtClean="0">
                <a:solidFill>
                  <a:srgbClr val="0000FF"/>
                </a:solidFill>
              </a:rPr>
              <a:t>.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33400" y="4689157"/>
            <a:ext cx="7772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dirty="0" smtClean="0">
                <a:solidFill>
                  <a:srgbClr val="0000FF"/>
                </a:solidFill>
              </a:rPr>
              <a:t>7. </a:t>
            </a:r>
            <a:r>
              <a:rPr lang="en-US" sz="2600" dirty="0" err="1" smtClean="0">
                <a:solidFill>
                  <a:srgbClr val="0000FF"/>
                </a:solidFill>
              </a:rPr>
              <a:t>Báo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cáo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về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lí</a:t>
            </a:r>
            <a:r>
              <a:rPr lang="en-US" sz="2600" dirty="0" smtClean="0">
                <a:solidFill>
                  <a:srgbClr val="0000FF"/>
                </a:solidFill>
              </a:rPr>
              <a:t> do, </a:t>
            </a:r>
            <a:r>
              <a:rPr lang="en-US" sz="2600" dirty="0" err="1" smtClean="0">
                <a:solidFill>
                  <a:srgbClr val="0000FF"/>
                </a:solidFill>
              </a:rPr>
              <a:t>sự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việc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và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các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kết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quả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đã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làm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được</a:t>
            </a:r>
            <a:r>
              <a:rPr lang="en-US" sz="2600" dirty="0" smtClean="0">
                <a:solidFill>
                  <a:srgbClr val="0000FF"/>
                </a:solidFill>
              </a:rPr>
              <a:t>.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609600" y="2250757"/>
            <a:ext cx="6629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 smtClean="0">
                <a:solidFill>
                  <a:srgbClr val="0000FF"/>
                </a:solidFill>
              </a:rPr>
              <a:t>2. </a:t>
            </a:r>
            <a:r>
              <a:rPr lang="en-US" sz="2600" dirty="0" err="1" smtClean="0">
                <a:solidFill>
                  <a:srgbClr val="0000FF"/>
                </a:solidFill>
              </a:rPr>
              <a:t>Chữ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kí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và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họ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tên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người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báo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cáo</a:t>
            </a:r>
            <a:r>
              <a:rPr lang="en-US" sz="2600" dirty="0" smtClean="0">
                <a:solidFill>
                  <a:srgbClr val="0000FF"/>
                </a:solidFill>
              </a:rPr>
              <a:t>.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62000" y="5181600"/>
            <a:ext cx="8001000" cy="1676400"/>
          </a:xfrm>
          <a:prstGeom prst="roundRect">
            <a:avLst/>
          </a:prstGeom>
          <a:solidFill>
            <a:srgbClr val="00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</a:rPr>
              <a:t>YÊU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</a:rPr>
              <a:t>CẦU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</a:rPr>
              <a:t>: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- 2 </a:t>
            </a:r>
            <a:r>
              <a:rPr kumimoji="0" lang="en-US" sz="2400" i="0" u="none" strike="noStrike" cap="none" normalizeH="0" dirty="0" err="1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học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400" i="0" u="none" strike="noStrike" cap="none" normalizeH="0" dirty="0" err="1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sinh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400" i="0" u="none" strike="noStrike" cap="none" normalizeH="0" dirty="0" err="1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thi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400" i="0" u="none" strike="noStrike" cap="none" normalizeH="0" dirty="0" err="1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viết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400" i="0" u="none" strike="noStrike" cap="none" normalizeH="0" dirty="0" err="1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trên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400" i="0" u="none" strike="noStrike" cap="none" normalizeH="0" dirty="0" err="1" smtClean="0">
                <a:ln>
                  <a:noFill/>
                </a:ln>
                <a:solidFill>
                  <a:srgbClr val="FFFFCC"/>
                </a:solidFill>
                <a:effectLst/>
                <a:latin typeface="Times New Roman" pitchFamily="18" charset="0"/>
              </a:rPr>
              <a:t>bảng</a:t>
            </a:r>
            <a:endParaRPr kumimoji="0" lang="en-US" sz="2400" i="0" u="none" strike="noStrike" cap="none" normalizeH="0" dirty="0" smtClean="0">
              <a:ln>
                <a:noFill/>
              </a:ln>
              <a:solidFill>
                <a:srgbClr val="FFFFCC"/>
              </a:solidFill>
              <a:effectLst/>
              <a:latin typeface="Times New Roman" pitchFamily="18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FFFFCC"/>
                </a:solidFill>
              </a:rPr>
              <a:t>- Ai </a:t>
            </a:r>
            <a:r>
              <a:rPr lang="en-US" sz="2400" dirty="0" err="1" smtClean="0">
                <a:solidFill>
                  <a:srgbClr val="FFFFCC"/>
                </a:solidFill>
              </a:rPr>
              <a:t>sắp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xếp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đúng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thứ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tự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và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nhanh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hơn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là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người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chiến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thắng</a:t>
            </a:r>
            <a:r>
              <a:rPr lang="en-US" sz="2400" dirty="0" smtClean="0">
                <a:solidFill>
                  <a:srgbClr val="FFFFCC"/>
                </a:solidFill>
              </a:rPr>
              <a:t>, </a:t>
            </a:r>
            <a:r>
              <a:rPr lang="en-US" sz="2400" dirty="0" err="1" smtClean="0">
                <a:solidFill>
                  <a:srgbClr val="FFFFCC"/>
                </a:solidFill>
              </a:rPr>
              <a:t>nhận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được</a:t>
            </a:r>
            <a:r>
              <a:rPr lang="en-US" sz="2400" dirty="0" smtClean="0">
                <a:solidFill>
                  <a:srgbClr val="FFFFCC"/>
                </a:solidFill>
              </a:rPr>
              <a:t> 1 </a:t>
            </a:r>
            <a:r>
              <a:rPr lang="en-US" sz="2400" dirty="0" err="1" smtClean="0">
                <a:solidFill>
                  <a:srgbClr val="FFFFCC"/>
                </a:solidFill>
              </a:rPr>
              <a:t>điểm</a:t>
            </a:r>
            <a:r>
              <a:rPr lang="en-US" sz="2400" dirty="0" smtClean="0">
                <a:solidFill>
                  <a:srgbClr val="FFFFCC"/>
                </a:solidFill>
              </a:rPr>
              <a:t> 10.</a:t>
            </a:r>
            <a:endParaRPr kumimoji="0" lang="en-US" sz="2400" i="0" u="none" strike="noStrike" cap="none" normalizeH="0" dirty="0" smtClean="0">
              <a:ln>
                <a:noFill/>
              </a:ln>
              <a:solidFill>
                <a:srgbClr val="FFFFCC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101025"/>
            <a:ext cx="7010400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rgbClr val="FF0000"/>
                </a:solidFill>
              </a:rPr>
              <a:t>DÀN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MỤC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MỘT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VĂN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CÁO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57200" y="10668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Quốc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hiệu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tiêu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ngữ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57200" y="17526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Địa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điểm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làm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báo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cáo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57200" y="24384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3. </a:t>
            </a:r>
            <a:r>
              <a:rPr lang="en-US" dirty="0" err="1" smtClean="0">
                <a:solidFill>
                  <a:schemeClr val="tx1"/>
                </a:solidFill>
              </a:rPr>
              <a:t>Tên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văn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bản</a:t>
            </a:r>
            <a:r>
              <a:rPr lang="en-US" dirty="0">
                <a:solidFill>
                  <a:schemeClr val="tx1"/>
                </a:solidFill>
              </a:rPr>
              <a:t>:  </a:t>
            </a:r>
            <a:r>
              <a:rPr lang="en-US" dirty="0" err="1" smtClean="0">
                <a:solidFill>
                  <a:schemeClr val="tx1"/>
                </a:solidFill>
              </a:rPr>
              <a:t>Báo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về</a:t>
            </a:r>
            <a:r>
              <a:rPr lang="en-US" dirty="0" smtClean="0">
                <a:solidFill>
                  <a:schemeClr val="tx1"/>
                </a:solidFill>
              </a:rPr>
              <a:t>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47932" y="3124199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4. </a:t>
            </a:r>
            <a:r>
              <a:rPr lang="en-US" dirty="0" err="1">
                <a:solidFill>
                  <a:schemeClr val="tx1"/>
                </a:solidFill>
              </a:rPr>
              <a:t>Nơi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nhận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báo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cáo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57200" y="3733800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5. </a:t>
            </a:r>
            <a:r>
              <a:rPr lang="en-US" dirty="0" err="1">
                <a:solidFill>
                  <a:schemeClr val="tx1"/>
                </a:solidFill>
              </a:rPr>
              <a:t>Người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tổ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chức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báo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cáo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6. </a:t>
            </a:r>
            <a:r>
              <a:rPr lang="en-US" dirty="0" err="1" smtClean="0">
                <a:solidFill>
                  <a:schemeClr val="tx1"/>
                </a:solidFill>
              </a:rPr>
              <a:t>Báo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lí</a:t>
            </a:r>
            <a:r>
              <a:rPr lang="en-US" dirty="0" smtClean="0">
                <a:solidFill>
                  <a:schemeClr val="tx1"/>
                </a:solidFill>
              </a:rPr>
              <a:t> do, </a:t>
            </a:r>
            <a:r>
              <a:rPr lang="en-US" dirty="0" err="1" smtClean="0">
                <a:solidFill>
                  <a:schemeClr val="tx1"/>
                </a:solidFill>
              </a:rPr>
              <a:t>sự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việc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kết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quả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được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457200" y="5105400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7. </a:t>
            </a:r>
            <a:r>
              <a:rPr lang="en-US" dirty="0" err="1" smtClean="0">
                <a:solidFill>
                  <a:schemeClr val="tx1"/>
                </a:solidFill>
              </a:rPr>
              <a:t>Chữ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kí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họ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tên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người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báo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cáo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7" grpId="0"/>
      <p:bldP spid="20488" grpId="0"/>
      <p:bldP spid="20489" grpId="0"/>
      <p:bldP spid="20490" grpId="0"/>
      <p:bldP spid="20491" grpId="0"/>
      <p:bldP spid="2049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1137"/>
            <a:ext cx="8763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So </a:t>
            </a:r>
            <a:r>
              <a:rPr lang="en-US" b="1" dirty="0" err="1" smtClean="0">
                <a:solidFill>
                  <a:srgbClr val="FF0000"/>
                </a:solidFill>
              </a:rPr>
              <a:t>sánh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văn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với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văn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đề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nghị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Group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495994"/>
              </p:ext>
            </p:extLst>
          </p:nvPr>
        </p:nvGraphicFramePr>
        <p:xfrm>
          <a:off x="273909" y="889337"/>
          <a:ext cx="8839199" cy="3843214"/>
        </p:xfrm>
        <a:graphic>
          <a:graphicData uri="http://schemas.openxmlformats.org/drawingml/2006/table">
            <a:tbl>
              <a:tblPr/>
              <a:tblGrid>
                <a:gridCol w="936604"/>
                <a:gridCol w="2048821"/>
                <a:gridCol w="2926887"/>
                <a:gridCol w="2926887"/>
              </a:tblGrid>
              <a:tr h="3505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05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536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nghị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nghị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05938"/>
              </p:ext>
            </p:extLst>
          </p:nvPr>
        </p:nvGraphicFramePr>
        <p:xfrm>
          <a:off x="228600" y="965537"/>
          <a:ext cx="8839199" cy="4541538"/>
        </p:xfrm>
        <a:graphic>
          <a:graphicData uri="http://schemas.openxmlformats.org/drawingml/2006/table">
            <a:tbl>
              <a:tblPr/>
              <a:tblGrid>
                <a:gridCol w="936604"/>
                <a:gridCol w="2048821"/>
                <a:gridCol w="2926887"/>
                <a:gridCol w="2926887"/>
              </a:tblGrid>
              <a:tr h="3505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05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536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nghị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nghị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khuôn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dàn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tương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ràng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mạch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lạc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nguyện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vọng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kèm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ràng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chi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5613737"/>
            <a:ext cx="430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</a:rPr>
              <a:t>Thảo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luận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nhóm</a:t>
            </a:r>
            <a:r>
              <a:rPr lang="en-US" sz="2000" dirty="0" smtClean="0">
                <a:solidFill>
                  <a:srgbClr val="FF0000"/>
                </a:solidFill>
              </a:rPr>
              <a:t> 2 </a:t>
            </a:r>
            <a:r>
              <a:rPr lang="en-US" sz="2000" dirty="0" err="1" smtClean="0">
                <a:solidFill>
                  <a:srgbClr val="FF0000"/>
                </a:solidFill>
              </a:rPr>
              <a:t>người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</a:rPr>
              <a:t>Thời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gian</a:t>
            </a:r>
            <a:r>
              <a:rPr lang="en-US" sz="2000" dirty="0" smtClean="0">
                <a:solidFill>
                  <a:srgbClr val="FF0000"/>
                </a:solidFill>
              </a:rPr>
              <a:t>: 3 </a:t>
            </a:r>
            <a:r>
              <a:rPr lang="en-US" sz="2000" dirty="0" err="1" smtClean="0">
                <a:solidFill>
                  <a:srgbClr val="FF0000"/>
                </a:solidFill>
              </a:rPr>
              <a:t>phút</a:t>
            </a:r>
            <a:endParaRPr lang="en-US" sz="2000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</a:rPr>
              <a:t>Trình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bày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ra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phiếu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bài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tập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3 Minute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5617856"/>
            <a:ext cx="152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670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</p:spPr>
      </p:pic>
      <p:sp>
        <p:nvSpPr>
          <p:cNvPr id="56363" name="AutoShape 43"/>
          <p:cNvSpPr>
            <a:spLocks noChangeArrowheads="1"/>
          </p:cNvSpPr>
          <p:nvPr/>
        </p:nvSpPr>
        <p:spPr bwMode="auto">
          <a:xfrm>
            <a:off x="350838" y="349250"/>
            <a:ext cx="346075" cy="5080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64" name="AutoShape 44"/>
          <p:cNvSpPr>
            <a:spLocks noChangeArrowheads="1"/>
          </p:cNvSpPr>
          <p:nvPr/>
        </p:nvSpPr>
        <p:spPr bwMode="auto">
          <a:xfrm>
            <a:off x="401638" y="1662113"/>
            <a:ext cx="346075" cy="6096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3200"/>
          </a:p>
        </p:txBody>
      </p:sp>
      <p:sp>
        <p:nvSpPr>
          <p:cNvPr id="56365" name="AutoShape 45"/>
          <p:cNvSpPr>
            <a:spLocks noChangeArrowheads="1"/>
          </p:cNvSpPr>
          <p:nvPr/>
        </p:nvSpPr>
        <p:spPr bwMode="auto">
          <a:xfrm>
            <a:off x="8721725" y="5486400"/>
            <a:ext cx="346075" cy="6096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66" name="AutoShape 46"/>
          <p:cNvSpPr>
            <a:spLocks noChangeArrowheads="1"/>
          </p:cNvSpPr>
          <p:nvPr/>
        </p:nvSpPr>
        <p:spPr bwMode="auto">
          <a:xfrm>
            <a:off x="8513763" y="0"/>
            <a:ext cx="346075" cy="6096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67" name="AutoShape 47"/>
          <p:cNvSpPr>
            <a:spLocks noChangeArrowheads="1"/>
          </p:cNvSpPr>
          <p:nvPr/>
        </p:nvSpPr>
        <p:spPr bwMode="auto">
          <a:xfrm>
            <a:off x="8455025" y="2555875"/>
            <a:ext cx="230188" cy="479425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68" name="AutoShape 48"/>
          <p:cNvSpPr>
            <a:spLocks noChangeArrowheads="1"/>
          </p:cNvSpPr>
          <p:nvPr/>
        </p:nvSpPr>
        <p:spPr bwMode="auto">
          <a:xfrm>
            <a:off x="393700" y="3671888"/>
            <a:ext cx="274638" cy="5080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69" name="AutoShape 49"/>
          <p:cNvSpPr>
            <a:spLocks noChangeArrowheads="1"/>
          </p:cNvSpPr>
          <p:nvPr/>
        </p:nvSpPr>
        <p:spPr bwMode="auto">
          <a:xfrm>
            <a:off x="742950" y="2540000"/>
            <a:ext cx="346075" cy="6096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0" name="AutoShape 50"/>
          <p:cNvSpPr>
            <a:spLocks noChangeArrowheads="1"/>
          </p:cNvSpPr>
          <p:nvPr/>
        </p:nvSpPr>
        <p:spPr bwMode="auto">
          <a:xfrm>
            <a:off x="8582025" y="3222625"/>
            <a:ext cx="287338" cy="5080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1" name="AutoShape 51"/>
          <p:cNvSpPr>
            <a:spLocks noChangeArrowheads="1"/>
          </p:cNvSpPr>
          <p:nvPr/>
        </p:nvSpPr>
        <p:spPr bwMode="auto">
          <a:xfrm>
            <a:off x="239713" y="2211388"/>
            <a:ext cx="503237" cy="48577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2" name="AutoShape 52"/>
          <p:cNvSpPr>
            <a:spLocks noChangeArrowheads="1"/>
          </p:cNvSpPr>
          <p:nvPr/>
        </p:nvSpPr>
        <p:spPr bwMode="auto">
          <a:xfrm>
            <a:off x="674688" y="3228975"/>
            <a:ext cx="401637" cy="39846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3" name="AutoShape 53"/>
          <p:cNvSpPr>
            <a:spLocks noChangeArrowheads="1"/>
          </p:cNvSpPr>
          <p:nvPr/>
        </p:nvSpPr>
        <p:spPr bwMode="auto">
          <a:xfrm>
            <a:off x="209550" y="4460875"/>
            <a:ext cx="342900" cy="34131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4" name="AutoShape 54"/>
          <p:cNvSpPr>
            <a:spLocks noChangeArrowheads="1"/>
          </p:cNvSpPr>
          <p:nvPr/>
        </p:nvSpPr>
        <p:spPr bwMode="auto">
          <a:xfrm>
            <a:off x="268288" y="5913438"/>
            <a:ext cx="357187" cy="48577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5" name="AutoShape 55"/>
          <p:cNvSpPr>
            <a:spLocks noChangeArrowheads="1"/>
          </p:cNvSpPr>
          <p:nvPr/>
        </p:nvSpPr>
        <p:spPr bwMode="auto">
          <a:xfrm>
            <a:off x="8048625" y="309563"/>
            <a:ext cx="503238" cy="48577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6" name="AutoShape 56"/>
          <p:cNvSpPr>
            <a:spLocks noChangeArrowheads="1"/>
          </p:cNvSpPr>
          <p:nvPr/>
        </p:nvSpPr>
        <p:spPr bwMode="auto">
          <a:xfrm>
            <a:off x="7875588" y="846138"/>
            <a:ext cx="503237" cy="48577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7" name="AutoShape 57"/>
          <p:cNvSpPr>
            <a:spLocks noChangeArrowheads="1"/>
          </p:cNvSpPr>
          <p:nvPr/>
        </p:nvSpPr>
        <p:spPr bwMode="auto">
          <a:xfrm>
            <a:off x="8382000" y="4140200"/>
            <a:ext cx="357188" cy="48577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8" name="AutoShape 58"/>
          <p:cNvSpPr>
            <a:spLocks noChangeArrowheads="1"/>
          </p:cNvSpPr>
          <p:nvPr/>
        </p:nvSpPr>
        <p:spPr bwMode="auto">
          <a:xfrm>
            <a:off x="8270875" y="5029200"/>
            <a:ext cx="415925" cy="4413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79" name="AutoShape 59"/>
          <p:cNvSpPr>
            <a:spLocks noChangeArrowheads="1"/>
          </p:cNvSpPr>
          <p:nvPr/>
        </p:nvSpPr>
        <p:spPr bwMode="auto">
          <a:xfrm>
            <a:off x="8237538" y="1258888"/>
            <a:ext cx="300037" cy="463550"/>
          </a:xfrm>
          <a:prstGeom prst="star5">
            <a:avLst/>
          </a:prstGeom>
          <a:solidFill>
            <a:srgbClr val="D8FA2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0" name="AutoShape 60"/>
          <p:cNvSpPr>
            <a:spLocks noChangeArrowheads="1"/>
          </p:cNvSpPr>
          <p:nvPr/>
        </p:nvSpPr>
        <p:spPr bwMode="auto">
          <a:xfrm>
            <a:off x="8194675" y="1870075"/>
            <a:ext cx="314325" cy="333375"/>
          </a:xfrm>
          <a:prstGeom prst="star5">
            <a:avLst/>
          </a:prstGeom>
          <a:solidFill>
            <a:srgbClr val="D8FA2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1" name="AutoShape 61"/>
          <p:cNvSpPr>
            <a:spLocks noChangeArrowheads="1"/>
          </p:cNvSpPr>
          <p:nvPr/>
        </p:nvSpPr>
        <p:spPr bwMode="auto">
          <a:xfrm>
            <a:off x="377825" y="931863"/>
            <a:ext cx="300038" cy="463550"/>
          </a:xfrm>
          <a:prstGeom prst="star5">
            <a:avLst/>
          </a:prstGeom>
          <a:solidFill>
            <a:srgbClr val="D8FA2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2" name="AutoShape 62"/>
          <p:cNvSpPr>
            <a:spLocks noChangeArrowheads="1"/>
          </p:cNvSpPr>
          <p:nvPr/>
        </p:nvSpPr>
        <p:spPr bwMode="auto">
          <a:xfrm>
            <a:off x="0" y="0"/>
            <a:ext cx="300038" cy="463550"/>
          </a:xfrm>
          <a:prstGeom prst="star5">
            <a:avLst/>
          </a:prstGeom>
          <a:solidFill>
            <a:srgbClr val="D8FA2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3" name="AutoShape 63"/>
          <p:cNvSpPr>
            <a:spLocks noChangeArrowheads="1"/>
          </p:cNvSpPr>
          <p:nvPr/>
        </p:nvSpPr>
        <p:spPr bwMode="auto">
          <a:xfrm>
            <a:off x="219075" y="4981575"/>
            <a:ext cx="328613" cy="434975"/>
          </a:xfrm>
          <a:prstGeom prst="star5">
            <a:avLst/>
          </a:prstGeom>
          <a:solidFill>
            <a:srgbClr val="D8FA2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4" name="AutoShape 64"/>
          <p:cNvSpPr>
            <a:spLocks noChangeArrowheads="1"/>
          </p:cNvSpPr>
          <p:nvPr/>
        </p:nvSpPr>
        <p:spPr bwMode="auto">
          <a:xfrm>
            <a:off x="3367088" y="1976438"/>
            <a:ext cx="300037" cy="463550"/>
          </a:xfrm>
          <a:prstGeom prst="star5">
            <a:avLst/>
          </a:prstGeom>
          <a:solidFill>
            <a:srgbClr val="D8FA2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5" name="AutoShape 65"/>
          <p:cNvSpPr>
            <a:spLocks noChangeArrowheads="1"/>
          </p:cNvSpPr>
          <p:nvPr/>
        </p:nvSpPr>
        <p:spPr bwMode="auto">
          <a:xfrm>
            <a:off x="2874963" y="0"/>
            <a:ext cx="300037" cy="463550"/>
          </a:xfrm>
          <a:prstGeom prst="star5">
            <a:avLst/>
          </a:prstGeom>
          <a:solidFill>
            <a:srgbClr val="D8FA2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6" name="AutoShape 66"/>
          <p:cNvSpPr>
            <a:spLocks noChangeArrowheads="1"/>
          </p:cNvSpPr>
          <p:nvPr/>
        </p:nvSpPr>
        <p:spPr bwMode="auto">
          <a:xfrm>
            <a:off x="4495800" y="2819400"/>
            <a:ext cx="287337" cy="5080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7" name="AutoShape 67"/>
          <p:cNvSpPr>
            <a:spLocks noChangeArrowheads="1"/>
          </p:cNvSpPr>
          <p:nvPr/>
        </p:nvSpPr>
        <p:spPr bwMode="auto">
          <a:xfrm>
            <a:off x="6180138" y="5262563"/>
            <a:ext cx="287337" cy="5080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8" name="AutoShape 68"/>
          <p:cNvSpPr>
            <a:spLocks noChangeArrowheads="1"/>
          </p:cNvSpPr>
          <p:nvPr/>
        </p:nvSpPr>
        <p:spPr bwMode="auto">
          <a:xfrm>
            <a:off x="3294063" y="5775325"/>
            <a:ext cx="357187" cy="369888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89" name="AutoShape 69"/>
          <p:cNvSpPr>
            <a:spLocks noChangeArrowheads="1"/>
          </p:cNvSpPr>
          <p:nvPr/>
        </p:nvSpPr>
        <p:spPr bwMode="auto">
          <a:xfrm>
            <a:off x="6705600" y="1752600"/>
            <a:ext cx="357187" cy="48577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90" name="AutoShape 70"/>
          <p:cNvSpPr>
            <a:spLocks noChangeArrowheads="1"/>
          </p:cNvSpPr>
          <p:nvPr/>
        </p:nvSpPr>
        <p:spPr bwMode="auto">
          <a:xfrm>
            <a:off x="7000875" y="323850"/>
            <a:ext cx="314325" cy="333375"/>
          </a:xfrm>
          <a:prstGeom prst="star5">
            <a:avLst/>
          </a:prstGeom>
          <a:solidFill>
            <a:srgbClr val="D8FA2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91" name="AutoShape 71"/>
          <p:cNvSpPr>
            <a:spLocks noChangeArrowheads="1"/>
          </p:cNvSpPr>
          <p:nvPr/>
        </p:nvSpPr>
        <p:spPr bwMode="auto">
          <a:xfrm>
            <a:off x="8462963" y="2197100"/>
            <a:ext cx="314325" cy="333375"/>
          </a:xfrm>
          <a:prstGeom prst="star5">
            <a:avLst/>
          </a:prstGeom>
          <a:solidFill>
            <a:srgbClr val="D8FA2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6392" name="AutoShape 72"/>
          <p:cNvSpPr>
            <a:spLocks noChangeArrowheads="1"/>
          </p:cNvSpPr>
          <p:nvPr/>
        </p:nvSpPr>
        <p:spPr bwMode="auto">
          <a:xfrm>
            <a:off x="3429000" y="3276600"/>
            <a:ext cx="287338" cy="5080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235075" y="533400"/>
            <a:ext cx="2041525" cy="1735138"/>
            <a:chOff x="1235075" y="533400"/>
            <a:chExt cx="2041525" cy="1735138"/>
          </a:xfrm>
        </p:grpSpPr>
        <p:sp>
          <p:nvSpPr>
            <p:cNvPr id="56351" name="AutoShape 31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235075" y="533400"/>
              <a:ext cx="2041525" cy="1735138"/>
            </a:xfrm>
            <a:prstGeom prst="star5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5413" name="Text Box 7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79625" y="1066800"/>
              <a:ext cx="4349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 u="sng" dirty="0"/>
                <a:t>1</a:t>
              </a: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4268787" y="381000"/>
            <a:ext cx="1751013" cy="1681163"/>
            <a:chOff x="4268787" y="223837"/>
            <a:chExt cx="1751013" cy="1681163"/>
          </a:xfrm>
        </p:grpSpPr>
        <p:sp>
          <p:nvSpPr>
            <p:cNvPr id="56343" name="AutoShape 23"/>
            <p:cNvSpPr>
              <a:spLocks noChangeArrowheads="1"/>
            </p:cNvSpPr>
            <p:nvPr/>
          </p:nvSpPr>
          <p:spPr bwMode="auto">
            <a:xfrm>
              <a:off x="4268787" y="223837"/>
              <a:ext cx="1751013" cy="1681163"/>
            </a:xfrm>
            <a:prstGeom prst="star5">
              <a:avLst>
                <a:gd name="adj" fmla="val 23783"/>
                <a:gd name="hf" fmla="val 105146"/>
                <a:gd name="vf" fmla="val 110557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5411" name="Text Box 78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975225" y="817563"/>
              <a:ext cx="434975" cy="706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 u="sng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5703887" y="2438400"/>
            <a:ext cx="1916113" cy="1844675"/>
            <a:chOff x="6875462" y="1042988"/>
            <a:chExt cx="1916113" cy="1844675"/>
          </a:xfrm>
        </p:grpSpPr>
        <p:sp>
          <p:nvSpPr>
            <p:cNvPr id="56342" name="AutoShape 22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875462" y="1042988"/>
              <a:ext cx="1916113" cy="1844675"/>
            </a:xfrm>
            <a:prstGeom prst="star5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5409" name="Text Box 79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594600" y="1722438"/>
              <a:ext cx="4349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 u="sng" dirty="0"/>
                <a:t>3</a:t>
              </a: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1447800" y="2971800"/>
            <a:ext cx="1890713" cy="1614488"/>
            <a:chOff x="3886200" y="4572000"/>
            <a:chExt cx="1890713" cy="1614488"/>
          </a:xfrm>
        </p:grpSpPr>
        <p:sp>
          <p:nvSpPr>
            <p:cNvPr id="56344" name="AutoShape 24"/>
            <p:cNvSpPr>
              <a:spLocks noChangeArrowheads="1"/>
            </p:cNvSpPr>
            <p:nvPr/>
          </p:nvSpPr>
          <p:spPr bwMode="auto">
            <a:xfrm>
              <a:off x="3886200" y="4572000"/>
              <a:ext cx="1890713" cy="1614488"/>
            </a:xfrm>
            <a:prstGeom prst="star5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5407" name="Text Box 81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702175" y="5167313"/>
              <a:ext cx="43497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u="sng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3810000" y="4572000"/>
            <a:ext cx="1814512" cy="1511300"/>
            <a:chOff x="6529388" y="3336925"/>
            <a:chExt cx="1814512" cy="1511300"/>
          </a:xfrm>
        </p:grpSpPr>
        <p:sp>
          <p:nvSpPr>
            <p:cNvPr id="56345" name="AutoShape 25"/>
            <p:cNvSpPr>
              <a:spLocks noChangeArrowheads="1"/>
            </p:cNvSpPr>
            <p:nvPr/>
          </p:nvSpPr>
          <p:spPr bwMode="auto">
            <a:xfrm>
              <a:off x="6529388" y="3336925"/>
              <a:ext cx="1814512" cy="15113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5405" name="Text Box 82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243763" y="3871913"/>
              <a:ext cx="4349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u="sng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6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6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6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6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6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6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6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6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6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6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6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6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6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6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6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6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6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6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6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5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5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5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63" grpId="0" animBg="1"/>
      <p:bldP spid="56364" grpId="0" animBg="1"/>
      <p:bldP spid="56365" grpId="0" animBg="1"/>
      <p:bldP spid="56366" grpId="0" animBg="1"/>
      <p:bldP spid="56367" grpId="0" animBg="1"/>
      <p:bldP spid="56368" grpId="0" animBg="1"/>
      <p:bldP spid="56369" grpId="0" animBg="1"/>
      <p:bldP spid="56370" grpId="0" animBg="1"/>
      <p:bldP spid="56371" grpId="0" animBg="1"/>
      <p:bldP spid="56372" grpId="0" animBg="1"/>
      <p:bldP spid="56373" grpId="0" animBg="1"/>
      <p:bldP spid="56374" grpId="0" animBg="1"/>
      <p:bldP spid="56375" grpId="0" animBg="1"/>
      <p:bldP spid="56376" grpId="0" animBg="1"/>
      <p:bldP spid="56377" grpId="0" animBg="1"/>
      <p:bldP spid="56378" grpId="0" animBg="1"/>
      <p:bldP spid="56379" grpId="0" animBg="1"/>
      <p:bldP spid="56380" grpId="0" animBg="1"/>
      <p:bldP spid="56381" grpId="0" animBg="1"/>
      <p:bldP spid="56382" grpId="0" animBg="1"/>
      <p:bldP spid="56383" grpId="0" animBg="1"/>
      <p:bldP spid="56384" grpId="0" animBg="1"/>
      <p:bldP spid="56385" grpId="0" animBg="1"/>
      <p:bldP spid="56386" grpId="0" animBg="1"/>
      <p:bldP spid="56387" grpId="0" animBg="1"/>
      <p:bldP spid="56388" grpId="0" animBg="1"/>
      <p:bldP spid="56389" grpId="0" animBg="1"/>
      <p:bldP spid="56390" grpId="0" animBg="1"/>
      <p:bldP spid="56391" grpId="0" animBg="1"/>
      <p:bldP spid="5639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915400" cy="708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CỘNG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HỘI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NGHĨA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VIỆT</a:t>
            </a:r>
            <a:r>
              <a:rPr lang="en-US" sz="2000" dirty="0">
                <a:solidFill>
                  <a:schemeClr val="tx1"/>
                </a:solidFill>
              </a:rPr>
              <a:t> NAM</a:t>
            </a:r>
          </a:p>
          <a:p>
            <a:pPr algn="ctr"/>
            <a:r>
              <a:rPr lang="en-US" sz="2000" b="1" u="sng" dirty="0" err="1">
                <a:solidFill>
                  <a:schemeClr val="tx1"/>
                </a:solidFill>
              </a:rPr>
              <a:t>Độc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lập</a:t>
            </a:r>
            <a:r>
              <a:rPr lang="en-US" sz="2000" b="1" u="sng" dirty="0">
                <a:solidFill>
                  <a:schemeClr val="tx1"/>
                </a:solidFill>
              </a:rPr>
              <a:t> - </a:t>
            </a:r>
            <a:r>
              <a:rPr lang="en-US" sz="2000" b="1" u="sng" dirty="0" err="1">
                <a:solidFill>
                  <a:schemeClr val="tx1"/>
                </a:solidFill>
              </a:rPr>
              <a:t>Tự</a:t>
            </a:r>
            <a:r>
              <a:rPr lang="en-US" sz="2000" b="1" u="sng" dirty="0">
                <a:solidFill>
                  <a:schemeClr val="tx1"/>
                </a:solidFill>
              </a:rPr>
              <a:t> do - </a:t>
            </a:r>
            <a:r>
              <a:rPr lang="en-US" sz="2000" b="1" u="sng" dirty="0" err="1">
                <a:solidFill>
                  <a:schemeClr val="tx1"/>
                </a:solidFill>
              </a:rPr>
              <a:t>Hạnh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phúc</a:t>
            </a:r>
            <a:endParaRPr lang="en-US" sz="2000" b="1" u="sng" dirty="0">
              <a:solidFill>
                <a:schemeClr val="tx1"/>
              </a:solidFill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                                             Nam </a:t>
            </a:r>
            <a:r>
              <a:rPr lang="en-US" sz="2000" dirty="0" err="1">
                <a:solidFill>
                  <a:schemeClr val="tx1"/>
                </a:solidFill>
              </a:rPr>
              <a:t>Định</a:t>
            </a:r>
            <a:r>
              <a:rPr lang="en-US" sz="2000" dirty="0">
                <a:solidFill>
                  <a:schemeClr val="tx1"/>
                </a:solidFill>
              </a:rPr>
              <a:t> , </a:t>
            </a:r>
            <a:r>
              <a:rPr lang="en-US" sz="2000" dirty="0" err="1">
                <a:solidFill>
                  <a:schemeClr val="tx1"/>
                </a:solidFill>
              </a:rPr>
              <a:t>ngày</a:t>
            </a:r>
            <a:r>
              <a:rPr lang="en-US" sz="2000" dirty="0">
                <a:solidFill>
                  <a:schemeClr val="tx1"/>
                </a:solidFill>
              </a:rPr>
              <a:t> 8 </a:t>
            </a:r>
            <a:r>
              <a:rPr lang="en-US" sz="2000" dirty="0" err="1">
                <a:solidFill>
                  <a:schemeClr val="tx1"/>
                </a:solidFill>
              </a:rPr>
              <a:t>tháng</a:t>
            </a:r>
            <a:r>
              <a:rPr lang="en-US" sz="2000" dirty="0">
                <a:solidFill>
                  <a:schemeClr val="tx1"/>
                </a:solidFill>
              </a:rPr>
              <a:t> 9 </a:t>
            </a:r>
            <a:r>
              <a:rPr lang="en-US" sz="2000" dirty="0" err="1">
                <a:solidFill>
                  <a:schemeClr val="tx1"/>
                </a:solidFill>
              </a:rPr>
              <a:t>năm</a:t>
            </a:r>
            <a:r>
              <a:rPr lang="en-US" sz="2000" dirty="0">
                <a:solidFill>
                  <a:schemeClr val="tx1"/>
                </a:solidFill>
              </a:rPr>
              <a:t> 2003</a:t>
            </a:r>
          </a:p>
          <a:p>
            <a:pPr lvl="1" algn="ctr"/>
            <a:endParaRPr lang="en-US" sz="2000" b="1" dirty="0">
              <a:solidFill>
                <a:schemeClr val="tx1"/>
              </a:solidFill>
            </a:endParaRPr>
          </a:p>
          <a:p>
            <a:pPr lvl="1" algn="ctr"/>
            <a:r>
              <a:rPr lang="en-US" sz="2000" b="1" dirty="0" err="1">
                <a:solidFill>
                  <a:schemeClr val="tx1"/>
                </a:solidFill>
              </a:rPr>
              <a:t>BÁO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CÁO</a:t>
            </a:r>
            <a:endParaRPr lang="en-US" sz="2000" b="1" dirty="0">
              <a:solidFill>
                <a:schemeClr val="tx1"/>
              </a:solidFill>
            </a:endParaRPr>
          </a:p>
          <a:p>
            <a:pPr lvl="1" algn="ctr"/>
            <a:r>
              <a:rPr lang="en-US" sz="2000" b="1" dirty="0" err="1">
                <a:solidFill>
                  <a:schemeClr val="tx1"/>
                </a:solidFill>
              </a:rPr>
              <a:t>Về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kết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quả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quyên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góp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ủng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hộ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các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bạn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học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sinh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vùng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lũ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lụt</a:t>
            </a:r>
            <a:endParaRPr lang="en-US" sz="2000" b="1" dirty="0">
              <a:solidFill>
                <a:schemeClr val="tx1"/>
              </a:solidFill>
            </a:endParaRPr>
          </a:p>
          <a:p>
            <a:pPr lvl="1" algn="ctr"/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       </a:t>
            </a:r>
            <a:r>
              <a:rPr lang="en-US" sz="2000" dirty="0" err="1">
                <a:solidFill>
                  <a:schemeClr val="tx1"/>
                </a:solidFill>
              </a:rPr>
              <a:t>Kính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gửi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Tổng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phụ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Trường</a:t>
            </a:r>
            <a:r>
              <a:rPr lang="en-US" sz="2000" dirty="0">
                <a:solidFill>
                  <a:schemeClr val="tx1"/>
                </a:solidFill>
              </a:rPr>
              <a:t> THCS </a:t>
            </a:r>
            <a:r>
              <a:rPr lang="en-US" sz="2000" dirty="0" err="1">
                <a:solidFill>
                  <a:schemeClr val="tx1"/>
                </a:solidFill>
              </a:rPr>
              <a:t>Nguyễn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Trỗi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        </a:t>
            </a:r>
            <a:r>
              <a:rPr lang="en-US" sz="2000" dirty="0" err="1">
                <a:solidFill>
                  <a:schemeClr val="tx1"/>
                </a:solidFill>
              </a:rPr>
              <a:t>Hưởng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ứng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góp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giúp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vượt</a:t>
            </a:r>
            <a:r>
              <a:rPr lang="en-US" sz="2000" dirty="0">
                <a:solidFill>
                  <a:schemeClr val="tx1"/>
                </a:solidFill>
              </a:rPr>
              <a:t> qua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khăn</a:t>
            </a:r>
            <a:r>
              <a:rPr lang="en-US" sz="2000" dirty="0">
                <a:solidFill>
                  <a:schemeClr val="tx1"/>
                </a:solidFill>
              </a:rPr>
              <a:t> do </a:t>
            </a:r>
            <a:r>
              <a:rPr lang="en-US" sz="2000" dirty="0" err="1">
                <a:solidFill>
                  <a:schemeClr val="tx1"/>
                </a:solidFill>
              </a:rPr>
              <a:t>thiên</a:t>
            </a:r>
            <a:r>
              <a:rPr lang="en-US" sz="2000" dirty="0">
                <a:solidFill>
                  <a:schemeClr val="tx1"/>
                </a:solidFill>
              </a:rPr>
              <a:t> tai </a:t>
            </a:r>
            <a:r>
              <a:rPr lang="en-US" sz="2000" dirty="0" err="1">
                <a:solidFill>
                  <a:schemeClr val="tx1"/>
                </a:solidFill>
              </a:rPr>
              <a:t>gây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lớp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7C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hành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quyên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góp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gửi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sau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457200" indent="-457200" algn="just">
              <a:buAutoNum type="arabicParenR"/>
            </a:pPr>
            <a:r>
              <a:rPr lang="en-US" sz="2000" dirty="0" err="1">
                <a:solidFill>
                  <a:schemeClr val="tx1"/>
                </a:solidFill>
              </a:rPr>
              <a:t>Quần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áo</a:t>
            </a:r>
            <a:r>
              <a:rPr lang="en-US" sz="2000" dirty="0">
                <a:solidFill>
                  <a:schemeClr val="tx1"/>
                </a:solidFill>
              </a:rPr>
              <a:t>: 6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 algn="just">
              <a:buAutoNum type="arabicParenR"/>
            </a:pPr>
            <a:r>
              <a:rPr lang="en-US" sz="2000" dirty="0" err="1">
                <a:solidFill>
                  <a:schemeClr val="tx1"/>
                </a:solidFill>
              </a:rPr>
              <a:t>Sách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vở</a:t>
            </a:r>
            <a:r>
              <a:rPr lang="en-US" sz="2000" dirty="0">
                <a:solidFill>
                  <a:schemeClr val="tx1"/>
                </a:solidFill>
              </a:rPr>
              <a:t>: 12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khoa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cũ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lớp</a:t>
            </a:r>
            <a:r>
              <a:rPr lang="en-US" sz="2000" dirty="0">
                <a:solidFill>
                  <a:schemeClr val="tx1"/>
                </a:solidFill>
              </a:rPr>
              <a:t> 6)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30 </a:t>
            </a:r>
            <a:r>
              <a:rPr lang="en-US" sz="2000" dirty="0" err="1">
                <a:solidFill>
                  <a:schemeClr val="tx1"/>
                </a:solidFill>
              </a:rPr>
              <a:t>quyển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vở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sinh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 algn="just">
              <a:buAutoNum type="arabicParenR"/>
            </a:pPr>
            <a:r>
              <a:rPr lang="en-US" sz="2000" dirty="0" err="1">
                <a:solidFill>
                  <a:schemeClr val="tx1"/>
                </a:solidFill>
              </a:rPr>
              <a:t>Tiền</a:t>
            </a:r>
            <a:r>
              <a:rPr lang="en-US" sz="2000" dirty="0">
                <a:solidFill>
                  <a:schemeClr val="tx1"/>
                </a:solidFill>
              </a:rPr>
              <a:t>: 100 000 </a:t>
            </a:r>
            <a:r>
              <a:rPr lang="en-US" sz="2000" dirty="0" err="1">
                <a:solidFill>
                  <a:schemeClr val="tx1"/>
                </a:solidFill>
              </a:rPr>
              <a:t>đồng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       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       </a:t>
            </a:r>
            <a:r>
              <a:rPr lang="en-US" sz="2000" dirty="0" err="1">
                <a:solidFill>
                  <a:schemeClr val="tx1"/>
                </a:solidFill>
              </a:rPr>
              <a:t>Tất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góp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ủng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hộ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người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ủng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: 1 </a:t>
            </a:r>
            <a:r>
              <a:rPr lang="en-US" sz="2000" dirty="0" err="1">
                <a:solidFill>
                  <a:schemeClr val="tx1"/>
                </a:solidFill>
              </a:rPr>
              <a:t>bộ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20 000 </a:t>
            </a:r>
            <a:r>
              <a:rPr lang="en-US" sz="2000" dirty="0" err="1">
                <a:solidFill>
                  <a:schemeClr val="tx1"/>
                </a:solidFill>
              </a:rPr>
              <a:t>đồng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					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                                                 </a:t>
            </a:r>
            <a:r>
              <a:rPr lang="en-US" sz="2000" dirty="0" err="1">
                <a:solidFill>
                  <a:schemeClr val="tx1"/>
                </a:solidFill>
              </a:rPr>
              <a:t>Thay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lớp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7C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                                                                      </a:t>
            </a:r>
            <a:r>
              <a:rPr lang="en-US" sz="2000" b="1" dirty="0" err="1">
                <a:solidFill>
                  <a:schemeClr val="tx1"/>
                </a:solidFill>
              </a:rPr>
              <a:t>Lớp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trưởng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					(</a:t>
            </a:r>
            <a:r>
              <a:rPr lang="en-US" sz="2000" dirty="0" err="1">
                <a:solidFill>
                  <a:schemeClr val="tx1"/>
                </a:solidFill>
              </a:rPr>
              <a:t>Kí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rõ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tên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endParaRPr lang="en-US" sz="23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33400" y="312003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</a:rPr>
              <a:t>LƯU</a:t>
            </a:r>
            <a:r>
              <a:rPr lang="en-US" sz="2400" b="1" dirty="0" smtClean="0">
                <a:solidFill>
                  <a:srgbClr val="FF0000"/>
                </a:solidFill>
              </a:rPr>
              <a:t> Ý </a:t>
            </a:r>
            <a:r>
              <a:rPr lang="en-US" sz="2400" b="1" dirty="0" err="1" smtClean="0">
                <a:solidFill>
                  <a:srgbClr val="FF0000"/>
                </a:solidFill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BÀY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BÁO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CÁO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81000" y="845403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a.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Tên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văn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bản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chữ</a:t>
            </a:r>
            <a:r>
              <a:rPr lang="en-US" sz="2400" b="1" i="1" dirty="0">
                <a:solidFill>
                  <a:srgbClr val="FF0000"/>
                </a:solidFill>
              </a:rPr>
              <a:t> in </a:t>
            </a:r>
            <a:r>
              <a:rPr lang="en-US" sz="2400" b="1" i="1" dirty="0" err="1">
                <a:solidFill>
                  <a:srgbClr val="FF0000"/>
                </a:solidFill>
              </a:rPr>
              <a:t>hoa</a:t>
            </a:r>
            <a:r>
              <a:rPr lang="en-US" sz="2400" b="1" i="1" dirty="0">
                <a:solidFill>
                  <a:srgbClr val="FF0000"/>
                </a:solidFill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</a:rPr>
              <a:t>khổ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chữ</a:t>
            </a:r>
            <a:r>
              <a:rPr lang="en-US" sz="2400" b="1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81000" y="1607403"/>
            <a:ext cx="8305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b. </a:t>
            </a:r>
            <a:r>
              <a:rPr lang="en-US" sz="2400" b="1" i="1" dirty="0" err="1">
                <a:solidFill>
                  <a:srgbClr val="FF0000"/>
                </a:solidFill>
              </a:rPr>
              <a:t>Trình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bày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sáng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sủa</a:t>
            </a:r>
            <a:r>
              <a:rPr lang="en-US" sz="2400" b="1" i="1" dirty="0">
                <a:solidFill>
                  <a:srgbClr val="FF0000"/>
                </a:solidFill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</a:rPr>
              <a:t>cân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đối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+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Quốc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hiệu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ngữ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nơi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nội</a:t>
            </a:r>
            <a:r>
              <a:rPr lang="en-US" sz="2400" dirty="0">
                <a:solidFill>
                  <a:schemeClr val="tx1"/>
                </a:solidFill>
              </a:rPr>
              <a:t> dung </a:t>
            </a:r>
            <a:r>
              <a:rPr lang="en-US" sz="2400" dirty="0" err="1" smtClean="0">
                <a:solidFill>
                  <a:schemeClr val="tx1"/>
                </a:solidFill>
              </a:rPr>
              <a:t>báo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cáo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2 - </a:t>
            </a:r>
            <a:r>
              <a:rPr lang="en-US" sz="2400" dirty="0">
                <a:solidFill>
                  <a:schemeClr val="tx1"/>
                </a:solidFill>
              </a:rPr>
              <a:t>3 </a:t>
            </a:r>
            <a:r>
              <a:rPr lang="en-US" sz="2400" dirty="0" err="1" smtClean="0">
                <a:solidFill>
                  <a:schemeClr val="tx1"/>
                </a:solidFill>
              </a:rPr>
              <a:t>dòng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+ </a:t>
            </a:r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giấy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+ </a:t>
            </a:r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giấy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khoảng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trống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lớn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81000" y="4303225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c.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Tên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người</a:t>
            </a:r>
            <a:r>
              <a:rPr lang="en-US" sz="2400" b="1" i="1" dirty="0" smtClean="0">
                <a:solidFill>
                  <a:srgbClr val="FF0000"/>
                </a:solidFill>
              </a:rPr>
              <a:t> (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tổ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chức</a:t>
            </a:r>
            <a:r>
              <a:rPr lang="en-US" sz="2400" b="1" i="1" dirty="0" smtClean="0">
                <a:solidFill>
                  <a:srgbClr val="FF0000"/>
                </a:solidFill>
              </a:rPr>
              <a:t>)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báo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cáo</a:t>
            </a:r>
            <a:r>
              <a:rPr lang="en-US" sz="2400" i="1" dirty="0" smtClean="0">
                <a:solidFill>
                  <a:schemeClr val="tx1"/>
                </a:solidFill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nơi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nhận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báo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cáo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và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nội</a:t>
            </a:r>
            <a:r>
              <a:rPr lang="en-US" sz="2400" b="1" i="1" dirty="0" smtClean="0">
                <a:solidFill>
                  <a:srgbClr val="FF0000"/>
                </a:solidFill>
              </a:rPr>
              <a:t> dung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báo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cáo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mục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chú</a:t>
            </a:r>
            <a:r>
              <a:rPr lang="en-US" sz="2400" dirty="0" smtClean="0">
                <a:solidFill>
                  <a:schemeClr val="tx1"/>
                </a:solidFill>
              </a:rPr>
              <a:t> ý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bản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cáo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1000" y="5493603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d.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kết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quả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cũng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nêu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rõ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ràng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liệu</a:t>
            </a:r>
            <a:r>
              <a:rPr lang="en-US" sz="2400" b="1" i="1" dirty="0" smtClean="0">
                <a:solidFill>
                  <a:srgbClr val="FF0000"/>
                </a:solidFill>
              </a:rPr>
              <a:t> chi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i="1" dirty="0" smtClean="0">
                <a:solidFill>
                  <a:srgbClr val="FF0000"/>
                </a:solidFill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cụ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thể</a:t>
            </a:r>
            <a:r>
              <a:rPr lang="en-US" sz="2400" b="1" i="1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tránh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nói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chung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1511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04800" y="457200"/>
            <a:ext cx="8686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chemeClr val="tx1"/>
                </a:solidFill>
              </a:rPr>
              <a:t>Đọc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xét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sau</a:t>
            </a:r>
            <a:r>
              <a:rPr lang="en-US" sz="2400" dirty="0" smtClean="0">
                <a:solidFill>
                  <a:schemeClr val="tx1"/>
                </a:solidFill>
              </a:rPr>
              <a:t> :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1082219"/>
            <a:ext cx="85344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/>
            <a:endParaRPr lang="en-US" sz="2000" b="1" dirty="0" smtClean="0">
              <a:solidFill>
                <a:schemeClr val="tx1"/>
              </a:solidFill>
            </a:endParaRPr>
          </a:p>
          <a:p>
            <a:pPr lvl="1" algn="ctr"/>
            <a:endParaRPr lang="en-US" sz="2000" b="1" dirty="0">
              <a:solidFill>
                <a:schemeClr val="tx1"/>
              </a:solidFill>
            </a:endParaRPr>
          </a:p>
          <a:p>
            <a:pPr lvl="1" algn="ctr"/>
            <a:r>
              <a:rPr lang="en-US" sz="2000" b="1" dirty="0" err="1" smtClean="0">
                <a:solidFill>
                  <a:schemeClr val="tx1"/>
                </a:solidFill>
              </a:rPr>
              <a:t>BÁO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CÁO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2000" b="1" dirty="0" err="1" smtClean="0">
                <a:solidFill>
                  <a:schemeClr val="tx1"/>
                </a:solidFill>
              </a:rPr>
              <a:t>Về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kết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quả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công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tác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Kế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hoạch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đợt</a:t>
            </a:r>
            <a:r>
              <a:rPr lang="en-US" sz="2000" b="1" dirty="0" smtClean="0">
                <a:solidFill>
                  <a:schemeClr val="tx1"/>
                </a:solidFill>
              </a:rPr>
              <a:t> I </a:t>
            </a:r>
          </a:p>
          <a:p>
            <a:pPr lvl="1" algn="ctr"/>
            <a:r>
              <a:rPr lang="en-US" sz="2000" b="1" dirty="0" err="1" smtClean="0">
                <a:solidFill>
                  <a:schemeClr val="tx1"/>
                </a:solidFill>
              </a:rPr>
              <a:t>Năm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</a:rPr>
              <a:t> 2016 - 2017</a:t>
            </a:r>
          </a:p>
          <a:p>
            <a:pPr lvl="1" algn="ctr"/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</a:t>
            </a:r>
            <a:r>
              <a:rPr lang="en-US" sz="2000" dirty="0" err="1" smtClean="0">
                <a:solidFill>
                  <a:schemeClr val="tx1"/>
                </a:solidFill>
              </a:rPr>
              <a:t>Kính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gửi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Tổng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phụ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Đội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Trường</a:t>
            </a:r>
            <a:r>
              <a:rPr lang="en-US" sz="2000" dirty="0" smtClean="0">
                <a:solidFill>
                  <a:schemeClr val="tx1"/>
                </a:solidFill>
              </a:rPr>
              <a:t> THCS Long </a:t>
            </a:r>
            <a:r>
              <a:rPr lang="en-US" sz="2000" dirty="0" err="1" smtClean="0">
                <a:solidFill>
                  <a:schemeClr val="tx1"/>
                </a:solidFill>
              </a:rPr>
              <a:t>Biên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        </a:t>
            </a:r>
            <a:r>
              <a:rPr lang="en-US" sz="2000" dirty="0" err="1" smtClean="0">
                <a:solidFill>
                  <a:schemeClr val="tx1"/>
                </a:solidFill>
              </a:rPr>
              <a:t>Hưởng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ứng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trào</a:t>
            </a:r>
            <a:r>
              <a:rPr lang="en-US" sz="2000" dirty="0" smtClean="0">
                <a:solidFill>
                  <a:schemeClr val="tx1"/>
                </a:solidFill>
              </a:rPr>
              <a:t> “</a:t>
            </a:r>
            <a:r>
              <a:rPr lang="en-US" sz="2000" dirty="0" err="1" smtClean="0">
                <a:solidFill>
                  <a:schemeClr val="tx1"/>
                </a:solidFill>
              </a:rPr>
              <a:t>Chúng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kế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hoạch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nhỏ</a:t>
            </a:r>
            <a:r>
              <a:rPr lang="en-US" sz="2000" dirty="0" smtClean="0">
                <a:solidFill>
                  <a:schemeClr val="tx1"/>
                </a:solidFill>
              </a:rPr>
              <a:t>” </a:t>
            </a:r>
            <a:r>
              <a:rPr lang="en-US" sz="2000" dirty="0" err="1" smtClean="0">
                <a:solidFill>
                  <a:schemeClr val="tx1"/>
                </a:solidFill>
              </a:rPr>
              <a:t>đợt</a:t>
            </a:r>
            <a:r>
              <a:rPr lang="en-US" sz="2000" dirty="0" smtClean="0">
                <a:solidFill>
                  <a:schemeClr val="tx1"/>
                </a:solidFill>
              </a:rPr>
              <a:t> I do </a:t>
            </a:r>
            <a:r>
              <a:rPr lang="en-US" sz="2000" dirty="0" err="1" smtClean="0">
                <a:solidFill>
                  <a:schemeClr val="tx1"/>
                </a:solidFill>
              </a:rPr>
              <a:t>nhà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trường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phát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động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lớp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7C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hành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thực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hiện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đạt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quả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sau:khoảng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150kg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giấy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vụn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khác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đều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lượm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đóng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góp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trong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Như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Hải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đóng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góp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nhất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					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</a:t>
            </a:r>
            <a:r>
              <a:rPr lang="en-US" sz="2000" dirty="0" err="1" smtClean="0">
                <a:solidFill>
                  <a:schemeClr val="tx1"/>
                </a:solidFill>
              </a:rPr>
              <a:t>Thay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lớp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7C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             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Lớp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trưởng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					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Kí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rõ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tên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000" y="533400"/>
            <a:ext cx="85344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CỘNG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HỘI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NGHĨA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VIỆT</a:t>
            </a:r>
            <a:r>
              <a:rPr lang="en-US" sz="2000" dirty="0">
                <a:solidFill>
                  <a:schemeClr val="tx1"/>
                </a:solidFill>
              </a:rPr>
              <a:t> NAM</a:t>
            </a:r>
          </a:p>
          <a:p>
            <a:pPr algn="ctr"/>
            <a:r>
              <a:rPr lang="en-US" sz="2000" b="1" u="sng" dirty="0" err="1">
                <a:solidFill>
                  <a:schemeClr val="tx1"/>
                </a:solidFill>
              </a:rPr>
              <a:t>Độc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lập</a:t>
            </a:r>
            <a:r>
              <a:rPr lang="en-US" sz="2000" b="1" u="sng" dirty="0">
                <a:solidFill>
                  <a:schemeClr val="tx1"/>
                </a:solidFill>
              </a:rPr>
              <a:t> - </a:t>
            </a:r>
            <a:r>
              <a:rPr lang="en-US" sz="2000" b="1" u="sng" dirty="0" err="1">
                <a:solidFill>
                  <a:schemeClr val="tx1"/>
                </a:solidFill>
              </a:rPr>
              <a:t>Tự</a:t>
            </a:r>
            <a:r>
              <a:rPr lang="en-US" sz="2000" b="1" u="sng" dirty="0">
                <a:solidFill>
                  <a:schemeClr val="tx1"/>
                </a:solidFill>
              </a:rPr>
              <a:t> do - </a:t>
            </a:r>
            <a:r>
              <a:rPr lang="en-US" sz="2000" b="1" u="sng" dirty="0" err="1">
                <a:solidFill>
                  <a:schemeClr val="tx1"/>
                </a:solidFill>
              </a:rPr>
              <a:t>Hạnh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b="1" u="sng" dirty="0" err="1">
                <a:solidFill>
                  <a:schemeClr val="tx1"/>
                </a:solidFill>
              </a:rPr>
              <a:t>phúc</a:t>
            </a:r>
            <a:endParaRPr lang="en-US" sz="2000" b="1" u="sng" dirty="0">
              <a:solidFill>
                <a:schemeClr val="tx1"/>
              </a:solidFill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                                             </a:t>
            </a:r>
            <a:r>
              <a:rPr lang="en-US" sz="2000" dirty="0" smtClean="0">
                <a:solidFill>
                  <a:schemeClr val="tx1"/>
                </a:solidFill>
              </a:rPr>
              <a:t>Long </a:t>
            </a:r>
            <a:r>
              <a:rPr lang="en-US" sz="2000" dirty="0" err="1" smtClean="0">
                <a:solidFill>
                  <a:schemeClr val="tx1"/>
                </a:solidFill>
              </a:rPr>
              <a:t>Biên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ngày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10 </a:t>
            </a:r>
            <a:r>
              <a:rPr lang="en-US" sz="2000" dirty="0" err="1">
                <a:solidFill>
                  <a:schemeClr val="tx1"/>
                </a:solidFill>
              </a:rPr>
              <a:t>tháng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12 </a:t>
            </a:r>
            <a:r>
              <a:rPr lang="en-US" sz="2000" dirty="0" err="1">
                <a:solidFill>
                  <a:schemeClr val="tx1"/>
                </a:solidFill>
              </a:rPr>
              <a:t>năm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2016</a:t>
            </a:r>
            <a:endParaRPr lang="en-US" sz="2000" dirty="0">
              <a:solidFill>
                <a:schemeClr val="tx1"/>
              </a:solidFill>
            </a:endParaRPr>
          </a:p>
          <a:p>
            <a:pPr lvl="1" algn="ctr"/>
            <a:endParaRPr lang="en-US" sz="200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2000" b="1" dirty="0" err="1" smtClean="0">
                <a:solidFill>
                  <a:schemeClr val="tx1"/>
                </a:solidFill>
              </a:rPr>
              <a:t>BÁO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CÁO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2000" b="1" dirty="0" err="1" smtClean="0">
                <a:solidFill>
                  <a:schemeClr val="tx1"/>
                </a:solidFill>
              </a:rPr>
              <a:t>Về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kết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quả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công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tác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Kế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hoạch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đợt</a:t>
            </a:r>
            <a:r>
              <a:rPr lang="en-US" sz="2000" b="1" dirty="0" smtClean="0">
                <a:solidFill>
                  <a:schemeClr val="tx1"/>
                </a:solidFill>
              </a:rPr>
              <a:t> I </a:t>
            </a:r>
          </a:p>
          <a:p>
            <a:pPr lvl="1" algn="ctr"/>
            <a:r>
              <a:rPr lang="en-US" sz="2000" b="1" dirty="0" err="1" smtClean="0">
                <a:solidFill>
                  <a:schemeClr val="tx1"/>
                </a:solidFill>
              </a:rPr>
              <a:t>Năm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</a:rPr>
              <a:t> 2016 - 2017</a:t>
            </a:r>
          </a:p>
          <a:p>
            <a:pPr lvl="1" algn="ctr"/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</a:t>
            </a:r>
            <a:r>
              <a:rPr lang="en-US" sz="2000" dirty="0" err="1" smtClean="0">
                <a:solidFill>
                  <a:schemeClr val="tx1"/>
                </a:solidFill>
              </a:rPr>
              <a:t>Kính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gửi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Tổng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phụ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Đội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Trường</a:t>
            </a:r>
            <a:r>
              <a:rPr lang="en-US" sz="2000" dirty="0" smtClean="0">
                <a:solidFill>
                  <a:schemeClr val="tx1"/>
                </a:solidFill>
              </a:rPr>
              <a:t> THCS Long </a:t>
            </a:r>
            <a:r>
              <a:rPr lang="en-US" sz="2000" dirty="0" err="1" smtClean="0">
                <a:solidFill>
                  <a:schemeClr val="tx1"/>
                </a:solidFill>
              </a:rPr>
              <a:t>Biên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        </a:t>
            </a:r>
            <a:r>
              <a:rPr lang="en-US" sz="2000" dirty="0" err="1" smtClean="0">
                <a:solidFill>
                  <a:schemeClr val="tx1"/>
                </a:solidFill>
              </a:rPr>
              <a:t>Hưởng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ứng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trào</a:t>
            </a:r>
            <a:r>
              <a:rPr lang="en-US" sz="2000" dirty="0" smtClean="0">
                <a:solidFill>
                  <a:schemeClr val="tx1"/>
                </a:solidFill>
              </a:rPr>
              <a:t> “</a:t>
            </a:r>
            <a:r>
              <a:rPr lang="en-US" sz="2000" dirty="0" err="1" smtClean="0">
                <a:solidFill>
                  <a:schemeClr val="tx1"/>
                </a:solidFill>
              </a:rPr>
              <a:t>Chúng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kế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hoạch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nhỏ</a:t>
            </a:r>
            <a:r>
              <a:rPr lang="en-US" sz="2000" dirty="0" smtClean="0">
                <a:solidFill>
                  <a:schemeClr val="tx1"/>
                </a:solidFill>
              </a:rPr>
              <a:t>” </a:t>
            </a:r>
            <a:r>
              <a:rPr lang="en-US" sz="2000" dirty="0" err="1" smtClean="0">
                <a:solidFill>
                  <a:schemeClr val="tx1"/>
                </a:solidFill>
              </a:rPr>
              <a:t>đợt</a:t>
            </a:r>
            <a:r>
              <a:rPr lang="en-US" sz="2000" dirty="0" smtClean="0">
                <a:solidFill>
                  <a:schemeClr val="tx1"/>
                </a:solidFill>
              </a:rPr>
              <a:t> I do </a:t>
            </a:r>
            <a:r>
              <a:rPr lang="en-US" sz="2000" dirty="0" err="1" smtClean="0">
                <a:solidFill>
                  <a:schemeClr val="tx1"/>
                </a:solidFill>
              </a:rPr>
              <a:t>nhà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trường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phát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động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lớp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7C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hành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thực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hiện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đạt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quả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sau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</a:p>
          <a:p>
            <a:pPr marL="457200" indent="-457200" algn="just">
              <a:buAutoNum type="arabicParenR"/>
            </a:pPr>
            <a:r>
              <a:rPr lang="en-US" sz="2000" dirty="0" err="1" smtClean="0">
                <a:solidFill>
                  <a:schemeClr val="tx1"/>
                </a:solidFill>
              </a:rPr>
              <a:t>Khối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lượng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giấy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vụn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123kg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arenR"/>
            </a:pPr>
            <a:r>
              <a:rPr lang="en-US" sz="2000" dirty="0" err="1" smtClean="0">
                <a:solidFill>
                  <a:schemeClr val="tx1"/>
                </a:solidFill>
              </a:rPr>
              <a:t>Khối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lượng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sắt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vụn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34kg</a:t>
            </a:r>
            <a:r>
              <a:rPr lang="en-US" sz="2000" dirty="0" smtClean="0">
                <a:solidFill>
                  <a:schemeClr val="tx1"/>
                </a:solidFill>
              </a:rPr>
              <a:t>       </a:t>
            </a:r>
          </a:p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       </a:t>
            </a:r>
            <a:r>
              <a:rPr lang="en-US" sz="2000" dirty="0" err="1" smtClean="0">
                <a:solidFill>
                  <a:schemeClr val="tx1"/>
                </a:solidFill>
              </a:rPr>
              <a:t>Tất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cả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đều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lượm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đóng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góp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trong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Như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Hải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đóng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góp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nhất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5kg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giấy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vụn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và</a:t>
            </a:r>
            <a:r>
              <a:rPr lang="en-US" sz="2000" dirty="0" smtClean="0">
                <a:solidFill>
                  <a:schemeClr val="tx1"/>
                </a:solidFill>
              </a:rPr>
              <a:t> 2 kg </a:t>
            </a:r>
            <a:r>
              <a:rPr lang="en-US" sz="2000" dirty="0" err="1" smtClean="0">
                <a:solidFill>
                  <a:schemeClr val="tx1"/>
                </a:solidFill>
              </a:rPr>
              <a:t>sắt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vụn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					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</a:t>
            </a:r>
            <a:r>
              <a:rPr lang="en-US" sz="2000" dirty="0" err="1" smtClean="0">
                <a:solidFill>
                  <a:schemeClr val="tx1"/>
                </a:solidFill>
              </a:rPr>
              <a:t>Thay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lớp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7C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             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Lớp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trưởng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					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Kí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rõ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tên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779977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 bwMode="auto">
          <a:xfrm>
            <a:off x="304800" y="533400"/>
            <a:ext cx="2438400" cy="1981200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Lưu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 ý: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706231"/>
            <a:ext cx="731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lỗi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dễ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mắc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văn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514350" indent="-514350">
              <a:buAutoNum type="arabicPeriod"/>
            </a:pPr>
            <a:r>
              <a:rPr lang="en-US" dirty="0" err="1" smtClean="0">
                <a:solidFill>
                  <a:srgbClr val="660066"/>
                </a:solidFill>
              </a:rPr>
              <a:t>Thiếu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một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vài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mục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của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văn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bản</a:t>
            </a:r>
            <a:r>
              <a:rPr lang="en-US" dirty="0" smtClean="0">
                <a:solidFill>
                  <a:srgbClr val="660066"/>
                </a:solidFill>
              </a:rPr>
              <a:t>: </a:t>
            </a:r>
            <a:r>
              <a:rPr lang="en-US" dirty="0" err="1" smtClean="0">
                <a:solidFill>
                  <a:srgbClr val="660066"/>
                </a:solidFill>
              </a:rPr>
              <a:t>Quốc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hiệu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và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tiêu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ngữ</a:t>
            </a:r>
            <a:r>
              <a:rPr lang="en-US" dirty="0" smtClean="0">
                <a:solidFill>
                  <a:srgbClr val="660066"/>
                </a:solidFill>
              </a:rPr>
              <a:t>, </a:t>
            </a:r>
            <a:r>
              <a:rPr lang="en-US" dirty="0" err="1" smtClean="0">
                <a:solidFill>
                  <a:srgbClr val="660066"/>
                </a:solidFill>
              </a:rPr>
              <a:t>địa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điểm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và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thời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gian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làm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báo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cáo</a:t>
            </a:r>
            <a:r>
              <a:rPr lang="en-US" dirty="0" smtClean="0">
                <a:solidFill>
                  <a:srgbClr val="660066"/>
                </a:solidFill>
              </a:rPr>
              <a:t>...</a:t>
            </a:r>
          </a:p>
          <a:p>
            <a:pPr marL="514350" indent="-514350">
              <a:buAutoNum type="arabicPeriod"/>
            </a:pPr>
            <a:r>
              <a:rPr lang="en-US" dirty="0" err="1" smtClean="0">
                <a:solidFill>
                  <a:srgbClr val="660066"/>
                </a:solidFill>
              </a:rPr>
              <a:t>Thiếu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cân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đối</a:t>
            </a:r>
            <a:r>
              <a:rPr lang="en-US" dirty="0" smtClean="0">
                <a:solidFill>
                  <a:srgbClr val="660066"/>
                </a:solidFill>
              </a:rPr>
              <a:t>, </a:t>
            </a:r>
            <a:r>
              <a:rPr lang="en-US" dirty="0" err="1" smtClean="0">
                <a:solidFill>
                  <a:srgbClr val="660066"/>
                </a:solidFill>
              </a:rPr>
              <a:t>không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tách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dòng</a:t>
            </a:r>
            <a:r>
              <a:rPr lang="en-US" dirty="0" smtClean="0">
                <a:solidFill>
                  <a:srgbClr val="660066"/>
                </a:solidFill>
              </a:rPr>
              <a:t>.</a:t>
            </a:r>
          </a:p>
          <a:p>
            <a:pPr marL="514350" indent="-514350">
              <a:buAutoNum type="arabicPeriod"/>
            </a:pPr>
            <a:r>
              <a:rPr lang="en-US" dirty="0" err="1" smtClean="0">
                <a:solidFill>
                  <a:srgbClr val="660066"/>
                </a:solidFill>
              </a:rPr>
              <a:t>Số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liệu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báo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cáo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không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cụ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thể</a:t>
            </a:r>
            <a:r>
              <a:rPr lang="en-US" dirty="0" smtClean="0">
                <a:solidFill>
                  <a:srgbClr val="660066"/>
                </a:solidFill>
              </a:rPr>
              <a:t>, </a:t>
            </a:r>
            <a:r>
              <a:rPr lang="en-US" dirty="0" err="1" smtClean="0">
                <a:solidFill>
                  <a:srgbClr val="660066"/>
                </a:solidFill>
              </a:rPr>
              <a:t>rõ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ràng</a:t>
            </a:r>
            <a:r>
              <a:rPr lang="en-US" dirty="0" smtClean="0">
                <a:solidFill>
                  <a:srgbClr val="660066"/>
                </a:solidFill>
              </a:rPr>
              <a:t>.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6128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" y="457200"/>
            <a:ext cx="8153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u="sng" dirty="0">
                <a:solidFill>
                  <a:srgbClr val="FF0000"/>
                </a:solidFill>
                <a:latin typeface=".VnTime" pitchFamily="34" charset="0"/>
              </a:rPr>
              <a:t>Bµi </a:t>
            </a:r>
            <a:r>
              <a:rPr lang="pt-BR" u="sng" dirty="0" smtClean="0">
                <a:solidFill>
                  <a:srgbClr val="FF0000"/>
                </a:solidFill>
                <a:cs typeface="Times New Roman" pitchFamily="18" charset="0"/>
              </a:rPr>
              <a:t>tập </a:t>
            </a:r>
            <a:r>
              <a:rPr lang="pt-BR" u="sng" dirty="0" smtClean="0">
                <a:solidFill>
                  <a:srgbClr val="FF0000"/>
                </a:solidFill>
                <a:latin typeface=".VnTime" pitchFamily="34" charset="0"/>
              </a:rPr>
              <a:t>1</a:t>
            </a:r>
            <a:r>
              <a:rPr lang="pt-BR" u="sng" dirty="0">
                <a:solidFill>
                  <a:srgbClr val="FF0000"/>
                </a:solidFill>
                <a:latin typeface=".VnTime" pitchFamily="34" charset="0"/>
              </a:rPr>
              <a:t>: </a:t>
            </a:r>
            <a:r>
              <a:rPr lang="pt-BR" dirty="0">
                <a:solidFill>
                  <a:srgbClr val="FF0000"/>
                </a:solidFill>
                <a:latin typeface=".VnTime" pitchFamily="34" charset="0"/>
              </a:rPr>
              <a:t>Trong nh÷ng t×nh huèng sau ®©y, t×nh huèng nµo cÇn ph¶i viÕt v¨n b¶n b¸o c¸o</a:t>
            </a:r>
            <a:endParaRPr lang="en-US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6200" y="1489770"/>
            <a:ext cx="8915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660066"/>
                </a:solidFill>
                <a:latin typeface=".VnTime" pitchFamily="34" charset="0"/>
              </a:rPr>
              <a:t>a, Mét ®Þa 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ph</a:t>
            </a:r>
            <a:r>
              <a:rPr lang="pt-BR" dirty="0" smtClean="0">
                <a:solidFill>
                  <a:srgbClr val="660066"/>
                </a:solidFill>
                <a:cs typeface="Times New Roman" pitchFamily="18" charset="0"/>
              </a:rPr>
              <a:t>ư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­¬</a:t>
            </a:r>
            <a:r>
              <a:rPr lang="pt-BR" dirty="0">
                <a:solidFill>
                  <a:srgbClr val="660066"/>
                </a:solidFill>
                <a:latin typeface=".VnTime" pitchFamily="34" charset="0"/>
              </a:rPr>
              <a:t>ng võa x¶y ra vô thiªn tai g©y thiÖt h¹i lín vÒ 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ng­</a:t>
            </a:r>
            <a:r>
              <a:rPr lang="pt-BR" dirty="0">
                <a:solidFill>
                  <a:srgbClr val="660066"/>
                </a:solidFill>
                <a:cs typeface="Times New Roman" pitchFamily="18" charset="0"/>
              </a:rPr>
              <a:t>ư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êi </a:t>
            </a:r>
            <a:r>
              <a:rPr lang="pt-BR" dirty="0">
                <a:solidFill>
                  <a:srgbClr val="660066"/>
                </a:solidFill>
                <a:latin typeface=".VnTime" pitchFamily="34" charset="0"/>
              </a:rPr>
              <a:t>vµ 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cña.</a:t>
            </a:r>
          </a:p>
          <a:p>
            <a:endParaRPr lang="pt-BR" dirty="0">
              <a:solidFill>
                <a:srgbClr val="660066"/>
              </a:solidFill>
              <a:latin typeface=".VnTime" pitchFamily="34" charset="0"/>
            </a:endParaRPr>
          </a:p>
          <a:p>
            <a:r>
              <a:rPr lang="pt-BR" dirty="0">
                <a:solidFill>
                  <a:srgbClr val="660066"/>
                </a:solidFill>
                <a:latin typeface=".VnTime" pitchFamily="34" charset="0"/>
              </a:rPr>
              <a:t>b, Mét ®Þa 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ph­</a:t>
            </a:r>
            <a:r>
              <a:rPr lang="pt-BR" dirty="0">
                <a:solidFill>
                  <a:srgbClr val="660066"/>
                </a:solidFill>
                <a:cs typeface="Times New Roman" pitchFamily="18" charset="0"/>
              </a:rPr>
              <a:t>ư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¬ng </a:t>
            </a:r>
            <a:r>
              <a:rPr lang="pt-BR" dirty="0">
                <a:solidFill>
                  <a:srgbClr val="660066"/>
                </a:solidFill>
                <a:latin typeface=".VnTime" pitchFamily="34" charset="0"/>
              </a:rPr>
              <a:t>muèn 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®­</a:t>
            </a:r>
            <a:r>
              <a:rPr lang="pt-BR" dirty="0">
                <a:solidFill>
                  <a:srgbClr val="660066"/>
                </a:solidFill>
                <a:cs typeface="Times New Roman" pitchFamily="18" charset="0"/>
              </a:rPr>
              <a:t>ư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îc </a:t>
            </a:r>
            <a:r>
              <a:rPr lang="pt-BR" dirty="0">
                <a:solidFill>
                  <a:srgbClr val="660066"/>
                </a:solidFill>
                <a:latin typeface=".VnTime" pitchFamily="34" charset="0"/>
              </a:rPr>
              <a:t>hç trî kinh phÝ ®Ó kh¾c phôc hËu qu¶ do thiªn tai g©y 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ra.</a:t>
            </a:r>
          </a:p>
          <a:p>
            <a:endParaRPr lang="pt-BR" dirty="0">
              <a:solidFill>
                <a:srgbClr val="660066"/>
              </a:solidFill>
              <a:latin typeface=".VnTime" pitchFamily="34" charset="0"/>
            </a:endParaRPr>
          </a:p>
          <a:p>
            <a:r>
              <a:rPr lang="pt-BR" dirty="0">
                <a:solidFill>
                  <a:srgbClr val="660066"/>
                </a:solidFill>
                <a:latin typeface=".VnTime" pitchFamily="34" charset="0"/>
              </a:rPr>
              <a:t>c,Mét c¸ nh©n võa bÞ xö lÝ kû luËt, muèn 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®­</a:t>
            </a:r>
            <a:r>
              <a:rPr lang="pt-BR" dirty="0">
                <a:solidFill>
                  <a:srgbClr val="660066"/>
                </a:solidFill>
                <a:cs typeface="Times New Roman" pitchFamily="18" charset="0"/>
              </a:rPr>
              <a:t>ư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îc </a:t>
            </a:r>
            <a:r>
              <a:rPr lang="pt-BR" dirty="0">
                <a:solidFill>
                  <a:srgbClr val="660066"/>
                </a:solidFill>
                <a:latin typeface=".VnTime" pitchFamily="34" charset="0"/>
              </a:rPr>
              <a:t>xem xÐt 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l¹i.</a:t>
            </a:r>
          </a:p>
          <a:p>
            <a:endParaRPr lang="pt-BR" dirty="0">
              <a:solidFill>
                <a:srgbClr val="660066"/>
              </a:solidFill>
              <a:latin typeface=".VnTime" pitchFamily="34" charset="0"/>
            </a:endParaRPr>
          </a:p>
          <a:p>
            <a:r>
              <a:rPr lang="pt-BR" dirty="0">
                <a:solidFill>
                  <a:srgbClr val="660066"/>
                </a:solidFill>
                <a:latin typeface=".VnTime" pitchFamily="34" charset="0"/>
              </a:rPr>
              <a:t>d,Mét tËp thÓ võa tiÕn hµnh kû luËt 1 sè c¸ nh©n cã vi </a:t>
            </a:r>
            <a:r>
              <a:rPr lang="pt-BR" dirty="0" smtClean="0">
                <a:solidFill>
                  <a:srgbClr val="660066"/>
                </a:solidFill>
                <a:latin typeface=".VnTime" pitchFamily="34" charset="0"/>
              </a:rPr>
              <a:t>ph¹m.</a:t>
            </a:r>
            <a:endParaRPr lang="en-US" dirty="0">
              <a:solidFill>
                <a:srgbClr val="660066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4909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297" y="1499613"/>
            <a:ext cx="8686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000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  <a:latin typeface=".VnTime" pitchFamily="34" charset="0"/>
              </a:rPr>
              <a:t>Céng hoµ x· héi chñ nghÜa ViÖt Nam</a:t>
            </a:r>
          </a:p>
          <a:p>
            <a:pPr algn="ctr"/>
            <a:r>
              <a:rPr lang="pt-BR" sz="2000" dirty="0" smtClean="0">
                <a:solidFill>
                  <a:schemeClr val="tx1"/>
                </a:solidFill>
                <a:latin typeface=".VnTime" pitchFamily="34" charset="0"/>
              </a:rPr>
              <a:t>      §éc lËp- Tù do- H¹nh phóc</a:t>
            </a:r>
          </a:p>
          <a:p>
            <a:pPr algn="ctr"/>
            <a:r>
              <a:rPr lang="pt-BR" sz="2000" dirty="0" smtClean="0">
                <a:solidFill>
                  <a:schemeClr val="tx1"/>
                </a:solidFill>
                <a:latin typeface=".VnTime" pitchFamily="34" charset="0"/>
              </a:rPr>
              <a:t>                                                           </a:t>
            </a:r>
          </a:p>
          <a:p>
            <a:pPr algn="ctr"/>
            <a:r>
              <a:rPr lang="pt-BR" sz="2000" dirty="0" smtClean="0">
                <a:solidFill>
                  <a:schemeClr val="tx1"/>
                </a:solidFill>
                <a:cs typeface="Times New Roman" pitchFamily="18" charset="0"/>
              </a:rPr>
              <a:t>                                                                 Long Biên</a:t>
            </a:r>
            <a:r>
              <a:rPr lang="pt-BR" sz="2000" dirty="0" smtClean="0">
                <a:solidFill>
                  <a:schemeClr val="tx1"/>
                </a:solidFill>
                <a:latin typeface=".VnTime" pitchFamily="34" charset="0"/>
              </a:rPr>
              <a:t>, ngµy 5 - 10 - 2016</a:t>
            </a:r>
          </a:p>
          <a:p>
            <a:pPr algn="ctr"/>
            <a:endParaRPr lang="pt-BR" sz="2000" dirty="0" smtClean="0">
              <a:solidFill>
                <a:schemeClr val="tx1"/>
              </a:solidFill>
              <a:latin typeface=".VnTime" pitchFamily="34" charset="0"/>
            </a:endParaRPr>
          </a:p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.VnTime" pitchFamily="34" charset="0"/>
              </a:rPr>
              <a:t>B¸o c¸o tæng kÕt ho¹t ®éng trong n¨m häc 2002 - 2003</a:t>
            </a:r>
          </a:p>
          <a:p>
            <a:pPr algn="ctr"/>
            <a:r>
              <a:rPr lang="pt-BR" sz="2000" dirty="0" smtClean="0">
                <a:solidFill>
                  <a:schemeClr val="tx1"/>
                </a:solidFill>
                <a:latin typeface=".VnTime" pitchFamily="34" charset="0"/>
              </a:rPr>
              <a:t>Chi ®éi 7C</a:t>
            </a:r>
          </a:p>
          <a:p>
            <a:r>
              <a:rPr lang="pt-BR" sz="2000" dirty="0" smtClean="0">
                <a:solidFill>
                  <a:schemeClr val="tx1"/>
                </a:solidFill>
                <a:latin typeface=".VnTime" pitchFamily="34" charset="0"/>
              </a:rPr>
              <a:t>	 KÝnh göi:           - C¸c quÝ vÞ ®¹i biÓu</a:t>
            </a:r>
          </a:p>
          <a:p>
            <a:r>
              <a:rPr lang="pt-BR" sz="2000" dirty="0" smtClean="0">
                <a:solidFill>
                  <a:schemeClr val="tx1"/>
                </a:solidFill>
                <a:latin typeface=".VnTime" pitchFamily="34" charset="0"/>
              </a:rPr>
              <a:t>                                           - C« gi¸o chñ nhiÖm vµ tÊt c¶ c¸c b¹n........</a:t>
            </a:r>
            <a:endParaRPr lang="en-US" sz="2000" dirty="0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572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solidFill>
                  <a:srgbClr val="FF0000"/>
                </a:solidFill>
              </a:rPr>
              <a:t>Bài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</a:rPr>
              <a:t>tập</a:t>
            </a:r>
            <a:r>
              <a:rPr lang="en-US" u="sng" dirty="0" smtClean="0">
                <a:solidFill>
                  <a:srgbClr val="FF0000"/>
                </a:solidFill>
              </a:rPr>
              <a:t> 2: </a:t>
            </a:r>
            <a:r>
              <a:rPr lang="en-US" dirty="0" smtClean="0">
                <a:solidFill>
                  <a:srgbClr val="FF0000"/>
                </a:solidFill>
              </a:rPr>
              <a:t>Cho </a:t>
            </a:r>
            <a:r>
              <a:rPr lang="en-US" dirty="0" err="1" smtClean="0">
                <a:solidFill>
                  <a:srgbClr val="FF0000"/>
                </a:solidFill>
              </a:rPr>
              <a:t>phần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đầu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của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văn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bản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báo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cáo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sau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từ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ngữ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dụng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chưa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hợp</a:t>
            </a:r>
            <a:r>
              <a:rPr lang="en-US" dirty="0">
                <a:solidFill>
                  <a:srgbClr val="FF0000"/>
                </a:solidFill>
              </a:rPr>
              <a:t>?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ìm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từ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thay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thế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hợp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lý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600200" y="3352800"/>
            <a:ext cx="457200" cy="762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14400" y="5105400"/>
            <a:ext cx="4572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8481" y="4953000"/>
            <a:ext cx="18288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Thưa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001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02578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.VnTime" pitchFamily="34" charset="0"/>
              </a:rPr>
              <a:t>Céng hßa x· héi chñ nghÜa ViÖt Nam</a:t>
            </a: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.VnTime" pitchFamily="34" charset="0"/>
              </a:rPr>
              <a:t>§éc lËp -Tù do - H¹nh phóc</a:t>
            </a:r>
            <a:endParaRPr lang="pt-BR" sz="1600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                                                                                        </a:t>
            </a:r>
            <a:endParaRPr lang="pt-BR" sz="1600" b="1" dirty="0">
              <a:solidFill>
                <a:schemeClr val="tx1"/>
              </a:solidFill>
              <a:latin typeface=".VnTime" pitchFamily="34" charset="0"/>
            </a:endParaRP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.VnTime" pitchFamily="34" charset="0"/>
              </a:rPr>
              <a:t>b¸o c¸o vÒ vô ch¸y</a:t>
            </a:r>
          </a:p>
          <a:p>
            <a:r>
              <a:rPr lang="pt-BR" sz="1600" b="1" dirty="0">
                <a:solidFill>
                  <a:schemeClr val="tx1"/>
                </a:solidFill>
                <a:latin typeface=".VnTime" pitchFamily="34" charset="0"/>
              </a:rPr>
              <a:t>                      X¶y ra lóc 23h30', ngµy 15-12-2005 t¹i sè nhµ 07, hÎm 12, ph­êng X</a:t>
            </a:r>
            <a:endParaRPr lang="pt-BR" sz="1600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	KÝnh göi:  UBND thµnh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phè X.</a:t>
            </a:r>
            <a:endParaRPr lang="pt-BR" sz="1600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                                  §ång kÝnh göi UBND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ph­</a:t>
            </a:r>
            <a:r>
              <a:rPr lang="pt-BR" sz="1600" dirty="0" smtClean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êng X.</a:t>
            </a:r>
            <a:endParaRPr lang="pt-BR" sz="1600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	Vµo 23h30', ngµy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15-12-2005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®· x¶y ra vô ch¸y t¹i sè nhµ 07, hÎm 12, thuéc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ph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­êng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X. Tuy vô viÖc x¶y ra bÊt ngê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nh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­ng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lùc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l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­îng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phßng ch¸y ch÷a ch¸y (PCCC) t¹i chç ®· kÞp thêi cøu ch÷a vµ sau 1 giê, ngän löa ®·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®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­îc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dËp t¾t.</a:t>
            </a: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	Theo kÕt qu¶ ®iÒu tra ban ®Çu, nguyªn nh©n lµ do sù bÊt cÈn cña chñ nhµ khi sö dông bÕp ga du lÞch ®· cò n¸t.</a:t>
            </a: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	HËu qu¶ cña vô ch¸y lµ:</a:t>
            </a: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	- VÒ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ng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­êi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: cã 2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ng­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êi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bÞ báng nÆng, 3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ng­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êi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bÞ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th­</a:t>
            </a:r>
            <a:r>
              <a:rPr lang="pt-BR" sz="1600" dirty="0" smtClean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¬ng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nhÑ.</a:t>
            </a: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	- VÒ tµi s¶n: ThiÖt h¹i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­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íc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tÝnh kho¶ng 20 triÖu ®ång.</a:t>
            </a: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	Chóng t«i ®· kÞp thêi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®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­a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nh÷ng ng­êi báng nÆng ®i cÊp cøu.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Tr­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íc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m¾t ®· tæ chøc quyªn gãp gióp c¸c gia ®×nh bÞ n¹n mét sè tiÒn lµ 5 triÖu ®ång.</a:t>
            </a: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	Nay UBND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ph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­êng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X xin b¸o c¸o s¬ bé t×nh h×nh vô ch¸y ®Ó UBND thµnh phè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®­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îc 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râ.</a:t>
            </a:r>
          </a:p>
          <a:p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	Chóng t«i sÏ tiÕp tôc chØ ®¹o c¸c ngµnh chøc n¨ng cã biÖn ph¸p kh¾c phôc hËu qu¶ vô ch¸y vµ tÝch cùc phßng ngõa kh«ng ®Ó x¶y ra c¸c vô viÖc 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t</a:t>
            </a:r>
            <a:r>
              <a:rPr lang="pt-BR" sz="1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600" dirty="0" smtClean="0">
                <a:solidFill>
                  <a:schemeClr val="tx1"/>
                </a:solidFill>
                <a:latin typeface=".VnTime" pitchFamily="34" charset="0"/>
              </a:rPr>
              <a:t>­¬</a:t>
            </a:r>
            <a:r>
              <a:rPr lang="pt-BR" sz="1600" dirty="0">
                <a:solidFill>
                  <a:schemeClr val="tx1"/>
                </a:solidFill>
                <a:latin typeface=".VnTime" pitchFamily="34" charset="0"/>
              </a:rPr>
              <a:t>ng tù.</a:t>
            </a:r>
            <a:endParaRPr lang="pt-BR" sz="1600" b="1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600" b="1" dirty="0">
                <a:solidFill>
                  <a:schemeClr val="tx1"/>
                </a:solidFill>
                <a:latin typeface=".VnTime" pitchFamily="34" charset="0"/>
              </a:rPr>
              <a:t>                                                                                                 </a:t>
            </a:r>
            <a:r>
              <a:rPr lang="en-US" sz="1600" b="1" dirty="0" smtClean="0">
                <a:solidFill>
                  <a:schemeClr val="tx1"/>
                </a:solidFill>
                <a:latin typeface=".VnTime" pitchFamily="34" charset="0"/>
              </a:rPr>
              <a:t>T/m </a:t>
            </a:r>
            <a:r>
              <a:rPr lang="en-US" sz="1600" b="1" dirty="0" err="1">
                <a:solidFill>
                  <a:schemeClr val="tx1"/>
                </a:solidFill>
                <a:latin typeface=".VnTime" pitchFamily="34" charset="0"/>
              </a:rPr>
              <a:t>UBND</a:t>
            </a:r>
            <a:r>
              <a:rPr lang="en-US" sz="16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.VnTime" pitchFamily="34" charset="0"/>
              </a:rPr>
              <a:t>ph</a:t>
            </a:r>
            <a:r>
              <a:rPr lang="pt-BR" sz="1600" b="1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en-US" sz="1600" b="1" dirty="0" smtClean="0">
                <a:solidFill>
                  <a:schemeClr val="tx1"/>
                </a:solidFill>
                <a:latin typeface=".VnTime" pitchFamily="34" charset="0"/>
              </a:rPr>
              <a:t>­</a:t>
            </a:r>
            <a:r>
              <a:rPr lang="en-US" sz="1600" b="1" dirty="0" err="1" smtClean="0">
                <a:solidFill>
                  <a:schemeClr val="tx1"/>
                </a:solidFill>
                <a:latin typeface=".VnTime" pitchFamily="34" charset="0"/>
              </a:rPr>
              <a:t>êng</a:t>
            </a:r>
            <a:r>
              <a:rPr lang="en-US" sz="1600" b="1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.VnTime" pitchFamily="34" charset="0"/>
              </a:rPr>
              <a:t>X                                                    </a:t>
            </a:r>
          </a:p>
          <a:p>
            <a:r>
              <a:rPr lang="en-US" sz="1600" b="1" dirty="0">
                <a:solidFill>
                  <a:schemeClr val="tx1"/>
                </a:solidFill>
                <a:latin typeface=".VnTime" pitchFamily="34" charset="0"/>
              </a:rPr>
              <a:t>                                                                                                        </a:t>
            </a:r>
            <a:r>
              <a:rPr lang="en-US" sz="1600" b="1" dirty="0" err="1">
                <a:solidFill>
                  <a:schemeClr val="tx1"/>
                </a:solidFill>
                <a:latin typeface=".VnTime" pitchFamily="34" charset="0"/>
              </a:rPr>
              <a:t>chñ</a:t>
            </a:r>
            <a:r>
              <a:rPr lang="en-US" sz="16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.VnTime" pitchFamily="34" charset="0"/>
              </a:rPr>
              <a:t>tÞch</a:t>
            </a:r>
            <a:endParaRPr lang="en-US" sz="1600" b="1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.VnTime" pitchFamily="34" charset="0"/>
              </a:rPr>
              <a:t>                                                                                                         </a:t>
            </a:r>
            <a:r>
              <a:rPr lang="en-US" sz="1600" dirty="0" err="1">
                <a:solidFill>
                  <a:schemeClr val="tx1"/>
                </a:solidFill>
                <a:latin typeface=".VnTime" pitchFamily="34" charset="0"/>
              </a:rPr>
              <a:t>KÝ</a:t>
            </a:r>
            <a:r>
              <a:rPr lang="en-US" sz="16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.VnTime" pitchFamily="34" charset="0"/>
              </a:rPr>
              <a:t>tªn</a:t>
            </a:r>
            <a:endParaRPr lang="en-US" sz="1600" dirty="0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2019"/>
            <a:ext cx="891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1800" u="sng" dirty="0" err="1" smtClean="0">
                <a:solidFill>
                  <a:srgbClr val="FF0000"/>
                </a:solidFill>
              </a:rPr>
              <a:t>Bài</a:t>
            </a:r>
            <a:r>
              <a:rPr lang="en-US" sz="1800" u="sng" dirty="0" smtClean="0">
                <a:solidFill>
                  <a:srgbClr val="FF0000"/>
                </a:solidFill>
              </a:rPr>
              <a:t> </a:t>
            </a:r>
            <a:r>
              <a:rPr lang="en-US" sz="1800" u="sng" dirty="0" err="1" smtClean="0">
                <a:solidFill>
                  <a:srgbClr val="FF0000"/>
                </a:solidFill>
              </a:rPr>
              <a:t>tập</a:t>
            </a:r>
            <a:r>
              <a:rPr lang="en-US" sz="1800" u="sng" dirty="0" smtClean="0">
                <a:solidFill>
                  <a:srgbClr val="FF0000"/>
                </a:solidFill>
              </a:rPr>
              <a:t> 3: </a:t>
            </a:r>
            <a:r>
              <a:rPr lang="en-US" sz="1800" dirty="0" err="1" smtClean="0">
                <a:solidFill>
                  <a:srgbClr val="FF0000"/>
                </a:solidFill>
              </a:rPr>
              <a:t>Đọc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và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nhận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xét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văn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bản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báo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cáo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sau</a:t>
            </a:r>
            <a:r>
              <a:rPr lang="en-US" sz="1800" dirty="0" smtClean="0">
                <a:solidFill>
                  <a:srgbClr val="FF0000"/>
                </a:solidFill>
              </a:rPr>
              <a:t> (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Người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gửi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;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người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nhận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;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nội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dung; </a:t>
            </a:r>
            <a:r>
              <a:rPr lang="en-US" sz="1800" dirty="0" err="1">
                <a:solidFill>
                  <a:srgbClr val="FF0000"/>
                </a:solidFill>
                <a:cs typeface="Times New Roman" pitchFamily="18" charset="0"/>
              </a:rPr>
              <a:t>h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ình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thức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thức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thảo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luận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nhóm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2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người</a:t>
            </a:r>
            <a:endParaRPr lang="en-US" sz="18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Thời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gian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: 2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phút</a:t>
            </a:r>
            <a:endParaRPr lang="en-US" sz="18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Đại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diện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trình</a:t>
            </a:r>
            <a:r>
              <a:rPr lang="en-US" sz="18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cs typeface="Times New Roman" pitchFamily="18" charset="0"/>
              </a:rPr>
              <a:t>bày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2 Minutes Bomb Timer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96" y="6000750"/>
            <a:ext cx="1666103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664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60"/>
            <a:ext cx="5791200" cy="59093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.VnTime" pitchFamily="34" charset="0"/>
              </a:rPr>
              <a:t>Céng hßa x· héi chñ nghÜa ViÖt Nam</a:t>
            </a:r>
          </a:p>
          <a:p>
            <a:pPr algn="ctr"/>
            <a:r>
              <a:rPr lang="pt-BR" sz="1400" b="1" dirty="0">
                <a:solidFill>
                  <a:schemeClr val="tx1"/>
                </a:solidFill>
                <a:latin typeface=".VnTime" pitchFamily="34" charset="0"/>
              </a:rPr>
              <a:t>§éc lËp -Tù do - H¹nh phóc</a:t>
            </a:r>
            <a:endParaRPr lang="pt-BR" sz="1400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                                                                                        </a:t>
            </a:r>
            <a:endParaRPr lang="pt-BR" sz="1400" b="1" dirty="0">
              <a:solidFill>
                <a:schemeClr val="tx1"/>
              </a:solidFill>
              <a:latin typeface=".VnTime" pitchFamily="34" charset="0"/>
            </a:endParaRPr>
          </a:p>
          <a:p>
            <a:pPr algn="ctr"/>
            <a:r>
              <a:rPr lang="pt-BR" sz="1400" b="1" dirty="0">
                <a:solidFill>
                  <a:schemeClr val="tx1"/>
                </a:solidFill>
                <a:latin typeface=".VnTime" pitchFamily="34" charset="0"/>
              </a:rPr>
              <a:t>b¸o c¸o vÒ vô ch¸y</a:t>
            </a:r>
          </a:p>
          <a:p>
            <a:r>
              <a:rPr lang="pt-BR" sz="1400" b="1" dirty="0">
                <a:solidFill>
                  <a:schemeClr val="tx1"/>
                </a:solidFill>
                <a:latin typeface=".VnTime" pitchFamily="34" charset="0"/>
              </a:rPr>
              <a:t>          </a:t>
            </a:r>
            <a:r>
              <a:rPr lang="pt-BR" sz="1400" b="1" dirty="0" smtClean="0">
                <a:solidFill>
                  <a:schemeClr val="tx1"/>
                </a:solidFill>
                <a:latin typeface=".VnTime" pitchFamily="34" charset="0"/>
              </a:rPr>
              <a:t>X¶y </a:t>
            </a:r>
            <a:r>
              <a:rPr lang="pt-BR" sz="1400" b="1" dirty="0">
                <a:solidFill>
                  <a:schemeClr val="tx1"/>
                </a:solidFill>
                <a:latin typeface=".VnTime" pitchFamily="34" charset="0"/>
              </a:rPr>
              <a:t>ra lóc 23h30', ngµy 15-12-2005 t¹i sè nhµ 07, hÎm 12, ph­êng X</a:t>
            </a:r>
            <a:endParaRPr lang="pt-BR" sz="1400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	KÝnh göi:  UBND thµnh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phè Y.</a:t>
            </a:r>
            <a:endParaRPr lang="pt-BR" sz="1400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                                  §ång kÝnh göi UBND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ph­</a:t>
            </a:r>
            <a:r>
              <a:rPr lang="pt-BR" sz="1400" dirty="0" smtClean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êng X.</a:t>
            </a:r>
            <a:endParaRPr lang="pt-BR" sz="1400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	Vµo 23h30', ngµy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15-12-2005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®· x¶y ra vô ch¸y t¹i sè nhµ 07, hÎm 12, thuéc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ph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­êng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X. Tuy vô viÖc x¶y ra bÊt ngê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nh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­ng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lùc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l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­îng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phßng ch¸y ch÷a ch¸y (PCCC) t¹i chç ®· kÞp thêi cøu ch÷a vµ sau 1 giê, ngän löa ®·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®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­îc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dËp t¾t.</a:t>
            </a: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	Theo kÕt qu¶ ®iÒu tra ban ®Çu, nguyªn nh©n lµ do sù bÊt cÈn cña chñ nhµ khi sö dông bÕp ga du lÞch ®· cò n¸t.</a:t>
            </a: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	HËu qu¶ cña vô ch¸y lµ:</a:t>
            </a: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	- VÒ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ng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­êi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: cã 2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ng­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êi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bÞ báng nÆng, 3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ng­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êi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bÞ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th­</a:t>
            </a:r>
            <a:r>
              <a:rPr lang="pt-BR" sz="1400" dirty="0" smtClean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¬ng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nhÑ.</a:t>
            </a: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	- VÒ tµi s¶n: ThiÖt h¹i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­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íc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tÝnh kho¶ng 20 triÖu ®ång.</a:t>
            </a: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	Chóng t«i ®· kÞp thêi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®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­a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nh÷ng ng­êi báng nÆng ®i cÊp cøu.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Tr­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íc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m¾t ®· tæ chøc quyªn gãp gióp c¸c gia ®×nh bÞ n¹n mét sè tiÒn lµ 5 triÖu ®ång.</a:t>
            </a: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	Nay UBND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ph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­êng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X xin b¸o c¸o s¬ bé t×nh h×nh vô ch¸y ®Ó UBND thµnh phè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®­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îc 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râ.</a:t>
            </a:r>
          </a:p>
          <a:p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	Chóng t«i sÏ tiÕp tôc chØ ®¹o c¸c ngµnh chøc n¨ng cã biÖn ph¸p kh¾c phôc hËu qu¶ vô ch¸y vµ tÝch cùc phßng ngõa kh«ng ®Ó x¶y ra c¸c vô viÖc 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pt-BR" sz="1400" dirty="0" smtClean="0">
                <a:solidFill>
                  <a:schemeClr val="tx1"/>
                </a:solidFill>
                <a:latin typeface=".VnTime" pitchFamily="34" charset="0"/>
              </a:rPr>
              <a:t>­¬</a:t>
            </a:r>
            <a:r>
              <a:rPr lang="pt-BR" sz="1400" dirty="0">
                <a:solidFill>
                  <a:schemeClr val="tx1"/>
                </a:solidFill>
                <a:latin typeface=".VnTime" pitchFamily="34" charset="0"/>
              </a:rPr>
              <a:t>ng tù.</a:t>
            </a:r>
            <a:endParaRPr lang="pt-BR" sz="1400" b="1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pt-BR" sz="1400" b="1" dirty="0">
                <a:solidFill>
                  <a:schemeClr val="tx1"/>
                </a:solidFill>
                <a:latin typeface=".VnTime" pitchFamily="34" charset="0"/>
              </a:rPr>
              <a:t>                                                                                       </a:t>
            </a:r>
            <a:r>
              <a:rPr lang="pt-BR" sz="1400" b="1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.VnTime" pitchFamily="34" charset="0"/>
              </a:rPr>
              <a:t>T/m </a:t>
            </a:r>
            <a:r>
              <a:rPr lang="en-US" sz="1400" b="1" dirty="0" err="1">
                <a:solidFill>
                  <a:schemeClr val="tx1"/>
                </a:solidFill>
                <a:latin typeface=".VnTime" pitchFamily="34" charset="0"/>
              </a:rPr>
              <a:t>UBND</a:t>
            </a:r>
            <a:r>
              <a:rPr lang="en-US" sz="14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.VnTime" pitchFamily="34" charset="0"/>
              </a:rPr>
              <a:t>ph</a:t>
            </a:r>
            <a:r>
              <a:rPr lang="pt-BR" sz="1400" b="1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en-US" sz="1400" b="1" dirty="0" smtClean="0">
                <a:solidFill>
                  <a:schemeClr val="tx1"/>
                </a:solidFill>
                <a:latin typeface=".VnTime" pitchFamily="34" charset="0"/>
              </a:rPr>
              <a:t>­</a:t>
            </a:r>
            <a:r>
              <a:rPr lang="en-US" sz="1400" b="1" dirty="0" err="1" smtClean="0">
                <a:solidFill>
                  <a:schemeClr val="tx1"/>
                </a:solidFill>
                <a:latin typeface=".VnTime" pitchFamily="34" charset="0"/>
              </a:rPr>
              <a:t>êng</a:t>
            </a:r>
            <a:r>
              <a:rPr lang="en-US" sz="1400" b="1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.VnTime" pitchFamily="34" charset="0"/>
              </a:rPr>
              <a:t>X                                                    </a:t>
            </a:r>
          </a:p>
          <a:p>
            <a:r>
              <a:rPr lang="en-US" sz="1400" b="1" dirty="0">
                <a:solidFill>
                  <a:schemeClr val="tx1"/>
                </a:solidFill>
                <a:latin typeface=".VnTime" pitchFamily="34" charset="0"/>
              </a:rPr>
              <a:t>                                                                                                        </a:t>
            </a:r>
            <a:r>
              <a:rPr lang="en-US" sz="1400" b="1" dirty="0" err="1">
                <a:solidFill>
                  <a:schemeClr val="tx1"/>
                </a:solidFill>
                <a:latin typeface=".VnTime" pitchFamily="34" charset="0"/>
              </a:rPr>
              <a:t>chñ</a:t>
            </a:r>
            <a:r>
              <a:rPr lang="en-US" sz="1400" b="1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.VnTime" pitchFamily="34" charset="0"/>
              </a:rPr>
              <a:t>tÞch</a:t>
            </a:r>
            <a:endParaRPr lang="en-US" sz="1400" b="1" dirty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.VnTime" pitchFamily="34" charset="0"/>
              </a:rPr>
              <a:t>                                                                                                         </a:t>
            </a:r>
            <a:r>
              <a:rPr lang="en-US" sz="1400" dirty="0" err="1">
                <a:solidFill>
                  <a:schemeClr val="tx1"/>
                </a:solidFill>
                <a:latin typeface=".VnTime" pitchFamily="34" charset="0"/>
              </a:rPr>
              <a:t>KÝ</a:t>
            </a:r>
            <a:r>
              <a:rPr lang="en-US" sz="14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.VnTime" pitchFamily="34" charset="0"/>
              </a:rPr>
              <a:t>tªn</a:t>
            </a:r>
            <a:endParaRPr lang="en-US" sz="1400" dirty="0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943600" y="1856602"/>
            <a:ext cx="3200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indent="457200"/>
            <a:r>
              <a:rPr lang="en-US" sz="1800" b="1" u="sng" dirty="0">
                <a:solidFill>
                  <a:srgbClr val="FF0000"/>
                </a:solidFill>
                <a:latin typeface=".VnTime" pitchFamily="34" charset="0"/>
              </a:rPr>
              <a:t>*. </a:t>
            </a:r>
            <a:r>
              <a:rPr lang="en-US" sz="1800" b="1" u="sng" dirty="0" err="1">
                <a:solidFill>
                  <a:srgbClr val="FF0000"/>
                </a:solidFill>
                <a:latin typeface=".VnTime" pitchFamily="34" charset="0"/>
              </a:rPr>
              <a:t>NhËn</a:t>
            </a:r>
            <a:r>
              <a:rPr lang="en-US" sz="1800" b="1" u="sng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.VnTime" pitchFamily="34" charset="0"/>
              </a:rPr>
              <a:t>xÐt</a:t>
            </a:r>
            <a:r>
              <a:rPr lang="en-US" sz="1800" b="1" u="sng" dirty="0">
                <a:solidFill>
                  <a:srgbClr val="FF0000"/>
                </a:solidFill>
                <a:latin typeface=".VnTime" pitchFamily="34" charset="0"/>
              </a:rPr>
              <a:t>: </a:t>
            </a:r>
            <a:endParaRPr lang="en-US" sz="1800" b="1" u="sng" dirty="0" smtClean="0">
              <a:solidFill>
                <a:srgbClr val="FF0000"/>
              </a:solidFill>
              <a:latin typeface=".VnTime" pitchFamily="34" charset="0"/>
            </a:endParaRPr>
          </a:p>
          <a:p>
            <a:pPr indent="457200"/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- </a:t>
            </a:r>
            <a:r>
              <a:rPr lang="en-US" sz="1800" dirty="0" err="1" smtClean="0">
                <a:solidFill>
                  <a:schemeClr val="tx1"/>
                </a:solidFill>
                <a:latin typeface=".VnTime" pitchFamily="34" charset="0"/>
              </a:rPr>
              <a:t>Ng­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en-US" sz="1800" dirty="0" err="1" smtClean="0">
                <a:solidFill>
                  <a:schemeClr val="tx1"/>
                </a:solidFill>
                <a:latin typeface=".VnTime" pitchFamily="34" charset="0"/>
              </a:rPr>
              <a:t>êi</a:t>
            </a:r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göi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UBND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.VnTime" pitchFamily="34" charset="0"/>
              </a:rPr>
              <a:t>ph­</a:t>
            </a:r>
            <a:r>
              <a:rPr lang="en-US" sz="1800" dirty="0" err="1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en-US" sz="1800" dirty="0" err="1" smtClean="0">
                <a:solidFill>
                  <a:schemeClr val="tx1"/>
                </a:solidFill>
                <a:latin typeface=".VnTime" pitchFamily="34" charset="0"/>
              </a:rPr>
              <a:t>êng</a:t>
            </a:r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X.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  <a:latin typeface=".VnTime" pitchFamily="34" charset="0"/>
              </a:rPr>
              <a:t>Ng­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ư</a:t>
            </a:r>
            <a:r>
              <a:rPr lang="en-US" sz="1800" dirty="0" err="1" smtClean="0">
                <a:solidFill>
                  <a:schemeClr val="tx1"/>
                </a:solidFill>
                <a:latin typeface=".VnTime" pitchFamily="34" charset="0"/>
              </a:rPr>
              <a:t>êi</a:t>
            </a:r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nhËn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UBND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thµnh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.VnTime" pitchFamily="34" charset="0"/>
              </a:rPr>
              <a:t>phè</a:t>
            </a:r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 Y.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Néi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dung: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VÒ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vô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ch¸y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  <a:latin typeface=".VnTime" pitchFamily="34" charset="0"/>
              </a:rPr>
              <a:t>H×nh</a:t>
            </a:r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thøc</a:t>
            </a:r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: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+ 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ThiÕu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môc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2: ®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Þa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danh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 vµ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ngµy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.VnTime" pitchFamily="34" charset="0"/>
              </a:rPr>
              <a:t>th¸ng</a:t>
            </a:r>
            <a:r>
              <a:rPr lang="en-US" sz="1800" dirty="0">
                <a:solidFill>
                  <a:schemeClr val="tx1"/>
                </a:solidFill>
                <a:latin typeface=".VnTime" pitchFamily="34" charset="0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.VnTime" pitchFamily="34" charset="0"/>
              </a:rPr>
              <a:t>n¨m</a:t>
            </a:r>
            <a:endParaRPr lang="en-US" sz="1800" dirty="0" smtClean="0">
              <a:solidFill>
                <a:schemeClr val="tx1"/>
              </a:solidFill>
              <a:latin typeface=".VnTime" pitchFamily="34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.VnTime" pitchFamily="34" charset="0"/>
              </a:rPr>
              <a:t>+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Không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viết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hoa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tên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văn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bản</a:t>
            </a:r>
            <a:endParaRPr lang="en-US" sz="18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0248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447800" y="609600"/>
            <a:ext cx="541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09" name="Text Box 17"/>
          <p:cNvSpPr txBox="1">
            <a:spLocks noChangeArrowheads="1"/>
          </p:cNvSpPr>
          <p:nvPr/>
        </p:nvSpPr>
        <p:spPr bwMode="auto">
          <a:xfrm>
            <a:off x="1371600" y="2667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18802" name="Picture 18" descr="bloem23"/>
          <p:cNvPicPr>
            <a:picLocks noChangeAspect="1" noChangeArrowheads="1" noCrop="1"/>
          </p:cNvPicPr>
          <p:nvPr/>
        </p:nvPicPr>
        <p:blipFill>
          <a:blip r:embed="rId2" cstate="print">
            <a:lum bright="-20000" contrast="32000"/>
          </a:blip>
          <a:srcRect/>
          <a:stretch>
            <a:fillRect/>
          </a:stretch>
        </p:blipFill>
        <p:spPr bwMode="auto">
          <a:xfrm>
            <a:off x="0" y="228600"/>
            <a:ext cx="549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3" name="Picture 19" descr="bloem23"/>
          <p:cNvPicPr>
            <a:picLocks noChangeAspect="1" noChangeArrowheads="1" noCrop="1"/>
          </p:cNvPicPr>
          <p:nvPr/>
        </p:nvPicPr>
        <p:blipFill>
          <a:blip r:embed="rId2" cstate="print">
            <a:lum bright="-20000" contrast="32000"/>
          </a:blip>
          <a:srcRect/>
          <a:stretch>
            <a:fillRect/>
          </a:stretch>
        </p:blipFill>
        <p:spPr bwMode="auto">
          <a:xfrm>
            <a:off x="381000" y="0"/>
            <a:ext cx="549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4" name="Picture 20" descr="bloem23"/>
          <p:cNvPicPr>
            <a:picLocks noChangeAspect="1" noChangeArrowheads="1" noCrop="1"/>
          </p:cNvPicPr>
          <p:nvPr/>
        </p:nvPicPr>
        <p:blipFill>
          <a:blip r:embed="rId2" cstate="print">
            <a:lum bright="-20000" contrast="32000"/>
          </a:blip>
          <a:srcRect/>
          <a:stretch>
            <a:fillRect/>
          </a:stretch>
        </p:blipFill>
        <p:spPr bwMode="auto">
          <a:xfrm>
            <a:off x="-274638" y="0"/>
            <a:ext cx="549276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5" name="Picture 21" descr="bloem23"/>
          <p:cNvPicPr>
            <a:picLocks noChangeAspect="1" noChangeArrowheads="1" noCrop="1"/>
          </p:cNvPicPr>
          <p:nvPr/>
        </p:nvPicPr>
        <p:blipFill>
          <a:blip r:embed="rId2" cstate="print">
            <a:lum bright="-20000" contrast="32000"/>
          </a:blip>
          <a:srcRect/>
          <a:stretch>
            <a:fillRect/>
          </a:stretch>
        </p:blipFill>
        <p:spPr bwMode="auto">
          <a:xfrm>
            <a:off x="0" y="1143000"/>
            <a:ext cx="549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6" name="Picture 22" descr="bloem23"/>
          <p:cNvPicPr>
            <a:picLocks noChangeAspect="1" noChangeArrowheads="1" noCrop="1"/>
          </p:cNvPicPr>
          <p:nvPr/>
        </p:nvPicPr>
        <p:blipFill>
          <a:blip r:embed="rId2" cstate="print">
            <a:lum bright="-20000" contrast="32000"/>
          </a:blip>
          <a:srcRect/>
          <a:stretch>
            <a:fillRect/>
          </a:stretch>
        </p:blipFill>
        <p:spPr bwMode="auto">
          <a:xfrm>
            <a:off x="609600" y="0"/>
            <a:ext cx="985838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7" name="Picture 23" descr="bloem23"/>
          <p:cNvPicPr>
            <a:picLocks noChangeAspect="1" noChangeArrowheads="1" noCrop="1"/>
          </p:cNvPicPr>
          <p:nvPr/>
        </p:nvPicPr>
        <p:blipFill>
          <a:blip r:embed="rId2" cstate="print">
            <a:lum bright="-20000" contrast="32000"/>
          </a:blip>
          <a:srcRect/>
          <a:stretch>
            <a:fillRect/>
          </a:stretch>
        </p:blipFill>
        <p:spPr bwMode="auto">
          <a:xfrm rot="-2342919">
            <a:off x="0" y="381000"/>
            <a:ext cx="8715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8" name="Picture 24" descr="bloem23"/>
          <p:cNvPicPr>
            <a:picLocks noChangeAspect="1" noChangeArrowheads="1" noCrop="1"/>
          </p:cNvPicPr>
          <p:nvPr/>
        </p:nvPicPr>
        <p:blipFill>
          <a:blip r:embed="rId2" cstate="print">
            <a:lum bright="-20000" contrast="32000"/>
          </a:blip>
          <a:srcRect/>
          <a:stretch>
            <a:fillRect/>
          </a:stretch>
        </p:blipFill>
        <p:spPr bwMode="auto">
          <a:xfrm>
            <a:off x="533400" y="990600"/>
            <a:ext cx="549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9" name="Picture 25" descr="bloem23"/>
          <p:cNvPicPr>
            <a:picLocks noChangeAspect="1" noChangeArrowheads="1" noCrop="1"/>
          </p:cNvPicPr>
          <p:nvPr/>
        </p:nvPicPr>
        <p:blipFill>
          <a:blip r:embed="rId2" cstate="print">
            <a:lum bright="-20000" contrast="32000"/>
          </a:blip>
          <a:srcRect/>
          <a:stretch>
            <a:fillRect/>
          </a:stretch>
        </p:blipFill>
        <p:spPr bwMode="auto">
          <a:xfrm>
            <a:off x="1447800" y="0"/>
            <a:ext cx="549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Text Box 29"/>
          <p:cNvSpPr txBox="1">
            <a:spLocks noChangeArrowheads="1"/>
          </p:cNvSpPr>
          <p:nvPr/>
        </p:nvSpPr>
        <p:spPr bwMode="auto">
          <a:xfrm>
            <a:off x="7467600" y="20574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18814" name="Picture 30" descr="anhdong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4912" y="0"/>
            <a:ext cx="18990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32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119312"/>
            <a:ext cx="8001000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Text Box 33"/>
          <p:cNvSpPr txBox="1">
            <a:spLocks noChangeArrowheads="1"/>
          </p:cNvSpPr>
          <p:nvPr/>
        </p:nvSpPr>
        <p:spPr bwMode="auto">
          <a:xfrm>
            <a:off x="1828800" y="29718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22" name="Text Box 34"/>
          <p:cNvSpPr txBox="1">
            <a:spLocks noChangeArrowheads="1"/>
          </p:cNvSpPr>
          <p:nvPr/>
        </p:nvSpPr>
        <p:spPr bwMode="auto">
          <a:xfrm>
            <a:off x="1371600" y="2949476"/>
            <a:ext cx="5562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Học kiến thức cơ bản</a:t>
            </a:r>
            <a:endParaRPr lang="it-IT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it-IT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Hoàn thiện bài tập</a:t>
            </a:r>
          </a:p>
          <a:p>
            <a:r>
              <a:rPr lang="it-IT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Chuẩn bị: Luyện tập văn bản đề nghị và văn bản báo cáo.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3" name="Text Box 35"/>
          <p:cNvSpPr txBox="1">
            <a:spLocks noChangeArrowheads="1"/>
          </p:cNvSpPr>
          <p:nvPr/>
        </p:nvSpPr>
        <p:spPr bwMode="auto">
          <a:xfrm>
            <a:off x="1371600" y="838200"/>
            <a:ext cx="6248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01689" y="1462088"/>
            <a:ext cx="8037512" cy="1433512"/>
          </a:xfrm>
        </p:spPr>
        <p:txBody>
          <a:bodyPr/>
          <a:lstStyle/>
          <a:p>
            <a:pPr algn="just" eaLnBrk="1" hangingPunct="1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    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bản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sau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bản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nào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bản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hành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chính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? (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đơn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biên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bản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hợp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đồng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bản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nhật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dụng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truyện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ngắn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).</a:t>
            </a:r>
          </a:p>
        </p:txBody>
      </p:sp>
      <p:pic>
        <p:nvPicPr>
          <p:cNvPr id="7" name="Picture 6" descr="bFLOWERre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WordArt 4"/>
          <p:cNvSpPr>
            <a:spLocks noChangeArrowheads="1" noChangeShapeType="1" noTextEdit="1"/>
          </p:cNvSpPr>
          <p:nvPr/>
        </p:nvSpPr>
        <p:spPr bwMode="auto">
          <a:xfrm>
            <a:off x="2819400" y="361950"/>
            <a:ext cx="35052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HỎI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71687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5868988"/>
            <a:ext cx="8429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349250" y="3370183"/>
            <a:ext cx="879475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</a:rPr>
              <a:t>ĐÁP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ÁN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b="1" dirty="0" err="1" smtClean="0">
                <a:solidFill>
                  <a:srgbClr val="0000FF"/>
                </a:solidFill>
              </a:rPr>
              <a:t>Đơn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</a:rPr>
              <a:t>biên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bản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</a:rPr>
              <a:t>hợp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đồng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71689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33400" y="323850"/>
            <a:ext cx="6477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43900" y="5618163"/>
            <a:ext cx="492125" cy="620712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1400" b="1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45" fill="hold"/>
                                        <p:tgtEl>
                                          <p:spTgt spid="71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EJ1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1828800" y="2057400"/>
            <a:ext cx="6477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3200" b="1" dirty="0" err="1">
                <a:solidFill>
                  <a:srgbClr val="0066FF"/>
                </a:solidFill>
                <a:latin typeface=".VnTifani HeavyH" pitchFamily="34" charset="0"/>
              </a:rPr>
              <a:t>Xin</a:t>
            </a:r>
            <a:r>
              <a:rPr lang="en-US" sz="3200" b="1" dirty="0">
                <a:solidFill>
                  <a:srgbClr val="0066FF"/>
                </a:solidFill>
                <a:latin typeface=".VnTifani HeavyH" pitchFamily="34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.VnTifani HeavyH" pitchFamily="34" charset="0"/>
              </a:rPr>
              <a:t>ch©n</a:t>
            </a:r>
            <a:r>
              <a:rPr lang="en-US" sz="3200" b="1" dirty="0">
                <a:solidFill>
                  <a:srgbClr val="0066FF"/>
                </a:solidFill>
                <a:latin typeface=".VnTifani HeavyH" pitchFamily="34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.VnTifani HeavyH" pitchFamily="34" charset="0"/>
              </a:rPr>
              <a:t>thµnh</a:t>
            </a:r>
            <a:r>
              <a:rPr lang="en-US" sz="3200" b="1" dirty="0">
                <a:solidFill>
                  <a:srgbClr val="0066FF"/>
                </a:solidFill>
                <a:latin typeface=".VnTifani HeavyH" pitchFamily="34" charset="0"/>
              </a:rPr>
              <a:t> </a:t>
            </a:r>
          </a:p>
          <a:p>
            <a:pPr algn="ctr" eaLnBrk="1" hangingPunct="1"/>
            <a:endParaRPr lang="en-US" sz="3200" b="1" dirty="0">
              <a:solidFill>
                <a:srgbClr val="0066FF"/>
              </a:solidFill>
              <a:latin typeface=".VnTifani HeavyH" pitchFamily="34" charset="0"/>
            </a:endParaRPr>
          </a:p>
          <a:p>
            <a:pPr algn="ctr" eaLnBrk="1" hangingPunct="1"/>
            <a:r>
              <a:rPr lang="en-US" sz="3200" b="1" dirty="0" err="1">
                <a:solidFill>
                  <a:srgbClr val="0066FF"/>
                </a:solidFill>
                <a:latin typeface=".VnTifani HeavyH" pitchFamily="34" charset="0"/>
              </a:rPr>
              <a:t>c¶m</a:t>
            </a:r>
            <a:r>
              <a:rPr lang="en-US" sz="3200" b="1" dirty="0">
                <a:solidFill>
                  <a:srgbClr val="0066FF"/>
                </a:solidFill>
                <a:latin typeface=".VnTifani HeavyH" pitchFamily="34" charset="0"/>
              </a:rPr>
              <a:t> ¬n </a:t>
            </a:r>
            <a:r>
              <a:rPr lang="en-US" sz="3200" b="1" dirty="0" err="1">
                <a:solidFill>
                  <a:srgbClr val="0066FF"/>
                </a:solidFill>
                <a:latin typeface=".VnTifani HeavyH" pitchFamily="34" charset="0"/>
              </a:rPr>
              <a:t>c¸c</a:t>
            </a:r>
            <a:r>
              <a:rPr lang="en-US" sz="3200" b="1" dirty="0">
                <a:solidFill>
                  <a:srgbClr val="0066FF"/>
                </a:solidFill>
                <a:latin typeface=".VnTifani HeavyH" pitchFamily="34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.VnTifani HeavyH" pitchFamily="34" charset="0"/>
              </a:rPr>
              <a:t>thÇy</a:t>
            </a:r>
            <a:r>
              <a:rPr lang="en-US" sz="3200" b="1" dirty="0">
                <a:solidFill>
                  <a:srgbClr val="0066FF"/>
                </a:solidFill>
                <a:latin typeface=".VnTifani HeavyH" pitchFamily="34" charset="0"/>
              </a:rPr>
              <a:t> c« </a:t>
            </a:r>
            <a:r>
              <a:rPr lang="en-US" sz="3200" b="1" dirty="0" err="1">
                <a:solidFill>
                  <a:srgbClr val="0066FF"/>
                </a:solidFill>
                <a:latin typeface=".VnTifani HeavyH" pitchFamily="34" charset="0"/>
              </a:rPr>
              <a:t>GI¸O</a:t>
            </a:r>
            <a:endParaRPr lang="en-US" sz="3200" b="1" dirty="0">
              <a:solidFill>
                <a:srgbClr val="0066FF"/>
              </a:solidFill>
              <a:latin typeface=".VnTifani HeavyH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0066FF"/>
              </a:solidFill>
              <a:latin typeface=".VnTifani HeavyH" pitchFamily="34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0066FF"/>
                </a:solidFill>
                <a:latin typeface=".VnTifani HeavyH" pitchFamily="34" charset="0"/>
              </a:rPr>
              <a:t>  vµ </a:t>
            </a:r>
            <a:r>
              <a:rPr lang="en-US" sz="3200" b="1" dirty="0" err="1">
                <a:solidFill>
                  <a:srgbClr val="0066FF"/>
                </a:solidFill>
                <a:latin typeface=".VnTifani HeavyH" pitchFamily="34" charset="0"/>
              </a:rPr>
              <a:t>c¸c</a:t>
            </a:r>
            <a:r>
              <a:rPr lang="en-US" sz="3200" b="1" dirty="0">
                <a:solidFill>
                  <a:srgbClr val="0066FF"/>
                </a:solidFill>
                <a:latin typeface=".VnTifani HeavyH" pitchFamily="34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.VnTifani HeavyH" pitchFamily="34" charset="0"/>
              </a:rPr>
              <a:t>em</a:t>
            </a:r>
            <a:r>
              <a:rPr lang="en-US" sz="4000" b="1" dirty="0">
                <a:solidFill>
                  <a:srgbClr val="0066FF"/>
                </a:solidFill>
                <a:latin typeface=".VnTifani HeavyH" pitchFamily="34" charset="0"/>
              </a:rPr>
              <a:t> !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176338"/>
            <a:ext cx="8763000" cy="1436687"/>
          </a:xfrm>
        </p:spPr>
        <p:txBody>
          <a:bodyPr/>
          <a:lstStyle/>
          <a:p>
            <a:pPr algn="l" eaLnBrk="1" hangingPunct="1"/>
            <a:endParaRPr lang="en-US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trường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hợp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cần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viết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đơn</a:t>
            </a:r>
            <a:r>
              <a:rPr lang="en-US" sz="2800" b="1" i="1" dirty="0" smtClean="0">
                <a:latin typeface="Times New Roman" pitchFamily="18" charset="0"/>
              </a:rPr>
              <a:t>!</a:t>
            </a:r>
            <a:endParaRPr lang="en-US" sz="2800" b="1" i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7" name="Picture 6" descr="bFLOWERre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WordArt 4"/>
          <p:cNvSpPr>
            <a:spLocks noChangeArrowheads="1" noChangeShapeType="1" noTextEdit="1"/>
          </p:cNvSpPr>
          <p:nvPr/>
        </p:nvSpPr>
        <p:spPr bwMode="auto">
          <a:xfrm>
            <a:off x="2819400" y="361950"/>
            <a:ext cx="35052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 HỎI.</a:t>
            </a:r>
          </a:p>
        </p:txBody>
      </p:sp>
      <p:pic>
        <p:nvPicPr>
          <p:cNvPr id="71687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5868988"/>
            <a:ext cx="8429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536575" y="2924175"/>
            <a:ext cx="86074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err="1">
                <a:solidFill>
                  <a:srgbClr val="CC0066"/>
                </a:solidFill>
              </a:rPr>
              <a:t>ĐÁP</a:t>
            </a:r>
            <a:r>
              <a:rPr lang="en-US" sz="4000" b="1" dirty="0">
                <a:solidFill>
                  <a:srgbClr val="CC0066"/>
                </a:solidFill>
              </a:rPr>
              <a:t> </a:t>
            </a:r>
            <a:r>
              <a:rPr lang="en-US" sz="4000" b="1" dirty="0" err="1">
                <a:solidFill>
                  <a:srgbClr val="CC0066"/>
                </a:solidFill>
              </a:rPr>
              <a:t>ÁN</a:t>
            </a:r>
            <a:r>
              <a:rPr lang="en-US" sz="4000" b="1" dirty="0" smtClean="0">
                <a:solidFill>
                  <a:srgbClr val="CC0066"/>
                </a:solidFill>
              </a:rPr>
              <a:t>:</a:t>
            </a:r>
            <a:endParaRPr lang="en-US" b="1" dirty="0">
              <a:solidFill>
                <a:srgbClr val="0000FF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00FF"/>
                </a:solidFill>
              </a:rPr>
              <a:t>Ví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dụ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Đơn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xin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nghỉ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học</a:t>
            </a:r>
            <a:endParaRPr lang="en-US" sz="4000" b="1" dirty="0">
              <a:solidFill>
                <a:srgbClr val="CC0066"/>
              </a:solidFill>
            </a:endParaRPr>
          </a:p>
        </p:txBody>
      </p:sp>
      <p:pic>
        <p:nvPicPr>
          <p:cNvPr id="71689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33400" y="323850"/>
            <a:ext cx="6477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43900" y="5618163"/>
            <a:ext cx="492125" cy="620712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1400" b="1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45" fill="hold"/>
                                        <p:tgtEl>
                                          <p:spTgt spid="71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Buomba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8" y="5915025"/>
            <a:ext cx="8429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showImage[56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3425" y="1525588"/>
            <a:ext cx="5413375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1252538" y="4876800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en-US" sz="2800" b="1" i="1">
                <a:solidFill>
                  <a:srgbClr val="0000FF"/>
                </a:solidFill>
              </a:rPr>
              <a:t>Chúc mừng bạn, bạn </a:t>
            </a:r>
            <a:r>
              <a:rPr lang="vi-VN" sz="2800" b="1" i="1">
                <a:solidFill>
                  <a:srgbClr val="0000FF"/>
                </a:solidFill>
              </a:rPr>
              <a:t>được một điểm mười</a:t>
            </a:r>
            <a:endParaRPr lang="en-US" sz="2800" b="1" i="1">
              <a:solidFill>
                <a:srgbClr val="0000FF"/>
              </a:solidFill>
            </a:endParaRPr>
          </a:p>
        </p:txBody>
      </p:sp>
      <p:sp>
        <p:nvSpPr>
          <p:cNvPr id="92168" name="WordArt 8"/>
          <p:cNvSpPr>
            <a:spLocks noChangeArrowheads="1" noChangeShapeType="1" noTextEdit="1"/>
          </p:cNvSpPr>
          <p:nvPr/>
        </p:nvSpPr>
        <p:spPr bwMode="auto">
          <a:xfrm>
            <a:off x="2514600" y="333375"/>
            <a:ext cx="3810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MAY MẮN</a:t>
            </a:r>
          </a:p>
        </p:txBody>
      </p:sp>
      <p:sp>
        <p:nvSpPr>
          <p:cNvPr id="18438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5472113"/>
            <a:ext cx="493712" cy="620712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1400" b="1"/>
          </a:p>
        </p:txBody>
      </p:sp>
      <p:pic>
        <p:nvPicPr>
          <p:cNvPr id="7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33400" y="323850"/>
            <a:ext cx="6477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328738"/>
            <a:ext cx="8763000" cy="1490662"/>
          </a:xfrm>
        </p:spPr>
        <p:txBody>
          <a:bodyPr/>
          <a:lstStyle/>
          <a:p>
            <a:pPr algn="just" eaLnBrk="1" hangingPunct="1"/>
            <a:r>
              <a:rPr lang="en-US" sz="2800" dirty="0" smtClean="0">
                <a:latin typeface="Times New Roman" pitchFamily="18" charset="0"/>
              </a:rPr>
              <a:t>       </a:t>
            </a:r>
            <a:r>
              <a:rPr lang="en-US" sz="2800" b="1" i="1" dirty="0" err="1" smtClean="0">
                <a:latin typeface="Times New Roman" pitchFamily="18" charset="0"/>
              </a:rPr>
              <a:t>Sử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dụng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các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biện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pháp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tu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từ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như</a:t>
            </a:r>
            <a:r>
              <a:rPr lang="en-US" sz="2800" b="1" i="1" dirty="0" smtClean="0">
                <a:latin typeface="Times New Roman" pitchFamily="18" charset="0"/>
              </a:rPr>
              <a:t> so </a:t>
            </a:r>
            <a:r>
              <a:rPr lang="en-US" sz="2800" b="1" i="1" dirty="0" err="1" smtClean="0">
                <a:latin typeface="Times New Roman" pitchFamily="18" charset="0"/>
              </a:rPr>
              <a:t>sánh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nhân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hóa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ẩn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dụ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hoán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dụ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sẽ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làm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cho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văn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bản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hành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chính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sinh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động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hấp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dẫn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hơn</a:t>
            </a:r>
            <a:r>
              <a:rPr lang="en-US" sz="2800" b="1" i="1" dirty="0" smtClean="0">
                <a:latin typeface="Times New Roman" pitchFamily="18" charset="0"/>
              </a:rPr>
              <a:t>. Ý </a:t>
            </a:r>
            <a:r>
              <a:rPr lang="en-US" sz="2800" b="1" i="1" dirty="0" err="1" smtClean="0">
                <a:latin typeface="Times New Roman" pitchFamily="18" charset="0"/>
              </a:rPr>
              <a:t>kiến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trên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đúng</a:t>
            </a:r>
            <a:r>
              <a:rPr lang="en-US" sz="2800" b="1" i="1" dirty="0" smtClean="0">
                <a:latin typeface="Times New Roman" pitchFamily="18" charset="0"/>
              </a:rPr>
              <a:t> hay </a:t>
            </a:r>
            <a:r>
              <a:rPr lang="en-US" sz="2800" b="1" i="1" dirty="0" err="1" smtClean="0">
                <a:latin typeface="Times New Roman" pitchFamily="18" charset="0"/>
              </a:rPr>
              <a:t>sai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vì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sao</a:t>
            </a:r>
            <a:r>
              <a:rPr lang="en-US" sz="2800" b="1" i="1" dirty="0" smtClean="0">
                <a:latin typeface="Times New Roman" pitchFamily="18" charset="0"/>
              </a:rPr>
              <a:t>?</a:t>
            </a:r>
            <a:endParaRPr lang="en-US" sz="2800" b="1" i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7" name="Picture 6" descr="bFLOWERre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WordArt 4"/>
          <p:cNvSpPr>
            <a:spLocks noChangeArrowheads="1" noChangeShapeType="1" noTextEdit="1"/>
          </p:cNvSpPr>
          <p:nvPr/>
        </p:nvSpPr>
        <p:spPr bwMode="auto">
          <a:xfrm>
            <a:off x="2819400" y="361950"/>
            <a:ext cx="35052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 HỎI.</a:t>
            </a:r>
          </a:p>
        </p:txBody>
      </p:sp>
      <p:pic>
        <p:nvPicPr>
          <p:cNvPr id="71687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5868988"/>
            <a:ext cx="8429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536575" y="3217862"/>
            <a:ext cx="860742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err="1">
                <a:solidFill>
                  <a:srgbClr val="CC0066"/>
                </a:solidFill>
              </a:rPr>
              <a:t>ĐÁP</a:t>
            </a:r>
            <a:r>
              <a:rPr lang="en-US" sz="4000" b="1" dirty="0">
                <a:solidFill>
                  <a:srgbClr val="CC0066"/>
                </a:solidFill>
              </a:rPr>
              <a:t> </a:t>
            </a:r>
            <a:r>
              <a:rPr lang="en-US" sz="4000" b="1" dirty="0" err="1">
                <a:solidFill>
                  <a:srgbClr val="CC0066"/>
                </a:solidFill>
              </a:rPr>
              <a:t>ÁN</a:t>
            </a:r>
            <a:r>
              <a:rPr lang="en-US" sz="4000" b="1" dirty="0">
                <a:solidFill>
                  <a:srgbClr val="CC0066"/>
                </a:solidFill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FF"/>
                </a:solidFill>
              </a:rPr>
              <a:t>Sai</a:t>
            </a:r>
            <a:r>
              <a:rPr lang="en-US" sz="2800" b="1" dirty="0" smtClean="0">
                <a:solidFill>
                  <a:srgbClr val="0000FF"/>
                </a:solidFill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</a:rPr>
              <a:t>Văn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bản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hành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chính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không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sử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biện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pháp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tu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vì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vậy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dễ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gây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hiểu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nhầm</a:t>
            </a:r>
            <a:r>
              <a:rPr lang="en-US" sz="2800" b="1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1689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33400" y="323850"/>
            <a:ext cx="6477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43900" y="5618163"/>
            <a:ext cx="492125" cy="620712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1400" b="1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45" fill="hold"/>
                                        <p:tgtEl>
                                          <p:spTgt spid="71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328738"/>
            <a:ext cx="8763000" cy="1490662"/>
          </a:xfrm>
        </p:spPr>
        <p:txBody>
          <a:bodyPr/>
          <a:lstStyle/>
          <a:p>
            <a:pPr algn="just" eaLnBrk="1" hangingPunct="1"/>
            <a:r>
              <a:rPr lang="en-US" sz="2800" b="1" i="1" dirty="0" err="1" smtClean="0">
                <a:latin typeface="Times New Roman" pitchFamily="18" charset="0"/>
              </a:rPr>
              <a:t>Khi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muốn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đề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nghị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cô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giáo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chủ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nhiệm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tổ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chức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cho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cả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lớp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một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buổi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tham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quan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địa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điểm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nổi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tiếng</a:t>
            </a:r>
            <a:r>
              <a:rPr lang="en-US" sz="2800" b="1" i="1" dirty="0" smtClean="0">
                <a:latin typeface="Times New Roman" pitchFamily="18" charset="0"/>
              </a:rPr>
              <a:t> ở </a:t>
            </a:r>
            <a:r>
              <a:rPr lang="en-US" sz="2800" b="1" i="1" dirty="0" err="1" smtClean="0">
                <a:latin typeface="Times New Roman" pitchFamily="18" charset="0"/>
              </a:rPr>
              <a:t>gần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trường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cần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đơn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văn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bản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đề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nghị</a:t>
            </a:r>
            <a:r>
              <a:rPr lang="en-US" sz="2800" b="1" i="1" dirty="0" smtClean="0">
                <a:latin typeface="Times New Roman" pitchFamily="18" charset="0"/>
              </a:rPr>
              <a:t> hay </a:t>
            </a:r>
            <a:r>
              <a:rPr lang="en-US" sz="2800" b="1" i="1" dirty="0" err="1" smtClean="0">
                <a:latin typeface="Times New Roman" pitchFamily="18" charset="0"/>
              </a:rPr>
              <a:t>biên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bản</a:t>
            </a:r>
            <a:r>
              <a:rPr lang="en-US" sz="2800" b="1" i="1" dirty="0" smtClean="0">
                <a:latin typeface="Times New Roman" pitchFamily="18" charset="0"/>
              </a:rPr>
              <a:t>?</a:t>
            </a:r>
            <a:endParaRPr lang="en-US" sz="2800" b="1" i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7" name="Picture 6" descr="bFLOWERre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WordArt 4"/>
          <p:cNvSpPr>
            <a:spLocks noChangeArrowheads="1" noChangeShapeType="1" noTextEdit="1"/>
          </p:cNvSpPr>
          <p:nvPr/>
        </p:nvSpPr>
        <p:spPr bwMode="auto">
          <a:xfrm>
            <a:off x="2819400" y="361950"/>
            <a:ext cx="35052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 HỎI.</a:t>
            </a:r>
          </a:p>
        </p:txBody>
      </p:sp>
      <p:pic>
        <p:nvPicPr>
          <p:cNvPr id="71687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5868988"/>
            <a:ext cx="8429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536575" y="3217862"/>
            <a:ext cx="860742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err="1">
                <a:solidFill>
                  <a:srgbClr val="CC0066"/>
                </a:solidFill>
              </a:rPr>
              <a:t>ĐÁP</a:t>
            </a:r>
            <a:r>
              <a:rPr lang="en-US" sz="4000" b="1" dirty="0">
                <a:solidFill>
                  <a:srgbClr val="CC0066"/>
                </a:solidFill>
              </a:rPr>
              <a:t> </a:t>
            </a:r>
            <a:r>
              <a:rPr lang="en-US" sz="4000" b="1" dirty="0" err="1">
                <a:solidFill>
                  <a:srgbClr val="CC0066"/>
                </a:solidFill>
              </a:rPr>
              <a:t>ÁN</a:t>
            </a:r>
            <a:r>
              <a:rPr lang="en-US" sz="4000" b="1" dirty="0">
                <a:solidFill>
                  <a:srgbClr val="CC0066"/>
                </a:solidFill>
              </a:rPr>
              <a:t>: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FF"/>
                </a:solidFill>
              </a:rPr>
              <a:t>Văn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bản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đề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nghị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1689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33400" y="323850"/>
            <a:ext cx="6477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43900" y="5618163"/>
            <a:ext cx="492125" cy="620712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1400" b="1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45" fill="hold"/>
                                        <p:tgtEl>
                                          <p:spTgt spid="71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LGG_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46714"/>
            <a:ext cx="28519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Tiết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125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: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33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6200" y="228600"/>
            <a:ext cx="7162800" cy="5105400"/>
          </a:xfrm>
          <a:prstGeom prst="rect">
            <a:avLst/>
          </a:prstGeom>
          <a:noFill/>
        </p:spPr>
        <p:txBody>
          <a:bodyPr wrap="none">
            <a:prstTxWarp prst="textWave2">
              <a:avLst>
                <a:gd name="adj1" fmla="val 12500"/>
                <a:gd name="adj2" fmla="val 205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Văn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bản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báo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cáo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49B53-2BA0-4B4A-AE04-7702D6BE8070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915400" cy="737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Văn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bản</a:t>
            </a:r>
            <a:r>
              <a:rPr lang="en-US" sz="1600" dirty="0" smtClean="0">
                <a:solidFill>
                  <a:schemeClr val="tx1"/>
                </a:solidFill>
              </a:rPr>
              <a:t> 1:              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CỘNG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HOÀ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XÃ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HỘI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CHỦ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NGHĨA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VIỆT</a:t>
            </a:r>
            <a:r>
              <a:rPr lang="en-US" sz="1600" dirty="0">
                <a:solidFill>
                  <a:schemeClr val="tx1"/>
                </a:solidFill>
              </a:rPr>
              <a:t> NAM</a:t>
            </a:r>
          </a:p>
          <a:p>
            <a:pPr algn="ctr">
              <a:spcBef>
                <a:spcPct val="50000"/>
              </a:spcBef>
            </a:pPr>
            <a:r>
              <a:rPr lang="en-US" sz="1600" b="1" u="sng" dirty="0" err="1">
                <a:solidFill>
                  <a:schemeClr val="tx1"/>
                </a:solidFill>
              </a:rPr>
              <a:t>Độc</a:t>
            </a:r>
            <a:r>
              <a:rPr lang="en-US" sz="1600" b="1" u="sng" dirty="0">
                <a:solidFill>
                  <a:schemeClr val="tx1"/>
                </a:solidFill>
              </a:rPr>
              <a:t> </a:t>
            </a:r>
            <a:r>
              <a:rPr lang="en-US" sz="1600" b="1" u="sng" dirty="0" err="1">
                <a:solidFill>
                  <a:schemeClr val="tx1"/>
                </a:solidFill>
              </a:rPr>
              <a:t>lập</a:t>
            </a:r>
            <a:r>
              <a:rPr lang="en-US" sz="1600" b="1" u="sng" dirty="0">
                <a:solidFill>
                  <a:schemeClr val="tx1"/>
                </a:solidFill>
              </a:rPr>
              <a:t> - </a:t>
            </a:r>
            <a:r>
              <a:rPr lang="en-US" sz="1600" b="1" u="sng" dirty="0" err="1">
                <a:solidFill>
                  <a:schemeClr val="tx1"/>
                </a:solidFill>
              </a:rPr>
              <a:t>Tự</a:t>
            </a:r>
            <a:r>
              <a:rPr lang="en-US" sz="1600" b="1" u="sng" dirty="0">
                <a:solidFill>
                  <a:schemeClr val="tx1"/>
                </a:solidFill>
              </a:rPr>
              <a:t> do - </a:t>
            </a:r>
            <a:r>
              <a:rPr lang="en-US" sz="1600" b="1" u="sng" dirty="0" err="1">
                <a:solidFill>
                  <a:schemeClr val="tx1"/>
                </a:solidFill>
              </a:rPr>
              <a:t>Hạnh</a:t>
            </a:r>
            <a:r>
              <a:rPr lang="en-US" sz="1600" b="1" u="sng" dirty="0">
                <a:solidFill>
                  <a:schemeClr val="tx1"/>
                </a:solidFill>
              </a:rPr>
              <a:t> </a:t>
            </a:r>
            <a:r>
              <a:rPr lang="en-US" sz="1600" b="1" u="sng" dirty="0" err="1">
                <a:solidFill>
                  <a:schemeClr val="tx1"/>
                </a:solidFill>
              </a:rPr>
              <a:t>phúc</a:t>
            </a:r>
            <a:endParaRPr lang="en-US" sz="1600" b="1" u="sng" dirty="0">
              <a:solidFill>
                <a:schemeClr val="tx1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Bắc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Ninh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ngày</a:t>
            </a:r>
            <a:r>
              <a:rPr lang="en-US" sz="1600" dirty="0" smtClean="0">
                <a:solidFill>
                  <a:schemeClr val="tx1"/>
                </a:solidFill>
              </a:rPr>
              <a:t> 28 </a:t>
            </a:r>
            <a:r>
              <a:rPr lang="en-US" sz="1600" dirty="0" err="1" smtClean="0">
                <a:solidFill>
                  <a:schemeClr val="tx1"/>
                </a:solidFill>
              </a:rPr>
              <a:t>tháng</a:t>
            </a:r>
            <a:r>
              <a:rPr lang="en-US" sz="1600" dirty="0" smtClean="0">
                <a:solidFill>
                  <a:schemeClr val="tx1"/>
                </a:solidFill>
              </a:rPr>
              <a:t> 11 </a:t>
            </a:r>
            <a:r>
              <a:rPr lang="en-US" sz="1600" dirty="0" err="1" smtClean="0">
                <a:solidFill>
                  <a:schemeClr val="tx1"/>
                </a:solidFill>
              </a:rPr>
              <a:t>năm</a:t>
            </a:r>
            <a:r>
              <a:rPr lang="en-US" sz="1600" dirty="0" smtClean="0">
                <a:solidFill>
                  <a:schemeClr val="tx1"/>
                </a:solidFill>
              </a:rPr>
              <a:t> 2003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600" b="1" dirty="0" err="1" smtClean="0">
                <a:solidFill>
                  <a:schemeClr val="tx1"/>
                </a:solidFill>
              </a:rPr>
              <a:t>BÁO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CÁO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600" b="1" dirty="0" err="1" smtClean="0">
                <a:solidFill>
                  <a:schemeClr val="tx1"/>
                </a:solidFill>
              </a:rPr>
              <a:t>Về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kết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quả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hoạt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động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chào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mừng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ngày</a:t>
            </a:r>
            <a:r>
              <a:rPr lang="en-US" sz="1600" b="1" dirty="0" smtClean="0">
                <a:solidFill>
                  <a:schemeClr val="tx1"/>
                </a:solidFill>
              </a:rPr>
              <a:t> 20 - 11</a:t>
            </a:r>
          </a:p>
          <a:p>
            <a:pPr algn="just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 </a:t>
            </a:r>
            <a:r>
              <a:rPr lang="en-US" sz="1600" dirty="0" err="1" smtClean="0">
                <a:solidFill>
                  <a:schemeClr val="tx1"/>
                </a:solidFill>
              </a:rPr>
              <a:t>Kính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gửi</a:t>
            </a:r>
            <a:r>
              <a:rPr lang="en-US" sz="1600" dirty="0" smtClean="0">
                <a:solidFill>
                  <a:schemeClr val="tx1"/>
                </a:solidFill>
              </a:rPr>
              <a:t>: Ban </a:t>
            </a:r>
            <a:r>
              <a:rPr lang="en-US" sz="1600" dirty="0" err="1" smtClean="0">
                <a:solidFill>
                  <a:schemeClr val="tx1"/>
                </a:solidFill>
              </a:rPr>
              <a:t>Giám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hiệu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Trường</a:t>
            </a:r>
            <a:r>
              <a:rPr lang="en-US" sz="1600" dirty="0" smtClean="0">
                <a:solidFill>
                  <a:schemeClr val="tx1"/>
                </a:solidFill>
              </a:rPr>
              <a:t> THCS </a:t>
            </a:r>
            <a:r>
              <a:rPr lang="en-US" sz="1600" dirty="0" err="1" smtClean="0">
                <a:solidFill>
                  <a:schemeClr val="tx1"/>
                </a:solidFill>
              </a:rPr>
              <a:t>Trần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Quốc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Toản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Để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thiết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thực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chào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mừng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Ngày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Nhà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giáo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Việt</a:t>
            </a:r>
            <a:r>
              <a:rPr lang="en-US" sz="1600" dirty="0" smtClean="0">
                <a:solidFill>
                  <a:schemeClr val="tx1"/>
                </a:solidFill>
              </a:rPr>
              <a:t> Nam 20 – 11, </a:t>
            </a:r>
            <a:r>
              <a:rPr lang="en-US" sz="1600" dirty="0" err="1" smtClean="0">
                <a:solidFill>
                  <a:schemeClr val="tx1"/>
                </a:solidFill>
              </a:rPr>
              <a:t>hưởng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ứng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đợt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phát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đua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làm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nhiều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việc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tốt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của</a:t>
            </a:r>
            <a:r>
              <a:rPr lang="en-US" sz="1600" dirty="0" smtClean="0">
                <a:solidFill>
                  <a:schemeClr val="tx1"/>
                </a:solidFill>
              </a:rPr>
              <a:t> Ban </a:t>
            </a:r>
            <a:r>
              <a:rPr lang="en-US" sz="1600" dirty="0" err="1" smtClean="0">
                <a:solidFill>
                  <a:schemeClr val="tx1"/>
                </a:solidFill>
              </a:rPr>
              <a:t>Giám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hiệu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nhà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trường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trong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tháng</a:t>
            </a:r>
            <a:r>
              <a:rPr lang="en-US" sz="1600" dirty="0" smtClean="0">
                <a:solidFill>
                  <a:schemeClr val="tx1"/>
                </a:solidFill>
              </a:rPr>
              <a:t> 11 </a:t>
            </a:r>
            <a:r>
              <a:rPr lang="en-US" sz="1600" dirty="0" err="1" smtClean="0">
                <a:solidFill>
                  <a:schemeClr val="tx1"/>
                </a:solidFill>
              </a:rPr>
              <a:t>vừa</a:t>
            </a:r>
            <a:r>
              <a:rPr lang="en-US" sz="1600" dirty="0" smtClean="0">
                <a:solidFill>
                  <a:schemeClr val="tx1"/>
                </a:solidFill>
              </a:rPr>
              <a:t> qua, </a:t>
            </a:r>
            <a:r>
              <a:rPr lang="en-US" sz="1600" dirty="0" err="1" smtClean="0">
                <a:solidFill>
                  <a:schemeClr val="tx1"/>
                </a:solidFill>
              </a:rPr>
              <a:t>lớp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7B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đã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có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nhiều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hoạt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đạt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kết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quả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tốt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cụ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thể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là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marL="457200" indent="-457200" algn="just">
              <a:spcBef>
                <a:spcPct val="50000"/>
              </a:spcBef>
              <a:buAutoNum type="arabicParenR"/>
            </a:pPr>
            <a:r>
              <a:rPr lang="en-US" sz="1600" dirty="0" err="1" smtClean="0">
                <a:solidFill>
                  <a:schemeClr val="tx1"/>
                </a:solidFill>
              </a:rPr>
              <a:t>Về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tập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</a:rPr>
              <a:t>Cả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lớp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đã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có</a:t>
            </a:r>
            <a:r>
              <a:rPr lang="en-US" sz="1600" dirty="0" smtClean="0">
                <a:solidFill>
                  <a:schemeClr val="tx1"/>
                </a:solidFill>
              </a:rPr>
              <a:t> 86 </a:t>
            </a:r>
            <a:r>
              <a:rPr lang="en-US" sz="1600" dirty="0" err="1" smtClean="0">
                <a:solidFill>
                  <a:schemeClr val="tx1"/>
                </a:solidFill>
              </a:rPr>
              <a:t>tiết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được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xếp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loại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tốt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Cả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lớp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được</a:t>
            </a:r>
            <a:r>
              <a:rPr lang="en-US" sz="1600" dirty="0" smtClean="0">
                <a:solidFill>
                  <a:schemeClr val="tx1"/>
                </a:solidFill>
              </a:rPr>
              <a:t> 16 </a:t>
            </a:r>
            <a:r>
              <a:rPr lang="en-US" sz="1600" dirty="0" err="1" smtClean="0">
                <a:solidFill>
                  <a:schemeClr val="tx1"/>
                </a:solidFill>
              </a:rPr>
              <a:t>điểm</a:t>
            </a:r>
            <a:r>
              <a:rPr lang="en-US" sz="1600" dirty="0" smtClean="0">
                <a:solidFill>
                  <a:schemeClr val="tx1"/>
                </a:solidFill>
              </a:rPr>
              <a:t> 10, 25 </a:t>
            </a:r>
            <a:r>
              <a:rPr lang="en-US" sz="1600" dirty="0" err="1" smtClean="0">
                <a:solidFill>
                  <a:schemeClr val="tx1"/>
                </a:solidFill>
              </a:rPr>
              <a:t>điểm</a:t>
            </a:r>
            <a:r>
              <a:rPr lang="en-US" sz="1600" dirty="0" smtClean="0">
                <a:solidFill>
                  <a:schemeClr val="tx1"/>
                </a:solidFill>
              </a:rPr>
              <a:t> 9, </a:t>
            </a:r>
            <a:r>
              <a:rPr lang="en-US" sz="1600" dirty="0" err="1" smtClean="0">
                <a:solidFill>
                  <a:schemeClr val="tx1"/>
                </a:solidFill>
              </a:rPr>
              <a:t>trong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đó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bạn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Lê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Văn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là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người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đạt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nhiều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điểm</a:t>
            </a:r>
            <a:r>
              <a:rPr lang="en-US" sz="1600" dirty="0" smtClean="0">
                <a:solidFill>
                  <a:schemeClr val="tx1"/>
                </a:solidFill>
              </a:rPr>
              <a:t> 9 </a:t>
            </a:r>
            <a:r>
              <a:rPr lang="en-US" sz="1600" dirty="0" err="1" smtClean="0">
                <a:solidFill>
                  <a:schemeClr val="tx1"/>
                </a:solidFill>
              </a:rPr>
              <a:t>và</a:t>
            </a:r>
            <a:r>
              <a:rPr lang="en-US" sz="1600" dirty="0" smtClean="0">
                <a:solidFill>
                  <a:schemeClr val="tx1"/>
                </a:solidFill>
              </a:rPr>
              <a:t> 10 </a:t>
            </a:r>
            <a:r>
              <a:rPr lang="en-US" sz="1600" dirty="0" err="1" smtClean="0">
                <a:solidFill>
                  <a:schemeClr val="tx1"/>
                </a:solidFill>
              </a:rPr>
              <a:t>nhất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Trong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số</a:t>
            </a:r>
            <a:r>
              <a:rPr lang="en-US" sz="1600" dirty="0" smtClean="0">
                <a:solidFill>
                  <a:schemeClr val="tx1"/>
                </a:solidFill>
              </a:rPr>
              <a:t> 45 </a:t>
            </a:r>
            <a:r>
              <a:rPr lang="en-US" sz="1600" dirty="0" err="1" smtClean="0">
                <a:solidFill>
                  <a:schemeClr val="tx1"/>
                </a:solidFill>
              </a:rPr>
              <a:t>bạn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chỉ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còn</a:t>
            </a:r>
            <a:r>
              <a:rPr lang="en-US" sz="1600" dirty="0" smtClean="0">
                <a:solidFill>
                  <a:schemeClr val="tx1"/>
                </a:solidFill>
              </a:rPr>
              <a:t> 2 </a:t>
            </a:r>
            <a:r>
              <a:rPr lang="en-US" sz="1600" dirty="0" err="1" smtClean="0">
                <a:solidFill>
                  <a:schemeClr val="tx1"/>
                </a:solidFill>
              </a:rPr>
              <a:t>bạn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bị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điểm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dưới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trung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bình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spcBef>
                <a:spcPct val="50000"/>
              </a:spcBef>
              <a:buAutoNum type="arabicParenR"/>
            </a:pPr>
            <a:r>
              <a:rPr lang="en-US" sz="1600" dirty="0" err="1" smtClean="0">
                <a:solidFill>
                  <a:schemeClr val="tx1"/>
                </a:solidFill>
              </a:rPr>
              <a:t>Về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kỉ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luật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</a:rPr>
              <a:t>Cả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lớp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không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bạn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nào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muộn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không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bạn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nào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bị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thầy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cô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giáo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nhắc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nhở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trong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giờ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học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không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xảy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ra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điều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gì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ảnh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hưởng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tới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việc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tập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của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lớp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spcBef>
                <a:spcPct val="50000"/>
              </a:spcBef>
              <a:buAutoNum type="arabicParenR"/>
            </a:pPr>
            <a:r>
              <a:rPr lang="en-US" sz="1600" dirty="0" err="1" smtClean="0">
                <a:solidFill>
                  <a:schemeClr val="tx1"/>
                </a:solidFill>
              </a:rPr>
              <a:t>Về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lao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động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</a:rPr>
              <a:t>Lớp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đã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tham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gia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lao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tập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thể</a:t>
            </a:r>
            <a:r>
              <a:rPr lang="en-US" sz="1600" dirty="0" smtClean="0">
                <a:solidFill>
                  <a:schemeClr val="tx1"/>
                </a:solidFill>
              </a:rPr>
              <a:t> 3 </a:t>
            </a:r>
            <a:r>
              <a:rPr lang="en-US" sz="1600" dirty="0" err="1" smtClean="0">
                <a:solidFill>
                  <a:schemeClr val="tx1"/>
                </a:solidFill>
              </a:rPr>
              <a:t>buổi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theo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lịch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của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nhà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trường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</a:rPr>
              <a:t>dọn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vệ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sinh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chăm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sóc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và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bảo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vệ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cây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Kết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quả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buổi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lao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đều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tốt</a:t>
            </a:r>
            <a:r>
              <a:rPr lang="en-US" sz="1600" dirty="0" smtClean="0">
                <a:solidFill>
                  <a:schemeClr val="tx1"/>
                </a:solidFill>
              </a:rPr>
              <a:t>, 4 </a:t>
            </a:r>
            <a:r>
              <a:rPr lang="en-US" sz="1600" dirty="0" err="1" smtClean="0">
                <a:solidFill>
                  <a:schemeClr val="tx1"/>
                </a:solidFill>
              </a:rPr>
              <a:t>bạn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nghỉ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có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lí</a:t>
            </a:r>
            <a:r>
              <a:rPr lang="en-US" sz="1600" dirty="0" smtClean="0">
                <a:solidFill>
                  <a:schemeClr val="tx1"/>
                </a:solidFill>
              </a:rPr>
              <a:t> do.</a:t>
            </a:r>
          </a:p>
          <a:p>
            <a:pPr marL="457200" indent="-457200" algn="just">
              <a:spcBef>
                <a:spcPct val="50000"/>
              </a:spcBef>
              <a:buAutoNum type="arabicParenR"/>
            </a:pP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hoạt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khác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</a:rPr>
              <a:t>Lớp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đã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tham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gia</a:t>
            </a:r>
            <a:r>
              <a:rPr lang="en-US" sz="1600" dirty="0" smtClean="0">
                <a:solidFill>
                  <a:schemeClr val="tx1"/>
                </a:solidFill>
              </a:rPr>
              <a:t> 2 </a:t>
            </a:r>
            <a:r>
              <a:rPr lang="en-US" sz="1600" dirty="0" err="1" smtClean="0">
                <a:solidFill>
                  <a:schemeClr val="tx1"/>
                </a:solidFill>
              </a:rPr>
              <a:t>tiết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mục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trong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buổi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biểu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diễn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văn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nghệ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của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nhà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trường</a:t>
            </a:r>
            <a:r>
              <a:rPr lang="en-US" sz="1600" dirty="0" smtClean="0">
                <a:solidFill>
                  <a:schemeClr val="tx1"/>
                </a:solidFill>
              </a:rPr>
              <a:t>; </a:t>
            </a:r>
            <a:r>
              <a:rPr lang="en-US" sz="1600" dirty="0" err="1" smtClean="0">
                <a:solidFill>
                  <a:schemeClr val="tx1"/>
                </a:solidFill>
              </a:rPr>
              <a:t>làm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được</a:t>
            </a:r>
            <a:r>
              <a:rPr lang="en-US" sz="1600" dirty="0" smtClean="0">
                <a:solidFill>
                  <a:schemeClr val="tx1"/>
                </a:solidFill>
              </a:rPr>
              <a:t> 1 </a:t>
            </a:r>
            <a:r>
              <a:rPr lang="en-US" sz="1600" dirty="0" err="1" smtClean="0">
                <a:solidFill>
                  <a:schemeClr val="tx1"/>
                </a:solidFill>
              </a:rPr>
              <a:t>tờ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báo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tường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với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chủ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đề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chào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mừng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ngày</a:t>
            </a:r>
            <a:r>
              <a:rPr lang="en-US" sz="1600" dirty="0" smtClean="0">
                <a:solidFill>
                  <a:schemeClr val="tx1"/>
                </a:solidFill>
              </a:rPr>
              <a:t> 20 – 11.			 	  </a:t>
            </a:r>
          </a:p>
          <a:p>
            <a:pPr algn="just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  </a:t>
            </a:r>
            <a:r>
              <a:rPr lang="en-US" sz="1600" dirty="0" err="1" smtClean="0">
                <a:solidFill>
                  <a:schemeClr val="tx1"/>
                </a:solidFill>
              </a:rPr>
              <a:t>Thay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mặt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lớp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7B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         </a:t>
            </a:r>
            <a:r>
              <a:rPr lang="en-US" sz="1600" b="1" dirty="0" err="1" smtClean="0">
                <a:solidFill>
                  <a:schemeClr val="tx1"/>
                </a:solidFill>
              </a:rPr>
              <a:t>Lớp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trưởng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( </a:t>
            </a:r>
            <a:r>
              <a:rPr lang="en-US" sz="1600" dirty="0" err="1" smtClean="0">
                <a:solidFill>
                  <a:schemeClr val="tx1"/>
                </a:solidFill>
              </a:rPr>
              <a:t>Kí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và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ghi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rõ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họ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tên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200" dirty="0"/>
              <a:t>			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7&quot;&gt;&lt;property id=&quot;20148&quot; value=&quot;5&quot;/&gt;&lt;property id=&quot;20300&quot; value=&quot;Slide 9&quot;/&gt;&lt;property id=&quot;20307&quot; value=&quot;261&quot;/&gt;&lt;/object&gt;&lt;object type=&quot;3&quot; unique_id=&quot;10008&quot;&gt;&lt;property id=&quot;20148&quot; value=&quot;5&quot;/&gt;&lt;property id=&quot;20300&quot; value=&quot;Slide 10&quot;/&gt;&lt;property id=&quot;20307&quot; value=&quot;262&quot;/&gt;&lt;/object&gt;&lt;object type=&quot;3&quot; unique_id=&quot;10009&quot;&gt;&lt;property id=&quot;20148&quot; value=&quot;5&quot;/&gt;&lt;property id=&quot;20300&quot; value=&quot;Slide 12&quot;/&gt;&lt;property id=&quot;20307&quot; value=&quot;263&quot;/&gt;&lt;/object&gt;&lt;object type=&quot;3&quot; unique_id=&quot;10012&quot;&gt;&lt;property id=&quot;20148&quot; value=&quot;5&quot;/&gt;&lt;property id=&quot;20300&quot; value=&quot;Slide 13&quot;/&gt;&lt;property id=&quot;20307&quot; value=&quot;266&quot;/&gt;&lt;/object&gt;&lt;object type=&quot;3&quot; unique_id=&quot;10018&quot;&gt;&lt;property id=&quot;20148&quot; value=&quot;5&quot;/&gt;&lt;property id=&quot;20300&quot; value=&quot;Slide 17&quot;/&gt;&lt;property id=&quot;20307&quot; value=&quot;273&quot;/&gt;&lt;/object&gt;&lt;object type=&quot;3&quot; unique_id=&quot;10019&quot;&gt;&lt;property id=&quot;20148&quot; value=&quot;5&quot;/&gt;&lt;property id=&quot;20300&quot; value=&quot;Slide 19&quot;/&gt;&lt;property id=&quot;20307&quot; value=&quot;274&quot;/&gt;&lt;/object&gt;&lt;object type=&quot;3&quot; unique_id=&quot;10020&quot;&gt;&lt;property id=&quot;20148&quot; value=&quot;5&quot;/&gt;&lt;property id=&quot;20300&quot; value=&quot;Slide 20&quot;/&gt;&lt;property id=&quot;20307&quot; value=&quot;275&quot;/&gt;&lt;/object&gt;&lt;object type=&quot;3&quot; unique_id=&quot;10021&quot;&gt;&lt;property id=&quot;20148&quot; value=&quot;5&quot;/&gt;&lt;property id=&quot;20300&quot; value=&quot;Slide 23&quot;/&gt;&lt;property id=&quot;20307&quot; value=&quot;276&quot;/&gt;&lt;/object&gt;&lt;object type=&quot;3&quot; unique_id=&quot;10022&quot;&gt;&lt;property id=&quot;20148&quot; value=&quot;5&quot;/&gt;&lt;property id=&quot;20300&quot; value=&quot;Slide 24&quot;/&gt;&lt;property id=&quot;20307&quot; value=&quot;278&quot;/&gt;&lt;/object&gt;&lt;object type=&quot;3&quot; unique_id=&quot;14701&quot;&gt;&lt;property id=&quot;20148&quot; value=&quot;5&quot;/&gt;&lt;property id=&quot;20300&quot; value=&quot;Slide 1&quot;/&gt;&lt;property id=&quot;20307&quot; value=&quot;285&quot;/&gt;&lt;/object&gt;&lt;object type=&quot;3&quot; unique_id=&quot;14702&quot;&gt;&lt;property id=&quot;20148&quot; value=&quot;5&quot;/&gt;&lt;property id=&quot;20300&quot; value=&quot;Slide 2&quot;/&gt;&lt;property id=&quot;20307&quot; value=&quot;286&quot;/&gt;&lt;/object&gt;&lt;object type=&quot;3&quot; unique_id=&quot;14703&quot;&gt;&lt;property id=&quot;20148&quot; value=&quot;5&quot;/&gt;&lt;property id=&quot;20300&quot; value=&quot;Slide 25 - &amp;quot;H&amp;quot;&quot;/&gt;&lt;property id=&quot;20307&quot; value=&quot;283&quot;/&gt;&lt;/object&gt;&lt;object type=&quot;3&quot; unique_id=&quot;14704&quot;&gt;&lt;property id=&quot;20148&quot; value=&quot;5&quot;/&gt;&lt;property id=&quot;20300&quot; value=&quot;Slide 26&quot;/&gt;&lt;property id=&quot;20307&quot; value=&quot;284&quot;/&gt;&lt;/object&gt;&lt;object type=&quot;3&quot; unique_id=&quot;14972&quot;&gt;&lt;property id=&quot;20148&quot; value=&quot;5&quot;/&gt;&lt;property id=&quot;20300&quot; value=&quot;Slide 3&quot;/&gt;&lt;property id=&quot;20307&quot; value=&quot;289&quot;/&gt;&lt;/object&gt;&lt;object type=&quot;3&quot; unique_id=&quot;14973&quot;&gt;&lt;property id=&quot;20148&quot; value=&quot;5&quot;/&gt;&lt;property id=&quot;20300&quot; value=&quot;Slide 4&quot;/&gt;&lt;property id=&quot;20307&quot; value=&quot;290&quot;/&gt;&lt;/object&gt;&lt;object type=&quot;3&quot; unique_id=&quot;14974&quot;&gt;&lt;property id=&quot;20148&quot; value=&quot;5&quot;/&gt;&lt;property id=&quot;20300&quot; value=&quot;Slide 5&quot;/&gt;&lt;property id=&quot;20307&quot; value=&quot;291&quot;/&gt;&lt;/object&gt;&lt;object type=&quot;3&quot; unique_id=&quot;14975&quot;&gt;&lt;property id=&quot;20148&quot; value=&quot;5&quot;/&gt;&lt;property id=&quot;20300&quot; value=&quot;Slide 6&quot;/&gt;&lt;property id=&quot;20307&quot; value=&quot;294&quot;/&gt;&lt;/object&gt;&lt;object type=&quot;3&quot; unique_id=&quot;15230&quot;&gt;&lt;property id=&quot;20148&quot; value=&quot;5&quot;/&gt;&lt;property id=&quot;20300&quot; value=&quot;Slide 14&quot;/&gt;&lt;property id=&quot;20307&quot; value=&quot;297&quot;/&gt;&lt;/object&gt;&lt;object type=&quot;3&quot; unique_id=&quot;15231&quot;&gt;&lt;property id=&quot;20148&quot; value=&quot;5&quot;/&gt;&lt;property id=&quot;20300&quot; value=&quot;Slide 15&quot;/&gt;&lt;property id=&quot;20307&quot; value=&quot;298&quot;/&gt;&lt;/object&gt;&lt;object type=&quot;3&quot; unique_id=&quot;15551&quot;&gt;&lt;property id=&quot;20148&quot; value=&quot;5&quot;/&gt;&lt;property id=&quot;20300&quot; value=&quot;Slide 7&quot;/&gt;&lt;property id=&quot;20307&quot; value=&quot;299&quot;/&gt;&lt;/object&gt;&lt;object type=&quot;3&quot; unique_id=&quot;15552&quot;&gt;&lt;property id=&quot;20148&quot; value=&quot;5&quot;/&gt;&lt;property id=&quot;20300&quot; value=&quot;Slide 11&quot;/&gt;&lt;property id=&quot;20307&quot; value=&quot;300&quot;/&gt;&lt;/object&gt;&lt;object type=&quot;3&quot; unique_id=&quot;15553&quot;&gt;&lt;property id=&quot;20148&quot; value=&quot;5&quot;/&gt;&lt;property id=&quot;20300&quot; value=&quot;Slide 16&quot;/&gt;&lt;property id=&quot;20307&quot; value=&quot;301&quot;/&gt;&lt;/object&gt;&lt;object type=&quot;3&quot; unique_id=&quot;15755&quot;&gt;&lt;property id=&quot;20148&quot; value=&quot;5&quot;/&gt;&lt;property id=&quot;20300&quot; value=&quot;Slide 21&quot;/&gt;&lt;property id=&quot;20307&quot; value=&quot;302&quot;/&gt;&lt;/object&gt;&lt;object type=&quot;3&quot; unique_id=&quot;15965&quot;&gt;&lt;property id=&quot;20148&quot; value=&quot;5&quot;/&gt;&lt;property id=&quot;20300&quot; value=&quot;Slide 8&quot;/&gt;&lt;property id=&quot;20307&quot; value=&quot;303&quot;/&gt;&lt;/object&gt;&lt;object type=&quot;3&quot; unique_id=&quot;16071&quot;&gt;&lt;property id=&quot;20148&quot; value=&quot;5&quot;/&gt;&lt;property id=&quot;20300&quot; value=&quot;Slide 18&quot;/&gt;&lt;property id=&quot;20307&quot; value=&quot;304&quot;/&gt;&lt;/object&gt;&lt;object type=&quot;3&quot; unique_id=&quot;16072&quot;&gt;&lt;property id=&quot;20148&quot; value=&quot;5&quot;/&gt;&lt;property id=&quot;20300&quot; value=&quot;Slide 22&quot;/&gt;&lt;property id=&quot;20307&quot; value=&quot;305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2998</Words>
  <Application>Microsoft Office PowerPoint</Application>
  <PresentationFormat>On-screen Show (4:3)</PresentationFormat>
  <Paragraphs>316</Paragraphs>
  <Slides>30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MOI</dc:creator>
  <cp:lastModifiedBy>Nguyen Truong</cp:lastModifiedBy>
  <cp:revision>96</cp:revision>
  <dcterms:created xsi:type="dcterms:W3CDTF">2009-04-22T22:41:15Z</dcterms:created>
  <dcterms:modified xsi:type="dcterms:W3CDTF">2017-04-07T01:48:55Z</dcterms:modified>
</cp:coreProperties>
</file>