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2" r:id="rId3"/>
    <p:sldId id="270" r:id="rId4"/>
    <p:sldId id="286" r:id="rId5"/>
    <p:sldId id="288" r:id="rId6"/>
    <p:sldId id="287" r:id="rId7"/>
    <p:sldId id="290" r:id="rId8"/>
    <p:sldId id="289" r:id="rId9"/>
    <p:sldId id="293" r:id="rId10"/>
    <p:sldId id="291" r:id="rId11"/>
    <p:sldId id="294" r:id="rId12"/>
    <p:sldId id="295" r:id="rId13"/>
    <p:sldId id="296" r:id="rId14"/>
    <p:sldId id="297" r:id="rId15"/>
    <p:sldId id="298" r:id="rId16"/>
    <p:sldId id="300" r:id="rId17"/>
    <p:sldId id="280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17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22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72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86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7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59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6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634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41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47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19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16F9-EBF6-4A48-A6B9-A4B8A5911174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F6EE-5810-4727-9A98-066E8D46F0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4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8915400" cy="2133600"/>
          </a:xfrm>
        </p:spPr>
        <p:txBody>
          <a:bodyPr anchor="ctr"/>
          <a:lstStyle/>
          <a:p>
            <a:pPr eaLnBrk="1" hangingPunct="1"/>
            <a:r>
              <a:rPr lang="en-US" altLang="vi-V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2053" name="Picture 7" descr="single 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80">
            <a:off x="9708518" y="-159209"/>
            <a:ext cx="1333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ingle 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80">
            <a:off x="9000234" y="5115468"/>
            <a:ext cx="1333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ingle 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80">
            <a:off x="1135473" y="-104775"/>
            <a:ext cx="1333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single 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80">
            <a:off x="2115353" y="5246103"/>
            <a:ext cx="1333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6121ua2lcx211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03" y="5557566"/>
            <a:ext cx="7162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4" y="1104137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2" y="3547082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652" y="3335379"/>
            <a:ext cx="76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 descr="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418" y="6286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1905000" y="466725"/>
            <a:ext cx="8287554" cy="708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thầy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dự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thăm</a:t>
            </a:r>
            <a:r>
              <a:rPr lang="en-US" sz="32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lớp</a:t>
            </a:r>
            <a:endParaRPr lang="vi-VN" sz="3200" i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WordArt 7" descr="White marble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2667000" y="3222667"/>
            <a:ext cx="68580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2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vi-VN" sz="3600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429555" y="4480999"/>
            <a:ext cx="10288863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540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4000" smtClean="0">
                <a:solidFill>
                  <a:srgbClr val="0000FF"/>
                </a:solidFill>
                <a:cs typeface="Times New Roman" panose="02020603050405020304" pitchFamily="18" charset="0"/>
              </a:rPr>
              <a:t>Giáo viên: Ngô Thị Thủy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4000" smtClean="0">
                <a:solidFill>
                  <a:srgbClr val="0000FF"/>
                </a:solidFill>
                <a:cs typeface="Times New Roman" panose="02020603050405020304" pitchFamily="18" charset="0"/>
              </a:rPr>
              <a:t>Trường THCS Long Biên</a:t>
            </a:r>
            <a:endParaRPr lang="en-US" altLang="vi-VN" sz="4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07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 txBox="1">
            <a:spLocks noChangeArrowheads="1"/>
          </p:cNvSpPr>
          <p:nvPr/>
        </p:nvSpPr>
        <p:spPr bwMode="auto">
          <a:xfrm>
            <a:off x="1048214" y="37248"/>
            <a:ext cx="9482254" cy="8697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smtClean="0">
                <a:latin typeface="Times New Roman" panose="02020603050405020304" pitchFamily="18" charset="0"/>
              </a:rPr>
              <a:t>Văn bản:  </a:t>
            </a:r>
            <a:r>
              <a:rPr lang="en-US" altLang="vi-VN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MÂY VÀ SÓNG</a:t>
            </a:r>
            <a:endParaRPr lang="en-US" altLang="vi-VN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37130"/>
            <a:ext cx="6199094" cy="14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I/ </a:t>
            </a:r>
            <a:r>
              <a:rPr lang="en-US" altLang="vi-VN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- TÌM HIỂU CHUNG:</a:t>
            </a:r>
          </a:p>
          <a:p>
            <a:r>
              <a:rPr lang="en-US" sz="2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u="sng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u="sng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buAutoNum type="arabicPeriod"/>
            </a:pPr>
            <a:endParaRPr lang="en-US" altLang="vi-VN" sz="36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332" y="2468144"/>
            <a:ext cx="2042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Arial" panose="020B0604020202020204" pitchFamily="34" charset="0"/>
              </a:rPr>
              <a:t>  </a:t>
            </a:r>
            <a:r>
              <a:rPr lang="vi-VN" altLang="vi-VN" sz="2800" b="1" dirty="0" smtClean="0">
                <a:latin typeface="+mj-lt"/>
              </a:rPr>
              <a:t>- </a:t>
            </a:r>
            <a:r>
              <a:rPr lang="en-US" altLang="vi-VN" sz="2800" b="1" dirty="0" err="1" smtClean="0">
                <a:cs typeface="Times New Roman" panose="02020603050405020304" pitchFamily="18" charset="0"/>
              </a:rPr>
              <a:t>Thể</a:t>
            </a:r>
            <a:r>
              <a:rPr lang="en-US" altLang="vi-VN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cs typeface="Times New Roman" panose="02020603050405020304" pitchFamily="18" charset="0"/>
              </a:rPr>
              <a:t>thơ</a:t>
            </a:r>
            <a:r>
              <a:rPr lang="vi-VN" altLang="vi-VN" sz="2800" b="1" dirty="0" smtClean="0">
                <a:latin typeface="+mj-lt"/>
              </a:rPr>
              <a:t>:</a:t>
            </a:r>
            <a:endParaRPr lang="vi-VN" altLang="vi-VN" sz="2800" b="1" dirty="0"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86037" y="2468144"/>
            <a:ext cx="337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Tự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do (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thơ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xuôi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)</a:t>
            </a:r>
            <a:endParaRPr lang="vi-VN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332" y="2991364"/>
            <a:ext cx="2042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Arial" panose="020B0604020202020204" pitchFamily="34" charset="0"/>
              </a:rPr>
              <a:t>  </a:t>
            </a:r>
            <a:r>
              <a:rPr lang="vi-VN" altLang="vi-VN" sz="2800" b="1" dirty="0" smtClean="0">
                <a:latin typeface="+mj-lt"/>
              </a:rPr>
              <a:t>- </a:t>
            </a:r>
            <a:r>
              <a:rPr lang="en-US" altLang="vi-VN" sz="2800" b="1" dirty="0" err="1" smtClean="0">
                <a:cs typeface="Times New Roman" panose="02020603050405020304" pitchFamily="18" charset="0"/>
              </a:rPr>
              <a:t>Bố</a:t>
            </a:r>
            <a:r>
              <a:rPr lang="en-US" altLang="vi-VN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cs typeface="Times New Roman" panose="02020603050405020304" pitchFamily="18" charset="0"/>
              </a:rPr>
              <a:t>cục</a:t>
            </a:r>
            <a:r>
              <a:rPr lang="vi-VN" altLang="vi-VN" sz="2800" b="1" dirty="0" smtClean="0">
                <a:latin typeface="+mj-lt"/>
              </a:rPr>
              <a:t>:</a:t>
            </a:r>
            <a:endParaRPr lang="vi-VN" altLang="vi-VN" sz="2800" b="1" dirty="0">
              <a:latin typeface="+mj-lt"/>
            </a:endParaRPr>
          </a:p>
        </p:txBody>
      </p: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5354909" y="1706397"/>
            <a:ext cx="6658996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latin typeface="Times New Roman" panose="02020603050405020304" pitchFamily="18" charset="0"/>
              </a:rPr>
              <a:t>Bài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nói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mẹ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gồm</a:t>
            </a:r>
            <a:r>
              <a:rPr lang="en-US" altLang="vi-VN" sz="2400" dirty="0">
                <a:latin typeface="Times New Roman" panose="02020603050405020304" pitchFamily="18" charset="0"/>
              </a:rPr>
              <a:t> 2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400" dirty="0"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400" b="1" dirty="0">
                <a:latin typeface="Times New Roman" panose="02020603050405020304" pitchFamily="18" charset="0"/>
              </a:rPr>
              <a:t> 1</a:t>
            </a:r>
            <a:r>
              <a:rPr lang="en-US" altLang="vi-VN" sz="2400" dirty="0">
                <a:latin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400" dirty="0">
                <a:latin typeface="Times New Roman" panose="02020603050405020304" pitchFamily="18" charset="0"/>
              </a:rPr>
              <a:t>…-&gt; “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bầu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trời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xanh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thẳm</a:t>
            </a:r>
            <a:r>
              <a:rPr lang="en-US" altLang="vi-VN" sz="2400" dirty="0">
                <a:latin typeface="Times New Roman" panose="02020603050405020304" pitchFamily="18" charset="0"/>
              </a:rPr>
              <a:t>”: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Câu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chuyện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trên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trò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thứ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nhất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400" b="1" dirty="0">
                <a:latin typeface="Times New Roman" panose="02020603050405020304" pitchFamily="18" charset="0"/>
              </a:rPr>
              <a:t> 2: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Câu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chuyện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sóng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trò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thứ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8928" y="2991364"/>
            <a:ext cx="2042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Arial" panose="020B0604020202020204" pitchFamily="34" charset="0"/>
              </a:rPr>
              <a:t>  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2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phần</a:t>
            </a:r>
            <a:endParaRPr lang="vi-VN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5397648" y="4483988"/>
            <a:ext cx="6616257" cy="2246769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vi-VN" sz="2400" dirty="0" err="1" smtClean="0">
                <a:latin typeface="Times New Roman" panose="02020603050405020304" pitchFamily="18" charset="0"/>
              </a:rPr>
              <a:t>Mỗi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phần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cấu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trúc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giống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nhau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gồm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3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nội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dung:</a:t>
            </a:r>
            <a:endParaRPr lang="en-US" altLang="vi-VN" sz="2400" dirty="0">
              <a:latin typeface="Times New Roman" panose="02020603050405020304" pitchFamily="18" charset="0"/>
            </a:endParaRPr>
          </a:p>
          <a:p>
            <a:r>
              <a:rPr lang="en-US" altLang="vi-VN" sz="2400" dirty="0" smtClean="0">
                <a:latin typeface="Times New Roman" panose="02020603050405020304" pitchFamily="18" charset="0"/>
              </a:rPr>
              <a:t>  +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mời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mọc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trên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mây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sóng</a:t>
            </a:r>
            <a:endParaRPr lang="en-US" altLang="vi-VN" sz="2400" dirty="0">
              <a:latin typeface="Times New Roman" panose="02020603050405020304" pitchFamily="18" charset="0"/>
            </a:endParaRPr>
          </a:p>
          <a:p>
            <a:r>
              <a:rPr lang="en-US" altLang="vi-VN" sz="2400" dirty="0" smtClean="0">
                <a:latin typeface="Times New Roman" panose="02020603050405020304" pitchFamily="18" charset="0"/>
              </a:rPr>
              <a:t>  +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chối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em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bé</a:t>
            </a:r>
            <a:endParaRPr lang="en-US" altLang="vi-VN" sz="2400" dirty="0" smtClean="0">
              <a:latin typeface="Times New Roman" panose="02020603050405020304" pitchFamily="18" charset="0"/>
            </a:endParaRPr>
          </a:p>
          <a:p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+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Trò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chơi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em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bé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vi-V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</a:rPr>
              <a:t>mẹ</a:t>
            </a:r>
            <a:endParaRPr lang="en-US" altLang="vi-VN" sz="2400" dirty="0" smtClean="0"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vi-VN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 txBox="1">
            <a:spLocks noChangeArrowheads="1"/>
          </p:cNvSpPr>
          <p:nvPr/>
        </p:nvSpPr>
        <p:spPr bwMode="auto">
          <a:xfrm>
            <a:off x="1575683" y="91781"/>
            <a:ext cx="8757424" cy="9018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:  </a:t>
            </a:r>
            <a:r>
              <a:rPr lang="en-US" alt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MÂY VÀ SÓNG</a:t>
            </a:r>
            <a:endParaRPr lang="en-US" altLang="vi-VN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16814"/>
            <a:ext cx="61990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I/ </a:t>
            </a:r>
            <a:r>
              <a:rPr lang="en-US" altLang="vi-VN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- TÌM HIỂU CHUNG: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427662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3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</a:t>
            </a:r>
            <a:endParaRPr lang="en-US" altLang="vi-VN" sz="30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243615"/>
            <a:ext cx="9757318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mời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7434" y="2952330"/>
            <a:ext cx="1321419" cy="398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V="1">
            <a:off x="1231280" y="2762871"/>
            <a:ext cx="434897" cy="3790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666177" y="2586820"/>
            <a:ext cx="1411121" cy="39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8369" y="2606714"/>
            <a:ext cx="5600213" cy="42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chơi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</a:rPr>
              <a:t>khi</a:t>
            </a:r>
            <a:r>
              <a:rPr lang="en-US" altLang="vi-VN" sz="2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dậy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-&gt;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chiều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</a:rPr>
              <a:t>tà</a:t>
            </a:r>
            <a:r>
              <a:rPr lang="en-US" altLang="vi-VN" sz="2000" b="1" i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vi-VN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en-US" altLang="vi-VN" sz="2000" b="1" i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424900" y="2905245"/>
            <a:ext cx="5717351" cy="42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chơi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bình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minh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vàng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vầng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trăng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bạc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.</a:t>
            </a:r>
            <a:endParaRPr lang="en-US" altLang="vi-VN" sz="2000" b="1" i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vi-VN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en-US" altLang="vi-VN" sz="2000" b="1" i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1237052" y="3244119"/>
            <a:ext cx="371215" cy="4381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46547" y="3514199"/>
            <a:ext cx="1650380" cy="39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358483" y="3517977"/>
            <a:ext cx="5040352" cy="42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ca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hát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sáng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sớm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-&gt;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hoàng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hôn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.</a:t>
            </a:r>
            <a:endParaRPr lang="en-US" altLang="vi-VN" sz="2000" b="1" i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vi-VN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en-US" altLang="vi-VN" sz="2000" b="1" i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336864" y="3795446"/>
            <a:ext cx="3953107" cy="42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ngao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du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nơi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này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nơi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latin typeface="Times New Roman" panose="02020603050405020304" pitchFamily="18" charset="0"/>
              </a:rPr>
              <a:t>nọ</a:t>
            </a:r>
            <a:r>
              <a:rPr lang="en-US" altLang="vi-VN" sz="2000" b="1" i="1" dirty="0" smtClean="0">
                <a:latin typeface="Times New Roman" panose="02020603050405020304" pitchFamily="18" charset="0"/>
              </a:rPr>
              <a:t>.</a:t>
            </a:r>
            <a:endParaRPr lang="en-US" altLang="vi-VN" sz="2000" b="1" i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vi-VN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en-US" altLang="vi-VN" sz="2000" b="1" i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0"/>
          <p:cNvSpPr>
            <a:spLocks/>
          </p:cNvSpPr>
          <p:nvPr/>
        </p:nvSpPr>
        <p:spPr bwMode="auto">
          <a:xfrm>
            <a:off x="7914417" y="2771714"/>
            <a:ext cx="426051" cy="1455394"/>
          </a:xfrm>
          <a:prstGeom prst="rightBrace">
            <a:avLst>
              <a:gd name="adj1" fmla="val 37071"/>
              <a:gd name="adj2" fmla="val 50028"/>
            </a:avLst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en-US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438086" y="2771714"/>
            <a:ext cx="3562569" cy="1540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0" y="4688528"/>
            <a:ext cx="2424900" cy="3989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371737" y="4688528"/>
            <a:ext cx="4928839" cy="39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398319" y="5078539"/>
            <a:ext cx="4928839" cy="39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18"/>
          <p:cNvSpPr>
            <a:spLocks/>
          </p:cNvSpPr>
          <p:nvPr/>
        </p:nvSpPr>
        <p:spPr bwMode="auto">
          <a:xfrm>
            <a:off x="7205179" y="4845556"/>
            <a:ext cx="297122" cy="631953"/>
          </a:xfrm>
          <a:prstGeom prst="rightBrace">
            <a:avLst>
              <a:gd name="adj1" fmla="val 16667"/>
              <a:gd name="adj2" fmla="val 50000"/>
            </a:avLst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en-US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618582" y="4962047"/>
            <a:ext cx="3660876" cy="39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vi-VN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29328" y="5852248"/>
            <a:ext cx="9039959" cy="39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 animBg="1"/>
      <p:bldP spid="12" grpId="0"/>
      <p:bldP spid="13" grpId="0"/>
      <p:bldP spid="14" grpId="0" animBg="1"/>
      <p:bldP spid="16" grpId="0"/>
      <p:bldP spid="17" grpId="0"/>
      <p:bldP spid="18" grpId="0" animBg="1"/>
      <p:bldP spid="19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 txBox="1">
            <a:spLocks noChangeArrowheads="1"/>
          </p:cNvSpPr>
          <p:nvPr/>
        </p:nvSpPr>
        <p:spPr bwMode="auto">
          <a:xfrm>
            <a:off x="1575683" y="91781"/>
            <a:ext cx="8757424" cy="9018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:  </a:t>
            </a:r>
            <a:r>
              <a:rPr lang="en-US" alt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MÂY VÀ SÓNG</a:t>
            </a:r>
            <a:endParaRPr lang="en-US" altLang="vi-VN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16814"/>
            <a:ext cx="61990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I/ </a:t>
            </a:r>
            <a:r>
              <a:rPr lang="en-US" altLang="vi-VN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- TÌM HIỂU CHUNG: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35914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</a:t>
            </a:r>
            <a:endParaRPr lang="en-US" altLang="vi-VN" sz="24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2766" y="2096769"/>
            <a:ext cx="9757318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mời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2766" y="2515869"/>
            <a:ext cx="3856382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1792" y="2858123"/>
            <a:ext cx="5075582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40000"/>
              </a:spcBef>
              <a:buFontTx/>
              <a:buChar char="-"/>
            </a:pPr>
            <a:r>
              <a:rPr lang="en-US" altLang="vi-VN" sz="2200" i="1" dirty="0" err="1" smtClean="0">
                <a:cs typeface="Times New Roman" panose="02020603050405020304" pitchFamily="18" charset="0"/>
              </a:rPr>
              <a:t>Mẹ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mình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đang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đợi</a:t>
            </a:r>
            <a:r>
              <a:rPr lang="en-US" altLang="vi-VN" sz="2200" i="1" dirty="0">
                <a:cs typeface="Times New Roman" panose="02020603050405020304" pitchFamily="18" charset="0"/>
              </a:rPr>
              <a:t> ở </a:t>
            </a:r>
            <a:r>
              <a:rPr lang="en-US" altLang="vi-VN" sz="2200" i="1" dirty="0" err="1" smtClean="0">
                <a:cs typeface="Times New Roman" panose="02020603050405020304" pitchFamily="18" charset="0"/>
              </a:rPr>
              <a:t>nhà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  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l</a:t>
            </a:r>
            <a:r>
              <a:rPr lang="en-US" altLang="vi-VN" sz="2200" i="1" dirty="0" err="1" smtClean="0">
                <a:cs typeface="Times New Roman" panose="02020603050405020304" pitchFamily="18" charset="0"/>
              </a:rPr>
              <a:t>àm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sao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có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thể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rời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mẹ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mà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đến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? </a:t>
            </a:r>
            <a:endParaRPr lang="en-US" altLang="vi-VN" sz="2200" i="1" dirty="0">
              <a:cs typeface="Times New Roman" panose="02020603050405020304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6382" y="3928930"/>
            <a:ext cx="5280992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vi-VN" sz="2200" b="1" i="1" dirty="0" smtClean="0">
                <a:cs typeface="Times New Roman" panose="02020603050405020304" pitchFamily="18" charset="0"/>
              </a:rPr>
              <a:t>  -   </a:t>
            </a:r>
            <a:r>
              <a:rPr lang="en-US" altLang="vi-VN" sz="2200" i="1" dirty="0" err="1" smtClean="0">
                <a:cs typeface="Times New Roman" panose="02020603050405020304" pitchFamily="18" charset="0"/>
              </a:rPr>
              <a:t>Buổi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chiều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mẹ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luôn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muốn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mình</a:t>
            </a:r>
            <a:r>
              <a:rPr lang="en-US" altLang="vi-VN" sz="2200" i="1" dirty="0">
                <a:cs typeface="Times New Roman" panose="02020603050405020304" pitchFamily="18" charset="0"/>
              </a:rPr>
              <a:t> ở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nhà</a:t>
            </a:r>
            <a:r>
              <a:rPr lang="en-US" altLang="vi-VN" sz="2200" i="1" dirty="0">
                <a:cs typeface="Times New Roman" panose="02020603050405020304" pitchFamily="18" charset="0"/>
              </a:rPr>
              <a:t>, </a:t>
            </a:r>
            <a:endParaRPr lang="en-US" altLang="vi-VN" sz="2200" i="1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     </a:t>
            </a:r>
            <a:r>
              <a:rPr lang="en-US" altLang="vi-VN" sz="2200" i="1" dirty="0" err="1" smtClean="0">
                <a:cs typeface="Times New Roman" panose="02020603050405020304" pitchFamily="18" charset="0"/>
              </a:rPr>
              <a:t>làm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sao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có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thể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rời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mẹ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mà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đi</a:t>
            </a:r>
            <a:r>
              <a:rPr lang="en-US" altLang="vi-VN" sz="2200" i="1" dirty="0"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200" i="1" dirty="0" smtClean="0">
                <a:cs typeface="Times New Roman" panose="02020603050405020304" pitchFamily="18" charset="0"/>
              </a:rPr>
              <a:t>?</a:t>
            </a:r>
            <a:endParaRPr lang="en-US" altLang="vi-VN" sz="2200" i="1" dirty="0">
              <a:cs typeface="Times New Roman" panose="02020603050405020304" pitchFamily="18" charset="0"/>
            </a:endParaRPr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>
            <a:off x="4769895" y="3012813"/>
            <a:ext cx="465808" cy="1753269"/>
          </a:xfrm>
          <a:prstGeom prst="rightBrace">
            <a:avLst>
              <a:gd name="adj1" fmla="val 37071"/>
              <a:gd name="adj2" fmla="val 5002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230615" y="3453943"/>
            <a:ext cx="2500492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vi-VN" sz="2200" i="1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Khẳng</a:t>
            </a:r>
            <a:r>
              <a:rPr lang="en-US" altLang="vi-VN" sz="2200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vi-VN" sz="2200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không</a:t>
            </a:r>
            <a:endParaRPr lang="en-US" altLang="vi-VN" sz="2200" dirty="0" smtClean="0">
              <a:solidFill>
                <a:srgbClr val="D60093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vi-VN" sz="2200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thể</a:t>
            </a:r>
            <a:r>
              <a:rPr lang="en-US" altLang="vi-VN" sz="2200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rời</a:t>
            </a:r>
            <a:r>
              <a:rPr lang="en-US" altLang="vi-VN" sz="2200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xa</a:t>
            </a:r>
            <a:r>
              <a:rPr lang="en-US" altLang="vi-VN" sz="2200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D60093"/>
                </a:solidFill>
                <a:cs typeface="Times New Roman" panose="02020603050405020304" pitchFamily="18" charset="0"/>
              </a:rPr>
              <a:t>mẹ</a:t>
            </a:r>
            <a:r>
              <a:rPr lang="en-US" altLang="vi-VN" sz="2200" dirty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D60093"/>
                </a:solidFill>
                <a:cs typeface="Times New Roman" panose="02020603050405020304" pitchFamily="18" charset="0"/>
              </a:rPr>
              <a:t>được</a:t>
            </a:r>
            <a:endParaRPr lang="en-US" altLang="vi-VN" sz="2200" dirty="0">
              <a:solidFill>
                <a:srgbClr val="D60093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7606749" y="3940278"/>
            <a:ext cx="4638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8191827" y="3513238"/>
            <a:ext cx="3902559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5000"/>
              </a:spcBef>
              <a:buNone/>
            </a:pP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Lời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chối</a:t>
            </a:r>
            <a:r>
              <a:rPr lang="en-US" altLang="vi-VN" sz="2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rất</a:t>
            </a:r>
            <a:r>
              <a:rPr lang="en-US" altLang="vi-VN" sz="2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dễ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2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hồn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nhiên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pha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chút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tiếc</a:t>
            </a:r>
            <a:r>
              <a:rPr lang="en-US" altLang="vi-VN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nuối</a:t>
            </a:r>
            <a:endParaRPr lang="en-US" altLang="vi-VN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02694" y="5107837"/>
            <a:ext cx="9476193" cy="12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85000"/>
              </a:lnSpc>
              <a:spcBef>
                <a:spcPct val="45000"/>
              </a:spcBef>
              <a:buFont typeface="Symbol" panose="05050102010706020507" pitchFamily="18" charset="2"/>
              <a:buChar char="Þ"/>
            </a:pPr>
            <a:r>
              <a:rPr lang="en-US" altLang="vi-VN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Ca </a:t>
            </a:r>
            <a:r>
              <a:rPr lang="en-US" altLang="vi-VN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ngợi</a:t>
            </a:r>
            <a:r>
              <a:rPr lang="en-US" altLang="vi-V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vi-V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mạnh</a:t>
            </a:r>
            <a:r>
              <a:rPr lang="en-US" altLang="vi-V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vi-V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vi-V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mẫu</a:t>
            </a:r>
            <a:r>
              <a:rPr lang="en-US" altLang="vi-V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vi-V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vi-VN" sz="2200" b="1" i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lòng</a:t>
            </a:r>
            <a:r>
              <a:rPr lang="en-US" altLang="vi-VN" sz="2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mẹ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yêu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con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con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yêu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mẹ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giúp</a:t>
            </a:r>
            <a:endParaRPr lang="en-US" altLang="vi-VN" sz="2200" b="1" i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ct val="45000"/>
              </a:spcBef>
              <a:buNone/>
            </a:pPr>
            <a:r>
              <a:rPr lang="en-US" altLang="vi-VN" sz="2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bé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vượt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lên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ham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vui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chơi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bản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thân</a:t>
            </a:r>
            <a:r>
              <a:rPr lang="en-US" altLang="vi-VN" sz="2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5000"/>
              </a:spcBef>
              <a:buNone/>
            </a:pPr>
            <a:endParaRPr lang="en-US" altLang="vi-VN" sz="22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686878" y="6311098"/>
            <a:ext cx="3856382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dirty="0">
                <a:latin typeface="Arial" panose="020B0604020202020204" pitchFamily="34" charset="0"/>
              </a:rPr>
              <a:t>→</a:t>
            </a:r>
            <a:r>
              <a:rPr lang="en-US" altLang="vi-VN" sz="2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</a:rPr>
              <a:t>Giá</a:t>
            </a:r>
            <a:r>
              <a:rPr lang="en-US" altLang="vi-VN" sz="2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</a:rPr>
              <a:t>trị</a:t>
            </a:r>
            <a:r>
              <a:rPr lang="en-US" altLang="vi-VN" sz="2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</a:rPr>
              <a:t>nhân</a:t>
            </a:r>
            <a:r>
              <a:rPr lang="en-US" altLang="vi-VN" sz="2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</a:rPr>
              <a:t>sâu</a:t>
            </a:r>
            <a:r>
              <a:rPr lang="en-US" altLang="vi-VN" sz="2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</a:rPr>
              <a:t>sắc</a:t>
            </a:r>
            <a:endParaRPr lang="en-US" altLang="vi-VN" sz="2600" b="1" i="1" dirty="0"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5" grpId="0"/>
      <p:bldP spid="17" grpId="0" animBg="1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 txBox="1">
            <a:spLocks noChangeArrowheads="1"/>
          </p:cNvSpPr>
          <p:nvPr/>
        </p:nvSpPr>
        <p:spPr bwMode="auto">
          <a:xfrm>
            <a:off x="1588935" y="0"/>
            <a:ext cx="8757424" cy="71561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:  </a:t>
            </a:r>
            <a:r>
              <a:rPr lang="en-US" alt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MÂY VÀ SÓNG</a:t>
            </a:r>
            <a:endParaRPr lang="en-US" altLang="vi-VN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018" y="452988"/>
            <a:ext cx="61990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vi-VN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- TÌM HIỂU CHUNG: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018" y="872088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</a:t>
            </a:r>
            <a:endParaRPr lang="en-US" altLang="vi-VN" sz="24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1549" y="1534376"/>
            <a:ext cx="9757318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mời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49" y="1866759"/>
            <a:ext cx="3856382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1549" y="2233029"/>
            <a:ext cx="3856382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25314" y="2772734"/>
            <a:ext cx="3980426" cy="940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2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Con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mây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2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vi-VN" sz="22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Hai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>
                <a:solidFill>
                  <a:srgbClr val="7030A0"/>
                </a:solidFill>
                <a:latin typeface="Times New Roman" panose="02020603050405020304" pitchFamily="18" charset="0"/>
              </a:rPr>
              <a:t>con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ôm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Mái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xanh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thẳm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en-US" altLang="vi-VN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25314" y="3105117"/>
            <a:ext cx="7916321" cy="2434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vi-VN" sz="26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vi-VN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2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Con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2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bến</a:t>
            </a:r>
            <a:r>
              <a:rPr lang="en-US" altLang="vi-VN" sz="2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vi-VN" sz="2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vi-VN" sz="2200" dirty="0" smtClean="0">
                <a:latin typeface="Times New Roman" panose="02020603050405020304" pitchFamily="18" charset="0"/>
              </a:rPr>
              <a:t>.</a:t>
            </a:r>
            <a:endParaRPr lang="en-US" altLang="vi-VN" sz="2200" dirty="0">
              <a:latin typeface="Times New Roman" panose="02020603050405020304" pitchFamily="18" charset="0"/>
            </a:endParaRPr>
          </a:p>
          <a:p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2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Con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lăn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lăn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lăn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vang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vỡ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alt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2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</a:rPr>
              <a:t>ai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</a:rPr>
              <a:t>trên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</a:rPr>
              <a:t>gian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</a:rPr>
              <a:t>này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dirty="0">
                <a:solidFill>
                  <a:srgbClr val="7030A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200" dirty="0">
                <a:latin typeface="Times New Roman" panose="02020603050405020304" pitchFamily="18" charset="0"/>
              </a:rPr>
              <a:t>ta ở </a:t>
            </a:r>
            <a:r>
              <a:rPr lang="en-US" altLang="vi-VN" sz="2200" dirty="0" err="1">
                <a:latin typeface="Times New Roman" panose="02020603050405020304" pitchFamily="18" charset="0"/>
              </a:rPr>
              <a:t>chốn</a:t>
            </a:r>
            <a:r>
              <a:rPr lang="en-US" altLang="vi-VN" sz="2200" dirty="0">
                <a:latin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vi-VN" sz="2200" dirty="0" smtClean="0">
                <a:latin typeface="Times New Roman" panose="02020603050405020304" pitchFamily="18" charset="0"/>
              </a:rPr>
              <a:t>.</a:t>
            </a:r>
            <a:endParaRPr lang="en-US" altLang="vi-VN" sz="2200" dirty="0">
              <a:latin typeface="Times New Roman" panose="02020603050405020304" pitchFamily="18" charset="0"/>
            </a:endParaRPr>
          </a:p>
          <a:p>
            <a:r>
              <a:rPr lang="en-US" altLang="vi-VN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        </a:t>
            </a:r>
            <a:endParaRPr lang="en-US" altLang="vi-VN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altLang="vi-VN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441634" y="671428"/>
            <a:ext cx="3387641" cy="3962400"/>
          </a:xfrm>
          <a:prstGeom prst="cloudCallout">
            <a:avLst>
              <a:gd name="adj1" fmla="val -63245"/>
              <a:gd name="adj2" fmla="val 42829"/>
            </a:avLst>
          </a:prstGeom>
          <a:gradFill rotWithShape="1">
            <a:gsLst>
              <a:gs pos="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mây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”?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>
            <a:off x="7246956" y="2398644"/>
            <a:ext cx="465808" cy="2051444"/>
          </a:xfrm>
          <a:prstGeom prst="rightBrace">
            <a:avLst>
              <a:gd name="adj1" fmla="val 37071"/>
              <a:gd name="adj2" fmla="val 5002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941237" y="2636004"/>
            <a:ext cx="3562569" cy="197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mộng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la;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thuộc</a:t>
            </a:r>
            <a:endParaRPr lang="en-US" altLang="vi-VN" sz="2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>
            <a:off x="9568069" y="4235826"/>
            <a:ext cx="1" cy="3583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8341603" y="4594179"/>
            <a:ext cx="3253473" cy="39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vi-V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hay</a:t>
            </a:r>
            <a:r>
              <a:rPr lang="en-US" alt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endParaRPr lang="vi-VN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47920" y="4633828"/>
            <a:ext cx="6996081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200" b="1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vi-VN" sz="2200" b="1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b="1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vi-VN" sz="2200" b="1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b="1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200" b="1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b="1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vi-VN" sz="2200" b="1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vi-VN" sz="2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vi-VN" sz="2200" b="1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vi-VN" sz="28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30545" y="5027367"/>
            <a:ext cx="6996081" cy="41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=&gt;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u="sng" dirty="0" smtClean="0">
              <a:latin typeface="Times New Roman" panose="02020603050405020304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83779" y="5630705"/>
            <a:ext cx="11164882" cy="91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altLang="vi-VN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i="1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 animBg="1"/>
      <p:bldP spid="12" grpId="1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 txBox="1">
            <a:spLocks noChangeArrowheads="1"/>
          </p:cNvSpPr>
          <p:nvPr/>
        </p:nvSpPr>
        <p:spPr bwMode="auto">
          <a:xfrm>
            <a:off x="1588935" y="0"/>
            <a:ext cx="8757424" cy="71561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:  </a:t>
            </a:r>
            <a:r>
              <a:rPr lang="en-US" alt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MÂY VÀ SÓNG</a:t>
            </a:r>
            <a:endParaRPr lang="en-US" altLang="vi-VN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018" y="452988"/>
            <a:ext cx="61990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I/ </a:t>
            </a:r>
            <a:r>
              <a:rPr lang="en-US" altLang="vi-VN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- TÌM HIỂU CHUNG: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018" y="872088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BẢN:</a:t>
            </a:r>
            <a:endParaRPr lang="en-US" altLang="vi-VN" sz="24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018" y="1325076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KẾT:</a:t>
            </a:r>
            <a:endParaRPr lang="en-US" altLang="vi-VN" sz="24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922" y="1744176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4922" y="3091464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altLang="vi-VN" sz="2400" b="1" u="sng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4922" y="2601283"/>
            <a:ext cx="706525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altLang="vi-VN" sz="2400" b="1" u="sng" dirty="0" smtClean="0"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4922" y="2148631"/>
            <a:ext cx="1123019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u="sng" dirty="0" smtClean="0">
              <a:latin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4922" y="3854321"/>
            <a:ext cx="55401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altLang="vi-VN" sz="24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8087" y="4419845"/>
            <a:ext cx="1082702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117678" y="872088"/>
            <a:ext cx="4800600" cy="45720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50000">
                <a:srgbClr val="FF66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endParaRPr lang="en-US" altLang="vi-V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hay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8"/>
          <p:cNvSpPr>
            <a:spLocks noChangeArrowheads="1"/>
          </p:cNvSpPr>
          <p:nvPr/>
        </p:nvSpPr>
        <p:spPr bwMode="auto">
          <a:xfrm>
            <a:off x="2464905" y="224024"/>
            <a:ext cx="7162800" cy="985237"/>
          </a:xfrm>
          <a:prstGeom prst="irregularSeal1">
            <a:avLst/>
          </a:prstGeom>
          <a:gradFill rotWithShape="1">
            <a:gsLst>
              <a:gs pos="0">
                <a:srgbClr val="FF9933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pic>
        <p:nvPicPr>
          <p:cNvPr id="4" name="Picture 71" descr="bgd-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4"/>
          <a:stretch>
            <a:fillRect/>
          </a:stretch>
        </p:blipFill>
        <p:spPr bwMode="auto">
          <a:xfrm>
            <a:off x="10349947" y="224025"/>
            <a:ext cx="1484243" cy="11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ingle 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80">
            <a:off x="117056" y="-328099"/>
            <a:ext cx="1995068" cy="18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flipV="1">
            <a:off x="1456503" y="5041656"/>
            <a:ext cx="385977" cy="40415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flipV="1">
            <a:off x="2156905" y="1630681"/>
            <a:ext cx="369262" cy="453246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flipV="1">
            <a:off x="6046305" y="5370405"/>
            <a:ext cx="583524" cy="706867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flipV="1">
            <a:off x="10621617" y="5176102"/>
            <a:ext cx="385977" cy="40415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flipV="1">
            <a:off x="5828020" y="1164681"/>
            <a:ext cx="583524" cy="706867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4352059" y="1613433"/>
            <a:ext cx="2514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>
            <a:off x="4834626" y="1621223"/>
            <a:ext cx="5334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878144" y="1621223"/>
            <a:ext cx="5334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3807017" y="2238613"/>
            <a:ext cx="3581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2789959" y="2900900"/>
            <a:ext cx="563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0" name="Line 67"/>
          <p:cNvSpPr>
            <a:spLocks noChangeShapeType="1"/>
          </p:cNvSpPr>
          <p:nvPr/>
        </p:nvSpPr>
        <p:spPr bwMode="auto">
          <a:xfrm>
            <a:off x="3303105" y="29009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>
            <a:off x="7910175" y="2900900"/>
            <a:ext cx="1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auto">
          <a:xfrm>
            <a:off x="2246243" y="4299483"/>
            <a:ext cx="718108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2781347" y="5369158"/>
            <a:ext cx="5333621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>
            <a:off x="3303105" y="4267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Line 62"/>
          <p:cNvSpPr>
            <a:spLocks noChangeShapeType="1"/>
          </p:cNvSpPr>
          <p:nvPr/>
        </p:nvSpPr>
        <p:spPr bwMode="auto">
          <a:xfrm flipH="1">
            <a:off x="2781347" y="4300105"/>
            <a:ext cx="8612" cy="681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Line 63"/>
          <p:cNvSpPr>
            <a:spLocks noChangeShapeType="1"/>
          </p:cNvSpPr>
          <p:nvPr/>
        </p:nvSpPr>
        <p:spPr bwMode="auto">
          <a:xfrm>
            <a:off x="8425586" y="4300105"/>
            <a:ext cx="3173" cy="681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>
            <a:off x="7907001" y="4300105"/>
            <a:ext cx="0" cy="681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65"/>
          <p:cNvSpPr>
            <a:spLocks noChangeShapeType="1"/>
          </p:cNvSpPr>
          <p:nvPr/>
        </p:nvSpPr>
        <p:spPr bwMode="auto">
          <a:xfrm flipH="1">
            <a:off x="9000353" y="4284525"/>
            <a:ext cx="0" cy="681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3303105" y="542127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814348" y="542127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4349912" y="542127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4862121" y="540725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5448157" y="542127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6046305" y="542127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6741292" y="540725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7388417" y="542127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Oval 24"/>
          <p:cNvSpPr>
            <a:spLocks noChangeArrowheads="1"/>
          </p:cNvSpPr>
          <p:nvPr/>
        </p:nvSpPr>
        <p:spPr bwMode="auto">
          <a:xfrm>
            <a:off x="775656" y="2281041"/>
            <a:ext cx="685800" cy="685800"/>
          </a:xfrm>
          <a:prstGeom prst="ellipse">
            <a:avLst/>
          </a:prstGeom>
          <a:solidFill>
            <a:srgbClr val="CC00CC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724368" y="3012652"/>
            <a:ext cx="685800" cy="685800"/>
          </a:xfrm>
          <a:prstGeom prst="ellipse">
            <a:avLst/>
          </a:prstGeom>
          <a:solidFill>
            <a:schemeClr val="bg2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9933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699909" y="4472953"/>
            <a:ext cx="685800" cy="685800"/>
          </a:xfrm>
          <a:prstGeom prst="ellipse">
            <a:avLst/>
          </a:prstGeom>
          <a:solidFill>
            <a:srgbClr val="00FF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64" name="Picture 40" descr="j007614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073" y="5229365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utoShape 3"/>
          <p:cNvSpPr>
            <a:spLocks noChangeArrowheads="1"/>
          </p:cNvSpPr>
          <p:nvPr/>
        </p:nvSpPr>
        <p:spPr bwMode="auto">
          <a:xfrm>
            <a:off x="8911326" y="1103914"/>
            <a:ext cx="3024838" cy="309534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H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9000353" y="1328346"/>
            <a:ext cx="2814094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A-mi-xi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>
            <a:off x="786373" y="1501387"/>
            <a:ext cx="685800" cy="685800"/>
          </a:xfrm>
          <a:prstGeom prst="ellipse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4323698" y="1632388"/>
            <a:ext cx="2580458" cy="609600"/>
          </a:xfrm>
          <a:prstGeom prst="rect">
            <a:avLst/>
          </a:prstGeom>
          <a:solidFill>
            <a:srgbClr val="A4F8FA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 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 O</a:t>
            </a:r>
            <a:r>
              <a:rPr lang="en-US" altLang="vi-VN" sz="4000" b="1" dirty="0" smtClean="0">
                <a:latin typeface="Times New Roman" panose="02020603050405020304" pitchFamily="18" charset="0"/>
              </a:rPr>
              <a:t> 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4000" b="1" dirty="0" smtClean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9130856" y="1513012"/>
            <a:ext cx="292286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.VnTime" pitchFamily="34" charset="0"/>
                <a:cs typeface="Arial" charset="0"/>
              </a:rPr>
              <a:t>    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Ta-go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tiênđạt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3818659" y="2268588"/>
            <a:ext cx="3581400" cy="609600"/>
          </a:xfrm>
          <a:prstGeom prst="rect">
            <a:avLst/>
          </a:prstGeom>
          <a:solidFill>
            <a:srgbClr val="9CFA2A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 H 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O D A N G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9277950" y="1412853"/>
            <a:ext cx="26670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.VnTime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2781347" y="2930875"/>
            <a:ext cx="5638800" cy="685800"/>
          </a:xfrm>
          <a:prstGeom prst="rect">
            <a:avLst/>
          </a:prstGeom>
          <a:solidFill>
            <a:srgbClr val="EFAFE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 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R O N G L O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 M E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91" name="Oval 26"/>
          <p:cNvSpPr>
            <a:spLocks noChangeArrowheads="1"/>
          </p:cNvSpPr>
          <p:nvPr/>
        </p:nvSpPr>
        <p:spPr bwMode="auto">
          <a:xfrm>
            <a:off x="709014" y="3721327"/>
            <a:ext cx="685800" cy="685800"/>
          </a:xfrm>
          <a:prstGeom prst="ellipse">
            <a:avLst/>
          </a:prstGeom>
          <a:solidFill>
            <a:srgbClr val="FF99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9235074" y="1757184"/>
            <a:ext cx="2667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.VnTime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? 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 Box 54"/>
          <p:cNvSpPr txBox="1">
            <a:spLocks noChangeArrowheads="1"/>
          </p:cNvSpPr>
          <p:nvPr/>
        </p:nvSpPr>
        <p:spPr bwMode="auto">
          <a:xfrm>
            <a:off x="3814348" y="3586700"/>
            <a:ext cx="35814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Y P H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O N G</a:t>
            </a: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9102429" y="1350305"/>
            <a:ext cx="26670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2264528" y="4300830"/>
            <a:ext cx="7162800" cy="762000"/>
          </a:xfrm>
          <a:prstGeom prst="rect">
            <a:avLst/>
          </a:prstGeom>
          <a:solidFill>
            <a:srgbClr val="1EF26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C O N G T R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U </a:t>
            </a:r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O N G M O R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2684976" y="5332210"/>
            <a:ext cx="594074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 I N H M A U T U</a:t>
            </a:r>
            <a:endParaRPr lang="en-US" sz="54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17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17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7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1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1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72" grpId="0" animBg="1"/>
      <p:bldP spid="73" grpId="0"/>
      <p:bldP spid="73" grpId="1"/>
      <p:bldP spid="74" grpId="1" animBg="1"/>
      <p:bldP spid="75" grpId="0" animBg="1"/>
      <p:bldP spid="76" grpId="0"/>
      <p:bldP spid="76" grpId="1"/>
      <p:bldP spid="77" grpId="0" animBg="1"/>
      <p:bldP spid="89" grpId="0"/>
      <p:bldP spid="89" grpId="1"/>
      <p:bldP spid="90" grpId="0" animBg="1"/>
      <p:bldP spid="91" grpId="0" animBg="1"/>
      <p:bldP spid="92" grpId="0"/>
      <p:bldP spid="92" grpId="1"/>
      <p:bldP spid="94" grpId="0" animBg="1"/>
      <p:bldP spid="95" grpId="0"/>
      <p:bldP spid="95" grpId="1"/>
      <p:bldP spid="96" grpId="0" animBg="1"/>
      <p:bldP spid="96" grpId="1" animBg="1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116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45624"/>
          </a:xfrm>
          <a:prstGeom prst="rect">
            <a:avLst/>
          </a:prstGeom>
          <a:noFill/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481816" y="315673"/>
            <a:ext cx="6248400" cy="729356"/>
          </a:xfrm>
          <a:prstGeom prst="flowChartManualOperation">
            <a:avLst/>
          </a:prstGeom>
          <a:gradFill rotWithShape="1">
            <a:gsLst>
              <a:gs pos="0">
                <a:srgbClr val="E3FDA1"/>
              </a:gs>
              <a:gs pos="100000">
                <a:srgbClr val="E3FDA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349574" y="1045029"/>
            <a:ext cx="8512884" cy="52436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vi-VN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- 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thuộc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lòng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thơ</a:t>
            </a:r>
            <a:endParaRPr lang="en-US" altLang="vi-VN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- 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Nắm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vững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nội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dung,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nghệ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thuật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bài</a:t>
            </a:r>
            <a:endParaRPr lang="en-US" altLang="vi-VN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- 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Sưu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tầm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thơ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hát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tình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mẫu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tử</a:t>
            </a:r>
            <a:endParaRPr lang="en-US" altLang="vi-VN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- 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Chuẩn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bị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: “</a:t>
            </a:r>
            <a:r>
              <a:rPr lang="en-US" altLang="vi-VN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Bến</a:t>
            </a:r>
            <a:r>
              <a:rPr lang="en-US" altLang="vi-VN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quê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” (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văn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bản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rả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lời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hỏi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S/107,108).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vi-VN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20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245705" y="2153479"/>
            <a:ext cx="104267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CẢM ƠN QUÝ THẦY CÔ VÀ CÁC EM.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TRÂN TRỌNG KÍNH CHÀO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1272" name="Picture 8" descr="0F917B4CD3754ECA9C488848EFED51E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4343401"/>
            <a:ext cx="1524000" cy="2257425"/>
          </a:xfrm>
          <a:prstGeom prst="rect">
            <a:avLst/>
          </a:prstGeom>
          <a:noFill/>
        </p:spPr>
      </p:pic>
      <p:pic>
        <p:nvPicPr>
          <p:cNvPr id="11274" name="Picture 10" descr="B0E2AFB8AD2E47D8ACDC6EF418D6D3B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00" y="0"/>
            <a:ext cx="1828800" cy="1552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116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45624"/>
          </a:xfrm>
          <a:prstGeom prst="rect">
            <a:avLst/>
          </a:prstGeom>
          <a:noFill/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472019" y="185044"/>
            <a:ext cx="6248400" cy="533400"/>
          </a:xfrm>
          <a:prstGeom prst="flowChartManualOperation">
            <a:avLst/>
          </a:prstGeom>
          <a:gradFill rotWithShape="1">
            <a:gsLst>
              <a:gs pos="0">
                <a:srgbClr val="E3FDA1"/>
              </a:gs>
              <a:gs pos="100000">
                <a:srgbClr val="E3FDA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45070" y="264387"/>
            <a:ext cx="9381565" cy="602988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vi-V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thuộc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lòng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thơ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“ </a:t>
            </a:r>
            <a:r>
              <a:rPr lang="en-US" altLang="vi-VN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Nói</a:t>
            </a:r>
            <a:r>
              <a:rPr lang="en-US" altLang="vi-V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vi-V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con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”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Y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Phương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Cho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biết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iều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lớn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lao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à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cha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mong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muốn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con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vi-VN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? Qua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thơ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thế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nào</a:t>
            </a:r>
            <a:endParaRPr lang="en-US" altLang="vi-VN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tình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cha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dành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cho</a:t>
            </a:r>
            <a:r>
              <a:rPr lang="en-US" alt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con?</a:t>
            </a:r>
            <a:endParaRPr lang="en-US" alt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6530" y="119575"/>
            <a:ext cx="7772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4000" b="1" i="1" u="sng" smtClean="0">
                <a:solidFill>
                  <a:srgbClr val="000099"/>
                </a:solidFill>
                <a:latin typeface="Times New Roman" panose="02020603050405020304" pitchFamily="18" charset="0"/>
              </a:rPr>
              <a:t>Văn </a:t>
            </a:r>
            <a:r>
              <a:rPr lang="en-US" altLang="vi-VN" sz="4000" b="1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bản</a:t>
            </a:r>
            <a:endParaRPr lang="en-US" altLang="vi-VN" sz="4000" b="1" i="1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vi-VN" sz="4000" b="1" dirty="0" smtClean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 </a:t>
            </a:r>
            <a:endParaRPr lang="en-US" altLang="vi-VN"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vi-VN" sz="4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000" dirty="0" smtClean="0">
                <a:latin typeface="Times New Roman" panose="02020603050405020304" pitchFamily="18" charset="0"/>
              </a:rPr>
              <a:t>               </a:t>
            </a:r>
            <a:endParaRPr lang="en-US" altLang="vi-VN" sz="4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183341" y="2227916"/>
            <a:ext cx="946673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  và  sóng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8148917" y="4706471"/>
            <a:ext cx="3787588" cy="645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vi-VN" sz="24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Ta-go)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 txBox="1">
            <a:spLocks noChangeArrowheads="1"/>
          </p:cNvSpPr>
          <p:nvPr/>
        </p:nvSpPr>
        <p:spPr bwMode="auto">
          <a:xfrm>
            <a:off x="2110158" y="1"/>
            <a:ext cx="8385564" cy="79065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smtClean="0">
                <a:latin typeface="Times New Roman" panose="02020603050405020304" pitchFamily="18" charset="0"/>
              </a:rPr>
              <a:t>Văn bản:  </a:t>
            </a:r>
            <a:r>
              <a:rPr lang="en-US" altLang="vi-VN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MÂY VÀ SÓNG</a:t>
            </a:r>
            <a:endParaRPr lang="en-US" altLang="vi-VN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12991"/>
            <a:ext cx="61990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I/ </a:t>
            </a:r>
            <a:r>
              <a:rPr lang="en-US" altLang="vi-VN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- TÌM HIỂU CHUNG: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2820" y="1337112"/>
            <a:ext cx="1895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rgbClr val="CC0099"/>
                </a:solidFill>
              </a:rPr>
              <a:t>Tác</a:t>
            </a:r>
            <a:r>
              <a:rPr lang="en-US" sz="2800" b="1" u="sng" dirty="0" smtClean="0">
                <a:solidFill>
                  <a:srgbClr val="CC0099"/>
                </a:solidFill>
              </a:rPr>
              <a:t> </a:t>
            </a:r>
            <a:r>
              <a:rPr lang="en-US" sz="2800" b="1" u="sng" dirty="0" err="1" smtClean="0">
                <a:solidFill>
                  <a:srgbClr val="CC0099"/>
                </a:solidFill>
              </a:rPr>
              <a:t>giả</a:t>
            </a:r>
            <a:r>
              <a:rPr lang="en-US" sz="2800" b="1" dirty="0" smtClean="0">
                <a:solidFill>
                  <a:srgbClr val="CC0099"/>
                </a:solidFill>
              </a:rPr>
              <a:t>: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31" y="1169941"/>
            <a:ext cx="4567515" cy="56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abindranath Tag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69" y="1132091"/>
            <a:ext cx="4691641" cy="568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2820" y="1741429"/>
            <a:ext cx="72765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latin typeface="Tahoma" panose="020B0604030504040204" pitchFamily="34" charset="0"/>
              </a:rPr>
              <a:t>-</a:t>
            </a:r>
            <a:r>
              <a:rPr lang="en-US" altLang="vi-VN" dirty="0">
                <a:latin typeface="Tahoma" panose="020B0604030504040204" pitchFamily="34" charset="0"/>
              </a:rPr>
              <a:t> </a:t>
            </a:r>
            <a:r>
              <a:rPr lang="en-US" altLang="vi-VN" dirty="0" smtClean="0">
                <a:latin typeface="Tahoma" panose="020B0604030504040204" pitchFamily="34" charset="0"/>
              </a:rPr>
              <a:t>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Ta-go 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(</a:t>
            </a:r>
            <a:r>
              <a:rPr lang="en-US" altLang="vi-VN" sz="2800" dirty="0">
                <a:latin typeface="Times New Roman" panose="02020603050405020304" pitchFamily="18" charset="0"/>
              </a:rPr>
              <a:t>1861 – 1941)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thơ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lớn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Ấn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Độ</a:t>
            </a:r>
            <a:r>
              <a:rPr lang="en-US" altLang="vi-VN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0047" y="2692204"/>
            <a:ext cx="70767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latin typeface="Times New Roman" panose="02020603050405020304" pitchFamily="18" charset="0"/>
              </a:rPr>
              <a:t> - 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lại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tài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nghệ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thuật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đồ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sộ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gồm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thơ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nhạc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họa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kịch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…</a:t>
            </a:r>
            <a:endParaRPr lang="en-US" altLang="vi-VN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89969" y="3688028"/>
            <a:ext cx="69567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</a:rPr>
              <a:t>- 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nhà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văn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tiên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Châu</a:t>
            </a:r>
            <a:r>
              <a:rPr lang="en-US" altLang="vi-VN" sz="2800" dirty="0">
                <a:latin typeface="Times New Roman" panose="02020603050405020304" pitchFamily="18" charset="0"/>
              </a:rPr>
              <a:t> Á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giải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Nôben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văn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(</a:t>
            </a:r>
            <a:r>
              <a:rPr lang="en-US" altLang="vi-VN" sz="2800" dirty="0">
                <a:latin typeface="Times New Roman" panose="02020603050405020304" pitchFamily="18" charset="0"/>
              </a:rPr>
              <a:t>1913)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tập</a:t>
            </a:r>
            <a:r>
              <a:rPr lang="en-US" altLang="vi-VN" sz="2800" dirty="0">
                <a:latin typeface="Times New Roman" panose="02020603050405020304" pitchFamily="18" charset="0"/>
              </a:rPr>
              <a:t> 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Thơ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dâng</a:t>
            </a:r>
            <a:r>
              <a:rPr lang="en-US" altLang="vi-VN" sz="2800" dirty="0">
                <a:latin typeface="Times New Roman" panose="02020603050405020304" pitchFamily="18" charset="0"/>
              </a:rPr>
              <a:t>”.</a:t>
            </a:r>
            <a:r>
              <a:rPr lang="en-US" altLang="vi-VN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89969" y="4787324"/>
            <a:ext cx="695117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Thơ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chủ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nhân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cao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cả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chất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trữ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tình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triết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lí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sâu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sắc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sử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dụng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ảnh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thiên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nhiên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mang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ý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tượng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</a:rPr>
              <a:t>trưng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.</a:t>
            </a:r>
            <a:endParaRPr lang="en-US" altLang="vi-V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" y="1"/>
            <a:ext cx="12097870" cy="675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 txBox="1">
            <a:spLocks noChangeArrowheads="1"/>
          </p:cNvSpPr>
          <p:nvPr/>
        </p:nvSpPr>
        <p:spPr bwMode="auto">
          <a:xfrm>
            <a:off x="1457560" y="34883"/>
            <a:ext cx="8693605" cy="80331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smtClean="0">
                <a:latin typeface="Times New Roman" panose="02020603050405020304" pitchFamily="18" charset="0"/>
              </a:rPr>
              <a:t>Văn bản:  </a:t>
            </a:r>
            <a:r>
              <a:rPr lang="en-US" altLang="vi-VN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MÂY VÀ SÓNG</a:t>
            </a:r>
            <a:endParaRPr lang="en-US" altLang="vi-VN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838070"/>
            <a:ext cx="61990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I/ </a:t>
            </a:r>
            <a:r>
              <a:rPr lang="en-US" altLang="vi-VN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- TÌM HIỂU CHUNG: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916" y="1520525"/>
            <a:ext cx="1895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rgbClr val="CC0099"/>
                </a:solidFill>
              </a:rPr>
              <a:t>Tác</a:t>
            </a:r>
            <a:r>
              <a:rPr lang="en-US" sz="2800" b="1" u="sng" dirty="0" smtClean="0">
                <a:solidFill>
                  <a:srgbClr val="CC0099"/>
                </a:solidFill>
              </a:rPr>
              <a:t> </a:t>
            </a:r>
            <a:r>
              <a:rPr lang="en-US" sz="2800" b="1" u="sng" dirty="0" err="1" smtClean="0">
                <a:solidFill>
                  <a:srgbClr val="CC0099"/>
                </a:solidFill>
              </a:rPr>
              <a:t>giả</a:t>
            </a:r>
            <a:r>
              <a:rPr lang="en-US" sz="2800" b="1" dirty="0" smtClean="0">
                <a:solidFill>
                  <a:srgbClr val="CC0099"/>
                </a:solidFill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916" y="2060619"/>
            <a:ext cx="2042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2. </a:t>
            </a:r>
            <a:r>
              <a:rPr lang="en-US" sz="2800" b="1" u="sng" dirty="0" err="1" smtClean="0">
                <a:solidFill>
                  <a:srgbClr val="CC0099"/>
                </a:solidFill>
              </a:rPr>
              <a:t>Văn</a:t>
            </a:r>
            <a:r>
              <a:rPr lang="en-US" sz="2800" b="1" u="sng" dirty="0" smtClean="0">
                <a:solidFill>
                  <a:srgbClr val="CC0099"/>
                </a:solidFill>
              </a:rPr>
              <a:t> </a:t>
            </a:r>
            <a:r>
              <a:rPr lang="en-US" sz="2800" b="1" u="sng" dirty="0" err="1" smtClean="0">
                <a:solidFill>
                  <a:srgbClr val="CC0099"/>
                </a:solidFill>
              </a:rPr>
              <a:t>bản</a:t>
            </a:r>
            <a:r>
              <a:rPr lang="en-US" sz="2800" b="1" dirty="0" smtClean="0">
                <a:solidFill>
                  <a:srgbClr val="CC0099"/>
                </a:solidFill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120" y="2550091"/>
            <a:ext cx="2042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Arial" panose="020B0604020202020204" pitchFamily="34" charset="0"/>
              </a:rPr>
              <a:t>  </a:t>
            </a:r>
            <a:r>
              <a:rPr lang="vi-VN" altLang="vi-VN" sz="2800" b="1" dirty="0" smtClean="0">
                <a:latin typeface="+mj-lt"/>
              </a:rPr>
              <a:t>- </a:t>
            </a:r>
            <a:r>
              <a:rPr lang="vi-VN" altLang="vi-VN" sz="2800" b="1" dirty="0">
                <a:latin typeface="+mj-lt"/>
              </a:rPr>
              <a:t>Xuất xứ: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9956" y="3039562"/>
            <a:ext cx="599842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800" b="1" i="1" dirty="0" err="1" smtClean="0">
                <a:cs typeface="Times New Roman" panose="02020603050405020304" pitchFamily="18" charset="0"/>
              </a:rPr>
              <a:t>Mây</a:t>
            </a:r>
            <a:r>
              <a:rPr lang="en-US" sz="2800" b="1" i="1" dirty="0" smtClean="0"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cs typeface="Times New Roman" panose="02020603050405020304" pitchFamily="18" charset="0"/>
              </a:rPr>
              <a:t>sóng</a:t>
            </a:r>
            <a:r>
              <a:rPr lang="en-US" sz="2800" b="1" i="1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vốn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cs typeface="Times New Roman" panose="02020603050405020304" pitchFamily="18" charset="0"/>
              </a:rPr>
              <a:t> Ben-</a:t>
            </a:r>
            <a:r>
              <a:rPr lang="en-US" sz="2800" dirty="0" err="1" smtClean="0">
                <a:cs typeface="Times New Roman" panose="02020603050405020304" pitchFamily="18" charset="0"/>
              </a:rPr>
              <a:t>gan</a:t>
            </a:r>
            <a:r>
              <a:rPr lang="en-US" sz="2800" dirty="0" smtClean="0">
                <a:cs typeface="Times New Roman" panose="02020603050405020304" pitchFamily="18" charset="0"/>
              </a:rPr>
              <a:t>, in </a:t>
            </a:r>
            <a:r>
              <a:rPr lang="en-US" sz="2800" dirty="0" err="1" smtClean="0"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cs typeface="Times New Roman" panose="02020603050405020304" pitchFamily="18" charset="0"/>
              </a:rPr>
              <a:t>Si-</a:t>
            </a:r>
            <a:r>
              <a:rPr lang="en-US" sz="2800" b="1" i="1" dirty="0" err="1" smtClean="0">
                <a:cs typeface="Times New Roman" panose="02020603050405020304" pitchFamily="18" charset="0"/>
              </a:rPr>
              <a:t>su</a:t>
            </a:r>
            <a:r>
              <a:rPr lang="en-US" sz="2800" dirty="0" smtClean="0"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cs typeface="Times New Roman" panose="02020603050405020304" pitchFamily="18" charset="0"/>
              </a:rPr>
              <a:t> 1909, </a:t>
            </a:r>
            <a:r>
              <a:rPr lang="en-US" sz="2800" dirty="0" err="1" smtClean="0"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cs typeface="Times New Roman" panose="02020603050405020304" pitchFamily="18" charset="0"/>
              </a:rPr>
              <a:t> Ta-go </a:t>
            </a:r>
            <a:r>
              <a:rPr lang="en-US" sz="2800" dirty="0" err="1" smtClean="0"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cs typeface="Times New Roman" panose="02020603050405020304" pitchFamily="18" charset="0"/>
              </a:rPr>
              <a:t>, in </a:t>
            </a:r>
            <a:r>
              <a:rPr lang="en-US" sz="2800" dirty="0" err="1" smtClean="0"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cs typeface="Times New Roman" panose="02020603050405020304" pitchFamily="18" charset="0"/>
              </a:rPr>
              <a:t>Trăng</a:t>
            </a:r>
            <a:r>
              <a:rPr lang="en-US" sz="2800" b="1" i="1" dirty="0" smtClean="0">
                <a:cs typeface="Times New Roman" panose="02020603050405020304" pitchFamily="18" charset="0"/>
              </a:rPr>
              <a:t> non </a:t>
            </a:r>
            <a:r>
              <a:rPr lang="en-US" sz="2800" dirty="0" smtClean="0">
                <a:cs typeface="Times New Roman" panose="02020603050405020304" pitchFamily="18" charset="0"/>
              </a:rPr>
              <a:t>(1915)</a:t>
            </a:r>
            <a:endParaRPr lang="en-US" sz="2800" dirty="0" smtClean="0"/>
          </a:p>
        </p:txBody>
      </p:sp>
      <p:pic>
        <p:nvPicPr>
          <p:cNvPr id="11" name="Picture 11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838070"/>
            <a:ext cx="5469499" cy="589853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" y="201707"/>
            <a:ext cx="11806516" cy="619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0" y="6400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</a:rPr>
              <a:t>Bài thơ được dịch ra Tiếng Anh.</a:t>
            </a:r>
          </a:p>
        </p:txBody>
      </p:sp>
    </p:spTree>
    <p:extLst>
      <p:ext uri="{BB962C8B-B14F-4D97-AF65-F5344CB8AC3E}">
        <p14:creationId xmlns:p14="http://schemas.microsoft.com/office/powerpoint/2010/main" val="40447329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5621" y="1431074"/>
            <a:ext cx="119409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 smtClean="0">
                <a:cs typeface="Times New Roman" panose="02020603050405020304" pitchFamily="18" charset="0"/>
              </a:rPr>
              <a:t>Mẹ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ơi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mây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gọi</a:t>
            </a:r>
            <a:r>
              <a:rPr lang="en-US" altLang="vi-VN" sz="2800" dirty="0">
                <a:cs typeface="Times New Roman" panose="02020603050405020304" pitchFamily="18" charset="0"/>
              </a:rPr>
              <a:t> con: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“</a:t>
            </a:r>
            <a:r>
              <a:rPr lang="en-US" altLang="vi-VN" sz="2800" dirty="0" err="1">
                <a:cs typeface="Times New Roman" panose="02020603050405020304" pitchFamily="18" charset="0"/>
              </a:rPr>
              <a:t>Bọn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tớ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chơi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thức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dậy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chiều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tà</a:t>
            </a:r>
            <a:r>
              <a:rPr lang="en-US" altLang="vi-VN" sz="2800" dirty="0"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cs typeface="Times New Roman" panose="02020603050405020304" pitchFamily="18" charset="0"/>
              </a:rPr>
              <a:t>Bọn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tớ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chơi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bình</a:t>
            </a:r>
            <a:r>
              <a:rPr lang="en-US" altLang="vi-VN" sz="2800" dirty="0">
                <a:cs typeface="Times New Roman" panose="02020603050405020304" pitchFamily="18" charset="0"/>
              </a:rPr>
              <a:t> minh </a:t>
            </a:r>
            <a:r>
              <a:rPr lang="en-US" altLang="vi-VN" sz="2800" dirty="0" err="1">
                <a:cs typeface="Times New Roman" panose="02020603050405020304" pitchFamily="18" charset="0"/>
              </a:rPr>
              <a:t>vàng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bọn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tớ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chơi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vầng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trăng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bạc</a:t>
            </a:r>
            <a:r>
              <a:rPr lang="en-US" altLang="vi-VN" sz="2800" dirty="0">
                <a:cs typeface="Times New Roman" panose="02020603050405020304" pitchFamily="18" charset="0"/>
              </a:rPr>
              <a:t>”.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hỏi</a:t>
            </a:r>
            <a:r>
              <a:rPr lang="en-US" altLang="vi-VN" sz="2800" dirty="0">
                <a:cs typeface="Times New Roman" panose="02020603050405020304" pitchFamily="18" charset="0"/>
              </a:rPr>
              <a:t>: “</a:t>
            </a:r>
            <a:r>
              <a:rPr lang="en-US" altLang="vi-VN" sz="2800" dirty="0" err="1">
                <a:cs typeface="Times New Roman" panose="02020603050405020304" pitchFamily="18" charset="0"/>
              </a:rPr>
              <a:t>Nhưng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mình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lên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?”.</a:t>
            </a:r>
            <a:endParaRPr lang="en-US" altLang="vi-VN" sz="2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</a:t>
            </a:r>
            <a:r>
              <a:rPr lang="en-US" altLang="vi-VN" sz="2800" dirty="0" err="1">
                <a:cs typeface="Times New Roman" panose="02020603050405020304" pitchFamily="18" charset="0"/>
              </a:rPr>
              <a:t>Họ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đáp</a:t>
            </a:r>
            <a:r>
              <a:rPr lang="en-US" altLang="vi-VN" sz="2800" dirty="0">
                <a:cs typeface="Times New Roman" panose="02020603050405020304" pitchFamily="18" charset="0"/>
              </a:rPr>
              <a:t>: “</a:t>
            </a:r>
            <a:r>
              <a:rPr lang="en-US" altLang="vi-VN" sz="2800" dirty="0" err="1"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tận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cùng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trái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đất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đưa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tay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lên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trời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cậu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sẽ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nhấc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bổng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lên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tận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tầng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mây</a:t>
            </a:r>
            <a:r>
              <a:rPr lang="en-US" altLang="vi-VN" sz="2800" dirty="0">
                <a:cs typeface="Times New Roman" panose="02020603050405020304" pitchFamily="18" charset="0"/>
              </a:rPr>
              <a:t>”.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“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mình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đang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đợi</a:t>
            </a:r>
            <a:r>
              <a:rPr lang="en-US" altLang="vi-VN" sz="2800" dirty="0"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cs typeface="Times New Roman" panose="02020603050405020304" pitchFamily="18" charset="0"/>
              </a:rPr>
              <a:t>” -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bảo</a:t>
            </a:r>
            <a:r>
              <a:rPr lang="en-US" altLang="vi-VN" sz="2800" dirty="0">
                <a:cs typeface="Times New Roman" panose="02020603050405020304" pitchFamily="18" charset="0"/>
              </a:rPr>
              <a:t> - “</a:t>
            </a:r>
            <a:r>
              <a:rPr lang="en-US" altLang="vi-VN" sz="2800" dirty="0" err="1"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sao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rời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cs typeface="Times New Roman" panose="02020603050405020304" pitchFamily="18" charset="0"/>
              </a:rPr>
              <a:t>?”.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</a:t>
            </a:r>
            <a:r>
              <a:rPr lang="en-US" altLang="vi-VN" sz="2800" dirty="0" err="1"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họ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mỉm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cười</a:t>
            </a:r>
            <a:r>
              <a:rPr lang="en-US" altLang="vi-VN" sz="2800" dirty="0">
                <a:cs typeface="Times New Roman" panose="02020603050405020304" pitchFamily="18" charset="0"/>
              </a:rPr>
              <a:t> bay </a:t>
            </a:r>
            <a:r>
              <a:rPr lang="en-US" altLang="vi-VN" sz="2800" dirty="0" err="1"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</a:t>
            </a:r>
            <a:r>
              <a:rPr lang="en-US" altLang="vi-VN" sz="2800" dirty="0" err="1">
                <a:cs typeface="Times New Roman" panose="02020603050405020304" pitchFamily="18" charset="0"/>
              </a:rPr>
              <a:t>Nhưng</a:t>
            </a:r>
            <a:r>
              <a:rPr lang="en-US" altLang="vi-VN" sz="2800" dirty="0"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trò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chơi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thú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vị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hơn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ạ.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mây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sẽ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trăng</a:t>
            </a:r>
            <a:r>
              <a:rPr lang="en-US" altLang="vi-VN" sz="28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 Hai </a:t>
            </a:r>
            <a:r>
              <a:rPr lang="en-US" altLang="vi-VN" sz="2800" dirty="0" err="1">
                <a:cs typeface="Times New Roman" panose="02020603050405020304" pitchFamily="18" charset="0"/>
              </a:rPr>
              <a:t>bàn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tay</a:t>
            </a:r>
            <a:r>
              <a:rPr lang="en-US" altLang="vi-VN" sz="2800" dirty="0"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ôm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cs typeface="Times New Roman" panose="02020603050405020304" pitchFamily="18" charset="0"/>
              </a:rPr>
              <a:t> ta </a:t>
            </a:r>
            <a:r>
              <a:rPr lang="en-US" altLang="vi-VN" sz="2800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bầu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trời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xanh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thẳm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2800" dirty="0" smtClean="0">
              <a:cs typeface="Times New Roman" panose="02020603050405020304" pitchFamily="18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079595" y="531542"/>
            <a:ext cx="48768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  và  sóng</a:t>
            </a:r>
          </a:p>
        </p:txBody>
      </p:sp>
    </p:spTree>
    <p:extLst>
      <p:ext uri="{BB962C8B-B14F-4D97-AF65-F5344CB8AC3E}">
        <p14:creationId xmlns:p14="http://schemas.microsoft.com/office/powerpoint/2010/main" val="15930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4471" y="179388"/>
            <a:ext cx="11940988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2000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vi-VN" sz="2800" dirty="0" err="1"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sóng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gọi</a:t>
            </a:r>
            <a:r>
              <a:rPr lang="en-US" altLang="vi-VN" sz="2800" dirty="0">
                <a:cs typeface="Times New Roman" panose="02020603050405020304" pitchFamily="18" charset="0"/>
              </a:rPr>
              <a:t> con: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“</a:t>
            </a:r>
            <a:r>
              <a:rPr lang="en-US" altLang="vi-VN" sz="2800" dirty="0" err="1">
                <a:cs typeface="Times New Roman" panose="02020603050405020304" pitchFamily="18" charset="0"/>
              </a:rPr>
              <a:t>Bọn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tớ</a:t>
            </a:r>
            <a:r>
              <a:rPr lang="en-US" altLang="vi-VN" sz="2800" dirty="0">
                <a:cs typeface="Times New Roman" panose="02020603050405020304" pitchFamily="18" charset="0"/>
              </a:rPr>
              <a:t> ca </a:t>
            </a:r>
            <a:r>
              <a:rPr lang="en-US" altLang="vi-VN" sz="2800" dirty="0" err="1">
                <a:cs typeface="Times New Roman" panose="02020603050405020304" pitchFamily="18" charset="0"/>
              </a:rPr>
              <a:t>hát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sớm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hoàng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hôn</a:t>
            </a:r>
            <a:r>
              <a:rPr lang="en-US" altLang="vi-VN" sz="2800" dirty="0"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cs typeface="Times New Roman" panose="02020603050405020304" pitchFamily="18" charset="0"/>
              </a:rPr>
              <a:t>Bọn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tớ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ngao</a:t>
            </a:r>
            <a:r>
              <a:rPr lang="en-US" altLang="vi-VN" sz="2800" dirty="0">
                <a:cs typeface="Times New Roman" panose="02020603050405020304" pitchFamily="18" charset="0"/>
              </a:rPr>
              <a:t> du </a:t>
            </a:r>
            <a:r>
              <a:rPr lang="en-US" altLang="vi-VN" sz="2800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này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nọ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không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từng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nao</a:t>
            </a:r>
            <a:r>
              <a:rPr lang="en-US" altLang="vi-VN" sz="2800" dirty="0">
                <a:cs typeface="Times New Roman" panose="02020603050405020304" pitchFamily="18" charset="0"/>
              </a:rPr>
              <a:t>”.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hỏi</a:t>
            </a:r>
            <a:r>
              <a:rPr lang="en-US" altLang="vi-VN" sz="2800" dirty="0">
                <a:cs typeface="Times New Roman" panose="02020603050405020304" pitchFamily="18" charset="0"/>
              </a:rPr>
              <a:t>: “</a:t>
            </a:r>
            <a:r>
              <a:rPr lang="en-US" altLang="vi-VN" sz="2800" dirty="0" err="1">
                <a:cs typeface="Times New Roman" panose="02020603050405020304" pitchFamily="18" charset="0"/>
              </a:rPr>
              <a:t>Nhưng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mình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ngoài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?”.</a:t>
            </a:r>
            <a:endParaRPr lang="en-US" altLang="vi-VN" sz="28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Họ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nói</a:t>
            </a:r>
            <a:r>
              <a:rPr lang="en-US" altLang="vi-VN" sz="2800" dirty="0">
                <a:cs typeface="Times New Roman" panose="02020603050405020304" pitchFamily="18" charset="0"/>
              </a:rPr>
              <a:t>: “</a:t>
            </a:r>
            <a:r>
              <a:rPr lang="en-US" altLang="vi-VN" sz="2800" dirty="0" err="1"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rìa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biển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cả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nhắm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nghiền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mắt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lại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cậu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sẽ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làn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sóng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nâng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cs typeface="Times New Roman" panose="02020603050405020304" pitchFamily="18" charset="0"/>
              </a:rPr>
              <a:t>.”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bảo</a:t>
            </a:r>
            <a:r>
              <a:rPr lang="en-US" altLang="vi-VN" sz="2800" dirty="0">
                <a:cs typeface="Times New Roman" panose="02020603050405020304" pitchFamily="18" charset="0"/>
              </a:rPr>
              <a:t>: “</a:t>
            </a:r>
            <a:r>
              <a:rPr lang="en-US" altLang="vi-VN" sz="2800" dirty="0" err="1">
                <a:cs typeface="Times New Roman" panose="02020603050405020304" pitchFamily="18" charset="0"/>
              </a:rPr>
              <a:t>Buổi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chiều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luôn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muốn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mình</a:t>
            </a:r>
            <a:r>
              <a:rPr lang="en-US" altLang="vi-VN" sz="2800" dirty="0"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sao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rời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cs typeface="Times New Roman" panose="02020603050405020304" pitchFamily="18" charset="0"/>
              </a:rPr>
              <a:t>?”.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Thế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họ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mỉm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cười</a:t>
            </a:r>
            <a:r>
              <a:rPr lang="en-US" altLang="vi-VN" sz="2800" dirty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cs typeface="Times New Roman" panose="02020603050405020304" pitchFamily="18" charset="0"/>
              </a:rPr>
              <a:t>nhảy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múa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lướt</a:t>
            </a:r>
            <a:r>
              <a:rPr lang="en-US" altLang="vi-VN" sz="2800" dirty="0">
                <a:cs typeface="Times New Roman" panose="02020603050405020304" pitchFamily="18" charset="0"/>
              </a:rPr>
              <a:t> qua.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Nhưng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cs typeface="Times New Roman" panose="02020603050405020304" pitchFamily="18" charset="0"/>
              </a:rPr>
              <a:t>con </a:t>
            </a:r>
            <a:r>
              <a:rPr lang="en-US" altLang="vi-VN" sz="2800" dirty="0" err="1"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trò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chơi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khác</a:t>
            </a:r>
            <a:r>
              <a:rPr lang="en-US" altLang="vi-VN" sz="2800" dirty="0">
                <a:cs typeface="Times New Roman" panose="02020603050405020304" pitchFamily="18" charset="0"/>
              </a:rPr>
              <a:t> hay </a:t>
            </a:r>
            <a:r>
              <a:rPr lang="en-US" altLang="vi-VN" sz="2800" dirty="0" err="1">
                <a:cs typeface="Times New Roman" panose="02020603050405020304" pitchFamily="18" charset="0"/>
              </a:rPr>
              <a:t>hơn</a:t>
            </a:r>
            <a:r>
              <a:rPr lang="en-US" altLang="vi-VN" sz="28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sóng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sẽ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bến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bờ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lạ</a:t>
            </a:r>
            <a:r>
              <a:rPr lang="en-US" altLang="vi-VN" sz="2800" dirty="0"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cs typeface="Times New Roman" panose="02020603050405020304" pitchFamily="18" charset="0"/>
              </a:rPr>
              <a:t>lăn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lăn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,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lăn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mãi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rồi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sẽ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cười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vang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vỡ</a:t>
            </a:r>
            <a:r>
              <a:rPr lang="en-US" altLang="vi-VN" sz="2800" dirty="0">
                <a:cs typeface="Times New Roman" panose="02020603050405020304" pitchFamily="18" charset="0"/>
              </a:rPr>
              <a:t> tan </a:t>
            </a:r>
            <a:r>
              <a:rPr lang="en-US" altLang="vi-VN" sz="2800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lòng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không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ai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gian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này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cs typeface="Times New Roman" panose="02020603050405020304" pitchFamily="18" charset="0"/>
              </a:rPr>
              <a:t> con ta ở </a:t>
            </a:r>
            <a:r>
              <a:rPr lang="en-US" altLang="vi-VN" sz="2800" dirty="0" err="1">
                <a:cs typeface="Times New Roman" panose="02020603050405020304" pitchFamily="18" charset="0"/>
              </a:rPr>
              <a:t>chốn</a:t>
            </a: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800" dirty="0"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                                                                             (</a:t>
            </a:r>
            <a:r>
              <a:rPr lang="en-US" altLang="vi-VN" sz="2800" i="1" dirty="0" err="1" smtClean="0">
                <a:cs typeface="Times New Roman" panose="02020603050405020304" pitchFamily="18" charset="0"/>
              </a:rPr>
              <a:t>Nguyễn</a:t>
            </a:r>
            <a:r>
              <a:rPr lang="en-US" altLang="vi-VN" sz="2800" i="1" dirty="0" smtClean="0"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cs typeface="Times New Roman" panose="02020603050405020304" pitchFamily="18" charset="0"/>
              </a:rPr>
              <a:t>Khắc</a:t>
            </a:r>
            <a:r>
              <a:rPr lang="en-US" altLang="vi-VN" sz="2800" i="1" dirty="0" smtClean="0">
                <a:cs typeface="Times New Roman" panose="02020603050405020304" pitchFamily="18" charset="0"/>
              </a:rPr>
              <a:t> Phi </a:t>
            </a:r>
            <a:r>
              <a:rPr lang="en-US" altLang="vi-VN" sz="2800" dirty="0" err="1" smtClean="0">
                <a:cs typeface="Times New Roman" panose="02020603050405020304" pitchFamily="18" charset="0"/>
              </a:rPr>
              <a:t>dịch</a:t>
            </a:r>
            <a:r>
              <a:rPr lang="en-US" altLang="vi-VN" sz="2800" dirty="0" smtClean="0">
                <a:cs typeface="Times New Roman" panose="02020603050405020304" pitchFamily="18" charset="0"/>
              </a:rPr>
              <a:t>)</a:t>
            </a:r>
            <a:endParaRPr lang="en-US" altLang="vi-VN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18&quot;&gt;&lt;object type=&quot;3&quot; unique_id=&quot;10219&quot;&gt;&lt;property id=&quot;20148&quot; value=&quot;5&quot;/&gt;&lt;property id=&quot;20300&quot; value=&quot;Slide 1 - &amp;quot;  &amp;quot;&quot;/&gt;&lt;property id=&quot;20307&quot; value=&quot;285&quot;/&gt;&lt;/object&gt;&lt;object type=&quot;3&quot; unique_id=&quot;10220&quot;&gt;&lt;property id=&quot;20148&quot; value=&quot;5&quot;/&gt;&lt;property id=&quot;20300&quot; value=&quot;Slide 2&quot;/&gt;&lt;property id=&quot;20307&quot; value=&quot;282&quot;/&gt;&lt;/object&gt;&lt;object type=&quot;3&quot; unique_id=&quot;10221&quot;&gt;&lt;property id=&quot;20148&quot; value=&quot;5&quot;/&gt;&lt;property id=&quot;20300&quot; value=&quot;Slide 3&quot;/&gt;&lt;property id=&quot;20307&quot; value=&quot;270&quot;/&gt;&lt;/object&gt;&lt;object type=&quot;3&quot; unique_id=&quot;10222&quot;&gt;&lt;property id=&quot;20148&quot; value=&quot;5&quot;/&gt;&lt;property id=&quot;20300&quot; value=&quot;Slide 4&quot;/&gt;&lt;property id=&quot;20307&quot; value=&quot;286&quot;/&gt;&lt;/object&gt;&lt;object type=&quot;3&quot; unique_id=&quot;10223&quot;&gt;&lt;property id=&quot;20148&quot; value=&quot;5&quot;/&gt;&lt;property id=&quot;20300&quot; value=&quot;Slide 5&quot;/&gt;&lt;property id=&quot;20307&quot; value=&quot;288&quot;/&gt;&lt;/object&gt;&lt;object type=&quot;3&quot; unique_id=&quot;10224&quot;&gt;&lt;property id=&quot;20148&quot; value=&quot;5&quot;/&gt;&lt;property id=&quot;20300&quot; value=&quot;Slide 6&quot;/&gt;&lt;property id=&quot;20307&quot; value=&quot;287&quot;/&gt;&lt;/object&gt;&lt;object type=&quot;3&quot; unique_id=&quot;10225&quot;&gt;&lt;property id=&quot;20148&quot; value=&quot;5&quot;/&gt;&lt;property id=&quot;20300&quot; value=&quot;Slide 7&quot;/&gt;&lt;property id=&quot;20307&quot; value=&quot;290&quot;/&gt;&lt;/object&gt;&lt;object type=&quot;3&quot; unique_id=&quot;10226&quot;&gt;&lt;property id=&quot;20148&quot; value=&quot;5&quot;/&gt;&lt;property id=&quot;20300&quot; value=&quot;Slide 8&quot;/&gt;&lt;property id=&quot;20307&quot; value=&quot;289&quot;/&gt;&lt;/object&gt;&lt;object type=&quot;3&quot; unique_id=&quot;10227&quot;&gt;&lt;property id=&quot;20148&quot; value=&quot;5&quot;/&gt;&lt;property id=&quot;20300&quot; value=&quot;Slide 9&quot;/&gt;&lt;property id=&quot;20307&quot; value=&quot;293&quot;/&gt;&lt;/object&gt;&lt;object type=&quot;3&quot; unique_id=&quot;10228&quot;&gt;&lt;property id=&quot;20148&quot; value=&quot;5&quot;/&gt;&lt;property id=&quot;20300&quot; value=&quot;Slide 10&quot;/&gt;&lt;property id=&quot;20307&quot; value=&quot;291&quot;/&gt;&lt;/object&gt;&lt;object type=&quot;3&quot; unique_id=&quot;10229&quot;&gt;&lt;property id=&quot;20148&quot; value=&quot;5&quot;/&gt;&lt;property id=&quot;20300&quot; value=&quot;Slide 11&quot;/&gt;&lt;property id=&quot;20307&quot; value=&quot;294&quot;/&gt;&lt;/object&gt;&lt;object type=&quot;3&quot; unique_id=&quot;10230&quot;&gt;&lt;property id=&quot;20148&quot; value=&quot;5&quot;/&gt;&lt;property id=&quot;20300&quot; value=&quot;Slide 12&quot;/&gt;&lt;property id=&quot;20307&quot; value=&quot;295&quot;/&gt;&lt;/object&gt;&lt;object type=&quot;3&quot; unique_id=&quot;10231&quot;&gt;&lt;property id=&quot;20148&quot; value=&quot;5&quot;/&gt;&lt;property id=&quot;20300&quot; value=&quot;Slide 13&quot;/&gt;&lt;property id=&quot;20307&quot; value=&quot;296&quot;/&gt;&lt;/object&gt;&lt;object type=&quot;3&quot; unique_id=&quot;10232&quot;&gt;&lt;property id=&quot;20148&quot; value=&quot;5&quot;/&gt;&lt;property id=&quot;20300&quot; value=&quot;Slide 14&quot;/&gt;&lt;property id=&quot;20307&quot; value=&quot;297&quot;/&gt;&lt;/object&gt;&lt;object type=&quot;3&quot; unique_id=&quot;10233&quot;&gt;&lt;property id=&quot;20148&quot; value=&quot;5&quot;/&gt;&lt;property id=&quot;20300&quot; value=&quot;Slide 15&quot;/&gt;&lt;property id=&quot;20307&quot; value=&quot;298&quot;/&gt;&lt;/object&gt;&lt;object type=&quot;3&quot; unique_id=&quot;10234&quot;&gt;&lt;property id=&quot;20148&quot; value=&quot;5&quot;/&gt;&lt;property id=&quot;20300&quot; value=&quot;Slide 16&quot;/&gt;&lt;property id=&quot;20307&quot; value=&quot;300&quot;/&gt;&lt;/object&gt;&lt;object type=&quot;3&quot; unique_id=&quot;10235&quot;&gt;&lt;property id=&quot;20148&quot; value=&quot;5&quot;/&gt;&lt;property id=&quot;20300&quot; value=&quot;Slide 17&quot;/&gt;&lt;property id=&quot;20307&quot; value=&quot;280&quot;/&gt;&lt;/object&gt;&lt;/object&gt;&lt;object type=&quot;8&quot; unique_id=&quot;102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1769</Words>
  <Application>Microsoft Office PowerPoint</Application>
  <PresentationFormat>Custom</PresentationFormat>
  <Paragraphs>175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 ĐỌC- TÌM HIỂU CHUNG:</dc:title>
  <dc:creator>MyPC</dc:creator>
  <cp:lastModifiedBy>Nguyen </cp:lastModifiedBy>
  <cp:revision>138</cp:revision>
  <dcterms:created xsi:type="dcterms:W3CDTF">2015-10-06T17:32:28Z</dcterms:created>
  <dcterms:modified xsi:type="dcterms:W3CDTF">2021-02-19T15:52:17Z</dcterms:modified>
</cp:coreProperties>
</file>