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2" r:id="rId2"/>
    <p:sldId id="373" r:id="rId3"/>
    <p:sldId id="324" r:id="rId4"/>
    <p:sldId id="258" r:id="rId5"/>
    <p:sldId id="374" r:id="rId6"/>
    <p:sldId id="401" r:id="rId7"/>
    <p:sldId id="376" r:id="rId8"/>
    <p:sldId id="377" r:id="rId9"/>
    <p:sldId id="379" r:id="rId10"/>
    <p:sldId id="358" r:id="rId11"/>
    <p:sldId id="384" r:id="rId12"/>
    <p:sldId id="381" r:id="rId13"/>
    <p:sldId id="383" r:id="rId14"/>
    <p:sldId id="385" r:id="rId15"/>
    <p:sldId id="388" r:id="rId16"/>
    <p:sldId id="390" r:id="rId17"/>
    <p:sldId id="393" r:id="rId18"/>
    <p:sldId id="399" r:id="rId19"/>
    <p:sldId id="400" r:id="rId20"/>
    <p:sldId id="396" r:id="rId21"/>
    <p:sldId id="338" r:id="rId22"/>
    <p:sldId id="37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0000"/>
    <a:srgbClr val="3366FF"/>
    <a:srgbClr val="FF0000"/>
    <a:srgbClr val="FF99CC"/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2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4BA0718-63AF-41C1-8B22-A0B0D955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0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B0E01-25CD-4FE3-8F80-606AABA92DA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5B1F-1023-43DF-B183-C97D8D833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7147-2D85-44F5-91F4-EE2BE872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68C3-1C72-4C2E-A968-51560B3F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9BE-DDA6-4AA6-92F8-3F40F485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B7717-B326-4C86-8005-A57D44777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D0B4-C188-4A4F-8F80-2C9129D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3BA5-AA23-434D-8DE9-E66EC02A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7237-C425-41BA-B7E2-E1AE290AD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7FC3C-FE06-4A18-B6A4-6608F1762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9D0C-BB9B-47A2-B43B-170297024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86FE-09BA-4F2A-81A2-B685216D0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BF6430-CAC5-4B36-90BE-BA77C0085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../&#272;&#432;&#7901;ng%20Tr&#432;&#7901;ng%20S&#417;n%20-%20&#272;&#432;&#7901;ng%20HCM%20-%20P6%20-%20YouTube.FL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Toi%20nguoi%20lai%20xe%20-%20Tuan%20Phong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viettien\Desktop\HUE\doan4.wmv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jpe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file:///C:\Documents%20and%20Settings\Welcome\My%20Documents\Bui%20phan.mp3" TargetMode="External"/><Relationship Id="rId1" Type="http://schemas.openxmlformats.org/officeDocument/2006/relationships/audio" Target="file:///F:\MyLinh\Baigiang\bai%20giang%20P.P-photpho\09%20-%20vox%20Paradise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14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6154" name="Line 15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6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7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8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48" name="Picture 19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705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0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9400" y="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l="14000" t="10001" r="14000" b="16667"/>
          <a:stretch>
            <a:fillRect/>
          </a:stretch>
        </p:blipFill>
        <p:spPr bwMode="auto">
          <a:xfrm>
            <a:off x="381000" y="10668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23"/>
          <p:cNvSpPr>
            <a:spLocks noChangeArrowheads="1" noChangeShapeType="1" noTextEdit="1"/>
          </p:cNvSpPr>
          <p:nvPr/>
        </p:nvSpPr>
        <p:spPr bwMode="auto">
          <a:xfrm>
            <a:off x="3733800" y="1676400"/>
            <a:ext cx="5105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BÀI THƠ</a:t>
            </a:r>
          </a:p>
          <a:p>
            <a:pPr algn="ctr"/>
            <a:r>
              <a:rPr lang="vi-VN" sz="3600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VỀ TIỂU ĐỘI XE KHÔNG KÍNH</a:t>
            </a:r>
            <a:endParaRPr lang="en-US" sz="3600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152" name="Text Box 24"/>
          <p:cNvSpPr txBox="1">
            <a:spLocks noChangeArrowheads="1"/>
          </p:cNvSpPr>
          <p:nvPr/>
        </p:nvSpPr>
        <p:spPr bwMode="auto">
          <a:xfrm>
            <a:off x="5867400" y="48006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Phạm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Tiến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itchFamily="18" charset="0"/>
              </a:rPr>
              <a:t>Duật</a:t>
            </a:r>
            <a:r>
              <a:rPr lang="en-US" sz="2800" b="1" i="1" dirty="0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28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9"/>
          <p:cNvSpPr>
            <a:spLocks noChangeShapeType="1"/>
          </p:cNvSpPr>
          <p:nvPr/>
        </p:nvSpPr>
        <p:spPr bwMode="auto">
          <a:xfrm>
            <a:off x="4724400" y="990600"/>
            <a:ext cx="0" cy="563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23" name="Text Box 23"/>
          <p:cNvSpPr txBox="1">
            <a:spLocks noChangeArrowheads="1"/>
          </p:cNvSpPr>
          <p:nvPr/>
        </p:nvSpPr>
        <p:spPr bwMode="auto">
          <a:xfrm>
            <a:off x="228600" y="838200"/>
            <a:ext cx="121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chemeClr val="tx1"/>
                </a:solidFill>
                <a:cs typeface="Times New Roman" pitchFamily="18" charset="0"/>
              </a:rPr>
              <a:t>xe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3624" name="Line 24"/>
          <p:cNvSpPr>
            <a:spLocks noChangeShapeType="1"/>
          </p:cNvSpPr>
          <p:nvPr/>
        </p:nvSpPr>
        <p:spPr bwMode="auto">
          <a:xfrm flipV="1">
            <a:off x="1524000" y="990600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25" name="Line 25"/>
          <p:cNvSpPr>
            <a:spLocks noChangeShapeType="1"/>
          </p:cNvSpPr>
          <p:nvPr/>
        </p:nvSpPr>
        <p:spPr bwMode="auto">
          <a:xfrm>
            <a:off x="1524000" y="1219200"/>
            <a:ext cx="914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26" name="Line 26"/>
          <p:cNvSpPr>
            <a:spLocks noChangeShapeType="1"/>
          </p:cNvSpPr>
          <p:nvPr/>
        </p:nvSpPr>
        <p:spPr bwMode="auto">
          <a:xfrm>
            <a:off x="1524000" y="1219200"/>
            <a:ext cx="6858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27" name="Text Box 27"/>
          <p:cNvSpPr txBox="1">
            <a:spLocks noChangeArrowheads="1"/>
          </p:cNvSpPr>
          <p:nvPr/>
        </p:nvSpPr>
        <p:spPr bwMode="auto">
          <a:xfrm>
            <a:off x="2438400" y="68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kính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2362200" y="190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mui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304800" y="2590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Bom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giật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bom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rung …</a:t>
            </a:r>
          </a:p>
        </p:txBody>
      </p:sp>
      <p:sp>
        <p:nvSpPr>
          <p:cNvPr id="153631" name="Text Box 31"/>
          <p:cNvSpPr txBox="1">
            <a:spLocks noChangeArrowheads="1"/>
          </p:cNvSpPr>
          <p:nvPr/>
        </p:nvSpPr>
        <p:spPr bwMode="auto">
          <a:xfrm>
            <a:off x="228600" y="30480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Arial" charset="0"/>
                <a:sym typeface="Wingdings 3" pitchFamily="18" charset="2"/>
              </a:rPr>
              <a:t>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thực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điệp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ngữ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liệt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kê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giọng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thản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nhiên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lời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thơ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tính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khẩu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ngữ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hình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ảnh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đáo</a:t>
            </a:r>
            <a:r>
              <a:rPr lang="en-US" sz="2400" dirty="0">
                <a:cs typeface="Times New Roman" pitchFamily="18" charset="0"/>
              </a:rPr>
              <a:t>:</a:t>
            </a:r>
            <a:endParaRPr lang="en-US" sz="24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2438400" y="1371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đèn</a:t>
            </a:r>
          </a:p>
        </p:txBody>
      </p:sp>
      <p:sp>
        <p:nvSpPr>
          <p:cNvPr id="153633" name="Text Box 33"/>
          <p:cNvSpPr txBox="1">
            <a:spLocks noChangeArrowheads="1"/>
          </p:cNvSpPr>
          <p:nvPr/>
        </p:nvSpPr>
        <p:spPr bwMode="auto">
          <a:xfrm>
            <a:off x="228600" y="42672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Đoàn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trụi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tàn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khốc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liệt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3328" name="Picture 35"/>
          <p:cNvPicPr>
            <a:picLocks noChangeAspect="1" noChangeArrowheads="1"/>
          </p:cNvPicPr>
          <p:nvPr/>
        </p:nvPicPr>
        <p:blipFill>
          <a:blip r:embed="rId2"/>
          <a:srcRect l="14000" t="10001" r="14000" b="16667"/>
          <a:stretch>
            <a:fillRect/>
          </a:stretch>
        </p:blipFill>
        <p:spPr bwMode="auto">
          <a:xfrm>
            <a:off x="4953000" y="10668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0" name="Picture 40" descr="xek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1" name="Rectangle 41"/>
          <p:cNvSpPr>
            <a:spLocks noChangeArrowheads="1"/>
          </p:cNvSpPr>
          <p:nvPr/>
        </p:nvSpPr>
        <p:spPr bwMode="auto">
          <a:xfrm>
            <a:off x="228600" y="22860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:</a:t>
            </a:r>
          </a:p>
        </p:txBody>
      </p:sp>
      <p:grpSp>
        <p:nvGrpSpPr>
          <p:cNvPr id="13334" name="Group 42"/>
          <p:cNvGrpSpPr>
            <a:grpSpLocks/>
          </p:cNvGrpSpPr>
          <p:nvPr/>
        </p:nvGrpSpPr>
        <p:grpSpPr bwMode="auto">
          <a:xfrm>
            <a:off x="0" y="0"/>
            <a:ext cx="7705725" cy="5183188"/>
            <a:chOff x="158" y="164"/>
            <a:chExt cx="4854" cy="3265"/>
          </a:xfrm>
        </p:grpSpPr>
        <p:sp>
          <p:nvSpPr>
            <p:cNvPr id="13353" name="Line 43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4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5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46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5" name="Group 47"/>
          <p:cNvGrpSpPr>
            <a:grpSpLocks/>
          </p:cNvGrpSpPr>
          <p:nvPr/>
        </p:nvGrpSpPr>
        <p:grpSpPr bwMode="auto">
          <a:xfrm>
            <a:off x="1358900" y="1589088"/>
            <a:ext cx="7785100" cy="5268912"/>
            <a:chOff x="748" y="845"/>
            <a:chExt cx="4854" cy="3265"/>
          </a:xfrm>
        </p:grpSpPr>
        <p:sp>
          <p:nvSpPr>
            <p:cNvPr id="13349" name="Line 4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4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5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5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4" name="Rectangle 54"/>
          <p:cNvSpPr>
            <a:spLocks noChangeArrowheads="1"/>
          </p:cNvSpPr>
          <p:nvPr/>
        </p:nvSpPr>
        <p:spPr bwMode="auto">
          <a:xfrm>
            <a:off x="4724400" y="4327525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phải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endParaRPr lang="vi-VN" b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vi-VN" b="1" dirty="0">
                <a:solidFill>
                  <a:schemeClr val="tx1"/>
                </a:solidFill>
                <a:cs typeface="Times New Roman" pitchFamily="18" charset="0"/>
              </a:rPr>
              <a:t>Bom giật, bom rung kính vỡ đi rồi.</a:t>
            </a:r>
          </a:p>
        </p:txBody>
      </p:sp>
      <p:sp>
        <p:nvSpPr>
          <p:cNvPr id="153655" name="Rectangle 55"/>
          <p:cNvSpPr>
            <a:spLocks noChangeArrowheads="1"/>
          </p:cNvSpPr>
          <p:nvPr/>
        </p:nvSpPr>
        <p:spPr bwMode="auto">
          <a:xfrm>
            <a:off x="4648200" y="5410200"/>
            <a:ext cx="487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rồi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đèn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mui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thùng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cs typeface="Times New Roman" pitchFamily="18" charset="0"/>
              </a:rPr>
              <a:t>xước</a:t>
            </a:r>
            <a:r>
              <a:rPr lang="en-US" sz="2200" b="1" dirty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</p:txBody>
      </p:sp>
      <p:sp>
        <p:nvSpPr>
          <p:cNvPr id="153657" name="Line 57"/>
          <p:cNvSpPr>
            <a:spLocks noChangeShapeType="1"/>
          </p:cNvSpPr>
          <p:nvPr/>
        </p:nvSpPr>
        <p:spPr bwMode="auto">
          <a:xfrm>
            <a:off x="5943600" y="5791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8" name="Line 58"/>
          <p:cNvSpPr>
            <a:spLocks noChangeShapeType="1"/>
          </p:cNvSpPr>
          <p:nvPr/>
        </p:nvSpPr>
        <p:spPr bwMode="auto">
          <a:xfrm>
            <a:off x="8534400" y="5791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9" name="Line 59"/>
          <p:cNvSpPr>
            <a:spLocks noChangeShapeType="1"/>
          </p:cNvSpPr>
          <p:nvPr/>
        </p:nvSpPr>
        <p:spPr bwMode="auto">
          <a:xfrm>
            <a:off x="8305800" y="6096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0" name="Line 60"/>
          <p:cNvSpPr>
            <a:spLocks noChangeShapeType="1"/>
          </p:cNvSpPr>
          <p:nvPr/>
        </p:nvSpPr>
        <p:spPr bwMode="auto">
          <a:xfrm>
            <a:off x="5943600" y="6096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1" name="Line 61"/>
          <p:cNvSpPr>
            <a:spLocks noChangeShapeType="1"/>
          </p:cNvSpPr>
          <p:nvPr/>
        </p:nvSpPr>
        <p:spPr bwMode="auto">
          <a:xfrm>
            <a:off x="4953000" y="47244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2" name="Line 62"/>
          <p:cNvSpPr>
            <a:spLocks noChangeShapeType="1"/>
          </p:cNvSpPr>
          <p:nvPr/>
        </p:nvSpPr>
        <p:spPr bwMode="auto">
          <a:xfrm>
            <a:off x="8382000" y="4724400"/>
            <a:ext cx="60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3" name="Line 63"/>
          <p:cNvSpPr>
            <a:spLocks noChangeShapeType="1"/>
          </p:cNvSpPr>
          <p:nvPr/>
        </p:nvSpPr>
        <p:spPr bwMode="auto">
          <a:xfrm>
            <a:off x="6553200" y="47244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4" name="Line 64"/>
          <p:cNvSpPr>
            <a:spLocks noChangeShapeType="1"/>
          </p:cNvSpPr>
          <p:nvPr/>
        </p:nvSpPr>
        <p:spPr bwMode="auto">
          <a:xfrm>
            <a:off x="4800600" y="5791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5" name="Line 65"/>
          <p:cNvSpPr>
            <a:spLocks noChangeShapeType="1"/>
          </p:cNvSpPr>
          <p:nvPr/>
        </p:nvSpPr>
        <p:spPr bwMode="auto">
          <a:xfrm>
            <a:off x="7391400" y="5791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6" name="Line 66"/>
          <p:cNvSpPr>
            <a:spLocks noChangeShapeType="1"/>
          </p:cNvSpPr>
          <p:nvPr/>
        </p:nvSpPr>
        <p:spPr bwMode="auto">
          <a:xfrm>
            <a:off x="4800600" y="60960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3" grpId="0"/>
      <p:bldP spid="153624" grpId="0" animBg="1"/>
      <p:bldP spid="153625" grpId="0" animBg="1"/>
      <p:bldP spid="153626" grpId="0" animBg="1"/>
      <p:bldP spid="153627" grpId="0"/>
      <p:bldP spid="153628" grpId="0"/>
      <p:bldP spid="153630" grpId="0"/>
      <p:bldP spid="153631" grpId="0"/>
      <p:bldP spid="153632" grpId="0"/>
      <p:bldP spid="153633" grpId="0"/>
      <p:bldP spid="153641" grpId="0"/>
      <p:bldP spid="153654" grpId="0"/>
      <p:bldP spid="153655" grpId="0"/>
      <p:bldP spid="153657" grpId="0" animBg="1"/>
      <p:bldP spid="153658" grpId="0" animBg="1"/>
      <p:bldP spid="153659" grpId="0" animBg="1"/>
      <p:bldP spid="153660" grpId="0" animBg="1"/>
      <p:bldP spid="153661" grpId="0" animBg="1"/>
      <p:bldP spid="153662" grpId="0" animBg="1"/>
      <p:bldP spid="153663" grpId="0" animBg="1"/>
      <p:bldP spid="153664" grpId="0" animBg="1"/>
      <p:bldP spid="153665" grpId="0" animBg="1"/>
      <p:bldP spid="1536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304800" y="304800"/>
            <a:ext cx="6781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chiến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sĩ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lái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4348" name="Group 24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14352" name="Line 25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6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27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28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9" name="Picture 29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0"/>
            <a:ext cx="124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30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772400" y="6248400"/>
            <a:ext cx="762000" cy="2286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88448" name="Picture 32"/>
          <p:cNvPicPr>
            <a:picLocks noChangeAspect="1" noChangeArrowheads="1"/>
          </p:cNvPicPr>
          <p:nvPr/>
        </p:nvPicPr>
        <p:blipFill>
          <a:blip r:embed="rId4"/>
          <a:srcRect l="13000" t="11333" r="14000" b="15334"/>
          <a:stretch>
            <a:fillRect/>
          </a:stretch>
        </p:blipFill>
        <p:spPr bwMode="auto">
          <a:xfrm>
            <a:off x="1143000" y="1066800"/>
            <a:ext cx="601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6530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    </a:t>
            </a:r>
            <a:r>
              <a:rPr lang="en-US" sz="2800" dirty="0" err="1">
                <a:cs typeface="Times New Roman" pitchFamily="18" charset="0"/>
              </a:rPr>
              <a:t>Hãy</a:t>
            </a:r>
            <a:r>
              <a:rPr lang="en-US" sz="2800" dirty="0">
                <a:cs typeface="Times New Roman" pitchFamily="18" charset="0"/>
              </a:rPr>
              <a:t> : </a:t>
            </a:r>
            <a:r>
              <a:rPr lang="en-US" sz="2800" dirty="0" err="1">
                <a:cs typeface="Times New Roman" pitchFamily="18" charset="0"/>
              </a:rPr>
              <a:t>Tìm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phân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tích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các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ngữ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hình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ảnh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câu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thơ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thể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hiện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ảnh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người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chiến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sĩ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r>
              <a:rPr lang="en-US" sz="2800" i="1" dirty="0">
                <a:solidFill>
                  <a:srgbClr val="CC0000"/>
                </a:solidFill>
                <a:cs typeface="Times New Roman" pitchFamily="18" charset="0"/>
              </a:rPr>
              <a:t>   </a:t>
            </a:r>
            <a:r>
              <a:rPr lang="en-US" sz="2800" dirty="0" err="1">
                <a:cs typeface="Times New Roman" pitchFamily="18" charset="0"/>
              </a:rPr>
              <a:t>NHÓM</a:t>
            </a:r>
            <a:r>
              <a:rPr lang="en-US" sz="2800" dirty="0">
                <a:cs typeface="Times New Roman" pitchFamily="18" charset="0"/>
              </a:rPr>
              <a:t> 1:</a:t>
            </a:r>
          </a:p>
          <a:p>
            <a:r>
              <a:rPr lang="en-US" dirty="0">
                <a:cs typeface="Times New Roman" pitchFamily="18" charset="0"/>
              </a:rPr>
              <a:t>      - </a:t>
            </a:r>
            <a:r>
              <a:rPr lang="en-US" sz="2800" dirty="0" err="1">
                <a:cs typeface="Times New Roman" pitchFamily="18" charset="0"/>
              </a:rPr>
              <a:t>Tư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thế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" </a:t>
            </a:r>
            <a:r>
              <a:rPr lang="en-US" sz="2800" dirty="0" err="1">
                <a:cs typeface="Times New Roman" pitchFamily="18" charset="0"/>
              </a:rPr>
              <a:t>Ung</a:t>
            </a:r>
            <a:r>
              <a:rPr lang="en-US" sz="2800" dirty="0">
                <a:cs typeface="Times New Roman" pitchFamily="18" charset="0"/>
              </a:rPr>
              <a:t> dung -&gt; "...</a:t>
            </a: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buồng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lái</a:t>
            </a:r>
            <a:r>
              <a:rPr lang="en-US" sz="2800" dirty="0">
                <a:cs typeface="Times New Roman" pitchFamily="18" charset="0"/>
              </a:rPr>
              <a:t>"</a:t>
            </a:r>
          </a:p>
          <a:p>
            <a:r>
              <a:rPr lang="en-US" sz="2800" dirty="0">
                <a:cs typeface="Times New Roman" pitchFamily="18" charset="0"/>
              </a:rPr>
              <a:t>   </a:t>
            </a:r>
            <a:r>
              <a:rPr lang="en-US" sz="2800" dirty="0" err="1">
                <a:cs typeface="Times New Roman" pitchFamily="18" charset="0"/>
              </a:rPr>
              <a:t>NHÓM</a:t>
            </a:r>
            <a:r>
              <a:rPr lang="en-US" sz="2800" dirty="0">
                <a:cs typeface="Times New Roman" pitchFamily="18" charset="0"/>
              </a:rPr>
              <a:t> 2:</a:t>
            </a:r>
          </a:p>
          <a:p>
            <a:r>
              <a:rPr lang="en-US" sz="2800" dirty="0">
                <a:cs typeface="Times New Roman" pitchFamily="18" charset="0"/>
              </a:rPr>
              <a:t>    -</a:t>
            </a:r>
            <a:r>
              <a:rPr lang="en-US" sz="2800" dirty="0" err="1">
                <a:cs typeface="Times New Roman" pitchFamily="18" charset="0"/>
              </a:rPr>
              <a:t>Tinh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thần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"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kính</a:t>
            </a:r>
            <a:r>
              <a:rPr lang="en-US" sz="2800" dirty="0">
                <a:cs typeface="Times New Roman" pitchFamily="18" charset="0"/>
              </a:rPr>
              <a:t>..." -&gt; "...</a:t>
            </a:r>
            <a:r>
              <a:rPr lang="en-US" sz="2800" dirty="0" err="1">
                <a:cs typeface="Times New Roman" pitchFamily="18" charset="0"/>
              </a:rPr>
              <a:t>khô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mau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thôi</a:t>
            </a:r>
            <a:r>
              <a:rPr lang="en-US" sz="2800" dirty="0">
                <a:cs typeface="Times New Roman" pitchFamily="18" charset="0"/>
              </a:rPr>
              <a:t>"</a:t>
            </a:r>
          </a:p>
          <a:p>
            <a:r>
              <a:rPr lang="en-US" sz="2800" dirty="0">
                <a:cs typeface="Times New Roman" pitchFamily="18" charset="0"/>
              </a:rPr>
              <a:t>          ( </a:t>
            </a:r>
            <a:r>
              <a:rPr lang="en-US" sz="2800" dirty="0" err="1">
                <a:cs typeface="Times New Roman" pitchFamily="18" charset="0"/>
              </a:rPr>
              <a:t>Chú</a:t>
            </a:r>
            <a:r>
              <a:rPr lang="en-US" sz="2800" dirty="0">
                <a:cs typeface="Times New Roman" pitchFamily="18" charset="0"/>
              </a:rPr>
              <a:t> ý </a:t>
            </a:r>
            <a:r>
              <a:rPr lang="en-US" sz="2800" dirty="0" err="1">
                <a:cs typeface="Times New Roman" pitchFamily="18" charset="0"/>
              </a:rPr>
              <a:t>về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độ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suy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nghĩ</a:t>
            </a:r>
            <a:r>
              <a:rPr lang="en-US" sz="2800" dirty="0">
                <a:cs typeface="Times New Roman" pitchFamily="18" charset="0"/>
              </a:rPr>
              <a:t> -&gt; </a:t>
            </a:r>
            <a:r>
              <a:rPr lang="en-US" sz="2800" dirty="0" err="1">
                <a:cs typeface="Times New Roman" pitchFamily="18" charset="0"/>
              </a:rPr>
              <a:t>Tinh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thần</a:t>
            </a:r>
            <a:r>
              <a:rPr lang="en-US" sz="2800" dirty="0">
                <a:cs typeface="Times New Roman" pitchFamily="18" charset="0"/>
              </a:rPr>
              <a:t>)</a:t>
            </a:r>
          </a:p>
          <a:p>
            <a:r>
              <a:rPr lang="en-US" sz="2800" dirty="0">
                <a:cs typeface="Times New Roman" pitchFamily="18" charset="0"/>
              </a:rPr>
              <a:t>   </a:t>
            </a:r>
            <a:r>
              <a:rPr lang="en-US" sz="2800" dirty="0" err="1">
                <a:cs typeface="Times New Roman" pitchFamily="18" charset="0"/>
              </a:rPr>
              <a:t>NHÓM</a:t>
            </a:r>
            <a:r>
              <a:rPr lang="en-US" sz="2800" dirty="0">
                <a:cs typeface="Times New Roman" pitchFamily="18" charset="0"/>
              </a:rPr>
              <a:t> 3:</a:t>
            </a:r>
          </a:p>
          <a:p>
            <a:r>
              <a:rPr lang="en-US" sz="2800" dirty="0">
                <a:cs typeface="Times New Roman" pitchFamily="18" charset="0"/>
              </a:rPr>
              <a:t>     -</a:t>
            </a:r>
            <a:r>
              <a:rPr lang="en-US" sz="2800" dirty="0" err="1">
                <a:cs typeface="Times New Roman" pitchFamily="18" charset="0"/>
              </a:rPr>
              <a:t>Tình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cảm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chí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đồng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đội</a:t>
            </a:r>
            <a:r>
              <a:rPr lang="en-US" sz="2800" dirty="0">
                <a:cs typeface="Times New Roman" pitchFamily="18" charset="0"/>
              </a:rPr>
              <a:t>: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 " </a:t>
            </a:r>
            <a:r>
              <a:rPr lang="en-US" sz="2800" dirty="0" err="1">
                <a:cs typeface="Times New Roman" pitchFamily="18" charset="0"/>
              </a:rPr>
              <a:t>Những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chiếc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từ</a:t>
            </a:r>
            <a:r>
              <a:rPr lang="en-US" sz="2800" dirty="0">
                <a:cs typeface="Times New Roman" pitchFamily="18" charset="0"/>
              </a:rPr>
              <a:t>..."-&gt; </a:t>
            </a:r>
            <a:r>
              <a:rPr lang="en-US" sz="2800" dirty="0" err="1">
                <a:cs typeface="Times New Roman" pitchFamily="18" charset="0"/>
              </a:rPr>
              <a:t>chông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chênh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chạy</a:t>
            </a:r>
            <a:r>
              <a:rPr lang="en-US" sz="2800" dirty="0">
                <a:cs typeface="Times New Roman" pitchFamily="18" charset="0"/>
              </a:rPr>
              <a:t>"</a:t>
            </a:r>
          </a:p>
          <a:p>
            <a:r>
              <a:rPr lang="en-US" sz="2800" dirty="0">
                <a:cs typeface="Times New Roman" pitchFamily="18" charset="0"/>
              </a:rPr>
              <a:t>   </a:t>
            </a:r>
            <a:r>
              <a:rPr lang="en-US" sz="2800" dirty="0" err="1">
                <a:cs typeface="Times New Roman" pitchFamily="18" charset="0"/>
              </a:rPr>
              <a:t>NHÓM</a:t>
            </a:r>
            <a:r>
              <a:rPr lang="en-US" sz="2800" dirty="0">
                <a:cs typeface="Times New Roman" pitchFamily="18" charset="0"/>
              </a:rPr>
              <a:t> 4:</a:t>
            </a:r>
          </a:p>
          <a:p>
            <a:r>
              <a:rPr lang="en-US" sz="2800" dirty="0">
                <a:cs typeface="Times New Roman" pitchFamily="18" charset="0"/>
              </a:rPr>
              <a:t>            Ý </a:t>
            </a:r>
            <a:r>
              <a:rPr lang="en-US" sz="2800" dirty="0" err="1">
                <a:cs typeface="Times New Roman" pitchFamily="18" charset="0"/>
              </a:rPr>
              <a:t>chí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chiến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đấu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vì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miền</a:t>
            </a:r>
            <a:r>
              <a:rPr lang="en-US" sz="2800" dirty="0">
                <a:cs typeface="Times New Roman" pitchFamily="18" charset="0"/>
              </a:rPr>
              <a:t> Nam: </a:t>
            </a:r>
            <a:r>
              <a:rPr lang="en-US" sz="2800" dirty="0" err="1">
                <a:cs typeface="Times New Roman" pitchFamily="18" charset="0"/>
              </a:rPr>
              <a:t>còn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lại</a:t>
            </a:r>
            <a:endParaRPr lang="en-US" sz="2800" dirty="0">
              <a:cs typeface="Times New Roman" pitchFamily="18" charset="0"/>
            </a:endParaRPr>
          </a:p>
          <a:p>
            <a:endParaRPr lang="en-US" sz="2800" b="1" dirty="0">
              <a:solidFill>
                <a:srgbClr val="003300"/>
              </a:solidFill>
            </a:endParaRPr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1524000" y="1371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>
            <a:off x="2514600" y="1371600"/>
            <a:ext cx="1219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4724400" y="1371600"/>
            <a:ext cx="838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5943600" y="1371600"/>
            <a:ext cx="1143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7467600" y="1371600"/>
            <a:ext cx="990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5" name="WordArt 9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7239000" y="280988"/>
            <a:ext cx="186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(5 </a:t>
            </a:r>
            <a:r>
              <a:rPr lang="en-US" sz="2800" b="1" dirty="0" err="1">
                <a:latin typeface="Arial" charset="0"/>
              </a:rPr>
              <a:t>phút</a:t>
            </a:r>
            <a:r>
              <a:rPr lang="en-US" sz="2800" b="1" dirty="0">
                <a:latin typeface="Arial" charset="0"/>
              </a:rPr>
              <a:t> ) </a:t>
            </a:r>
          </a:p>
        </p:txBody>
      </p:sp>
      <p:pic>
        <p:nvPicPr>
          <p:cNvPr id="15370" name="Picture 11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5791200"/>
            <a:ext cx="124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1" name="Group 12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16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-76200" y="0"/>
            <a:ext cx="7705725" cy="5183188"/>
            <a:chOff x="158" y="164"/>
            <a:chExt cx="4854" cy="3265"/>
          </a:xfrm>
        </p:grpSpPr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9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20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21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  <p:bldP spid="183301" grpId="0" animBg="1"/>
      <p:bldP spid="183302" grpId="0" animBg="1"/>
      <p:bldP spid="183303" grpId="0" animBg="1"/>
      <p:bldP spid="183304" grpId="0" animBg="1"/>
      <p:bldP spid="183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5105400" y="990600"/>
            <a:ext cx="0" cy="563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167313" y="4648200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 - … </a:t>
            </a:r>
            <a:r>
              <a:rPr lang="en-US" sz="2400" dirty="0" err="1">
                <a:cs typeface="Times New Roman" pitchFamily="18" charset="0"/>
              </a:rPr>
              <a:t>ung</a:t>
            </a:r>
            <a:r>
              <a:rPr lang="en-US" sz="2400" dirty="0">
                <a:cs typeface="Times New Roman" pitchFamily="18" charset="0"/>
              </a:rPr>
              <a:t> dung …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5199063" y="5029200"/>
            <a:ext cx="325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- Nhìn </a:t>
            </a:r>
            <a:r>
              <a:rPr lang="en-US" sz="2400">
                <a:sym typeface="Wingdings 3" pitchFamily="18" charset="2"/>
              </a:rPr>
              <a:t> </a:t>
            </a:r>
            <a:r>
              <a:rPr lang="en-US" sz="2400"/>
              <a:t>đất, trời, thẳng</a:t>
            </a:r>
            <a:endParaRPr lang="en-US" sz="2400">
              <a:latin typeface="VNI-Times" pitchFamily="2" charset="0"/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6553200" y="53340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cs typeface="Times New Roman" pitchFamily="18" charset="0"/>
              </a:rPr>
              <a:t>gió</a:t>
            </a:r>
            <a:r>
              <a:rPr lang="en-US" sz="2400" dirty="0">
                <a:cs typeface="Times New Roman" pitchFamily="18" charset="0"/>
              </a:rPr>
              <a:t> … </a:t>
            </a:r>
            <a:r>
              <a:rPr lang="en-US" sz="2400" dirty="0" err="1">
                <a:cs typeface="Times New Roman" pitchFamily="18" charset="0"/>
              </a:rPr>
              <a:t>xoa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mắt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Arial" charset="0"/>
              </a:rPr>
              <a:t>…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553200" y="57150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con </a:t>
            </a:r>
            <a:r>
              <a:rPr lang="en-US" sz="2400" dirty="0" err="1">
                <a:cs typeface="Times New Roman" pitchFamily="18" charset="0"/>
              </a:rPr>
              <a:t>đường</a:t>
            </a:r>
            <a:r>
              <a:rPr lang="en-US" sz="2400" dirty="0">
                <a:cs typeface="Times New Roman" pitchFamily="18" charset="0"/>
              </a:rPr>
              <a:t> …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477000" y="609153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sao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trời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cánh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chim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a.</a:t>
            </a:r>
            <a:r>
              <a:rPr lang="en-US" sz="2400" b="1" u="sng" dirty="0" err="1" smtClean="0">
                <a:solidFill>
                  <a:srgbClr val="FF0000"/>
                </a:solidFill>
                <a:cs typeface="Times New Roman" pitchFamily="18" charset="0"/>
              </a:rPr>
              <a:t>Tư</a:t>
            </a:r>
            <a:r>
              <a:rPr lang="en-US" sz="24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6248400" y="52578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6248400" y="5257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6248400" y="5257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457200" y="304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lái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187408" name="Picture 16"/>
          <p:cNvPicPr>
            <a:picLocks noChangeAspect="1" noChangeArrowheads="1"/>
          </p:cNvPicPr>
          <p:nvPr/>
        </p:nvPicPr>
        <p:blipFill>
          <a:blip r:embed="rId2"/>
          <a:srcRect l="13000" t="11333" r="14000" b="15334"/>
          <a:stretch>
            <a:fillRect/>
          </a:stretch>
        </p:blipFill>
        <p:spPr bwMode="auto">
          <a:xfrm>
            <a:off x="5181600" y="12192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13" name="Picture 21" descr="cap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533400" y="16764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sz="2400" dirty="0" smtClean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 smtClean="0">
                <a:cs typeface="Times New Roman" pitchFamily="18" charset="0"/>
                <a:sym typeface="Wingdings 3" pitchFamily="18" charset="2"/>
              </a:rPr>
              <a:t>Điệp</a:t>
            </a:r>
            <a:r>
              <a:rPr lang="en-US" sz="2400" dirty="0" smtClean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ngữ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liệt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kê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đảo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ngữ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.</a:t>
            </a:r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533400" y="2362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cs typeface="Times New Roman" pitchFamily="18" charset="0"/>
                <a:sym typeface="Wingdings 3" pitchFamily="18" charset="2"/>
              </a:rPr>
              <a:t> </a:t>
            </a:r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ung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dung,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hiên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ngang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hoàng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.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6858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b.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thái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:</a:t>
            </a:r>
            <a:endParaRPr lang="en-US" sz="24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6408" name="Group 26"/>
          <p:cNvGrpSpPr>
            <a:grpSpLocks/>
          </p:cNvGrpSpPr>
          <p:nvPr/>
        </p:nvGrpSpPr>
        <p:grpSpPr bwMode="auto">
          <a:xfrm>
            <a:off x="1438275" y="1674813"/>
            <a:ext cx="7705725" cy="5183187"/>
            <a:chOff x="748" y="845"/>
            <a:chExt cx="4854" cy="3265"/>
          </a:xfrm>
        </p:grpSpPr>
        <p:sp>
          <p:nvSpPr>
            <p:cNvPr id="16416" name="Line 27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8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29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0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410" name="Picture 36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0"/>
            <a:ext cx="124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  <p:bldP spid="187401" grpId="0"/>
      <p:bldP spid="187402" grpId="0"/>
      <p:bldP spid="187403" grpId="0"/>
      <p:bldP spid="187404" grpId="0" animBg="1"/>
      <p:bldP spid="187405" grpId="0" animBg="1"/>
      <p:bldP spid="187406" grpId="0" animBg="1"/>
      <p:bldP spid="187415" grpId="0"/>
      <p:bldP spid="187416" grpId="0"/>
      <p:bldP spid="18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4" name="Group 30"/>
          <p:cNvGrpSpPr>
            <a:grpSpLocks/>
          </p:cNvGrpSpPr>
          <p:nvPr/>
        </p:nvGrpSpPr>
        <p:grpSpPr bwMode="auto">
          <a:xfrm>
            <a:off x="1438275" y="1674813"/>
            <a:ext cx="7705725" cy="5183187"/>
            <a:chOff x="748" y="845"/>
            <a:chExt cx="4854" cy="3265"/>
          </a:xfrm>
        </p:grpSpPr>
        <p:sp>
          <p:nvSpPr>
            <p:cNvPr id="17432" name="Line 31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32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33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34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0" y="304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lái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190488" name="doan4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5105400" y="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5257800" y="4924425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 … ừ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bụi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...</a:t>
            </a:r>
          </a:p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   …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ha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 … ừ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ướt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áo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..</a:t>
            </a:r>
          </a:p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-…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lùa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mau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thôi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90491" name="Text Box 27"/>
          <p:cNvSpPr txBox="1">
            <a:spLocks noChangeArrowheads="1"/>
          </p:cNvSpPr>
          <p:nvPr/>
        </p:nvSpPr>
        <p:spPr bwMode="auto">
          <a:xfrm>
            <a:off x="457200" y="2514600"/>
            <a:ext cx="44196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Wingdings 3" pitchFamily="18" charset="2"/>
              </a:rPr>
              <a:t>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dũng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bất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chấp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coi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khổ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hiểm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nguy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7426" name="Picture 40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7800" y="5867400"/>
            <a:ext cx="124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505" name="Text Box 41"/>
          <p:cNvSpPr txBox="1">
            <a:spLocks noChangeArrowheads="1"/>
          </p:cNvSpPr>
          <p:nvPr/>
        </p:nvSpPr>
        <p:spPr bwMode="auto">
          <a:xfrm>
            <a:off x="381000" y="114300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trúc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dirty="0">
                <a:latin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giọng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nghịch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đáo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0488"/>
                </p:tgtEl>
              </p:cMediaNode>
            </p:video>
          </p:childTnLst>
        </p:cTn>
      </p:par>
    </p:tnLst>
    <p:bldLst>
      <p:bldP spid="190491" grpId="0"/>
      <p:bldP spid="1905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4648200" y="304800"/>
            <a:ext cx="0" cy="563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304800" y="228600"/>
            <a:ext cx="3276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c.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đội</a:t>
            </a:r>
            <a:r>
              <a:rPr lang="en-US" sz="2400" b="1" dirty="0">
                <a:solidFill>
                  <a:srgbClr val="FF0000"/>
                </a:solidFill>
              </a:rPr>
              <a:t> 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3553" name="Picture 17" descr="anh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953000" y="3810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57" name="Picture 21" descr="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58" name="Picture 22" descr="anh13"/>
          <p:cNvPicPr>
            <a:picLocks noChangeAspect="1" noChangeArrowheads="1"/>
          </p:cNvPicPr>
          <p:nvPr/>
        </p:nvPicPr>
        <p:blipFill>
          <a:blip r:embed="rId4"/>
          <a:srcRect b="7143"/>
          <a:stretch>
            <a:fillRect/>
          </a:stretch>
        </p:blipFill>
        <p:spPr bwMode="auto">
          <a:xfrm>
            <a:off x="4953000" y="1524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59" name="Rectangle 23"/>
          <p:cNvSpPr>
            <a:spLocks noChangeArrowheads="1"/>
          </p:cNvSpPr>
          <p:nvPr/>
        </p:nvSpPr>
        <p:spPr bwMode="auto">
          <a:xfrm>
            <a:off x="4724400" y="3933825"/>
            <a:ext cx="4419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+ </a:t>
            </a:r>
            <a:r>
              <a:rPr lang="en-US" b="1" i="1" dirty="0" err="1">
                <a:cs typeface="Times New Roman" pitchFamily="18" charset="0"/>
              </a:rPr>
              <a:t>Gặp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bè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bạn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suốt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dọc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đường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đi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tới</a:t>
            </a:r>
            <a:endParaRPr lang="en-US" b="1" i="1" dirty="0">
              <a:cs typeface="Times New Roman" pitchFamily="18" charset="0"/>
            </a:endParaRPr>
          </a:p>
          <a:p>
            <a:pPr algn="just"/>
            <a:r>
              <a:rPr lang="en-US" b="1" i="1" dirty="0">
                <a:cs typeface="Times New Roman" pitchFamily="18" charset="0"/>
              </a:rPr>
              <a:t>      </a:t>
            </a:r>
            <a:r>
              <a:rPr lang="en-US" b="1" i="1" u="sng" dirty="0" err="1">
                <a:cs typeface="Times New Roman" pitchFamily="18" charset="0"/>
              </a:rPr>
              <a:t>Bắt</a:t>
            </a:r>
            <a:r>
              <a:rPr lang="en-US" b="1" i="1" u="sng" dirty="0">
                <a:cs typeface="Times New Roman" pitchFamily="18" charset="0"/>
              </a:rPr>
              <a:t> </a:t>
            </a:r>
            <a:r>
              <a:rPr lang="en-US" b="1" i="1" u="sng" dirty="0" err="1">
                <a:cs typeface="Times New Roman" pitchFamily="18" charset="0"/>
              </a:rPr>
              <a:t>tay</a:t>
            </a:r>
            <a:r>
              <a:rPr lang="en-US" b="1" i="1" dirty="0">
                <a:cs typeface="Times New Roman" pitchFamily="18" charset="0"/>
              </a:rPr>
              <a:t> qua </a:t>
            </a:r>
            <a:r>
              <a:rPr lang="en-US" b="1" i="1" dirty="0" err="1">
                <a:cs typeface="Times New Roman" pitchFamily="18" charset="0"/>
              </a:rPr>
              <a:t>cửa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kính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vỡ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rồi</a:t>
            </a:r>
            <a:r>
              <a:rPr lang="en-US" b="1" i="1" dirty="0">
                <a:cs typeface="Times New Roman" pitchFamily="18" charset="0"/>
              </a:rPr>
              <a:t> …</a:t>
            </a:r>
          </a:p>
          <a:p>
            <a:pPr algn="just"/>
            <a:r>
              <a:rPr lang="en-US" b="1" i="1" dirty="0">
                <a:cs typeface="Times New Roman" pitchFamily="18" charset="0"/>
              </a:rPr>
              <a:t> + </a:t>
            </a:r>
            <a:r>
              <a:rPr lang="en-US" b="1" i="1" dirty="0" err="1">
                <a:cs typeface="Times New Roman" pitchFamily="18" charset="0"/>
              </a:rPr>
              <a:t>Bếp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Hoàng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Cầm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dựng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giữa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trời</a:t>
            </a:r>
            <a:endParaRPr lang="en-US" b="1" i="1" dirty="0">
              <a:cs typeface="Times New Roman" pitchFamily="18" charset="0"/>
            </a:endParaRPr>
          </a:p>
          <a:p>
            <a:pPr algn="just"/>
            <a:r>
              <a:rPr lang="en-US" b="1" i="1" dirty="0">
                <a:cs typeface="Times New Roman" pitchFamily="18" charset="0"/>
              </a:rPr>
              <a:t>     </a:t>
            </a:r>
            <a:r>
              <a:rPr lang="en-US" b="1" i="1" u="sng" dirty="0">
                <a:cs typeface="Times New Roman" pitchFamily="18" charset="0"/>
              </a:rPr>
              <a:t>Chung </a:t>
            </a:r>
            <a:r>
              <a:rPr lang="en-US" b="1" i="1" u="sng" dirty="0" err="1">
                <a:cs typeface="Times New Roman" pitchFamily="18" charset="0"/>
              </a:rPr>
              <a:t>bát</a:t>
            </a:r>
            <a:r>
              <a:rPr lang="en-US" b="1" i="1" u="sng" dirty="0">
                <a:cs typeface="Times New Roman" pitchFamily="18" charset="0"/>
              </a:rPr>
              <a:t> </a:t>
            </a:r>
            <a:r>
              <a:rPr lang="en-US" b="1" i="1" u="sng" dirty="0" err="1">
                <a:cs typeface="Times New Roman" pitchFamily="18" charset="0"/>
              </a:rPr>
              <a:t>đũa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nghĩa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u="sng" dirty="0" err="1">
                <a:cs typeface="Times New Roman" pitchFamily="18" charset="0"/>
              </a:rPr>
              <a:t>là</a:t>
            </a:r>
            <a:r>
              <a:rPr lang="en-US" b="1" i="1" u="sng" dirty="0">
                <a:cs typeface="Times New Roman" pitchFamily="18" charset="0"/>
              </a:rPr>
              <a:t> </a:t>
            </a:r>
            <a:r>
              <a:rPr lang="en-US" b="1" i="1" u="sng" dirty="0" err="1">
                <a:cs typeface="Times New Roman" pitchFamily="18" charset="0"/>
              </a:rPr>
              <a:t>gia</a:t>
            </a:r>
            <a:r>
              <a:rPr lang="en-US" b="1" i="1" u="sng" dirty="0">
                <a:cs typeface="Times New Roman" pitchFamily="18" charset="0"/>
              </a:rPr>
              <a:t> </a:t>
            </a:r>
            <a:r>
              <a:rPr lang="en-US" b="1" i="1" u="sng" dirty="0" err="1">
                <a:cs typeface="Times New Roman" pitchFamily="18" charset="0"/>
              </a:rPr>
              <a:t>đình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đấy</a:t>
            </a:r>
            <a:endParaRPr lang="en-US" b="1" i="1" dirty="0">
              <a:cs typeface="Times New Roman" pitchFamily="18" charset="0"/>
            </a:endParaRPr>
          </a:p>
          <a:p>
            <a:pPr algn="just"/>
            <a:r>
              <a:rPr lang="en-US" dirty="0">
                <a:cs typeface="Times New Roman" pitchFamily="18" charset="0"/>
              </a:rPr>
              <a:t> </a:t>
            </a:r>
            <a:r>
              <a:rPr lang="en-US" b="1" i="1" dirty="0">
                <a:cs typeface="Times New Roman" pitchFamily="18" charset="0"/>
              </a:rPr>
              <a:t>+ </a:t>
            </a:r>
            <a:r>
              <a:rPr lang="en-US" b="1" i="1" dirty="0" err="1">
                <a:cs typeface="Times New Roman" pitchFamily="18" charset="0"/>
              </a:rPr>
              <a:t>Võng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mắc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chông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chênh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đường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xe</a:t>
            </a:r>
            <a:r>
              <a:rPr lang="en-US" b="1" i="1" dirty="0">
                <a:cs typeface="Times New Roman" pitchFamily="18" charset="0"/>
              </a:rPr>
              <a:t>    </a:t>
            </a:r>
            <a:r>
              <a:rPr lang="en-US" b="1" i="1" dirty="0" err="1">
                <a:cs typeface="Times New Roman" pitchFamily="18" charset="0"/>
              </a:rPr>
              <a:t>chạy</a:t>
            </a:r>
            <a:r>
              <a:rPr lang="en-US" b="1" i="1" dirty="0">
                <a:cs typeface="Times New Roman" pitchFamily="18" charset="0"/>
              </a:rPr>
              <a:t>... </a:t>
            </a:r>
          </a:p>
        </p:txBody>
      </p:sp>
      <p:sp>
        <p:nvSpPr>
          <p:cNvPr id="193562" name="Rectangle 26"/>
          <p:cNvSpPr>
            <a:spLocks noChangeArrowheads="1"/>
          </p:cNvSpPr>
          <p:nvPr/>
        </p:nvSpPr>
        <p:spPr bwMode="auto">
          <a:xfrm>
            <a:off x="381000" y="10668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cs typeface="Times New Roman" pitchFamily="18" charset="0"/>
                <a:sym typeface="Wingdings 3" pitchFamily="18" charset="2"/>
              </a:rPr>
              <a:t> </a:t>
            </a:r>
            <a:r>
              <a:rPr lang="en-US" sz="2400" dirty="0" err="1" smtClean="0">
                <a:solidFill>
                  <a:schemeClr val="tx1"/>
                </a:solidFill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chí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keo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chia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18450" name="Picture 38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5791200"/>
            <a:ext cx="124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5" name="Picture 39" descr="cap0018"/>
          <p:cNvPicPr>
            <a:picLocks noChangeAspect="1" noChangeArrowheads="1"/>
          </p:cNvPicPr>
          <p:nvPr/>
        </p:nvPicPr>
        <p:blipFill>
          <a:blip r:embed="rId6">
            <a:lum bright="42000"/>
          </a:blip>
          <a:srcRect t="20779" b="20779"/>
          <a:stretch>
            <a:fillRect/>
          </a:stretch>
        </p:blipFill>
        <p:spPr bwMode="auto">
          <a:xfrm>
            <a:off x="4953000" y="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8" descr="l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7" name="Picture 41" descr="bếp hoàng cầ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79" name="Picture 43" descr="F105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0"/>
            <a:ext cx="4191000" cy="3581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2" grpId="0"/>
      <p:bldP spid="1935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953000" y="990600"/>
            <a:ext cx="0" cy="563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152400" y="228600"/>
            <a:ext cx="3886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r-FR" sz="2400" b="1" dirty="0">
                <a:solidFill>
                  <a:srgbClr val="FF0000"/>
                </a:solidFill>
                <a:cs typeface="Times New Roman" pitchFamily="18" charset="0"/>
              </a:rPr>
              <a:t>d.  Ý </a:t>
            </a:r>
            <a:r>
              <a:rPr lang="fr-FR" sz="2400" b="1" dirty="0" err="1">
                <a:solidFill>
                  <a:srgbClr val="FF0000"/>
                </a:solidFill>
                <a:cs typeface="Times New Roman" pitchFamily="18" charset="0"/>
              </a:rPr>
              <a:t>chí</a:t>
            </a:r>
            <a:r>
              <a:rPr lang="fr-FR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cs typeface="Times New Roman" pitchFamily="18" charset="0"/>
              </a:rPr>
              <a:t>chiến</a:t>
            </a:r>
            <a:r>
              <a:rPr lang="fr-FR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cs typeface="Times New Roman" pitchFamily="18" charset="0"/>
              </a:rPr>
              <a:t>đấu</a:t>
            </a:r>
            <a:r>
              <a:rPr lang="fr-FR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95605" name="Picture 21" descr="800px-HCM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6" name="Picture 5"/>
          <p:cNvPicPr>
            <a:picLocks noChangeAspect="1" noChangeArrowheads="1"/>
          </p:cNvPicPr>
          <p:nvPr/>
        </p:nvPicPr>
        <p:blipFill>
          <a:blip r:embed="rId3"/>
          <a:srcRect l="13000" t="14111" r="14000" b="16667"/>
          <a:stretch>
            <a:fillRect/>
          </a:stretch>
        </p:blipFill>
        <p:spPr bwMode="auto">
          <a:xfrm>
            <a:off x="4953000" y="228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7" name="Picture 8"/>
          <p:cNvPicPr>
            <a:picLocks noChangeAspect="1" noChangeArrowheads="1"/>
          </p:cNvPicPr>
          <p:nvPr/>
        </p:nvPicPr>
        <p:blipFill>
          <a:blip r:embed="rId4"/>
          <a:srcRect l="16000" t="10001" r="20999" b="17999"/>
          <a:stretch>
            <a:fillRect/>
          </a:stretch>
        </p:blipFill>
        <p:spPr bwMode="auto">
          <a:xfrm>
            <a:off x="4953000" y="2286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08" name="Picture 7"/>
          <p:cNvPicPr>
            <a:picLocks noChangeAspect="1" noChangeArrowheads="1"/>
          </p:cNvPicPr>
          <p:nvPr/>
        </p:nvPicPr>
        <p:blipFill>
          <a:blip r:embed="rId5"/>
          <a:srcRect l="14038" t="11362" r="25040" b="20642"/>
          <a:stretch>
            <a:fillRect/>
          </a:stretch>
        </p:blipFill>
        <p:spPr bwMode="auto">
          <a:xfrm>
            <a:off x="4953000" y="2286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4953000" y="39624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chạy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vì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miền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Nam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phía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:</a:t>
            </a:r>
            <a:br>
              <a:rPr lang="en-US" sz="22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trái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pitchFamily="18" charset="0"/>
              </a:rPr>
              <a:t>tim</a:t>
            </a: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5610" name="Text Box 26"/>
          <p:cNvSpPr txBox="1">
            <a:spLocks noChangeArrowheads="1"/>
          </p:cNvSpPr>
          <p:nvPr/>
        </p:nvSpPr>
        <p:spPr bwMode="auto">
          <a:xfrm>
            <a:off x="228600" y="2209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  <a:sym typeface="Wingdings 3" pitchFamily="18" charset="2"/>
              </a:rPr>
              <a:t>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Khát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vọng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Nam,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5612" name="Text Box 28"/>
          <p:cNvSpPr txBox="1">
            <a:spLocks noChangeArrowheads="1"/>
          </p:cNvSpPr>
          <p:nvPr/>
        </p:nvSpPr>
        <p:spPr bwMode="auto">
          <a:xfrm>
            <a:off x="228600" y="8382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Wingdings 3" pitchFamily="18" charset="2"/>
              </a:rPr>
              <a:t>- “ …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một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trái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tim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”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là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một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biểu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tượng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đa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nghĩa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sử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dụng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phép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hoán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dụ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.</a:t>
            </a:r>
          </a:p>
        </p:txBody>
      </p:sp>
      <p:pic>
        <p:nvPicPr>
          <p:cNvPr id="19477" name="Picture 45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00" y="5791200"/>
            <a:ext cx="124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8" name="Group 46"/>
          <p:cNvGrpSpPr>
            <a:grpSpLocks/>
          </p:cNvGrpSpPr>
          <p:nvPr/>
        </p:nvGrpSpPr>
        <p:grpSpPr bwMode="auto">
          <a:xfrm>
            <a:off x="1524000" y="1676400"/>
            <a:ext cx="7705725" cy="5183188"/>
            <a:chOff x="748" y="845"/>
            <a:chExt cx="4854" cy="3265"/>
          </a:xfrm>
        </p:grpSpPr>
        <p:sp>
          <p:nvSpPr>
            <p:cNvPr id="19479" name="Line 47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48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49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4" grpId="0"/>
      <p:bldP spid="195609" grpId="0"/>
      <p:bldP spid="195610" grpId="0"/>
      <p:bldP spid="1956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1219200" y="304800"/>
            <a:ext cx="6858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BÀI THƠ VỀ TIỂU ĐỘI XE KHÔNG KÍNH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971800" y="2133600"/>
            <a:ext cx="2971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kính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19800" y="2133600"/>
            <a:ext cx="3124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lái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3124200" y="3733800"/>
            <a:ext cx="1143000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Tư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thế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ung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dung</a:t>
            </a: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hiên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ngang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419600" y="3733800"/>
            <a:ext cx="14478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 smtClean="0">
                <a:solidFill>
                  <a:srgbClr val="0000FF"/>
                </a:solidFill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nguy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dũng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quan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6096000" y="3733800"/>
            <a:ext cx="12192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cảm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đội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gắn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bó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,</a:t>
            </a: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thương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sôi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nổi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7620000" y="3733800"/>
            <a:ext cx="10668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Ý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chí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quyết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tâm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cs typeface="Times New Roman" pitchFamily="18" charset="0"/>
              </a:rPr>
              <a:t>miền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Nam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 flipH="1">
            <a:off x="1981200" y="1447800"/>
            <a:ext cx="2590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4572000" y="1447800"/>
            <a:ext cx="2438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 flipH="1">
            <a:off x="3810000" y="3429000"/>
            <a:ext cx="2971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 flipH="1">
            <a:off x="5257800" y="3429000"/>
            <a:ext cx="1524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6781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6781800" y="3429000"/>
            <a:ext cx="1447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4572000" y="14478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304800" y="2209800"/>
            <a:ext cx="2514600" cy="411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thuật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Đậm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câu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điệu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tàng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tinh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nghịch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đáo</a:t>
            </a:r>
            <a:endParaRPr 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0497" name="Picture 17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5791200"/>
            <a:ext cx="124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0" y="0"/>
            <a:ext cx="7705725" cy="5183188"/>
            <a:chOff x="158" y="164"/>
            <a:chExt cx="4854" cy="3265"/>
          </a:xfrm>
        </p:grpSpPr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1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2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23"/>
          <p:cNvGrpSpPr>
            <a:grpSpLocks/>
          </p:cNvGrpSpPr>
          <p:nvPr/>
        </p:nvGrpSpPr>
        <p:grpSpPr bwMode="auto">
          <a:xfrm>
            <a:off x="1524000" y="1674813"/>
            <a:ext cx="7705725" cy="5183187"/>
            <a:chOff x="748" y="845"/>
            <a:chExt cx="4854" cy="3265"/>
          </a:xfrm>
        </p:grpSpPr>
        <p:sp>
          <p:nvSpPr>
            <p:cNvPr id="20501" name="Line 24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5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6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00" name="Picture 28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5600" y="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 animBg="1"/>
      <p:bldP spid="201732" grpId="0" animBg="1"/>
      <p:bldP spid="201733" grpId="0" animBg="1"/>
      <p:bldP spid="201734" grpId="0" animBg="1"/>
      <p:bldP spid="201735" grpId="0" animBg="1"/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79375" y="88900"/>
            <a:ext cx="7705725" cy="5183188"/>
            <a:chOff x="158" y="164"/>
            <a:chExt cx="4854" cy="3265"/>
          </a:xfrm>
        </p:grpSpPr>
        <p:sp>
          <p:nvSpPr>
            <p:cNvPr id="22543" name="Line 3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5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6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2" name="Picture 12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579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228600" y="1116013"/>
            <a:ext cx="8763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chí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tiểu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đội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xe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2400" b="1" i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lính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do.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C.   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228600" y="3886200"/>
            <a:ext cx="8763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lái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cảm,tinh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sắc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coi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nguy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liều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lĩnh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nhộn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,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nghịch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cảm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535" name="WordArt 15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TẬP TRẮC NGHIỆM</a:t>
            </a:r>
          </a:p>
        </p:txBody>
      </p:sp>
      <p:sp>
        <p:nvSpPr>
          <p:cNvPr id="210960" name="Oval 16"/>
          <p:cNvSpPr>
            <a:spLocks noChangeArrowheads="1"/>
          </p:cNvSpPr>
          <p:nvPr/>
        </p:nvSpPr>
        <p:spPr bwMode="auto">
          <a:xfrm>
            <a:off x="381000" y="4343400"/>
            <a:ext cx="609600" cy="6096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0961" name="Oval 17"/>
          <p:cNvSpPr>
            <a:spLocks noChangeArrowheads="1"/>
          </p:cNvSpPr>
          <p:nvPr/>
        </p:nvSpPr>
        <p:spPr bwMode="auto">
          <a:xfrm>
            <a:off x="457200" y="3124200"/>
            <a:ext cx="6096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2538" name="Picture 18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1800" y="-444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0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0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0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0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0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0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0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0" grpId="0" animBg="1"/>
      <p:bldP spid="2109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8763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3. </a:t>
            </a:r>
            <a:r>
              <a:rPr lang="en-US" sz="2400" b="1" dirty="0" err="1">
                <a:solidFill>
                  <a:srgbClr val="0000FF"/>
                </a:solidFill>
              </a:rPr>
              <a:t>Nghệ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thuật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đặc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sắc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gì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Ngôn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đẹp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Giọng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trẻ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sôi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nổi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gồm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381000" y="3810000"/>
            <a:ext cx="8458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chấp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thốn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Mỹ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khốc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liệt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Mỹ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5867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TẬP TRẮC NGHIỆM</a:t>
            </a:r>
          </a:p>
        </p:txBody>
      </p:sp>
      <p:sp>
        <p:nvSpPr>
          <p:cNvPr id="211973" name="Oval 5"/>
          <p:cNvSpPr>
            <a:spLocks noChangeArrowheads="1"/>
          </p:cNvSpPr>
          <p:nvPr/>
        </p:nvSpPr>
        <p:spPr bwMode="auto">
          <a:xfrm>
            <a:off x="457200" y="3048000"/>
            <a:ext cx="4572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533400" y="5410200"/>
            <a:ext cx="533400" cy="533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3559" name="Picture 7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1800" y="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0" y="0"/>
            <a:ext cx="7705725" cy="5183188"/>
            <a:chOff x="158" y="164"/>
            <a:chExt cx="4854" cy="3265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0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1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2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61" name="Group 13"/>
          <p:cNvGrpSpPr>
            <a:grpSpLocks/>
          </p:cNvGrpSpPr>
          <p:nvPr/>
        </p:nvGrpSpPr>
        <p:grpSpPr bwMode="auto">
          <a:xfrm>
            <a:off x="1358900" y="1674813"/>
            <a:ext cx="7785100" cy="5183187"/>
            <a:chOff x="748" y="845"/>
            <a:chExt cx="4854" cy="3265"/>
          </a:xfrm>
        </p:grpSpPr>
        <p:sp>
          <p:nvSpPr>
            <p:cNvPr id="23563" name="Line 14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5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6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7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62" name="Picture 18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57467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1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  <p:bldP spid="2119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band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82550"/>
            <a:ext cx="4749800" cy="6553200"/>
          </a:xfrm>
          <a:prstGeom prst="rect">
            <a:avLst/>
          </a:prstGeom>
          <a:solidFill>
            <a:srgbClr val="FF0000">
              <a:alpha val="9686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72035" name="Freeform 3"/>
          <p:cNvSpPr>
            <a:spLocks/>
          </p:cNvSpPr>
          <p:nvPr/>
        </p:nvSpPr>
        <p:spPr bwMode="auto">
          <a:xfrm>
            <a:off x="1720850" y="1828800"/>
            <a:ext cx="1892300" cy="3441700"/>
          </a:xfrm>
          <a:custGeom>
            <a:avLst/>
            <a:gdLst>
              <a:gd name="T0" fmla="*/ 0 w 1192"/>
              <a:gd name="T1" fmla="*/ 0 h 2168"/>
              <a:gd name="T2" fmla="*/ 12700 w 1192"/>
              <a:gd name="T3" fmla="*/ 88900 h 2168"/>
              <a:gd name="T4" fmla="*/ 152400 w 1192"/>
              <a:gd name="T5" fmla="*/ 215900 h 2168"/>
              <a:gd name="T6" fmla="*/ 203200 w 1192"/>
              <a:gd name="T7" fmla="*/ 279400 h 2168"/>
              <a:gd name="T8" fmla="*/ 228600 w 1192"/>
              <a:gd name="T9" fmla="*/ 393700 h 2168"/>
              <a:gd name="T10" fmla="*/ 393700 w 1192"/>
              <a:gd name="T11" fmla="*/ 520700 h 2168"/>
              <a:gd name="T12" fmla="*/ 419100 w 1192"/>
              <a:gd name="T13" fmla="*/ 558800 h 2168"/>
              <a:gd name="T14" fmla="*/ 457200 w 1192"/>
              <a:gd name="T15" fmla="*/ 571500 h 2168"/>
              <a:gd name="T16" fmla="*/ 469900 w 1192"/>
              <a:gd name="T17" fmla="*/ 609600 h 2168"/>
              <a:gd name="T18" fmla="*/ 508000 w 1192"/>
              <a:gd name="T19" fmla="*/ 635000 h 2168"/>
              <a:gd name="T20" fmla="*/ 520700 w 1192"/>
              <a:gd name="T21" fmla="*/ 673100 h 2168"/>
              <a:gd name="T22" fmla="*/ 558800 w 1192"/>
              <a:gd name="T23" fmla="*/ 685800 h 2168"/>
              <a:gd name="T24" fmla="*/ 584200 w 1192"/>
              <a:gd name="T25" fmla="*/ 762000 h 2168"/>
              <a:gd name="T26" fmla="*/ 660400 w 1192"/>
              <a:gd name="T27" fmla="*/ 812800 h 2168"/>
              <a:gd name="T28" fmla="*/ 711200 w 1192"/>
              <a:gd name="T29" fmla="*/ 876300 h 2168"/>
              <a:gd name="T30" fmla="*/ 762000 w 1192"/>
              <a:gd name="T31" fmla="*/ 927100 h 2168"/>
              <a:gd name="T32" fmla="*/ 812800 w 1192"/>
              <a:gd name="T33" fmla="*/ 990600 h 2168"/>
              <a:gd name="T34" fmla="*/ 876300 w 1192"/>
              <a:gd name="T35" fmla="*/ 1066800 h 2168"/>
              <a:gd name="T36" fmla="*/ 1003300 w 1192"/>
              <a:gd name="T37" fmla="*/ 1181100 h 2168"/>
              <a:gd name="T38" fmla="*/ 1066800 w 1192"/>
              <a:gd name="T39" fmla="*/ 1231900 h 2168"/>
              <a:gd name="T40" fmla="*/ 1130300 w 1192"/>
              <a:gd name="T41" fmla="*/ 1282700 h 2168"/>
              <a:gd name="T42" fmla="*/ 1231900 w 1192"/>
              <a:gd name="T43" fmla="*/ 1422400 h 2168"/>
              <a:gd name="T44" fmla="*/ 1282700 w 1192"/>
              <a:gd name="T45" fmla="*/ 1473200 h 2168"/>
              <a:gd name="T46" fmla="*/ 1333500 w 1192"/>
              <a:gd name="T47" fmla="*/ 1549400 h 2168"/>
              <a:gd name="T48" fmla="*/ 1409700 w 1192"/>
              <a:gd name="T49" fmla="*/ 1600200 h 2168"/>
              <a:gd name="T50" fmla="*/ 1524000 w 1192"/>
              <a:gd name="T51" fmla="*/ 1790700 h 2168"/>
              <a:gd name="T52" fmla="*/ 1638300 w 1192"/>
              <a:gd name="T53" fmla="*/ 1968500 h 2168"/>
              <a:gd name="T54" fmla="*/ 1663700 w 1192"/>
              <a:gd name="T55" fmla="*/ 2044700 h 2168"/>
              <a:gd name="T56" fmla="*/ 1676400 w 1192"/>
              <a:gd name="T57" fmla="*/ 2146300 h 2168"/>
              <a:gd name="T58" fmla="*/ 1701800 w 1192"/>
              <a:gd name="T59" fmla="*/ 2184400 h 2168"/>
              <a:gd name="T60" fmla="*/ 1727200 w 1192"/>
              <a:gd name="T61" fmla="*/ 2273300 h 2168"/>
              <a:gd name="T62" fmla="*/ 1739900 w 1192"/>
              <a:gd name="T63" fmla="*/ 2451100 h 2168"/>
              <a:gd name="T64" fmla="*/ 1816100 w 1192"/>
              <a:gd name="T65" fmla="*/ 2603500 h 2168"/>
              <a:gd name="T66" fmla="*/ 1841500 w 1192"/>
              <a:gd name="T67" fmla="*/ 2946399 h 2168"/>
              <a:gd name="T68" fmla="*/ 1892300 w 1192"/>
              <a:gd name="T69" fmla="*/ 3022599 h 2168"/>
              <a:gd name="T70" fmla="*/ 1790700 w 1192"/>
              <a:gd name="T71" fmla="*/ 3327400 h 2168"/>
              <a:gd name="T72" fmla="*/ 1714500 w 1192"/>
              <a:gd name="T73" fmla="*/ 3340100 h 2168"/>
              <a:gd name="T74" fmla="*/ 1651000 w 1192"/>
              <a:gd name="T75" fmla="*/ 3441700 h 2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92"/>
              <a:gd name="T115" fmla="*/ 0 h 2168"/>
              <a:gd name="T116" fmla="*/ 1192 w 1192"/>
              <a:gd name="T117" fmla="*/ 2168 h 2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92" h="2168">
                <a:moveTo>
                  <a:pt x="0" y="0"/>
                </a:moveTo>
                <a:cubicBezTo>
                  <a:pt x="3" y="19"/>
                  <a:pt x="3" y="38"/>
                  <a:pt x="8" y="56"/>
                </a:cubicBezTo>
                <a:cubicBezTo>
                  <a:pt x="19" y="91"/>
                  <a:pt x="70" y="110"/>
                  <a:pt x="96" y="136"/>
                </a:cubicBezTo>
                <a:cubicBezTo>
                  <a:pt x="116" y="196"/>
                  <a:pt x="87" y="124"/>
                  <a:pt x="128" y="176"/>
                </a:cubicBezTo>
                <a:cubicBezTo>
                  <a:pt x="136" y="186"/>
                  <a:pt x="144" y="247"/>
                  <a:pt x="144" y="248"/>
                </a:cubicBezTo>
                <a:cubicBezTo>
                  <a:pt x="157" y="306"/>
                  <a:pt x="199" y="312"/>
                  <a:pt x="248" y="328"/>
                </a:cubicBezTo>
                <a:cubicBezTo>
                  <a:pt x="253" y="336"/>
                  <a:pt x="256" y="346"/>
                  <a:pt x="264" y="352"/>
                </a:cubicBezTo>
                <a:cubicBezTo>
                  <a:pt x="271" y="357"/>
                  <a:pt x="282" y="354"/>
                  <a:pt x="288" y="360"/>
                </a:cubicBezTo>
                <a:cubicBezTo>
                  <a:pt x="294" y="366"/>
                  <a:pt x="291" y="377"/>
                  <a:pt x="296" y="384"/>
                </a:cubicBezTo>
                <a:cubicBezTo>
                  <a:pt x="302" y="392"/>
                  <a:pt x="312" y="395"/>
                  <a:pt x="320" y="400"/>
                </a:cubicBezTo>
                <a:cubicBezTo>
                  <a:pt x="323" y="408"/>
                  <a:pt x="322" y="418"/>
                  <a:pt x="328" y="424"/>
                </a:cubicBezTo>
                <a:cubicBezTo>
                  <a:pt x="334" y="430"/>
                  <a:pt x="347" y="425"/>
                  <a:pt x="352" y="432"/>
                </a:cubicBezTo>
                <a:cubicBezTo>
                  <a:pt x="362" y="446"/>
                  <a:pt x="354" y="471"/>
                  <a:pt x="368" y="480"/>
                </a:cubicBezTo>
                <a:cubicBezTo>
                  <a:pt x="384" y="491"/>
                  <a:pt x="416" y="512"/>
                  <a:pt x="416" y="512"/>
                </a:cubicBezTo>
                <a:cubicBezTo>
                  <a:pt x="436" y="572"/>
                  <a:pt x="407" y="500"/>
                  <a:pt x="448" y="552"/>
                </a:cubicBezTo>
                <a:cubicBezTo>
                  <a:pt x="479" y="591"/>
                  <a:pt x="428" y="567"/>
                  <a:pt x="480" y="584"/>
                </a:cubicBezTo>
                <a:cubicBezTo>
                  <a:pt x="499" y="641"/>
                  <a:pt x="472" y="576"/>
                  <a:pt x="512" y="624"/>
                </a:cubicBezTo>
                <a:cubicBezTo>
                  <a:pt x="563" y="685"/>
                  <a:pt x="494" y="633"/>
                  <a:pt x="552" y="672"/>
                </a:cubicBezTo>
                <a:cubicBezTo>
                  <a:pt x="569" y="698"/>
                  <a:pt x="603" y="734"/>
                  <a:pt x="632" y="744"/>
                </a:cubicBezTo>
                <a:cubicBezTo>
                  <a:pt x="678" y="813"/>
                  <a:pt x="617" y="732"/>
                  <a:pt x="672" y="776"/>
                </a:cubicBezTo>
                <a:cubicBezTo>
                  <a:pt x="724" y="817"/>
                  <a:pt x="652" y="788"/>
                  <a:pt x="712" y="808"/>
                </a:cubicBezTo>
                <a:cubicBezTo>
                  <a:pt x="725" y="847"/>
                  <a:pt x="743" y="874"/>
                  <a:pt x="776" y="896"/>
                </a:cubicBezTo>
                <a:cubicBezTo>
                  <a:pt x="797" y="960"/>
                  <a:pt x="765" y="885"/>
                  <a:pt x="808" y="928"/>
                </a:cubicBezTo>
                <a:cubicBezTo>
                  <a:pt x="822" y="942"/>
                  <a:pt x="824" y="965"/>
                  <a:pt x="840" y="976"/>
                </a:cubicBezTo>
                <a:cubicBezTo>
                  <a:pt x="856" y="987"/>
                  <a:pt x="888" y="1008"/>
                  <a:pt x="888" y="1008"/>
                </a:cubicBezTo>
                <a:cubicBezTo>
                  <a:pt x="917" y="1052"/>
                  <a:pt x="912" y="1096"/>
                  <a:pt x="960" y="1128"/>
                </a:cubicBezTo>
                <a:cubicBezTo>
                  <a:pt x="972" y="1164"/>
                  <a:pt x="1000" y="1219"/>
                  <a:pt x="1032" y="1240"/>
                </a:cubicBezTo>
                <a:cubicBezTo>
                  <a:pt x="1037" y="1256"/>
                  <a:pt x="1046" y="1271"/>
                  <a:pt x="1048" y="1288"/>
                </a:cubicBezTo>
                <a:cubicBezTo>
                  <a:pt x="1051" y="1309"/>
                  <a:pt x="1050" y="1331"/>
                  <a:pt x="1056" y="1352"/>
                </a:cubicBezTo>
                <a:cubicBezTo>
                  <a:pt x="1059" y="1361"/>
                  <a:pt x="1068" y="1367"/>
                  <a:pt x="1072" y="1376"/>
                </a:cubicBezTo>
                <a:cubicBezTo>
                  <a:pt x="1078" y="1387"/>
                  <a:pt x="1085" y="1422"/>
                  <a:pt x="1088" y="1432"/>
                </a:cubicBezTo>
                <a:cubicBezTo>
                  <a:pt x="1091" y="1469"/>
                  <a:pt x="1092" y="1507"/>
                  <a:pt x="1096" y="1544"/>
                </a:cubicBezTo>
                <a:cubicBezTo>
                  <a:pt x="1100" y="1580"/>
                  <a:pt x="1133" y="1606"/>
                  <a:pt x="1144" y="1640"/>
                </a:cubicBezTo>
                <a:cubicBezTo>
                  <a:pt x="1150" y="1712"/>
                  <a:pt x="1143" y="1786"/>
                  <a:pt x="1160" y="1856"/>
                </a:cubicBezTo>
                <a:cubicBezTo>
                  <a:pt x="1164" y="1875"/>
                  <a:pt x="1192" y="1904"/>
                  <a:pt x="1192" y="1904"/>
                </a:cubicBezTo>
                <a:cubicBezTo>
                  <a:pt x="1182" y="1974"/>
                  <a:pt x="1167" y="2038"/>
                  <a:pt x="1128" y="2096"/>
                </a:cubicBezTo>
                <a:cubicBezTo>
                  <a:pt x="1119" y="2109"/>
                  <a:pt x="1096" y="2101"/>
                  <a:pt x="1080" y="2104"/>
                </a:cubicBezTo>
                <a:cubicBezTo>
                  <a:pt x="1071" y="2131"/>
                  <a:pt x="1060" y="2148"/>
                  <a:pt x="1040" y="216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36" name="Freeform 4"/>
          <p:cNvSpPr>
            <a:spLocks/>
          </p:cNvSpPr>
          <p:nvPr/>
        </p:nvSpPr>
        <p:spPr bwMode="auto">
          <a:xfrm>
            <a:off x="1709738" y="1524000"/>
            <a:ext cx="322262" cy="293688"/>
          </a:xfrm>
          <a:custGeom>
            <a:avLst/>
            <a:gdLst>
              <a:gd name="T0" fmla="*/ 0 w 203"/>
              <a:gd name="T1" fmla="*/ 293688 h 185"/>
              <a:gd name="T2" fmla="*/ 63500 w 203"/>
              <a:gd name="T3" fmla="*/ 179388 h 185"/>
              <a:gd name="T4" fmla="*/ 76200 w 203"/>
              <a:gd name="T5" fmla="*/ 141288 h 185"/>
              <a:gd name="T6" fmla="*/ 215900 w 203"/>
              <a:gd name="T7" fmla="*/ 90488 h 185"/>
              <a:gd name="T8" fmla="*/ 266700 w 203"/>
              <a:gd name="T9" fmla="*/ 14288 h 185"/>
              <a:gd name="T10" fmla="*/ 317500 w 203"/>
              <a:gd name="T11" fmla="*/ 26988 h 185"/>
              <a:gd name="T12" fmla="*/ 317500 w 203"/>
              <a:gd name="T13" fmla="*/ 14288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"/>
              <a:gd name="T22" fmla="*/ 0 h 185"/>
              <a:gd name="T23" fmla="*/ 203 w 203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" h="185">
                <a:moveTo>
                  <a:pt x="0" y="185"/>
                </a:moveTo>
                <a:cubicBezTo>
                  <a:pt x="15" y="162"/>
                  <a:pt x="28" y="137"/>
                  <a:pt x="40" y="113"/>
                </a:cubicBezTo>
                <a:cubicBezTo>
                  <a:pt x="44" y="105"/>
                  <a:pt x="43" y="96"/>
                  <a:pt x="48" y="89"/>
                </a:cubicBezTo>
                <a:cubicBezTo>
                  <a:pt x="67" y="65"/>
                  <a:pt x="136" y="57"/>
                  <a:pt x="136" y="57"/>
                </a:cubicBezTo>
                <a:cubicBezTo>
                  <a:pt x="147" y="41"/>
                  <a:pt x="157" y="25"/>
                  <a:pt x="168" y="9"/>
                </a:cubicBezTo>
                <a:cubicBezTo>
                  <a:pt x="174" y="0"/>
                  <a:pt x="189" y="17"/>
                  <a:pt x="200" y="17"/>
                </a:cubicBezTo>
                <a:cubicBezTo>
                  <a:pt x="203" y="17"/>
                  <a:pt x="200" y="12"/>
                  <a:pt x="200" y="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037" name="AutoShape 5" descr="Large confetti"/>
          <p:cNvSpPr>
            <a:spLocks noChangeArrowheads="1"/>
          </p:cNvSpPr>
          <p:nvPr/>
        </p:nvSpPr>
        <p:spPr bwMode="auto">
          <a:xfrm rot="262096">
            <a:off x="1727200" y="2057400"/>
            <a:ext cx="685800" cy="455613"/>
          </a:xfrm>
          <a:prstGeom prst="star8">
            <a:avLst>
              <a:gd name="adj" fmla="val 22144"/>
            </a:avLst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38" name="AutoShape 6" descr="Sphere"/>
          <p:cNvSpPr>
            <a:spLocks noChangeArrowheads="1"/>
          </p:cNvSpPr>
          <p:nvPr/>
        </p:nvSpPr>
        <p:spPr bwMode="auto">
          <a:xfrm rot="262096">
            <a:off x="1924050" y="2406650"/>
            <a:ext cx="6858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39" name="AutoShape 7" descr="Sphere">
            <a:hlinkHover r:id="" action="ppaction://noaction">
              <a:snd r:embed="rId3" name="bomb.wav"/>
            </a:hlinkHover>
          </p:cNvPr>
          <p:cNvSpPr>
            <a:spLocks noChangeArrowheads="1"/>
          </p:cNvSpPr>
          <p:nvPr/>
        </p:nvSpPr>
        <p:spPr bwMode="auto">
          <a:xfrm rot="262096">
            <a:off x="1498600" y="1676400"/>
            <a:ext cx="6096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0" name="AutoShape 8" descr="Sphere">
            <a:hlinkHover r:id="" action="ppaction://noaction">
              <a:snd r:embed="rId3" name="bomb.wav"/>
            </a:hlinkHover>
          </p:cNvPr>
          <p:cNvSpPr>
            <a:spLocks noChangeArrowheads="1"/>
          </p:cNvSpPr>
          <p:nvPr/>
        </p:nvSpPr>
        <p:spPr bwMode="auto">
          <a:xfrm rot="262096">
            <a:off x="3098800" y="3505200"/>
            <a:ext cx="6096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1" name="AutoShape 9" descr="Large confetti"/>
          <p:cNvSpPr>
            <a:spLocks noChangeArrowheads="1"/>
          </p:cNvSpPr>
          <p:nvPr/>
        </p:nvSpPr>
        <p:spPr bwMode="auto">
          <a:xfrm rot="262096">
            <a:off x="3022600" y="4114800"/>
            <a:ext cx="685800" cy="455613"/>
          </a:xfrm>
          <a:prstGeom prst="star8">
            <a:avLst>
              <a:gd name="adj" fmla="val 22144"/>
            </a:avLst>
          </a:prstGeom>
          <a:pattFill prst="lgConfetti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2" name="AutoShape 10" descr="Sphere"/>
          <p:cNvSpPr>
            <a:spLocks noChangeArrowheads="1"/>
          </p:cNvSpPr>
          <p:nvPr/>
        </p:nvSpPr>
        <p:spPr bwMode="auto">
          <a:xfrm rot="262096">
            <a:off x="3124200" y="3886200"/>
            <a:ext cx="6858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3" name="AutoShape 11" descr="Sphere"/>
          <p:cNvSpPr>
            <a:spLocks noChangeArrowheads="1"/>
          </p:cNvSpPr>
          <p:nvPr/>
        </p:nvSpPr>
        <p:spPr bwMode="auto">
          <a:xfrm rot="262096">
            <a:off x="3175000" y="4421188"/>
            <a:ext cx="685800" cy="455612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4" name="AutoShape 12" descr="Sphere"/>
          <p:cNvSpPr>
            <a:spLocks noChangeArrowheads="1"/>
          </p:cNvSpPr>
          <p:nvPr/>
        </p:nvSpPr>
        <p:spPr bwMode="auto">
          <a:xfrm rot="262096">
            <a:off x="2794000" y="3276600"/>
            <a:ext cx="6858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5" name="AutoShape 13" descr="Sphere">
            <a:hlinkHover r:id="" action="ppaction://noaction">
              <a:snd r:embed="rId3" name="bomb.wav"/>
            </a:hlinkHover>
          </p:cNvPr>
          <p:cNvSpPr>
            <a:spLocks noChangeArrowheads="1"/>
          </p:cNvSpPr>
          <p:nvPr/>
        </p:nvSpPr>
        <p:spPr bwMode="auto">
          <a:xfrm rot="262096">
            <a:off x="1600200" y="1371600"/>
            <a:ext cx="6096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6" name="AutoShape 14" descr="Sphere"/>
          <p:cNvSpPr>
            <a:spLocks noChangeArrowheads="1"/>
          </p:cNvSpPr>
          <p:nvPr/>
        </p:nvSpPr>
        <p:spPr bwMode="auto">
          <a:xfrm rot="739801">
            <a:off x="3124200" y="4876800"/>
            <a:ext cx="6858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2047" name="AutoShape 15" descr="Sphere"/>
          <p:cNvSpPr>
            <a:spLocks noChangeArrowheads="1"/>
          </p:cNvSpPr>
          <p:nvPr/>
        </p:nvSpPr>
        <p:spPr bwMode="auto">
          <a:xfrm rot="262096">
            <a:off x="2362200" y="2743200"/>
            <a:ext cx="685800" cy="455613"/>
          </a:xfrm>
          <a:prstGeom prst="star8">
            <a:avLst>
              <a:gd name="adj" fmla="val 19662"/>
            </a:avLst>
          </a:prstGeom>
          <a:pattFill prst="sphere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2048" name="Picture 16" descr="a8"/>
          <p:cNvPicPr>
            <a:picLocks noChangeAspect="1" noChangeArrowheads="1"/>
          </p:cNvPicPr>
          <p:nvPr/>
        </p:nvPicPr>
        <p:blipFill>
          <a:blip r:embed="rId4"/>
          <a:srcRect r="27596"/>
          <a:stretch>
            <a:fillRect/>
          </a:stretch>
        </p:blipFill>
        <p:spPr bwMode="auto">
          <a:xfrm>
            <a:off x="50292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105400" y="152400"/>
            <a:ext cx="4038600" cy="120032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Tr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S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n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–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a/ Ai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ến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ó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mình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nimBg="1"/>
      <p:bldP spid="172036" grpId="0" animBg="1"/>
      <p:bldP spid="172037" grpId="0" animBg="1"/>
      <p:bldP spid="172038" grpId="0" animBg="1"/>
      <p:bldP spid="172039" grpId="0" animBg="1"/>
      <p:bldP spid="172040" grpId="0" animBg="1"/>
      <p:bldP spid="172041" grpId="0" animBg="1"/>
      <p:bldP spid="172042" grpId="0" animBg="1"/>
      <p:bldP spid="172043" grpId="0" animBg="1"/>
      <p:bldP spid="172044" grpId="0" animBg="1"/>
      <p:bldP spid="172045" grpId="0" animBg="1"/>
      <p:bldP spid="172046" grpId="0" animBg="1"/>
      <p:bldP spid="1720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7000" y="7620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vi-VN" sz="2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962400" y="2362200"/>
            <a:ext cx="0" cy="2743200"/>
          </a:xfrm>
          <a:prstGeom prst="line">
            <a:avLst/>
          </a:prstGeom>
          <a:noFill/>
          <a:ln w="9525">
            <a:noFill/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800600" y="1600200"/>
            <a:ext cx="0" cy="3352800"/>
          </a:xfrm>
          <a:prstGeom prst="line">
            <a:avLst/>
          </a:prstGeom>
          <a:noFill/>
          <a:ln w="9525">
            <a:noFill/>
            <a:prstDash val="lg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actionButtonBlank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			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So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chemeClr val="tx1"/>
                </a:solidFill>
                <a:cs typeface="Times New Roman" pitchFamily="18" charset="0"/>
              </a:rPr>
              <a:t>ơ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	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th</a:t>
            </a:r>
            <a:r>
              <a:rPr lang="vi-VN" sz="2800" b="1" i="1" dirty="0">
                <a:solidFill>
                  <a:schemeClr val="tx1"/>
                </a:solidFill>
                <a:cs typeface="Times New Roman" pitchFamily="18" charset="0"/>
              </a:rPr>
              <a:t>ơ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tiểu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chemeClr val="tx1"/>
                </a:solidFill>
                <a:cs typeface="Times New Roman" pitchFamily="18" charset="0"/>
              </a:rPr>
              <a:t>đ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ội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endParaRPr lang="en-US" sz="28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Arial" charset="0"/>
              </a:rPr>
              <a:t>            </a:t>
            </a:r>
            <a:endParaRPr lang="en-US" sz="2400" b="1" i="1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457200" y="1828800"/>
            <a:ext cx="2590800" cy="4419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Cùng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phải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chịu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những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khăn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khổ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ở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chiến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trường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marL="342900" indent="-342900" algn="just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Cùng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ý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nghị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lực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niềm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tin,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tưởng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và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tinh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thần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yêu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nước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;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đội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gắn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bó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keo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sơn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762000" y="1143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Điểm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chung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5715000" y="10810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Nét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riêng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04826" name="Rectangle 26"/>
          <p:cNvSpPr>
            <a:spLocks noChangeArrowheads="1"/>
          </p:cNvSpPr>
          <p:nvPr/>
        </p:nvSpPr>
        <p:spPr bwMode="auto">
          <a:xfrm>
            <a:off x="3581400" y="1828800"/>
            <a:ext cx="2514600" cy="43434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Đồng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chí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204827" name="Rectangle 27"/>
          <p:cNvSpPr>
            <a:spLocks noChangeArrowheads="1"/>
          </p:cNvSpPr>
          <p:nvPr/>
        </p:nvSpPr>
        <p:spPr bwMode="auto">
          <a:xfrm>
            <a:off x="3581400" y="2590800"/>
            <a:ext cx="2438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mặc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áo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lính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kháng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giản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dị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phác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04828" name="Rectangle 28"/>
          <p:cNvSpPr>
            <a:spLocks noChangeArrowheads="1"/>
          </p:cNvSpPr>
          <p:nvPr/>
        </p:nvSpPr>
        <p:spPr bwMode="auto">
          <a:xfrm>
            <a:off x="6324600" y="1752600"/>
            <a:ext cx="2590800" cy="44196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thơ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về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tiểu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đội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xe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không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kính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204830" name="Rectangle 30"/>
          <p:cNvSpPr>
            <a:spLocks noChangeArrowheads="1"/>
          </p:cNvSpPr>
          <p:nvPr/>
        </p:nvSpPr>
        <p:spPr bwMode="auto">
          <a:xfrm>
            <a:off x="6553200" y="2819400"/>
            <a:ext cx="213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lái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Mĩ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hồn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hóm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hỉnh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tươi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tắn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ngang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tàng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cảm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4589" name="Group 33"/>
          <p:cNvGrpSpPr>
            <a:grpSpLocks/>
          </p:cNvGrpSpPr>
          <p:nvPr/>
        </p:nvGrpSpPr>
        <p:grpSpPr bwMode="auto">
          <a:xfrm>
            <a:off x="0" y="0"/>
            <a:ext cx="7556500" cy="5183188"/>
            <a:chOff x="158" y="164"/>
            <a:chExt cx="4854" cy="3265"/>
          </a:xfrm>
        </p:grpSpPr>
        <p:sp>
          <p:nvSpPr>
            <p:cNvPr id="24596" name="Line 34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35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36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37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0" name="Group 38"/>
          <p:cNvGrpSpPr>
            <a:grpSpLocks/>
          </p:cNvGrpSpPr>
          <p:nvPr/>
        </p:nvGrpSpPr>
        <p:grpSpPr bwMode="auto">
          <a:xfrm>
            <a:off x="1358900" y="1674813"/>
            <a:ext cx="7785100" cy="5183187"/>
            <a:chOff x="748" y="845"/>
            <a:chExt cx="4854" cy="3265"/>
          </a:xfrm>
        </p:grpSpPr>
        <p:sp>
          <p:nvSpPr>
            <p:cNvPr id="24592" name="Line 39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40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41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42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91" name="Picture 43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58991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1" grpId="0" animBg="1"/>
      <p:bldP spid="204822" grpId="0"/>
      <p:bldP spid="204823" grpId="0"/>
      <p:bldP spid="204826" grpId="0" animBg="1"/>
      <p:bldP spid="204827" grpId="0"/>
      <p:bldP spid="204828" grpId="0" animBg="1"/>
      <p:bldP spid="2048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228600" y="88900"/>
            <a:ext cx="7556500" cy="5183188"/>
            <a:chOff x="158" y="164"/>
            <a:chExt cx="4854" cy="3265"/>
          </a:xfrm>
        </p:grpSpPr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7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8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9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1358900" y="1589088"/>
            <a:ext cx="7785100" cy="5183187"/>
            <a:chOff x="748" y="845"/>
            <a:chExt cx="4854" cy="3265"/>
          </a:xfrm>
        </p:grpSpPr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4" name="Picture 15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705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286000" y="228600"/>
            <a:ext cx="4572000" cy="1066800"/>
            <a:chOff x="1794" y="252"/>
            <a:chExt cx="2670" cy="672"/>
          </a:xfrm>
        </p:grpSpPr>
        <p:sp>
          <p:nvSpPr>
            <p:cNvPr id="25609" name="AutoShape 21"/>
            <p:cNvSpPr>
              <a:spLocks noChangeArrowheads="1"/>
            </p:cNvSpPr>
            <p:nvPr/>
          </p:nvSpPr>
          <p:spPr bwMode="auto">
            <a:xfrm>
              <a:off x="1794" y="252"/>
              <a:ext cx="2670" cy="672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D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968" y="444"/>
              <a:ext cx="23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FF0000"/>
                  </a:solidFill>
                  <a:cs typeface="Times New Roman" pitchFamily="18" charset="0"/>
                </a:rPr>
                <a:t>HƯỚNG</a:t>
              </a:r>
              <a:r>
                <a:rPr lang="en-US" sz="2800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cs typeface="Times New Roman" pitchFamily="18" charset="0"/>
                </a:rPr>
                <a:t>DẪN</a:t>
              </a:r>
              <a:r>
                <a:rPr lang="en-US" sz="2800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cs typeface="Times New Roman" pitchFamily="18" charset="0"/>
                </a:rPr>
                <a:t>NHÀ</a:t>
              </a:r>
              <a:endParaRPr lang="en-US" sz="28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990600" y="1524000"/>
            <a:ext cx="7543800" cy="375487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DE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Nắm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dung,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, ý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thuyền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cá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khó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, …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    +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Sưu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accent2"/>
                </a:solidFill>
                <a:cs typeface="Times New Roman" pitchFamily="18" charset="0"/>
              </a:rPr>
              <a:t>...</a:t>
            </a:r>
          </a:p>
        </p:txBody>
      </p:sp>
      <p:pic>
        <p:nvPicPr>
          <p:cNvPr id="25607" name="Picture 26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9400" y="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7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1800" y="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nh dep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9400" y="-685800"/>
            <a:ext cx="9372600" cy="92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 rot="-164394">
            <a:off x="1371600" y="2286000"/>
            <a:ext cx="71628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CHÚC CÁC EM VUI KHOẺ, HỌC GIỎI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810000" y="4191000"/>
            <a:ext cx="1905000" cy="1524000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28600" y="304800"/>
            <a:ext cx="1905000" cy="1600200"/>
          </a:xfrm>
          <a:prstGeom prst="star24">
            <a:avLst>
              <a:gd name="adj" fmla="val 0"/>
            </a:avLst>
          </a:prstGeom>
          <a:solidFill>
            <a:srgbClr val="FF0000"/>
          </a:solidFill>
          <a:ln w="2857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733800" y="4267200"/>
            <a:ext cx="1981200" cy="11430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71015" name="09 - vox Parad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677400" y="-304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6477000" y="304800"/>
            <a:ext cx="2438400" cy="16002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1017" name="AutoShape 9"/>
          <p:cNvSpPr>
            <a:spLocks noChangeArrowheads="1"/>
          </p:cNvSpPr>
          <p:nvPr/>
        </p:nvSpPr>
        <p:spPr bwMode="auto">
          <a:xfrm>
            <a:off x="228600" y="38100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6477000" y="30480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-88900" y="5867400"/>
            <a:ext cx="937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CẢM ƠN  CÁC EM ĐÃ CÙNG CÔ HOÀN THÀNH TIẾT HỌC NÀY</a:t>
            </a:r>
          </a:p>
        </p:txBody>
      </p:sp>
      <p:pic>
        <p:nvPicPr>
          <p:cNvPr id="171021" name="Bui pha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86400" y="259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710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710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710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22548" fill="hold"/>
                                        <p:tgtEl>
                                          <p:spTgt spid="171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15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21"/>
                </p:tgtEl>
              </p:cMediaNode>
            </p:audio>
          </p:childTnLst>
        </p:cTn>
      </p:par>
    </p:tnLst>
    <p:bldLst>
      <p:bldP spid="171016" grpId="0" animBg="1"/>
      <p:bldP spid="171016" grpId="1" animBg="1"/>
      <p:bldP spid="171017" grpId="0" animBg="1"/>
      <p:bldP spid="171017" grpId="1" animBg="1"/>
      <p:bldP spid="171017" grpId="2" animBg="1"/>
      <p:bldP spid="171018" grpId="0" animBg="1"/>
      <p:bldP spid="171018" grpId="1" animBg="1"/>
      <p:bldP spid="171018" grpId="2" animBg="1"/>
      <p:bldP spid="1710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09600" y="6248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vận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tải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ở </a:t>
            </a:r>
            <a:r>
              <a:rPr lang="vi-VN" sz="2400" b="1" i="1" dirty="0">
                <a:solidFill>
                  <a:schemeClr val="tx1"/>
                </a:solidFill>
                <a:cs typeface="Times New Roman" pitchFamily="18" charset="0"/>
              </a:rPr>
              <a:t>đư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ờng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Tr</a:t>
            </a:r>
            <a:r>
              <a:rPr lang="vi-VN" sz="2400" b="1" i="1" dirty="0">
                <a:solidFill>
                  <a:schemeClr val="tx1"/>
                </a:solidFill>
                <a:cs typeface="Times New Roman" pitchFamily="18" charset="0"/>
              </a:rPr>
              <a:t>ư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ờng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S</a:t>
            </a:r>
            <a:r>
              <a:rPr lang="vi-VN" sz="2400" b="1" i="1" dirty="0">
                <a:solidFill>
                  <a:schemeClr val="tx1"/>
                </a:solidFill>
                <a:cs typeface="Times New Roman" pitchFamily="18" charset="0"/>
              </a:rPr>
              <a:t>ơ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n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thời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kì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kháng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chiến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chống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Mĩ</a:t>
            </a:r>
            <a:endParaRPr lang="en-US" sz="24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/>
          <a:srcRect l="14000" t="10001" r="14000" b="16667"/>
          <a:stretch>
            <a:fillRect/>
          </a:stretch>
        </p:blipFill>
        <p:spPr bwMode="auto">
          <a:xfrm>
            <a:off x="609600" y="1300163"/>
            <a:ext cx="7924800" cy="4719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1828800" y="-114300"/>
            <a:ext cx="5029200" cy="1219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Xẻ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dọc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ờng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n 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ớc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ph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ơ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phới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dậy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lai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0" y="0"/>
            <a:ext cx="7705725" cy="5259388"/>
            <a:chOff x="158" y="164"/>
            <a:chExt cx="4854" cy="3265"/>
          </a:xfrm>
        </p:grpSpPr>
        <p:sp>
          <p:nvSpPr>
            <p:cNvPr id="7193" name="Line 40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41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42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43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1" name="Group 44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7189" name="Line 45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46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47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48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304800" y="304800"/>
            <a:ext cx="1631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1. </a:t>
            </a:r>
            <a:r>
              <a:rPr lang="en-US" sz="2400" b="1" u="sng" dirty="0" err="1">
                <a:cs typeface="Times New Roman" pitchFamily="18" charset="0"/>
              </a:rPr>
              <a:t>Tác</a:t>
            </a:r>
            <a:r>
              <a:rPr lang="en-US" sz="2400" b="1" u="sng" dirty="0">
                <a:cs typeface="Times New Roman" pitchFamily="18" charset="0"/>
              </a:rPr>
              <a:t> </a:t>
            </a:r>
            <a:r>
              <a:rPr lang="en-US" sz="2400" b="1" u="sng" dirty="0" err="1">
                <a:cs typeface="Times New Roman" pitchFamily="18" charset="0"/>
              </a:rPr>
              <a:t>giả</a:t>
            </a:r>
            <a:r>
              <a:rPr lang="en-US" sz="2400" b="1" dirty="0">
                <a:cs typeface="Times New Roman" pitchFamily="18" charset="0"/>
              </a:rPr>
              <a:t> :</a:t>
            </a:r>
          </a:p>
        </p:txBody>
      </p:sp>
      <p:pic>
        <p:nvPicPr>
          <p:cNvPr id="9275" name="Picture 23" descr="phamtienduat-aNDT-0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71600"/>
            <a:ext cx="40386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5029200" y="6172200"/>
            <a:ext cx="4114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Duật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(1941 - 2007)</a:t>
            </a:r>
          </a:p>
        </p:txBody>
      </p:sp>
      <p:pic>
        <p:nvPicPr>
          <p:cNvPr id="7178" name="Picture 49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705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8" name="Picture 72" descr="tacph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82700"/>
            <a:ext cx="4114800" cy="4953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9289" name="Picture 73" descr="TuyenTapPhamTienDu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295400"/>
            <a:ext cx="4114800" cy="495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81" name="Line 75"/>
          <p:cNvSpPr>
            <a:spLocks noChangeShapeType="1"/>
          </p:cNvSpPr>
          <p:nvPr/>
        </p:nvSpPr>
        <p:spPr bwMode="auto">
          <a:xfrm>
            <a:off x="4724400" y="990600"/>
            <a:ext cx="0" cy="563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93" name="Picture 16" descr="05_Pham%20Tien%20Dua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286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457200" y="8382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Duật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( 1941-2007)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457200" y="1371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Phú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Thọ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457200" y="19812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gương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Mĩ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9300" name="AutoShape 84"/>
          <p:cNvSpPr>
            <a:spLocks noChangeArrowheads="1"/>
          </p:cNvSpPr>
          <p:nvPr/>
        </p:nvSpPr>
        <p:spPr bwMode="auto">
          <a:xfrm>
            <a:off x="4876800" y="1295400"/>
            <a:ext cx="4267200" cy="4648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Tr</a:t>
            </a:r>
            <a:r>
              <a:rPr lang="vi-V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ư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ờng S</a:t>
            </a:r>
            <a:r>
              <a:rPr lang="vi-V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ơ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Đông-</a:t>
            </a:r>
          </a:p>
          <a:p>
            <a:pPr>
              <a:defRPr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</a:t>
            </a:r>
            <a:r>
              <a:rPr lang="vi-V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ư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ờng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</a:t>
            </a:r>
            <a:r>
              <a:rPr lang="vi-V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ơ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 Tây</a:t>
            </a: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- Lửa </a:t>
            </a:r>
            <a:r>
              <a:rPr lang="vi-V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èn</a:t>
            </a: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- Gửi em cô thanh niên </a:t>
            </a: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xung phong</a:t>
            </a: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- Bài thơ về tiểu </a:t>
            </a:r>
            <a:r>
              <a:rPr lang="vi-V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ội xe </a:t>
            </a:r>
          </a:p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không 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kính</a:t>
            </a:r>
            <a:endParaRPr lang="en-US" sz="2800" i="1" dirty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457200" y="3429000"/>
            <a:ext cx="419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kháng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Mỹ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giọng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điệu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sôi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nổi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nghịch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sâu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4" grpId="0"/>
      <p:bldP spid="9277" grpId="0" build="allAtOnce" animBg="1"/>
      <p:bldP spid="9296" grpId="0"/>
      <p:bldP spid="9297" grpId="0"/>
      <p:bldP spid="9298" grpId="0" build="allAtOnce"/>
      <p:bldP spid="9300" grpId="0" animBg="1"/>
      <p:bldP spid="93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8211" name="Line 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3077" name="Picture 21" descr="tacp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4114800" cy="6172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8201" name="Line 23"/>
          <p:cNvSpPr>
            <a:spLocks noChangeShapeType="1"/>
          </p:cNvSpPr>
          <p:nvPr/>
        </p:nvSpPr>
        <p:spPr bwMode="auto">
          <a:xfrm>
            <a:off x="4724400" y="990600"/>
            <a:ext cx="0" cy="563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228600" y="228600"/>
            <a:ext cx="2301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chemeClr val="tx1"/>
                </a:solidFill>
                <a:cs typeface="Times New Roman" pitchFamily="18" charset="0"/>
              </a:rPr>
              <a:t>Tác</a:t>
            </a:r>
            <a:r>
              <a:rPr lang="en-US" sz="2800" b="1" u="sng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73085" name="Text Box 29"/>
          <p:cNvSpPr txBox="1">
            <a:spLocks noChangeArrowheads="1"/>
          </p:cNvSpPr>
          <p:nvPr/>
        </p:nvSpPr>
        <p:spPr bwMode="auto">
          <a:xfrm>
            <a:off x="228600" y="838200"/>
            <a:ext cx="441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1969,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Duật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sĩ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lái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tuyến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, in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"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Vầng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quầng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"</a:t>
            </a:r>
          </a:p>
        </p:txBody>
      </p:sp>
      <p:grpSp>
        <p:nvGrpSpPr>
          <p:cNvPr id="8206" name="Group 33"/>
          <p:cNvGrpSpPr>
            <a:grpSpLocks/>
          </p:cNvGrpSpPr>
          <p:nvPr/>
        </p:nvGrpSpPr>
        <p:grpSpPr bwMode="auto">
          <a:xfrm>
            <a:off x="0" y="-14288"/>
            <a:ext cx="7785100" cy="5119688"/>
            <a:chOff x="158" y="164"/>
            <a:chExt cx="4854" cy="3265"/>
          </a:xfrm>
        </p:grpSpPr>
        <p:sp>
          <p:nvSpPr>
            <p:cNvPr id="8207" name="Line 34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35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36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37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52400" y="3962400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b. </a:t>
            </a:r>
            <a:r>
              <a:rPr lang="en-US" sz="2800" b="1" dirty="0" err="1" smtClean="0">
                <a:solidFill>
                  <a:schemeClr val="tx1"/>
                </a:solidFill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thơ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do, </a:t>
            </a:r>
            <a:r>
              <a:rPr lang="en-US" sz="2800" dirty="0" err="1">
                <a:solidFill>
                  <a:schemeClr val="tx1"/>
                </a:solidFill>
              </a:rPr>
              <a:t>giọng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điệu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hoạt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vần</a:t>
            </a:r>
            <a:r>
              <a:rPr lang="en-US" sz="2800" dirty="0">
                <a:solidFill>
                  <a:schemeClr val="tx1"/>
                </a:solidFill>
              </a:rPr>
              <a:t>, 4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khổ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4" grpId="0"/>
      <p:bldP spid="173085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28600" y="3048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c. Ý </a:t>
            </a:r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nhan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Nhan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/>
              <a:t>,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chỗ</a:t>
            </a:r>
            <a:r>
              <a:rPr lang="en-US" sz="2400" dirty="0"/>
              <a:t> </a:t>
            </a:r>
            <a:r>
              <a:rPr lang="en-US" sz="2400" dirty="0" err="1"/>
              <a:t>thừa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ở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,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đáo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bật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: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,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thác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khốc</a:t>
            </a:r>
            <a:r>
              <a:rPr lang="en-US" sz="2400" dirty="0"/>
              <a:t>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tuổi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hiên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, </a:t>
            </a:r>
            <a:r>
              <a:rPr lang="en-US" sz="2400" dirty="0" err="1"/>
              <a:t>dũng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thốn</a:t>
            </a:r>
            <a:r>
              <a:rPr lang="en-US" sz="2400" dirty="0"/>
              <a:t>,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r>
              <a:rPr lang="en-US" sz="2400" dirty="0"/>
              <a:t> </a:t>
            </a:r>
            <a:r>
              <a:rPr lang="en-US" sz="2400" dirty="0" err="1"/>
              <a:t>hiểm</a:t>
            </a:r>
            <a:r>
              <a:rPr lang="en-US" sz="2400" dirty="0"/>
              <a:t> </a:t>
            </a:r>
            <a:r>
              <a:rPr lang="en-US" sz="2400" dirty="0" err="1"/>
              <a:t>nguy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.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657600" y="3581400"/>
            <a:ext cx="518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 smtClean="0">
                <a:solidFill>
                  <a:srgbClr val="000099"/>
                </a:solidFill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99"/>
                </a:solidFill>
                <a:cs typeface="Times New Roman" pitchFamily="18" charset="0"/>
              </a:rPr>
              <a:t>Tôi</a:t>
            </a:r>
            <a:r>
              <a:rPr lang="en-US" sz="2400" i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phải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thêm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cs typeface="Times New Roman" pitchFamily="18" charset="0"/>
              </a:rPr>
              <a:t>“</a:t>
            </a:r>
            <a:r>
              <a:rPr lang="en-US" sz="2400" i="1" dirty="0" err="1" smtClean="0">
                <a:solidFill>
                  <a:srgbClr val="000099"/>
                </a:solidFill>
                <a:cs typeface="Times New Roman" pitchFamily="18" charset="0"/>
              </a:rPr>
              <a:t>Bài</a:t>
            </a:r>
            <a:r>
              <a:rPr lang="en-US" sz="2400" i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…”,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báo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mọi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rằng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tôi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chứ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phải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khúc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văn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xuôi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về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tiểu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đội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xe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cs typeface="Times New Roman" pitchFamily="18" charset="0"/>
              </a:rPr>
              <a:t>kính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cách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đưa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chất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liệu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văn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xuôi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vào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thơ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đặc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”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văn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xuôi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kết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hợp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cảm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cs typeface="Times New Roman" pitchFamily="18" charset="0"/>
              </a:rPr>
              <a:t>hứng</a:t>
            </a:r>
            <a:r>
              <a:rPr lang="en-US" sz="24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cs typeface="Times New Roman" pitchFamily="18" charset="0"/>
              </a:rPr>
              <a:t>chung</a:t>
            </a:r>
            <a:r>
              <a:rPr lang="en-US" sz="2400" i="1" dirty="0" smtClean="0">
                <a:solidFill>
                  <a:srgbClr val="000099"/>
                </a:solidFill>
                <a:cs typeface="Times New Roman" pitchFamily="18" charset="0"/>
              </a:rPr>
              <a:t>”</a:t>
            </a:r>
            <a:r>
              <a:rPr lang="en-US" sz="2400" b="1" dirty="0" smtClean="0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lang="en-US" sz="3600" dirty="0">
              <a:solidFill>
                <a:srgbClr val="FF3399"/>
              </a:solidFill>
              <a:cs typeface="Times New Roman" pitchFamily="18" charset="0"/>
            </a:endParaRPr>
          </a:p>
        </p:txBody>
      </p:sp>
      <p:pic>
        <p:nvPicPr>
          <p:cNvPr id="7" name="Picture 30" descr="images569035_Phamtiendu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3276600" cy="2133600"/>
          </a:xfrm>
          <a:prstGeom prst="rect">
            <a:avLst/>
          </a:prstGeom>
          <a:noFill/>
          <a:ln w="38100" cmpd="dbl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7785100" cy="5183188"/>
            <a:chOff x="158" y="164"/>
            <a:chExt cx="4854" cy="3265"/>
          </a:xfrm>
        </p:grpSpPr>
        <p:sp>
          <p:nvSpPr>
            <p:cNvPr id="9235" name="Line 3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4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5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6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1358900" y="1589088"/>
            <a:ext cx="7705725" cy="5183187"/>
            <a:chOff x="748" y="845"/>
            <a:chExt cx="4854" cy="3265"/>
          </a:xfrm>
        </p:grpSpPr>
        <p:sp>
          <p:nvSpPr>
            <p:cNvPr id="9231" name="Line 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2" name="Picture 17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705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1219200" y="1219200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Bom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giật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bom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rung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vỡ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rồi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Ung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buồng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ngồi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9224" name="Group 12"/>
          <p:cNvGrpSpPr>
            <a:grpSpLocks/>
          </p:cNvGrpSpPr>
          <p:nvPr/>
        </p:nvGrpSpPr>
        <p:grpSpPr bwMode="auto">
          <a:xfrm>
            <a:off x="1295400" y="4724400"/>
            <a:ext cx="6172200" cy="1905000"/>
            <a:chOff x="-838200" y="4025205"/>
            <a:chExt cx="5029200" cy="1830439"/>
          </a:xfrm>
        </p:grpSpPr>
        <p:sp>
          <p:nvSpPr>
            <p:cNvPr id="9229" name="TextBox 1"/>
            <p:cNvSpPr txBox="1">
              <a:spLocks noChangeArrowheads="1"/>
            </p:cNvSpPr>
            <p:nvPr/>
          </p:nvSpPr>
          <p:spPr bwMode="auto">
            <a:xfrm>
              <a:off x="-838200" y="5473666"/>
              <a:ext cx="4798954" cy="38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-838200" y="4025205"/>
              <a:ext cx="5029200" cy="1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kính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, ừ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thì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bụi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, </a:t>
              </a:r>
            </a:p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Bụi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phun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tóc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trắng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như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người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già</a:t>
              </a:r>
              <a:endParaRPr lang="en-US" sz="24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Chưa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cần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rửa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phì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phèo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châm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điếu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thuốc</a:t>
              </a:r>
              <a:endParaRPr lang="en-US" sz="24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Nhìn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nhau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mặt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lấm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cười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ha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ha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9225" name="Group 13"/>
          <p:cNvGrpSpPr>
            <a:grpSpLocks/>
          </p:cNvGrpSpPr>
          <p:nvPr/>
        </p:nvGrpSpPr>
        <p:grpSpPr bwMode="auto">
          <a:xfrm>
            <a:off x="0" y="1524000"/>
            <a:ext cx="7467600" cy="2994025"/>
            <a:chOff x="4267200" y="1752600"/>
            <a:chExt cx="5410200" cy="2402197"/>
          </a:xfrm>
        </p:grpSpPr>
        <p:sp>
          <p:nvSpPr>
            <p:cNvPr id="9227" name="Rectangle 2"/>
            <p:cNvSpPr>
              <a:spLocks noChangeArrowheads="1"/>
            </p:cNvSpPr>
            <p:nvPr/>
          </p:nvSpPr>
          <p:spPr bwMode="auto">
            <a:xfrm>
              <a:off x="4267200" y="1752600"/>
              <a:ext cx="5410200" cy="32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28" name="Rectangle 3"/>
            <p:cNvSpPr>
              <a:spLocks noChangeArrowheads="1"/>
            </p:cNvSpPr>
            <p:nvPr/>
          </p:nvSpPr>
          <p:spPr bwMode="auto">
            <a:xfrm>
              <a:off x="5181551" y="2895252"/>
              <a:ext cx="4495849" cy="125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Nhìn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thấy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gió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xoa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mắt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đắng</a:t>
              </a:r>
              <a:endParaRPr lang="en-US" sz="24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Nhìn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thấy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con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chạy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thẳng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tim</a:t>
              </a:r>
              <a:endParaRPr lang="en-US" sz="24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Thấy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sao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trời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đột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ngột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cánh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chim</a:t>
              </a:r>
              <a:endParaRPr lang="en-US" sz="24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Như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sa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như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ùa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buồng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cs typeface="Times New Roman" pitchFamily="18" charset="0"/>
                </a:rPr>
                <a:t>lái</a:t>
              </a:r>
              <a:r>
                <a:rPr lang="en-US" sz="2400" dirty="0">
                  <a:solidFill>
                    <a:schemeClr val="tx1"/>
                  </a:solidFill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9226" name="WordArt 28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4961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THƠ VỀ TIỂU ĐỘI XE KHÔNG KÍNH</a:t>
            </a:r>
            <a:endParaRPr lang="en-US" sz="32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79375" y="88900"/>
            <a:ext cx="7705725" cy="5183188"/>
            <a:chOff x="158" y="164"/>
            <a:chExt cx="4854" cy="3265"/>
          </a:xfrm>
        </p:grpSpPr>
        <p:sp>
          <p:nvSpPr>
            <p:cNvPr id="10254" name="Line 3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4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5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6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3" name="Group 7"/>
          <p:cNvGrpSpPr>
            <a:grpSpLocks/>
          </p:cNvGrpSpPr>
          <p:nvPr/>
        </p:nvGrpSpPr>
        <p:grpSpPr bwMode="auto">
          <a:xfrm>
            <a:off x="1438275" y="1674813"/>
            <a:ext cx="7705725" cy="5183187"/>
            <a:chOff x="748" y="845"/>
            <a:chExt cx="4854" cy="3265"/>
          </a:xfrm>
        </p:grpSpPr>
        <p:sp>
          <p:nvSpPr>
            <p:cNvPr id="10250" name="Line 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4" name="Picture 12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9400" y="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7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58991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1"/>
          <p:cNvSpPr>
            <a:spLocks noChangeArrowheads="1"/>
          </p:cNvSpPr>
          <p:nvPr/>
        </p:nvSpPr>
        <p:spPr bwMode="auto">
          <a:xfrm>
            <a:off x="1600200" y="152400"/>
            <a:ext cx="510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ừ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ướt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áo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tuôn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trời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nữa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lùa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mau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thôi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1600200" y="1828800"/>
            <a:ext cx="541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bom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rơi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họp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đội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bè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dọc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tới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vỡ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1600200" y="3429000"/>
            <a:ext cx="5635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Bếp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Hoàng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trời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Chung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đũa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đấy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Võng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mắc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chênh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chạy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1600200" y="5153025"/>
            <a:ext cx="548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mui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thùng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xước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miền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Times New Roman" pitchFamily="18" charset="0"/>
              </a:rPr>
              <a:t>tim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7705725" cy="5183188"/>
            <a:chOff x="158" y="164"/>
            <a:chExt cx="4854" cy="3265"/>
          </a:xfrm>
        </p:grpSpPr>
        <p:sp>
          <p:nvSpPr>
            <p:cNvPr id="11286" name="Line 3"/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"/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5"/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6"/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1358900" y="1589088"/>
            <a:ext cx="7785100" cy="5268912"/>
            <a:chOff x="748" y="845"/>
            <a:chExt cx="4854" cy="3265"/>
          </a:xfrm>
        </p:grpSpPr>
        <p:sp>
          <p:nvSpPr>
            <p:cNvPr id="11282" name="Line 8"/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9"/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0"/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1"/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2" name="Picture 18" descr="HOLLY2">
            <a:hlinkClick r:id="" action="ppaction://macro?name=SlideShowNext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70550"/>
            <a:ext cx="124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202" name="Picture 7" descr="30053742_HoangCam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81000" y="304800"/>
            <a:ext cx="350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203" name="Picture 8" descr="small_13342"/>
          <p:cNvPicPr>
            <a:picLocks noChangeAspect="1" noChangeArrowheads="1"/>
          </p:cNvPicPr>
          <p:nvPr/>
        </p:nvPicPr>
        <p:blipFill>
          <a:blip r:embed="rId4"/>
          <a:srcRect l="31755"/>
          <a:stretch>
            <a:fillRect/>
          </a:stretch>
        </p:blipFill>
        <p:spPr bwMode="auto">
          <a:xfrm>
            <a:off x="4800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04" name="Rectangle 9"/>
          <p:cNvSpPr>
            <a:spLocks noChangeArrowheads="1"/>
          </p:cNvSpPr>
          <p:nvPr/>
        </p:nvSpPr>
        <p:spPr bwMode="auto">
          <a:xfrm>
            <a:off x="228600" y="3886200"/>
            <a:ext cx="3276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62" tIns="41731" rIns="83462" bIns="41731" anchor="ctr">
            <a:spAutoFit/>
          </a:bodyPr>
          <a:lstStyle/>
          <a:p>
            <a:pPr algn="ctr" defTabSz="833438"/>
            <a:r>
              <a:rPr lang="en-US" sz="23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Anh</a:t>
            </a:r>
            <a:r>
              <a:rPr lang="en-US" sz="23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hùng</a:t>
            </a:r>
            <a:r>
              <a:rPr lang="en-US" sz="23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nuôi</a:t>
            </a:r>
            <a:r>
              <a:rPr lang="en-US" sz="23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quân</a:t>
            </a:r>
            <a:r>
              <a:rPr lang="en-US" sz="23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Hoàng</a:t>
            </a:r>
            <a:r>
              <a:rPr lang="en-US" sz="23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Cầm</a:t>
            </a:r>
            <a:endParaRPr lang="en-US" sz="2300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8205" name="Rectangle 2"/>
          <p:cNvSpPr>
            <a:spLocks noChangeArrowheads="1"/>
          </p:cNvSpPr>
          <p:nvPr/>
        </p:nvSpPr>
        <p:spPr bwMode="auto">
          <a:xfrm>
            <a:off x="5513388" y="6348413"/>
            <a:ext cx="2563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62" tIns="41731" rIns="83462" bIns="41731" anchor="ctr">
            <a:spAutoFit/>
          </a:bodyPr>
          <a:lstStyle/>
          <a:p>
            <a:pPr algn="ctr" defTabSz="833438"/>
            <a:r>
              <a:rPr lang="en-US" sz="2300" b="1" dirty="0" err="1">
                <a:solidFill>
                  <a:srgbClr val="FF0000"/>
                </a:solidFill>
                <a:cs typeface="Times New Roman" pitchFamily="18" charset="0"/>
              </a:rPr>
              <a:t>Bếp</a:t>
            </a:r>
            <a:r>
              <a:rPr lang="en-US" sz="2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cs typeface="Times New Roman" pitchFamily="18" charset="0"/>
              </a:rPr>
              <a:t>Hoàng</a:t>
            </a:r>
            <a:r>
              <a:rPr lang="en-US" sz="2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cs typeface="Times New Roman" pitchFamily="18" charset="0"/>
              </a:rPr>
              <a:t>Cầm</a:t>
            </a:r>
            <a:endParaRPr lang="en-US" sz="2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78207" name="Picture 31" descr="bếp hoàng cầ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28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4" grpId="0"/>
      <p:bldP spid="1782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KIỂM TRA BÀI CŨ&amp;quot;&quot;/&gt;&lt;property id=&quot;20307&quot; value=&quot;333&quot;/&gt;&lt;/object&gt;&lt;object type=&quot;3&quot; unique_id=&quot;10005&quot;&gt;&lt;property id=&quot;20148&quot; value=&quot;5&quot;/&gt;&lt;property id=&quot;20300&quot; value=&quot;Slide 2&quot;/&gt;&lt;property id=&quot;20307&quot; value=&quot;373&quot;/&gt;&lt;/object&gt;&lt;object type=&quot;3&quot; unique_id=&quot;10006&quot;&gt;&lt;property id=&quot;20148&quot; value=&quot;5&quot;/&gt;&lt;property id=&quot;20300&quot; value=&quot;Slide 3&quot;/&gt;&lt;property id=&quot;20307&quot; value=&quot;324&quot;/&gt;&lt;/object&gt;&lt;object type=&quot;3&quot; unique_id=&quot;10007&quot;&gt;&lt;property id=&quot;20148&quot; value=&quot;5&quot;/&gt;&lt;property id=&quot;20300&quot; value=&quot;Slide 4&quot;/&gt;&lt;property id=&quot;20307&quot; value=&quot;334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374&quot;/&gt;&lt;/object&gt;&lt;object type=&quot;3&quot; unique_id=&quot;10010&quot;&gt;&lt;property id=&quot;20148&quot; value=&quot;5&quot;/&gt;&lt;property id=&quot;20300&quot; value=&quot;Slide 8&quot;/&gt;&lt;property id=&quot;20307&quot; value=&quot;376&quot;/&gt;&lt;/object&gt;&lt;object type=&quot;3&quot; unique_id=&quot;10011&quot;&gt;&lt;property id=&quot;20148&quot; value=&quot;5&quot;/&gt;&lt;property id=&quot;20300&quot; value=&quot;Slide 9&quot;/&gt;&lt;property id=&quot;20307&quot; value=&quot;377&quot;/&gt;&lt;/object&gt;&lt;object type=&quot;3&quot; unique_id=&quot;10012&quot;&gt;&lt;property id=&quot;20148&quot; value=&quot;5&quot;/&gt;&lt;property id=&quot;20300&quot; value=&quot;Slide 10&quot;/&gt;&lt;property id=&quot;20307&quot; value=&quot;379&quot;/&gt;&lt;/object&gt;&lt;object type=&quot;3&quot; unique_id=&quot;10014&quot;&gt;&lt;property id=&quot;20148&quot; value=&quot;5&quot;/&gt;&lt;property id=&quot;20300&quot; value=&quot;Slide 11&quot;/&gt;&lt;property id=&quot;20307&quot; value=&quot;358&quot;/&gt;&lt;/object&gt;&lt;object type=&quot;3&quot; unique_id=&quot;10015&quot;&gt;&lt;property id=&quot;20148&quot; value=&quot;5&quot;/&gt;&lt;property id=&quot;20300&quot; value=&quot;Slide 12&quot;/&gt;&lt;property id=&quot;20307&quot; value=&quot;384&quot;/&gt;&lt;/object&gt;&lt;object type=&quot;3&quot; unique_id=&quot;10016&quot;&gt;&lt;property id=&quot;20148&quot; value=&quot;5&quot;/&gt;&lt;property id=&quot;20300&quot; value=&quot;Slide 13&quot;/&gt;&lt;property id=&quot;20307&quot; value=&quot;381&quot;/&gt;&lt;/object&gt;&lt;object type=&quot;3&quot; unique_id=&quot;10017&quot;&gt;&lt;property id=&quot;20148&quot; value=&quot;5&quot;/&gt;&lt;property id=&quot;20300&quot; value=&quot;Slide 14&quot;/&gt;&lt;property id=&quot;20307&quot; value=&quot;383&quot;/&gt;&lt;/object&gt;&lt;object type=&quot;3&quot; unique_id=&quot;10018&quot;&gt;&lt;property id=&quot;20148&quot; value=&quot;5&quot;/&gt;&lt;property id=&quot;20300&quot; value=&quot;Slide 15&quot;/&gt;&lt;property id=&quot;20307&quot; value=&quot;385&quot;/&gt;&lt;/object&gt;&lt;object type=&quot;3&quot; unique_id=&quot;10019&quot;&gt;&lt;property id=&quot;20148&quot; value=&quot;5&quot;/&gt;&lt;property id=&quot;20300&quot; value=&quot;Slide 16&quot;/&gt;&lt;property id=&quot;20307&quot; value=&quot;388&quot;/&gt;&lt;/object&gt;&lt;object type=&quot;3&quot; unique_id=&quot;10020&quot;&gt;&lt;property id=&quot;20148&quot; value=&quot;5&quot;/&gt;&lt;property id=&quot;20300&quot; value=&quot;Slide 17&quot;/&gt;&lt;property id=&quot;20307&quot; value=&quot;390&quot;/&gt;&lt;/object&gt;&lt;object type=&quot;3&quot; unique_id=&quot;10021&quot;&gt;&lt;property id=&quot;20148&quot; value=&quot;5&quot;/&gt;&lt;property id=&quot;20300&quot; value=&quot;Slide 18&quot;/&gt;&lt;property id=&quot;20307&quot; value=&quot;393&quot;/&gt;&lt;/object&gt;&lt;object type=&quot;3&quot; unique_id=&quot;10023&quot;&gt;&lt;property id=&quot;20148&quot; value=&quot;5&quot;/&gt;&lt;property id=&quot;20300&quot; value=&quot;Slide 19&quot;/&gt;&lt;property id=&quot;20307&quot; value=&quot;399&quot;/&gt;&lt;/object&gt;&lt;object type=&quot;3&quot; unique_id=&quot;10024&quot;&gt;&lt;property id=&quot;20148&quot; value=&quot;5&quot;/&gt;&lt;property id=&quot;20300&quot; value=&quot;Slide 20&quot;/&gt;&lt;property id=&quot;20307&quot; value=&quot;400&quot;/&gt;&lt;/object&gt;&lt;object type=&quot;3&quot; unique_id=&quot;10025&quot;&gt;&lt;property id=&quot;20148&quot; value=&quot;5&quot;/&gt;&lt;property id=&quot;20300&quot; value=&quot;Slide 21&quot;/&gt;&lt;property id=&quot;20307&quot; value=&quot;396&quot;/&gt;&lt;/object&gt;&lt;object type=&quot;3&quot; unique_id=&quot;10026&quot;&gt;&lt;property id=&quot;20148&quot; value=&quot;5&quot;/&gt;&lt;property id=&quot;20300&quot; value=&quot;Slide 22&quot;/&gt;&lt;property id=&quot;20307&quot; value=&quot;338&quot;/&gt;&lt;/object&gt;&lt;object type=&quot;3&quot; unique_id=&quot;10027&quot;&gt;&lt;property id=&quot;20148&quot; value=&quot;5&quot;/&gt;&lt;property id=&quot;20300&quot; value=&quot;Slide 23&quot;/&gt;&lt;property id=&quot;20307&quot; value=&quot;372&quot;/&gt;&lt;/object&gt;&lt;object type=&quot;3&quot; unique_id=&quot;10136&quot;&gt;&lt;property id=&quot;20148&quot; value=&quot;5&quot;/&gt;&lt;property id=&quot;20300&quot; value=&quot;Slide 7&quot;/&gt;&lt;property id=&quot;20307&quot; value=&quot;401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1742</Words>
  <Application>Microsoft Office PowerPoint</Application>
  <PresentationFormat>On-screen Show (4:3)</PresentationFormat>
  <Paragraphs>188</Paragraphs>
  <Slides>22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vanvinh</cp:lastModifiedBy>
  <cp:revision>152</cp:revision>
  <dcterms:created xsi:type="dcterms:W3CDTF">2009-10-09T07:15:14Z</dcterms:created>
  <dcterms:modified xsi:type="dcterms:W3CDTF">2019-10-17T13:12:44Z</dcterms:modified>
</cp:coreProperties>
</file>