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6" r:id="rId3"/>
    <p:sldId id="260" r:id="rId4"/>
    <p:sldId id="270" r:id="rId5"/>
    <p:sldId id="262" r:id="rId6"/>
    <p:sldId id="274" r:id="rId7"/>
    <p:sldId id="275" r:id="rId8"/>
    <p:sldId id="269" r:id="rId9"/>
    <p:sldId id="272" r:id="rId10"/>
    <p:sldId id="273" r:id="rId11"/>
    <p:sldId id="265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14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741035C-8725-4031-AECF-8E58792E3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C9C4B-FC78-490C-B2C6-B4EF5192FF85}" type="datetimeFigureOut">
              <a:rPr lang="en-US"/>
              <a:pPr>
                <a:defRPr/>
              </a:pPr>
              <a:t>15/10/2020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1CBD52C-81A2-43B1-9DE0-069FCA7B0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8378992-EC2D-4DBE-B323-6E807F8C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934B2-E808-49DD-89D1-AC5B860A443A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492190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DC0603F-FE30-4EBB-810D-E6C5F8A33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390AE-B34F-4BE9-BE9B-4F3029E23E35}" type="datetimeFigureOut">
              <a:rPr lang="en-US"/>
              <a:pPr>
                <a:defRPr/>
              </a:pPr>
              <a:t>15/10/2020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89DAAD-06E3-4E7E-A636-8B8E2FA10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A467D6-59CB-4BA9-A22A-AE266F7F5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7A256-1288-4694-916B-48118F55C925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2096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381B0B0-89B3-4E36-8E9B-40B15727C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CC637-AAA2-443E-9F6D-7B575F51F16C}" type="datetimeFigureOut">
              <a:rPr lang="en-US"/>
              <a:pPr>
                <a:defRPr/>
              </a:pPr>
              <a:t>15/10/2020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DD547E-3D14-4992-9D8E-423A9AE7A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13E81D0-A125-4381-9A7E-5BC2BF423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1D2E0-76D8-427F-82CC-CABB1B033E7C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006421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032250" y="1598613"/>
            <a:ext cx="3617913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032250" y="3922713"/>
            <a:ext cx="3617913" cy="2173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853787A-A431-46AD-A60D-A5B4F1D99F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1625" y="6242050"/>
            <a:ext cx="1782763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2C286D17-D212-4C0E-A669-24CC53233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57425" y="6248400"/>
            <a:ext cx="3455988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68D9C261-A5F6-423A-9813-0B26F149B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67400" y="6248400"/>
            <a:ext cx="1755775" cy="47466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AE3747-A3A5-4398-AD98-9CE157CE8DFD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579022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2666260-1F1F-439B-A40A-03FAE2335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BD561-9D44-45DD-A3C2-1BA70109691B}" type="datetimeFigureOut">
              <a:rPr lang="en-US"/>
              <a:pPr>
                <a:defRPr/>
              </a:pPr>
              <a:t>15/10/2020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EDDA6D1-F24F-48DA-ACDD-09383AFD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6A46F0F-08CD-4E1A-8428-6E7F36169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AF78F-A902-4EBC-9371-462717417903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506625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8591573-074E-4D74-9550-CDE48FD91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401D0-547F-434D-B604-6C2F75E653A1}" type="datetimeFigureOut">
              <a:rPr lang="en-US"/>
              <a:pPr>
                <a:defRPr/>
              </a:pPr>
              <a:t>15/10/2020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CF21B86-3A41-4ADA-B4B4-7CD3E9B8D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3DF7AE5-67CB-4895-8EBC-2809D6DCE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5A086-5951-4810-931C-E2CA61CD9DCB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827595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3524C465-9F99-4355-BE90-68C08B73F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177C-47C5-40B8-8A23-8453B8E01264}" type="datetimeFigureOut">
              <a:rPr lang="en-US"/>
              <a:pPr>
                <a:defRPr/>
              </a:pPr>
              <a:t>15/10/2020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762CC7F6-556C-414E-8959-D80F8556E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9A957FEC-5472-4AAB-9200-4CFCE852A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FA136-47B6-40AA-908C-6FACBDF13AE3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833254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0F54439D-C891-431A-B502-FF59D3E48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6D8F3-B94E-429E-BB95-7D0DA98675A5}" type="datetimeFigureOut">
              <a:rPr lang="en-US"/>
              <a:pPr>
                <a:defRPr/>
              </a:pPr>
              <a:t>15/10/2020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5DE6A322-B5B9-4909-9E96-6E5EF9309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981A99C4-D841-42B0-8615-8F1A9D7CD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A6D27-97F9-4F68-BE01-A767A799D7B0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84446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A978DEE0-41E6-4698-AF55-F2BD91CE7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FB4EA-E02C-49C2-9892-EF67725789C8}" type="datetimeFigureOut">
              <a:rPr lang="en-US"/>
              <a:pPr>
                <a:defRPr/>
              </a:pPr>
              <a:t>15/10/2020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13B5D258-DE69-41E6-A7A7-0791A0531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3A10935E-A547-4ABB-91C4-C7094954D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2BD2D-5951-483E-A9A0-DEDEC239A80B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347057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6F542989-EB68-40F1-9613-2F0343A1C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CC6DE-F141-470E-BDB2-E60DA7CD8E17}" type="datetimeFigureOut">
              <a:rPr lang="en-US"/>
              <a:pPr>
                <a:defRPr/>
              </a:pPr>
              <a:t>15/10/2020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4A5A9867-0241-4597-BBFA-A810743DD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210C91C3-7938-453A-BF4C-53BC13315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00D36-3051-4B7E-AA64-43F8A3D001EA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017294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DF3878EC-A9A3-4E1D-865B-1D7C8E966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1FFE0-DACE-41FA-9B2A-EFF36E2357DA}" type="datetimeFigureOut">
              <a:rPr lang="en-US"/>
              <a:pPr>
                <a:defRPr/>
              </a:pPr>
              <a:t>15/10/2020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60A6F56F-90E5-414E-B154-164888363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B2311126-BEE0-4223-BE95-E48738891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84F5A-39D3-475B-B4BD-9A42F548E970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18337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090BAFB2-598E-42A1-8292-687B7ECFD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AF20C-5402-4DFD-9C3D-502F02E12876}" type="datetimeFigureOut">
              <a:rPr lang="en-US"/>
              <a:pPr>
                <a:defRPr/>
              </a:pPr>
              <a:t>15/10/2020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491FD4F5-1506-4316-997D-85D3AAC41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DB21B561-9CDA-4F4C-89FD-EB73EC060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32437-2B8E-419B-96C7-EF7E2ED880E7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48154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C6EFA1E6-DE48-4F52-BCF7-BB850E9DF6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8D64342D-A1E5-4978-AE7F-5E3DB07848E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text styles</a:t>
            </a:r>
          </a:p>
          <a:p>
            <a:pPr lvl="1"/>
            <a:r>
              <a:rPr lang="en-US" altLang="vi-VN"/>
              <a:t>Second level</a:t>
            </a:r>
          </a:p>
          <a:p>
            <a:pPr lvl="2"/>
            <a:r>
              <a:rPr lang="en-US" altLang="vi-VN"/>
              <a:t>Third level</a:t>
            </a:r>
          </a:p>
          <a:p>
            <a:pPr lvl="3"/>
            <a:r>
              <a:rPr lang="en-US" altLang="vi-VN"/>
              <a:t>Fourth level</a:t>
            </a:r>
          </a:p>
          <a:p>
            <a:pPr lvl="4"/>
            <a:r>
              <a:rPr lang="en-US" altLang="vi-VN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97C5C9-F9A5-4FAB-8A4A-6EF62E280F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6861008-6384-4DB5-9D63-B6BB96ED0939}" type="datetimeFigureOut">
              <a:rPr lang="en-US"/>
              <a:pPr>
                <a:defRPr/>
              </a:pPr>
              <a:t>15/10/2020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8F0E37C-E981-49B6-8C56-0E7C059E7B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5328C4-F3D4-405E-805E-E02B18A00B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B597502-5AF0-4F03-994A-C9A13A0E98A3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NUL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NULL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>
            <a:extLst>
              <a:ext uri="{FF2B5EF4-FFF2-40B4-BE49-F238E27FC236}">
                <a16:creationId xmlns:a16="http://schemas.microsoft.com/office/drawing/2014/main" xmlns="" id="{12AF9819-FBE6-4A23-8D69-6D2CA3AC2D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771063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7B4DFD-1AAC-4827-967F-11D3A67C74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9331" y="2590800"/>
            <a:ext cx="7772400" cy="2914650"/>
          </a:xfrm>
          <a:ln>
            <a:miter lim="800000"/>
            <a:headEnd/>
            <a:tailEnd/>
          </a:ln>
        </p:spPr>
        <p:txBody>
          <a:bodyPr rtlCol="0">
            <a:prstTxWarp prst="textDeflateBottom">
              <a:avLst/>
            </a:prstTxWarp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9B992DA-6420-493A-BEA4-6CE402C283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6400" y="3505200"/>
            <a:ext cx="6400800" cy="1752600"/>
          </a:xfrm>
        </p:spPr>
        <p:txBody>
          <a:bodyPr/>
          <a:lstStyle/>
          <a:p>
            <a:pPr eaLnBrk="1" hangingPunct="1"/>
            <a:endParaRPr lang="en-US" altLang="vi-VN" sz="4000" b="1" smtClean="0">
              <a:solidFill>
                <a:srgbClr val="FA1414"/>
              </a:solidFill>
            </a:endParaRPr>
          </a:p>
        </p:txBody>
      </p:sp>
      <p:pic>
        <p:nvPicPr>
          <p:cNvPr id="6" name="Picture 5">
            <a:hlinkClick r:id="" action="ppaction://media"/>
            <a:extLst>
              <a:ext uri="{FF2B5EF4-FFF2-40B4-BE49-F238E27FC236}">
                <a16:creationId xmlns:a16="http://schemas.microsoft.com/office/drawing/2014/main" xmlns="" id="{474ACCC2-A3E3-475E-BC41-6F216F8C3D5B}"/>
              </a:ext>
            </a:extLst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0" y="626903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hlinkClick r:id="" action="ppaction://media"/>
            <a:extLst>
              <a:ext uri="{FF2B5EF4-FFF2-40B4-BE49-F238E27FC236}">
                <a16:creationId xmlns:a16="http://schemas.microsoft.com/office/drawing/2014/main" xmlns="" id="{10C97C16-24C9-4BD2-8DCC-932B812C82A2}"/>
              </a:ext>
            </a:extLst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626903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43DC3D36-2187-4890-9DC5-388D2F268C9B}"/>
              </a:ext>
            </a:extLst>
          </p:cNvPr>
          <p:cNvSpPr txBox="1">
            <a:spLocks/>
          </p:cNvSpPr>
          <p:nvPr/>
        </p:nvSpPr>
        <p:spPr bwMode="auto">
          <a:xfrm>
            <a:off x="2057400" y="533400"/>
            <a:ext cx="6400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vi-VN" sz="6600" b="1" smtClean="0">
                <a:solidFill>
                  <a:srgbClr val="FA14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Tiết 17-&gt;24: CHỦ ĐỀ: Tình cảm gia đình trong văn học</a:t>
            </a:r>
            <a:endParaRPr lang="en-US" altLang="vi-VN" sz="6600" b="1">
              <a:solidFill>
                <a:srgbClr val="FA141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12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474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2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80000">
                <p:cTn id="2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8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>
            <a:extLst>
              <a:ext uri="{FF2B5EF4-FFF2-40B4-BE49-F238E27FC236}">
                <a16:creationId xmlns:a16="http://schemas.microsoft.com/office/drawing/2014/main" xmlns="" id="{FF0B50DA-0ABE-46CD-B07B-FA5653819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0" y="381000"/>
            <a:ext cx="7386638" cy="5715000"/>
          </a:xfrm>
        </p:spPr>
        <p:txBody>
          <a:bodyPr/>
          <a:lstStyle/>
          <a:p>
            <a:pPr>
              <a:buFontTx/>
              <a:buNone/>
            </a:pPr>
            <a:endParaRPr lang="en-US" altLang="vi-VN" sz="3600" b="1">
              <a:solidFill>
                <a:schemeClr val="hlink"/>
              </a:solidFill>
              <a:latin typeface=".VnTime"/>
            </a:endParaRPr>
          </a:p>
          <a:p>
            <a:pPr>
              <a:buFontTx/>
              <a:buNone/>
            </a:pP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2/</a:t>
            </a:r>
            <a:r>
              <a:rPr lang="en-US" altLang="vi-VN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bản </a:t>
            </a:r>
            <a:r>
              <a:rPr lang="en-US" altLang="vi-VN" sz="36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Cổng trường mở ra</a:t>
            </a: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thuộc thể loại văn nào ?</a:t>
            </a:r>
          </a:p>
          <a:p>
            <a:pPr>
              <a:buFontTx/>
              <a:buNone/>
            </a:pP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A. Truyện ngắn</a:t>
            </a:r>
          </a:p>
          <a:p>
            <a:pPr>
              <a:buFontTx/>
              <a:buNone/>
            </a:pP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B. Kí</a:t>
            </a:r>
          </a:p>
          <a:p>
            <a:pPr>
              <a:buFontTx/>
              <a:buNone/>
            </a:pP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C. Tùy bút</a:t>
            </a:r>
          </a:p>
          <a:p>
            <a:pPr>
              <a:buFontTx/>
              <a:buNone/>
            </a:pP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D. Hồi kí</a:t>
            </a:r>
          </a:p>
          <a:p>
            <a:pPr>
              <a:buFontTx/>
              <a:buNone/>
            </a:pPr>
            <a:endParaRPr lang="en-US" altLang="vi-VN"/>
          </a:p>
        </p:txBody>
      </p:sp>
      <p:sp>
        <p:nvSpPr>
          <p:cNvPr id="20484" name="AutoShape 4">
            <a:extLst>
              <a:ext uri="{FF2B5EF4-FFF2-40B4-BE49-F238E27FC236}">
                <a16:creationId xmlns:a16="http://schemas.microsoft.com/office/drawing/2014/main" xmlns="" id="{BA8113EC-BFAC-4B88-AE4E-BDD5AB0FFA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840038"/>
            <a:ext cx="838200" cy="8382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3600">
                <a:solidFill>
                  <a:srgbClr val="FF0000"/>
                </a:solidFill>
                <a:latin typeface="Arial" panose="020B0604020202020204" pitchFamily="34" charset="0"/>
              </a:rPr>
              <a:t>B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D1032E-8B4E-4FB4-A5DE-909019BB2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381000"/>
            <a:ext cx="3505200" cy="1371600"/>
          </a:xfrm>
          <a:ln>
            <a:miter lim="800000"/>
            <a:headEnd/>
            <a:tailEnd/>
          </a:ln>
        </p:spPr>
        <p:txBody>
          <a:bodyPr rtlCol="0">
            <a:prstTxWarp prst="textCurveUp">
              <a:avLst/>
            </a:prstTxWarp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dò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TextBox 2">
            <a:extLst>
              <a:ext uri="{FF2B5EF4-FFF2-40B4-BE49-F238E27FC236}">
                <a16:creationId xmlns:a16="http://schemas.microsoft.com/office/drawing/2014/main" xmlns="" id="{F7C29C24-BDAD-4839-A868-DE3008950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200400"/>
            <a:ext cx="510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800">
              <a:latin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6B1DB74-F439-4C9C-80B1-0438F58FE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041525"/>
            <a:ext cx="60198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>
                <a:latin typeface="Times New Roman" panose="02020603050405020304" pitchFamily="18" charset="0"/>
                <a:cs typeface="Times New Roman" panose="02020603050405020304" pitchFamily="18" charset="0"/>
              </a:rPr>
              <a:t>Soạn bài: “ Mẹ Tôi”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>
                <a:latin typeface="Times New Roman" panose="02020603050405020304" pitchFamily="18" charset="0"/>
                <a:cs typeface="Times New Roman" panose="02020603050405020304" pitchFamily="18" charset="0"/>
              </a:rPr>
              <a:t>Xem lại bài “ Cổng trường mở ra “</a:t>
            </a:r>
            <a:endParaRPr lang="vi-VN" alt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vi-VN">
                <a:latin typeface="Times New Roman" panose="02020603050405020304" pitchFamily="18" charset="0"/>
                <a:cs typeface="Times New Roman" panose="02020603050405020304" pitchFamily="18" charset="0"/>
              </a:rPr>
              <a:t>Viết đoạn văn cảm nhận về văn bản ‘ Công trường mở ra’</a:t>
            </a:r>
            <a:endParaRPr lang="en-US" alt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>
            <a:extLst>
              <a:ext uri="{FF2B5EF4-FFF2-40B4-BE49-F238E27FC236}">
                <a16:creationId xmlns:a16="http://schemas.microsoft.com/office/drawing/2014/main" xmlns="" id="{12AF9819-FBE6-4A23-8D69-6D2CA3AC2D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771063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7B4DFD-1AAC-4827-967F-11D3A67C74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9331" y="2590800"/>
            <a:ext cx="7772400" cy="2914650"/>
          </a:xfrm>
          <a:ln>
            <a:miter lim="800000"/>
            <a:headEnd/>
            <a:tailEnd/>
          </a:ln>
        </p:spPr>
        <p:txBody>
          <a:bodyPr rtlCol="0">
            <a:prstTxWarp prst="textDeflateBottom">
              <a:avLst/>
            </a:prstTxWarp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Cổng</a:t>
            </a:r>
            <a:r>
              <a:rPr lang="en-US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ra</a:t>
            </a:r>
            <a:endParaRPr lang="en-US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9B992DA-6420-493A-BEA4-6CE402C283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6400" y="3505200"/>
            <a:ext cx="6400800" cy="1752600"/>
          </a:xfrm>
        </p:spPr>
        <p:txBody>
          <a:bodyPr/>
          <a:lstStyle/>
          <a:p>
            <a:pPr eaLnBrk="1" hangingPunct="1"/>
            <a:endParaRPr lang="en-US" altLang="vi-VN" sz="4000" b="1" smtClean="0">
              <a:solidFill>
                <a:srgbClr val="FA1414"/>
              </a:solidFill>
            </a:endParaRPr>
          </a:p>
          <a:p>
            <a:pPr eaLnBrk="1" hangingPunct="1"/>
            <a:r>
              <a:rPr lang="en-US" altLang="vi-VN" sz="4000" b="1" smtClean="0">
                <a:solidFill>
                  <a:srgbClr val="FA1414"/>
                </a:solidFill>
              </a:rPr>
              <a:t>- </a:t>
            </a:r>
            <a:r>
              <a:rPr lang="en-US" altLang="vi-VN" sz="6000" b="1">
                <a:solidFill>
                  <a:srgbClr val="FA1414"/>
                </a:solidFill>
              </a:rPr>
              <a:t>Lí Lan -</a:t>
            </a:r>
            <a:r>
              <a:rPr lang="en-US" altLang="vi-VN" sz="4000" b="1">
                <a:solidFill>
                  <a:srgbClr val="FA1414"/>
                </a:solidFill>
              </a:rPr>
              <a:t> </a:t>
            </a:r>
          </a:p>
        </p:txBody>
      </p:sp>
      <p:pic>
        <p:nvPicPr>
          <p:cNvPr id="6" name="Picture 5">
            <a:hlinkClick r:id="" action="ppaction://media"/>
            <a:extLst>
              <a:ext uri="{FF2B5EF4-FFF2-40B4-BE49-F238E27FC236}">
                <a16:creationId xmlns:a16="http://schemas.microsoft.com/office/drawing/2014/main" xmlns="" id="{474ACCC2-A3E3-475E-BC41-6F216F8C3D5B}"/>
              </a:ext>
            </a:extLst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0" y="626903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hlinkClick r:id="" action="ppaction://media"/>
            <a:extLst>
              <a:ext uri="{FF2B5EF4-FFF2-40B4-BE49-F238E27FC236}">
                <a16:creationId xmlns:a16="http://schemas.microsoft.com/office/drawing/2014/main" xmlns="" id="{10C97C16-24C9-4BD2-8DCC-932B812C82A2}"/>
              </a:ext>
            </a:extLst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626903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43DC3D36-2187-4890-9DC5-388D2F268C9B}"/>
              </a:ext>
            </a:extLst>
          </p:cNvPr>
          <p:cNvSpPr txBox="1">
            <a:spLocks/>
          </p:cNvSpPr>
          <p:nvPr/>
        </p:nvSpPr>
        <p:spPr bwMode="auto">
          <a:xfrm>
            <a:off x="2057400" y="533400"/>
            <a:ext cx="6400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vi-VN" sz="6600" b="1" smtClean="0">
                <a:solidFill>
                  <a:srgbClr val="FA14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Tiết 17-&gt;24</a:t>
            </a:r>
            <a:r>
              <a:rPr lang="en-US" altLang="vi-VN" sz="6600" b="1" smtClean="0">
                <a:solidFill>
                  <a:srgbClr val="FA14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altLang="vi-VN" sz="6600" b="1">
              <a:solidFill>
                <a:srgbClr val="FA141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74972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12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474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2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80000">
                <p:cTn id="2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3" grpId="0" build="p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083257-4F76-48E8-A138-0E688818F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76200"/>
            <a:ext cx="8686800" cy="640080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vi-VN" sz="2400" b="1" dirty="0">
                <a:solidFill>
                  <a:srgbClr val="FF0000"/>
                </a:solidFill>
              </a:rPr>
              <a:t>            </a:t>
            </a:r>
            <a:r>
              <a:rPr lang="en-US" altLang="vi-VN" sz="2400" b="1" dirty="0">
                <a:solidFill>
                  <a:srgbClr val="FA14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vi-VN" sz="2400" b="1" u="sng" dirty="0">
                <a:solidFill>
                  <a:srgbClr val="FA14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altLang="vi-VN" sz="2400" b="1" u="sng" dirty="0" err="1">
                <a:solidFill>
                  <a:srgbClr val="FA14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vi-VN" b="1" u="sng" dirty="0" err="1">
                <a:solidFill>
                  <a:srgbClr val="FA1414"/>
                </a:solidFill>
                <a:latin typeface="Times New Roman" panose="02020603050405020304" pitchFamily="18" charset="0"/>
              </a:rPr>
              <a:t>ìm</a:t>
            </a:r>
            <a:r>
              <a:rPr lang="en-US" altLang="vi-VN" b="1" u="sng" dirty="0">
                <a:solidFill>
                  <a:srgbClr val="FA1414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u="sng" dirty="0" err="1">
                <a:solidFill>
                  <a:srgbClr val="FA1414"/>
                </a:solidFill>
                <a:latin typeface="Times New Roman" panose="02020603050405020304" pitchFamily="18" charset="0"/>
              </a:rPr>
              <a:t>hiểu</a:t>
            </a:r>
            <a:r>
              <a:rPr lang="en-US" altLang="vi-VN" b="1" u="sng" dirty="0">
                <a:solidFill>
                  <a:srgbClr val="FA1414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u="sng" dirty="0" err="1">
                <a:solidFill>
                  <a:srgbClr val="FA1414"/>
                </a:solidFill>
                <a:latin typeface="Times New Roman" panose="02020603050405020304" pitchFamily="18" charset="0"/>
              </a:rPr>
              <a:t>chung</a:t>
            </a:r>
            <a:endParaRPr lang="en-US" altLang="vi-VN" sz="2400" b="1" u="sng" dirty="0">
              <a:solidFill>
                <a:srgbClr val="FA141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vi-VN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vi-VN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Lan,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ăm</a:t>
            </a:r>
            <a:r>
              <a:rPr lang="en-US" altLang="vi-VN" sz="2800" b="1" dirty="0">
                <a:latin typeface="Times New Roman" panose="02020603050405020304" pitchFamily="18" charset="0"/>
              </a:rPr>
              <a:t> 1957,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vi-VN" sz="2800" b="1" dirty="0">
                <a:latin typeface="Times New Roman" panose="02020603050405020304" pitchFamily="18" charset="0"/>
              </a:rPr>
              <a:t>              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là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nhà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văn</a:t>
            </a:r>
            <a:r>
              <a:rPr lang="en-US" altLang="vi-VN" sz="2800" b="1" dirty="0">
                <a:latin typeface="Times New Roman" panose="02020603050405020304" pitchFamily="18" charset="0"/>
              </a:rPr>
              <a:t>,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nhà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thơ</a:t>
            </a:r>
            <a:r>
              <a:rPr lang="en-US" altLang="vi-VN" sz="2800" b="1" dirty="0">
                <a:latin typeface="Times New Roman" panose="02020603050405020304" pitchFamily="18" charset="0"/>
              </a:rPr>
              <a:t>,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nhà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dịch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giả</a:t>
            </a:r>
            <a:r>
              <a:rPr lang="en-US" altLang="vi-VN" sz="2800" b="1" dirty="0">
                <a:latin typeface="Times New Roman" panose="02020603050405020304" pitchFamily="18" charset="0"/>
              </a:rPr>
              <a:t>.</a:t>
            </a:r>
            <a:endParaRPr lang="en-US" altLang="vi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2. </a:t>
            </a:r>
            <a:r>
              <a:rPr lang="en-US" altLang="vi-VN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a. </a:t>
            </a:r>
            <a:r>
              <a:rPr lang="en-US" altLang="vi-VN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</a:t>
            </a:r>
            <a:r>
              <a:rPr lang="en-US" altLang="vi-VN" sz="2800" b="1" dirty="0" err="1">
                <a:solidFill>
                  <a:schemeClr val="accent1"/>
                </a:solidFill>
                <a:latin typeface="Times New Roman" panose="02020603050405020304" pitchFamily="18" charset="0"/>
              </a:rPr>
              <a:t>ất</a:t>
            </a:r>
            <a:r>
              <a:rPr lang="en-US" altLang="vi-VN" sz="2800" b="1" dirty="0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accent1"/>
                </a:solidFill>
                <a:latin typeface="Times New Roman" panose="02020603050405020304" pitchFamily="18" charset="0"/>
              </a:rPr>
              <a:t>xứ</a:t>
            </a:r>
            <a:r>
              <a:rPr lang="en-US" altLang="vi-VN" sz="2800" b="1" dirty="0">
                <a:solidFill>
                  <a:schemeClr val="accent1"/>
                </a:solidFill>
                <a:latin typeface="Times New Roman" panose="02020603050405020304" pitchFamily="18" charset="0"/>
              </a:rPr>
              <a:t>:</a:t>
            </a:r>
            <a:r>
              <a:rPr lang="en-US" altLang="vi-VN" sz="2800" b="1" dirty="0"/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2000</a:t>
            </a:r>
            <a:endParaRPr lang="en-US" altLang="vi-VN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b.  </a:t>
            </a:r>
            <a:r>
              <a:rPr lang="en-US" altLang="vi-VN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út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kí</a:t>
            </a:r>
            <a:r>
              <a:rPr lang="en-US" altLang="vi-VN" sz="2800" b="1" dirty="0">
                <a:latin typeface="Times New Roman" panose="02020603050405020304" pitchFamily="18" charset="0"/>
              </a:rPr>
              <a:t>).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altLang="vi-VN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vi-VN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vi-VN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vi-VN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vi-VN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altLang="vi-VN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vi-VN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vi-VN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endParaRPr lang="en-US" altLang="vi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endParaRPr lang="en-US" altLang="vi-VN" sz="2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8689F677-DB47-4717-B64F-3AA5B41F90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57200"/>
            <a:ext cx="1524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065B3446-89B2-4B31-B8D3-9F968F65D4C4}"/>
              </a:ext>
            </a:extLst>
          </p:cNvPr>
          <p:cNvSpPr>
            <a:spLocks/>
          </p:cNvSpPr>
          <p:nvPr/>
        </p:nvSpPr>
        <p:spPr bwMode="auto">
          <a:xfrm>
            <a:off x="1295400" y="3810000"/>
            <a:ext cx="7086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vi-VN" sz="2800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Đại ý :</a:t>
            </a:r>
            <a:r>
              <a:rPr lang="en-US" altLang="vi-V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VB thể hiện tấm lòng yêu thương, niềm tin của mẹ đối với con và vai trò to lớn của nhà trường.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vi-V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vi-V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82002854-981D-4944-A97C-0A41EC36C5F5}"/>
              </a:ext>
            </a:extLst>
          </p:cNvPr>
          <p:cNvSpPr>
            <a:spLocks/>
          </p:cNvSpPr>
          <p:nvPr/>
        </p:nvSpPr>
        <p:spPr bwMode="auto">
          <a:xfrm>
            <a:off x="1371600" y="5181600"/>
            <a:ext cx="7086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vi-VN" sz="2800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Bố cục:</a:t>
            </a:r>
            <a:r>
              <a:rPr lang="en-US" altLang="vi-V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phần.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vi-V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vi-VN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85B59FF6-2FA3-4BEF-ACCD-F95D3487D0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19200"/>
            <a:ext cx="6704013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2EEFE66-0D0E-4C34-9526-4C0A349D6C71}"/>
              </a:ext>
            </a:extLst>
          </p:cNvPr>
          <p:cNvSpPr/>
          <p:nvPr/>
        </p:nvSpPr>
        <p:spPr>
          <a:xfrm>
            <a:off x="533400" y="228600"/>
            <a:ext cx="660950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vi-VN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II. Tìm hiểu văn bản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>
            <a:extLst>
              <a:ext uri="{FF2B5EF4-FFF2-40B4-BE49-F238E27FC236}">
                <a16:creationId xmlns:a16="http://schemas.microsoft.com/office/drawing/2014/main" xmlns="" id="{28EC39A0-E030-4CDE-97E0-5724B2B06B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9096375" cy="682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6C2ACB-F0A1-47A5-986C-D5E48880B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428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vi-VN" sz="3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Đêm trước ngày khai trường, tâm trạng của con và mẹ có gì khác nhau?</a:t>
            </a:r>
          </a:p>
        </p:txBody>
      </p:sp>
      <p:sp>
        <p:nvSpPr>
          <p:cNvPr id="4" name="Action Button: Help 3">
            <a:hlinkClick r:id="" action="ppaction://noaction" highlightClick="1"/>
            <a:extLst>
              <a:ext uri="{FF2B5EF4-FFF2-40B4-BE49-F238E27FC236}">
                <a16:creationId xmlns:a16="http://schemas.microsoft.com/office/drawing/2014/main" xmlns="" id="{999CA54E-88DA-4CFF-9AA2-65A514881E17}"/>
              </a:ext>
            </a:extLst>
          </p:cNvPr>
          <p:cNvSpPr/>
          <p:nvPr/>
        </p:nvSpPr>
        <p:spPr>
          <a:xfrm>
            <a:off x="228600" y="269875"/>
            <a:ext cx="914400" cy="838200"/>
          </a:xfrm>
          <a:prstGeom prst="actionButtonHelp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xmlns="" id="{114D2CC5-5160-41AD-BD07-9BCBC2CEC03C}"/>
              </a:ext>
            </a:extLst>
          </p:cNvPr>
          <p:cNvGraphicFramePr>
            <a:graphicFrameLocks noGrp="1"/>
          </p:cNvGraphicFramePr>
          <p:nvPr/>
        </p:nvGraphicFramePr>
        <p:xfrm>
          <a:off x="1371600" y="2514600"/>
          <a:ext cx="6781800" cy="15462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0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90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2339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Về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mẹ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Về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con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2828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Thao</a:t>
                      </a:r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i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thức</a:t>
                      </a:r>
                      <a:r>
                        <a:rPr lang="en-US" sz="2400" b="0" i="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400" b="0" i="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ngủ</a:t>
                      </a:r>
                      <a:endParaRPr lang="en-US" sz="2400" b="0" i="0" baseline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400" b="0" i="0" baseline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Suy</a:t>
                      </a:r>
                      <a:r>
                        <a:rPr lang="en-US" sz="2400" b="0" i="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nghĩ</a:t>
                      </a:r>
                      <a:r>
                        <a:rPr lang="en-US" sz="2400" b="0" i="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i="0" baseline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miên</a:t>
                      </a:r>
                      <a:r>
                        <a:rPr lang="en-US" sz="2400" b="0" i="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man</a:t>
                      </a:r>
                      <a:endParaRPr lang="en-US" sz="2400" b="0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Vô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  <a:endParaRPr lang="en-US" sz="2400" baseline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400" baseline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Thanh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thản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88" marB="456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BF5890-AE2A-4141-ABF9-E461EB15C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vi-VN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1.</a:t>
            </a:r>
            <a:r>
              <a:rPr lang="en-US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F1499E-F735-48CF-BBF0-C345550F6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ngủ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trằn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trọc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buông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đắp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Font typeface="Arial" charset="0"/>
              <a:buNone/>
              <a:defRPr/>
            </a:pP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=&gt;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mình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ngoại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ngoại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...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vi-VN" sz="2400" i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láy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vi-VN" sz="2400" i="1" dirty="0">
                <a:latin typeface="Times New Roman" pitchFamily="18" charset="0"/>
                <a:cs typeface="Times New Roman" pitchFamily="18" charset="0"/>
              </a:rPr>
              <a:t>/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xưa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=&gt;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giàu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trường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E2C5FD-AD85-4FEE-BF5C-85C1E6ECA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vi-VN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2.</a:t>
            </a:r>
            <a:r>
              <a:rPr lang="en-US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dục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4775A9-F604-4EF8-B8FE-8B2D82E63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vi-VN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Liên tưởng đến ngày khai trường ở Nhật </a:t>
            </a:r>
            <a:endParaRPr lang="vi-VN" altLang="vi-VN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vi-VN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Trọng đại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vi-VN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US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Ước mơ về một nền giáo dục tiến bộ </a:t>
            </a:r>
            <a:endParaRPr lang="vi-VN" altLang="vi-VN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vi-VN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Quan điểm </a:t>
            </a:r>
            <a:r>
              <a:rPr lang="vi-VN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ai cũng biết rằng… đến một thế hệ</a:t>
            </a:r>
            <a:r>
              <a:rPr lang="vi-VN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en-US" altLang="vi-VN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vi-VN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Giáo dục rất quan trọng không được phép sai lầm</a:t>
            </a:r>
            <a:endParaRPr lang="vi-VN" altLang="vi-VN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vi-VN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cầm tay con buông tay đi đi con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vi-VN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US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Muốn con tự lập</a:t>
            </a:r>
            <a:r>
              <a:rPr lang="vi-VN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 tự tin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vi-VN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Nhà trường là một thế giới kì diệu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vi-VN" altLang="vi-VN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vi-VN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So sánh</a:t>
            </a:r>
            <a:r>
              <a:rPr lang="vi-VN" altLang="vi-VN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vi-VN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khẳng định vai trò to lớn của nhà trường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vi-VN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trang bị kiến thức </a:t>
            </a:r>
            <a:r>
              <a:rPr lang="vi-VN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dạy </a:t>
            </a:r>
            <a:r>
              <a:rPr lang="en-US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cho người ta </a:t>
            </a:r>
            <a:r>
              <a:rPr lang="vi-VN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 đạo lý làm người bồi dưỡng những tình cảm tốt đẹp </a:t>
            </a:r>
            <a:r>
              <a:rPr lang="vi-VN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,c</a:t>
            </a:r>
            <a:r>
              <a:rPr lang="en-US" alt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hắp cánh ước mơ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vi-VN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00EB45-CECF-4652-8108-E5437B4852D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69925" y="533400"/>
            <a:ext cx="8229600" cy="5592763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vi-V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vi-VN" sz="2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III. Tổng kết: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vi-V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 </a:t>
            </a:r>
            <a:r>
              <a:rPr lang="en-US" altLang="vi-VN" sz="2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Nghệ thuật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vi-VN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- L</a:t>
            </a:r>
            <a:r>
              <a:rPr lang="en-US" altLang="vi-VN" sz="2800" b="1" i="1">
                <a:latin typeface="Times New Roman" panose="02020603050405020304" pitchFamily="18" charset="0"/>
              </a:rPr>
              <a:t>ựa chọn hình thức tự bạch như những dòng nhật kí của người mẹ nói với con.</a:t>
            </a:r>
            <a:endParaRPr lang="en-US" altLang="vi-VN" sz="28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vi-VN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vi-VN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- Sử dụng ngôn ngữ biểu cảm.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vi-VN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vi-VN" sz="2800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 Nội dung</a:t>
            </a:r>
            <a:r>
              <a:rPr lang="en-US" altLang="vi-VN" sz="2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vi-V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i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 nhớ: Sgk</a:t>
            </a:r>
          </a:p>
          <a:p>
            <a:pPr marL="0" indent="0" eaLnBrk="1" hangingPunct="1">
              <a:buFontTx/>
              <a:buChar char="-"/>
            </a:pPr>
            <a:r>
              <a:rPr lang="en-US" altLang="vi-VN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Tấm lòng yêu thương, tình cảm sâu nặng của người mẹ đối với con.</a:t>
            </a:r>
          </a:p>
          <a:p>
            <a:pPr marL="0" indent="0" eaLnBrk="1" hangingPunct="1">
              <a:buFontTx/>
              <a:buChar char="-"/>
            </a:pPr>
            <a:r>
              <a:rPr lang="en-US" altLang="vi-VN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Vai trò to lớn của nhà trường đối với cuộc sống mỗi con người.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vi-VN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6502E03-F85A-42EE-9561-BF878869E9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0175" y="304800"/>
            <a:ext cx="6699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WordArt 4">
            <a:extLst>
              <a:ext uri="{FF2B5EF4-FFF2-40B4-BE49-F238E27FC236}">
                <a16:creationId xmlns:a16="http://schemas.microsoft.com/office/drawing/2014/main" xmlns="" id="{681B40A2-2272-4453-A9B8-D80A8832A6F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52600" y="457200"/>
            <a:ext cx="45720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7200" kern="10">
                <a:ln w="9525">
                  <a:solidFill>
                    <a:srgbClr val="CCFF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CỦNG  CỐ</a:t>
            </a:r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xmlns="" id="{0D86A8D9-BD01-4C4D-A9D2-3F9845BDE9D9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066800" y="1828800"/>
            <a:ext cx="7127875" cy="4497388"/>
          </a:xfrm>
        </p:spPr>
        <p:txBody>
          <a:bodyPr/>
          <a:lstStyle/>
          <a:p>
            <a:pPr>
              <a:buFontTx/>
              <a:buNone/>
            </a:pPr>
            <a:r>
              <a:rPr lang="en-US" altLang="vi-VN" sz="2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</a:t>
            </a:r>
            <a:r>
              <a:rPr lang="en-US" altLang="vi-VN" sz="28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bản </a:t>
            </a:r>
            <a:r>
              <a:rPr lang="en-US" altLang="vi-VN" sz="2800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Cổng trường mở ra</a:t>
            </a:r>
            <a:r>
              <a:rPr lang="en-US" altLang="vi-VN" sz="2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viết về nội dung gì ?</a:t>
            </a:r>
          </a:p>
          <a:p>
            <a:pPr>
              <a:buFontTx/>
              <a:buNone/>
            </a:pPr>
            <a:r>
              <a:rPr lang="en-US" alt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vi-V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Miêu tả quang cảnh ngày khai trường </a:t>
            </a:r>
          </a:p>
          <a:p>
            <a:pPr>
              <a:buFontTx/>
              <a:buNone/>
            </a:pPr>
            <a:r>
              <a:rPr lang="en-US" alt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vi-V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Bàn về vai trò của nhà trường trong việc   giáo dục thế hệ trẻ.</a:t>
            </a:r>
          </a:p>
          <a:p>
            <a:pPr>
              <a:buFontTx/>
              <a:buNone/>
            </a:pPr>
            <a:r>
              <a:rPr lang="en-US" alt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vi-V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Kể về tâm trạng của một chú bé trong ngày đầu tiên đến trường . </a:t>
            </a:r>
          </a:p>
          <a:p>
            <a:pPr>
              <a:buFontTx/>
              <a:buNone/>
            </a:pPr>
            <a:r>
              <a:rPr lang="en-US" alt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vi-V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Tái hiện lại những tâm tư tình cảm của người mẹ trong đêm trước ngày khai trường vào lớp một của con.</a:t>
            </a:r>
          </a:p>
        </p:txBody>
      </p:sp>
      <p:sp>
        <p:nvSpPr>
          <p:cNvPr id="17434" name="AutoShape 26">
            <a:extLst>
              <a:ext uri="{FF2B5EF4-FFF2-40B4-BE49-F238E27FC236}">
                <a16:creationId xmlns:a16="http://schemas.microsoft.com/office/drawing/2014/main" xmlns="" id="{EFAAC5E7-24E7-41B9-AFDA-59C007E58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24400"/>
            <a:ext cx="838200" cy="762000"/>
          </a:xfrm>
          <a:prstGeom prst="cloudCallout">
            <a:avLst>
              <a:gd name="adj1" fmla="val -43750"/>
              <a:gd name="adj2" fmla="val 6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800" b="1">
                <a:solidFill>
                  <a:srgbClr val="FF0000"/>
                </a:solidFill>
                <a:latin typeface="Arial" panose="020B0604020202020204" pitchFamily="34" charset="0"/>
              </a:rPr>
              <a:t>D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7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7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7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7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7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7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7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7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7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74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74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74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04&quot;&gt;&lt;property id=&quot;20148&quot; value=&quot;5&quot;/&gt;&lt;property id=&quot;20300&quot; value=&quot;Slide 3&quot;/&gt;&lt;property id=&quot;20307&quot; value=&quot;260&quot;/&gt;&lt;/object&gt;&lt;object type=&quot;3&quot; unique_id=&quot;10005&quot;&gt;&lt;property id=&quot;20148&quot; value=&quot;5&quot;/&gt;&lt;property id=&quot;20300&quot; value=&quot;Slide 4&quot;/&gt;&lt;property id=&quot;20307&quot; value=&quot;270&quot;/&gt;&lt;/object&gt;&lt;object type=&quot;3&quot; unique_id=&quot;10006&quot;&gt;&lt;property id=&quot;20148&quot; value=&quot;5&quot;/&gt;&lt;property id=&quot;20300&quot; value=&quot;Slide 5 - &amp;quot;Đêm trước ngày khai trường, tâm trạng của con và mẹ có gì khác nhau?&amp;quot;&quot;/&gt;&lt;property id=&quot;20307&quot; value=&quot;262&quot;/&gt;&lt;/object&gt;&lt;object type=&quot;3&quot; unique_id=&quot;10007&quot;&gt;&lt;property id=&quot;20148&quot; value=&quot;5&quot;/&gt;&lt;property id=&quot;20300&quot; value=&quot;Slide 6 - &amp;quot;1.Tâm tư tình cảm của mẹ  &amp;quot;&quot;/&gt;&lt;property id=&quot;20307&quot; value=&quot;274&quot;/&gt;&lt;/object&gt;&lt;object type=&quot;3&quot; unique_id=&quot;10008&quot;&gt;&lt;property id=&quot;20148&quot; value=&quot;5&quot;/&gt;&lt;property id=&quot;20300&quot; value=&quot;Slide 7 - &amp;quot;2.Cảm nghĩ của người mẹ về vai trò của giáo dục&amp;quot;&quot;/&gt;&lt;property id=&quot;20307&quot; value=&quot;275&quot;/&gt;&lt;/object&gt;&lt;object type=&quot;3&quot; unique_id=&quot;10009&quot;&gt;&lt;property id=&quot;20148&quot; value=&quot;5&quot;/&gt;&lt;property id=&quot;20300&quot; value=&quot;Slide 8&quot;/&gt;&lt;property id=&quot;20307&quot; value=&quot;269&quot;/&gt;&lt;/object&gt;&lt;object type=&quot;3&quot; unique_id=&quot;10010&quot;&gt;&lt;property id=&quot;20148&quot; value=&quot;5&quot;/&gt;&lt;property id=&quot;20300&quot; value=&quot;Slide 9&quot;/&gt;&lt;property id=&quot;20307&quot; value=&quot;272&quot;/&gt;&lt;/object&gt;&lt;object type=&quot;3&quot; unique_id=&quot;10011&quot;&gt;&lt;property id=&quot;20148&quot; value=&quot;5&quot;/&gt;&lt;property id=&quot;20300&quot; value=&quot;Slide 10&quot;/&gt;&lt;property id=&quot;20307&quot; value=&quot;273&quot;/&gt;&lt;/object&gt;&lt;object type=&quot;3&quot; unique_id=&quot;10012&quot;&gt;&lt;property id=&quot;20148&quot; value=&quot;5&quot;/&gt;&lt;property id=&quot;20300&quot; value=&quot;Slide 11 - &amp;quot;Dặn dò&amp;quot;&quot;/&gt;&lt;property id=&quot;20307&quot; value=&quot;265&quot;/&gt;&lt;/object&gt;&lt;object type=&quot;3&quot; unique_id=&quot;10037&quot;&gt;&lt;property id=&quot;20148&quot; value=&quot;5&quot;/&gt;&lt;property id=&quot;20300&quot; value=&quot;Slide 2 - &amp;quot;Cổng trường mở ra&amp;quot;&quot;/&gt;&lt;property id=&quot;20307&quot; value=&quot;276&quot;/&gt;&lt;/object&gt;&lt;/object&gt;&lt;object type=&quot;8&quot; unique_id=&quot;1002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</TotalTime>
  <Words>657</Words>
  <Application>Microsoft Office PowerPoint</Application>
  <PresentationFormat>On-screen Show (4:3)</PresentationFormat>
  <Paragraphs>68</Paragraphs>
  <Slides>11</Slides>
  <Notes>0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Cổng trường mở ra</vt:lpstr>
      <vt:lpstr>PowerPoint Presentation</vt:lpstr>
      <vt:lpstr>PowerPoint Presentation</vt:lpstr>
      <vt:lpstr>Đêm trước ngày khai trường, tâm trạng của con và mẹ có gì khác nhau?</vt:lpstr>
      <vt:lpstr>1.Tâm tư tình cảm của mẹ  </vt:lpstr>
      <vt:lpstr>2.Cảm nghĩ của người mẹ về vai trò của giáo dục</vt:lpstr>
      <vt:lpstr>PowerPoint Presentation</vt:lpstr>
      <vt:lpstr>PowerPoint Presentation</vt:lpstr>
      <vt:lpstr>PowerPoint Presentation</vt:lpstr>
      <vt:lpstr>Dặn dò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1: Sự hình thành và phát triển của xã hội phong kiến ở Châu Âu ( Thời sơ-trung kì trung đại)</dc:title>
  <dc:creator>Yến Vy</dc:creator>
  <cp:lastModifiedBy>Admin</cp:lastModifiedBy>
  <cp:revision>51</cp:revision>
  <dcterms:created xsi:type="dcterms:W3CDTF">2006-08-16T00:00:00Z</dcterms:created>
  <dcterms:modified xsi:type="dcterms:W3CDTF">2020-10-15T06:03:38Z</dcterms:modified>
</cp:coreProperties>
</file>