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70" r:id="rId15"/>
    <p:sldId id="271" r:id="rId16"/>
    <p:sldId id="274" r:id="rId17"/>
    <p:sldId id="281" r:id="rId18"/>
    <p:sldId id="279" r:id="rId19"/>
    <p:sldId id="283" r:id="rId20"/>
    <p:sldId id="275" r:id="rId21"/>
    <p:sldId id="284" r:id="rId22"/>
    <p:sldId id="277" r:id="rId23"/>
    <p:sldId id="282" r:id="rId24"/>
    <p:sldId id="285" r:id="rId25"/>
    <p:sldId id="28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60C3"/>
    <a:srgbClr val="F1A0FE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8" autoAdjust="0"/>
    <p:restoredTop sz="94624" autoAdjust="0"/>
  </p:normalViewPr>
  <p:slideViewPr>
    <p:cSldViewPr>
      <p:cViewPr>
        <p:scale>
          <a:sx n="64" d="100"/>
          <a:sy n="64" d="100"/>
        </p:scale>
        <p:origin x="-67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D47C19-1FA9-4B6D-9D19-222ECDC02A05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6B6546-BEE3-415D-929F-DE78D20009A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jpe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838200"/>
            <a:ext cx="54102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GAME SHOW</a:t>
            </a: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914400" y="1828800"/>
            <a:ext cx="4572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914400" y="2209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>
            <a:hlinkClick r:id="rId5" action="ppaction://hlinksldjump"/>
          </p:cNvPr>
          <p:cNvSpPr txBox="1"/>
          <p:nvPr/>
        </p:nvSpPr>
        <p:spPr>
          <a:xfrm>
            <a:off x="914400" y="2590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TextBox 9">
            <a:hlinkClick r:id="rId6" action="ppaction://hlinksldjump"/>
          </p:cNvPr>
          <p:cNvSpPr txBox="1"/>
          <p:nvPr/>
        </p:nvSpPr>
        <p:spPr>
          <a:xfrm>
            <a:off x="914400" y="2971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TextBox 10">
            <a:hlinkClick r:id="rId7" action="ppaction://hlinksldjump"/>
          </p:cNvPr>
          <p:cNvSpPr txBox="1"/>
          <p:nvPr/>
        </p:nvSpPr>
        <p:spPr>
          <a:xfrm>
            <a:off x="914400" y="3352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2" name="TextBox 11">
            <a:hlinkClick r:id="rId8" action="ppaction://hlinksldjump"/>
          </p:cNvPr>
          <p:cNvSpPr txBox="1"/>
          <p:nvPr/>
        </p:nvSpPr>
        <p:spPr>
          <a:xfrm>
            <a:off x="914400" y="3733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3" name="TextBox 12">
            <a:hlinkClick r:id="rId9" action="ppaction://hlinksldjump"/>
          </p:cNvPr>
          <p:cNvSpPr txBox="1"/>
          <p:nvPr/>
        </p:nvSpPr>
        <p:spPr>
          <a:xfrm>
            <a:off x="914400" y="4114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4" name="TextBox 13">
            <a:hlinkClick r:id="rId10" action="ppaction://hlinksldjump"/>
          </p:cNvPr>
          <p:cNvSpPr txBox="1"/>
          <p:nvPr/>
        </p:nvSpPr>
        <p:spPr>
          <a:xfrm>
            <a:off x="914400" y="4495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1828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0" y="1828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Â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200400" y="1828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43200" y="1828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14800" y="1828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657600" y="1828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Ặ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43600" y="1828800"/>
            <a:ext cx="457200" cy="381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86400" y="1828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Ê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0" y="1828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86400" y="2209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943600" y="2209800"/>
            <a:ext cx="457200" cy="381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2209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Â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29200" y="1828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43600" y="2590800"/>
            <a:ext cx="457200" cy="381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0" y="2209800"/>
            <a:ext cx="4572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029200" y="2590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86400" y="2590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Ó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00400" y="2590800"/>
            <a:ext cx="4572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657600" y="2590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114800" y="2590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Â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72000" y="2590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229600" y="2209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7772400" y="2209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Ọ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7315200" y="2209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858000" y="2209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400800" y="2209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Ú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657600" y="4114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772400" y="3733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315200" y="3733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Ể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400800" y="3352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315200" y="3352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858000" y="3352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Ị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486400" y="3352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400800" y="2971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943600" y="2971800"/>
            <a:ext cx="457200" cy="381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486400" y="2971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Ủ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029200" y="2971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572000" y="2971800"/>
            <a:ext cx="4572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858000" y="2971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Ữ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943600" y="3352800"/>
            <a:ext cx="457200" cy="36933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400800" y="3733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Đ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858000" y="3733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029200" y="3733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486400" y="3733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Ậ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943600" y="3733800"/>
            <a:ext cx="457200" cy="36933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114800" y="4114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029200" y="4114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Ứ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486400" y="4114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5943600" y="4114800"/>
            <a:ext cx="457200" cy="381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572000" y="4114800"/>
            <a:ext cx="4572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114800" y="4495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4572000" y="4495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Ị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029200" y="4495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486400" y="4495800"/>
            <a:ext cx="4572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200400" y="4114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Ẫ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7772400" y="3352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8686800" y="3352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8229600" y="3352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Ậ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572000" y="3733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943600" y="4495800"/>
            <a:ext cx="457200" cy="381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Ữ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2743200" y="4114800"/>
            <a:ext cx="457200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</p:spTree>
  </p:cSld>
  <p:clrMapOvr>
    <a:masterClrMapping/>
  </p:clrMapOvr>
  <p:transition advClick="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8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      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86:  </a:t>
            </a:r>
            <a:endParaRPr lang="en-US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884237"/>
            <a:ext cx="6934200" cy="5364163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THÊM TRẠNG NGỮ CHO CÂU</a:t>
            </a:r>
          </a:p>
          <a:p>
            <a:pPr algn="ctr">
              <a:buNone/>
            </a:pPr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GV: </a:t>
            </a:r>
            <a:r>
              <a:rPr lang="en-US" sz="28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Trần</a:t>
            </a:r>
            <a:r>
              <a:rPr lang="en-US" sz="2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 </a:t>
            </a:r>
            <a:r>
              <a:rPr lang="en-US" sz="28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Kiều</a:t>
            </a:r>
            <a:r>
              <a:rPr lang="en-US" sz="2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 </a:t>
            </a:r>
            <a:r>
              <a:rPr lang="en-US" sz="28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Trang</a:t>
            </a:r>
            <a:endParaRPr lang="en-US" sz="28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vi-VN" b="1" i="1" dirty="0" smtClean="0">
                <a:latin typeface="+mn-lt"/>
              </a:rPr>
              <a:t>I, Đặc điểm của trạng ngữ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389120"/>
          </a:xfrm>
        </p:spPr>
        <p:txBody>
          <a:bodyPr/>
          <a:lstStyle/>
          <a:p>
            <a:r>
              <a:rPr lang="en-US" b="1" dirty="0" smtClean="0"/>
              <a:t>1.VD: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sz="2800" dirty="0" err="1" smtClean="0"/>
              <a:t>Dưới</a:t>
            </a:r>
            <a:r>
              <a:rPr lang="en-US" sz="2800" dirty="0" smtClean="0"/>
              <a:t> </a:t>
            </a:r>
            <a:r>
              <a:rPr lang="en-US" sz="2800" dirty="0" err="1" smtClean="0"/>
              <a:t>bóng</a:t>
            </a:r>
            <a:r>
              <a:rPr lang="en-US" sz="2800" dirty="0" smtClean="0"/>
              <a:t> </a:t>
            </a:r>
            <a:r>
              <a:rPr lang="en-US" sz="2800" dirty="0" err="1" smtClean="0"/>
              <a:t>tre</a:t>
            </a:r>
            <a:r>
              <a:rPr lang="en-US" sz="2800" dirty="0" smtClean="0"/>
              <a:t> </a:t>
            </a:r>
            <a:r>
              <a:rPr lang="en-US" sz="2800" dirty="0" err="1" smtClean="0"/>
              <a:t>xanh</a:t>
            </a:r>
            <a:r>
              <a:rPr lang="en-US" sz="2800" dirty="0" smtClean="0"/>
              <a:t>,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lâu</a:t>
            </a:r>
            <a:r>
              <a:rPr lang="en-US" sz="2800" dirty="0" smtClean="0"/>
              <a:t> </a:t>
            </a:r>
            <a:r>
              <a:rPr lang="en-US" sz="2800" dirty="0" err="1" smtClean="0"/>
              <a:t>đời</a:t>
            </a:r>
            <a:r>
              <a:rPr lang="en-US" sz="2800" dirty="0" smtClean="0"/>
              <a:t>,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dân</a:t>
            </a:r>
            <a:r>
              <a:rPr lang="en-US" sz="2800" dirty="0" smtClean="0"/>
              <a:t> </a:t>
            </a:r>
            <a:r>
              <a:rPr lang="en-US" sz="2800" dirty="0" err="1" smtClean="0"/>
              <a:t>cày</a:t>
            </a:r>
            <a:r>
              <a:rPr lang="en-US" sz="2800" dirty="0" smtClean="0"/>
              <a:t> </a:t>
            </a:r>
            <a:r>
              <a:rPr lang="en-US" sz="2800" dirty="0" err="1" smtClean="0"/>
              <a:t>Việt</a:t>
            </a:r>
            <a:r>
              <a:rPr lang="en-US" sz="2800" dirty="0" smtClean="0"/>
              <a:t> Nam </a:t>
            </a:r>
            <a:r>
              <a:rPr lang="en-US" sz="2800" dirty="0" err="1" smtClean="0"/>
              <a:t>dựng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, </a:t>
            </a:r>
            <a:r>
              <a:rPr lang="en-US" sz="2800" dirty="0" err="1" smtClean="0"/>
              <a:t>dựng</a:t>
            </a:r>
            <a:r>
              <a:rPr lang="en-US" sz="2800" dirty="0" smtClean="0"/>
              <a:t> </a:t>
            </a:r>
            <a:r>
              <a:rPr lang="en-US" sz="2800" dirty="0" err="1" smtClean="0"/>
              <a:t>cửa</a:t>
            </a:r>
            <a:r>
              <a:rPr lang="en-US" sz="2800" dirty="0" smtClean="0"/>
              <a:t>, </a:t>
            </a:r>
            <a:r>
              <a:rPr lang="en-US" sz="2800" dirty="0" err="1" smtClean="0"/>
              <a:t>vỡ</a:t>
            </a:r>
            <a:r>
              <a:rPr lang="en-US" sz="2800" dirty="0" smtClean="0"/>
              <a:t> </a:t>
            </a:r>
            <a:r>
              <a:rPr lang="en-US" sz="2800" dirty="0" err="1" smtClean="0"/>
              <a:t>ruộng</a:t>
            </a:r>
            <a:r>
              <a:rPr lang="en-US" sz="2800" dirty="0" smtClean="0"/>
              <a:t>, </a:t>
            </a:r>
            <a:r>
              <a:rPr lang="en-US" sz="2800" dirty="0" err="1" smtClean="0"/>
              <a:t>khai</a:t>
            </a:r>
            <a:r>
              <a:rPr lang="en-US" sz="2800" dirty="0" smtClean="0"/>
              <a:t> </a:t>
            </a:r>
            <a:r>
              <a:rPr lang="en-US" sz="2800" dirty="0" err="1" smtClean="0"/>
              <a:t>hoang</a:t>
            </a:r>
            <a:r>
              <a:rPr lang="en-US" sz="2800" dirty="0" smtClean="0"/>
              <a:t>. </a:t>
            </a:r>
            <a:r>
              <a:rPr lang="en-US" sz="2800" dirty="0" err="1" smtClean="0"/>
              <a:t>Tre</a:t>
            </a:r>
            <a:r>
              <a:rPr lang="en-US" sz="2800" dirty="0" smtClean="0"/>
              <a:t> </a:t>
            </a:r>
            <a:r>
              <a:rPr lang="en-US" sz="2800" dirty="0" err="1" smtClean="0"/>
              <a:t>ăn</a:t>
            </a:r>
            <a:r>
              <a:rPr lang="en-US" sz="2800" dirty="0" smtClean="0"/>
              <a:t> ở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, </a:t>
            </a:r>
            <a:r>
              <a:rPr lang="en-US" sz="2800" dirty="0" err="1" smtClean="0"/>
              <a:t>đời</a:t>
            </a:r>
            <a:r>
              <a:rPr lang="en-US" sz="2800" dirty="0" smtClean="0"/>
              <a:t> </a:t>
            </a:r>
            <a:r>
              <a:rPr lang="en-US" sz="2800" dirty="0" err="1" smtClean="0"/>
              <a:t>đời</a:t>
            </a:r>
            <a:r>
              <a:rPr lang="en-US" sz="2800" dirty="0" smtClean="0"/>
              <a:t> , </a:t>
            </a:r>
            <a:r>
              <a:rPr lang="en-US" sz="2800" dirty="0" err="1" smtClean="0"/>
              <a:t>kiếp</a:t>
            </a:r>
            <a:r>
              <a:rPr lang="en-US" sz="2800" dirty="0" smtClean="0"/>
              <a:t> </a:t>
            </a:r>
            <a:r>
              <a:rPr lang="en-US" sz="2800" dirty="0" err="1" smtClean="0"/>
              <a:t>kiếp</a:t>
            </a:r>
            <a:r>
              <a:rPr lang="en-US" sz="2800" dirty="0" smtClean="0"/>
              <a:t>. 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Tre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thế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mấy</a:t>
            </a:r>
            <a:r>
              <a:rPr lang="en-US" sz="2800" dirty="0" smtClean="0"/>
              <a:t> </a:t>
            </a:r>
            <a:r>
              <a:rPr lang="en-US" sz="2800" dirty="0" err="1" smtClean="0"/>
              <a:t>nghìn</a:t>
            </a:r>
            <a:r>
              <a:rPr lang="en-US" sz="2800" dirty="0" smtClean="0"/>
              <a:t> </a:t>
            </a:r>
            <a:r>
              <a:rPr lang="en-US" sz="2800" dirty="0" err="1" smtClean="0"/>
              <a:t>năm</a:t>
            </a:r>
            <a:r>
              <a:rPr lang="en-US" sz="2800" dirty="0" smtClean="0"/>
              <a:t>.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thế</a:t>
            </a:r>
            <a:r>
              <a:rPr lang="en-US" sz="2800" dirty="0" smtClean="0"/>
              <a:t> </a:t>
            </a:r>
            <a:r>
              <a:rPr lang="en-US" sz="2800" dirty="0" err="1" smtClean="0"/>
              <a:t>kỉ</a:t>
            </a:r>
            <a:r>
              <a:rPr lang="en-US" sz="2800" dirty="0" smtClean="0"/>
              <a:t> “</a:t>
            </a:r>
            <a:r>
              <a:rPr lang="en-US" sz="2800" dirty="0" err="1" smtClean="0"/>
              <a:t>văn</a:t>
            </a:r>
            <a:r>
              <a:rPr lang="en-US" sz="2800" dirty="0" smtClean="0"/>
              <a:t> minh”, “</a:t>
            </a:r>
            <a:r>
              <a:rPr lang="en-US" sz="2800" dirty="0" err="1" smtClean="0"/>
              <a:t>khai</a:t>
            </a:r>
            <a:r>
              <a:rPr lang="en-US" sz="2800" dirty="0" smtClean="0"/>
              <a:t> </a:t>
            </a:r>
            <a:r>
              <a:rPr lang="en-US" sz="2800" dirty="0" err="1" smtClean="0"/>
              <a:t>hóa</a:t>
            </a:r>
            <a:r>
              <a:rPr lang="en-US" sz="2800" dirty="0" smtClean="0"/>
              <a:t>”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dân</a:t>
            </a:r>
            <a:r>
              <a:rPr lang="en-US" sz="2800" dirty="0" smtClean="0"/>
              <a:t> </a:t>
            </a:r>
            <a:r>
              <a:rPr lang="en-US" sz="2800" dirty="0" err="1" smtClean="0"/>
              <a:t>cũng</a:t>
            </a:r>
            <a:r>
              <a:rPr lang="en-US" sz="2800" dirty="0" smtClean="0"/>
              <a:t>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tấc</a:t>
            </a:r>
            <a:r>
              <a:rPr lang="en-US" sz="2800" dirty="0" smtClean="0"/>
              <a:t> </a:t>
            </a:r>
            <a:r>
              <a:rPr lang="en-US" sz="2800" dirty="0" err="1" smtClean="0"/>
              <a:t>sắt</a:t>
            </a:r>
            <a:r>
              <a:rPr lang="en-US" sz="2800" dirty="0" smtClean="0"/>
              <a:t>. </a:t>
            </a:r>
            <a:r>
              <a:rPr lang="en-US" sz="2800" dirty="0" err="1" smtClean="0"/>
              <a:t>Tre</a:t>
            </a:r>
            <a:r>
              <a:rPr lang="en-US" sz="2800" dirty="0" smtClean="0"/>
              <a:t> </a:t>
            </a:r>
            <a:r>
              <a:rPr lang="en-US" sz="2800" dirty="0" err="1" smtClean="0"/>
              <a:t>vẫn</a:t>
            </a:r>
            <a:r>
              <a:rPr lang="en-US" sz="2800" dirty="0" smtClean="0"/>
              <a:t> </a:t>
            </a:r>
            <a:r>
              <a:rPr lang="en-US" sz="2800" dirty="0" err="1" smtClean="0"/>
              <a:t>còn</a:t>
            </a:r>
            <a:r>
              <a:rPr lang="en-US" sz="2800" dirty="0" smtClean="0"/>
              <a:t>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vất</a:t>
            </a:r>
            <a:r>
              <a:rPr lang="en-US" sz="2800" dirty="0" smtClean="0"/>
              <a:t> </a:t>
            </a:r>
            <a:r>
              <a:rPr lang="en-US" sz="2800" dirty="0" err="1" smtClean="0"/>
              <a:t>vả</a:t>
            </a:r>
            <a:r>
              <a:rPr lang="en-US" sz="2800" dirty="0" smtClean="0"/>
              <a:t> </a:t>
            </a:r>
            <a:r>
              <a:rPr lang="en-US" sz="2800" dirty="0" err="1" smtClean="0"/>
              <a:t>mãi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. </a:t>
            </a:r>
            <a:r>
              <a:rPr lang="en-US" sz="2800" dirty="0" err="1" smtClean="0"/>
              <a:t>Cối</a:t>
            </a:r>
            <a:r>
              <a:rPr lang="en-US" sz="2800" dirty="0" smtClean="0"/>
              <a:t> </a:t>
            </a:r>
            <a:r>
              <a:rPr lang="en-US" sz="2800" dirty="0" err="1" smtClean="0"/>
              <a:t>xay</a:t>
            </a:r>
            <a:r>
              <a:rPr lang="en-US" sz="2800" dirty="0" smtClean="0"/>
              <a:t> </a:t>
            </a:r>
            <a:r>
              <a:rPr lang="en-US" sz="2800" dirty="0" err="1" smtClean="0"/>
              <a:t>tre</a:t>
            </a:r>
            <a:r>
              <a:rPr lang="en-US" sz="2800" dirty="0" smtClean="0"/>
              <a:t> </a:t>
            </a:r>
            <a:r>
              <a:rPr lang="en-US" sz="2800" dirty="0" err="1" smtClean="0"/>
              <a:t>nặng</a:t>
            </a:r>
            <a:r>
              <a:rPr lang="en-US" sz="2800" dirty="0" smtClean="0"/>
              <a:t> </a:t>
            </a:r>
            <a:r>
              <a:rPr lang="en-US" sz="2800" dirty="0" err="1" smtClean="0"/>
              <a:t>nề</a:t>
            </a:r>
            <a:r>
              <a:rPr lang="en-US" sz="2800" dirty="0" smtClean="0"/>
              <a:t> quay,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nghìn</a:t>
            </a:r>
            <a:r>
              <a:rPr lang="en-US" sz="2800" dirty="0" smtClean="0"/>
              <a:t> </a:t>
            </a:r>
            <a:r>
              <a:rPr lang="en-US" sz="2800" dirty="0" err="1" smtClean="0"/>
              <a:t>đời</a:t>
            </a:r>
            <a:r>
              <a:rPr lang="en-US" sz="2800" dirty="0" smtClean="0"/>
              <a:t> nay, </a:t>
            </a:r>
            <a:r>
              <a:rPr lang="en-US" sz="2800" dirty="0" err="1" smtClean="0"/>
              <a:t>xay</a:t>
            </a:r>
            <a:r>
              <a:rPr lang="en-US" sz="2800" dirty="0" smtClean="0"/>
              <a:t> </a:t>
            </a:r>
            <a:r>
              <a:rPr lang="en-US" sz="2800" dirty="0" err="1" smtClean="0"/>
              <a:t>nắm</a:t>
            </a:r>
            <a:r>
              <a:rPr lang="en-US" sz="2800" dirty="0" smtClean="0"/>
              <a:t> </a:t>
            </a:r>
            <a:r>
              <a:rPr lang="en-US" sz="2800" dirty="0" err="1" smtClean="0"/>
              <a:t>thóc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2514600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______________________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2514600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_______________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3352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_____________________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52694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_____________________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685800" y="1143000"/>
            <a:ext cx="7772400" cy="4267200"/>
          </a:xfrm>
          <a:prstGeom prst="cloud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i="1" dirty="0" err="1" smtClean="0"/>
              <a:t>Các</a:t>
            </a:r>
            <a:r>
              <a:rPr lang="en-US" sz="4800" i="1" dirty="0" smtClean="0"/>
              <a:t> </a:t>
            </a:r>
            <a:r>
              <a:rPr lang="en-US" sz="4800" i="1" dirty="0" err="1" smtClean="0"/>
              <a:t>trạng</a:t>
            </a:r>
            <a:r>
              <a:rPr lang="en-US" sz="4800" i="1" dirty="0" smtClean="0"/>
              <a:t> </a:t>
            </a:r>
            <a:r>
              <a:rPr lang="en-US" sz="4800" i="1" dirty="0" err="1" smtClean="0"/>
              <a:t>ngữ</a:t>
            </a:r>
            <a:r>
              <a:rPr lang="en-US" sz="4800" i="1" dirty="0" smtClean="0"/>
              <a:t> </a:t>
            </a:r>
            <a:r>
              <a:rPr lang="en-US" sz="4800" i="1" dirty="0" err="1" smtClean="0"/>
              <a:t>vừa</a:t>
            </a:r>
            <a:r>
              <a:rPr lang="en-US" sz="4800" i="1" dirty="0" smtClean="0"/>
              <a:t> </a:t>
            </a:r>
            <a:r>
              <a:rPr lang="en-US" sz="4800" i="1" dirty="0" err="1" smtClean="0"/>
              <a:t>tìm</a:t>
            </a:r>
            <a:r>
              <a:rPr lang="en-US" sz="4800" i="1" dirty="0" smtClean="0"/>
              <a:t> </a:t>
            </a:r>
            <a:r>
              <a:rPr lang="en-US" sz="4800" i="1" dirty="0" err="1" smtClean="0"/>
              <a:t>được</a:t>
            </a:r>
            <a:r>
              <a:rPr lang="en-US" sz="4800" i="1" dirty="0" smtClean="0"/>
              <a:t> </a:t>
            </a:r>
            <a:r>
              <a:rPr lang="en-US" sz="4800" i="1" dirty="0" err="1" smtClean="0"/>
              <a:t>đã</a:t>
            </a:r>
            <a:r>
              <a:rPr lang="en-US" sz="4800" i="1" dirty="0" smtClean="0"/>
              <a:t> </a:t>
            </a:r>
            <a:r>
              <a:rPr lang="en-US" sz="4800" i="1" dirty="0" err="1" smtClean="0"/>
              <a:t>bổ</a:t>
            </a:r>
            <a:r>
              <a:rPr lang="en-US" sz="4800" i="1" dirty="0" smtClean="0"/>
              <a:t> sung </a:t>
            </a:r>
            <a:r>
              <a:rPr lang="en-US" sz="4800" i="1" dirty="0" err="1" smtClean="0"/>
              <a:t>cho</a:t>
            </a:r>
            <a:r>
              <a:rPr lang="en-US" sz="4800" i="1" dirty="0" smtClean="0"/>
              <a:t> </a:t>
            </a:r>
            <a:r>
              <a:rPr lang="en-US" sz="4800" i="1" dirty="0" err="1" smtClean="0"/>
              <a:t>câu</a:t>
            </a:r>
            <a:r>
              <a:rPr lang="en-US" sz="4800" i="1" dirty="0" smtClean="0"/>
              <a:t> </a:t>
            </a:r>
            <a:r>
              <a:rPr lang="en-US" sz="4800" i="1" dirty="0" err="1" smtClean="0"/>
              <a:t>những</a:t>
            </a:r>
            <a:r>
              <a:rPr lang="en-US" sz="4800" i="1" dirty="0" smtClean="0"/>
              <a:t> </a:t>
            </a:r>
            <a:r>
              <a:rPr lang="en-US" sz="4800" i="1" dirty="0" err="1" smtClean="0"/>
              <a:t>nội</a:t>
            </a:r>
            <a:r>
              <a:rPr lang="en-US" sz="4800" i="1" dirty="0" smtClean="0"/>
              <a:t> dung </a:t>
            </a:r>
            <a:r>
              <a:rPr lang="en-US" sz="4800" i="1" dirty="0" err="1" smtClean="0"/>
              <a:t>gì</a:t>
            </a:r>
            <a:r>
              <a:rPr lang="en-US" sz="4800" i="1" dirty="0" smtClean="0"/>
              <a:t>? </a:t>
            </a:r>
            <a:endParaRPr lang="en-US" sz="4800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543800" cy="515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+mn-lt"/>
              </a:rPr>
              <a:t>2. </a:t>
            </a:r>
            <a:r>
              <a:rPr lang="en-US" dirty="0" err="1" smtClean="0">
                <a:latin typeface="+mn-lt"/>
              </a:rPr>
              <a:t>Nhận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xét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8229600" cy="5181600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vi-VN" sz="3600" dirty="0" smtClean="0">
                <a:solidFill>
                  <a:srgbClr val="0070C0"/>
                </a:solidFill>
              </a:rPr>
              <a:t>Dưới bóng tre </a:t>
            </a:r>
            <a:r>
              <a:rPr lang="en-US" sz="3600" dirty="0" err="1" smtClean="0">
                <a:solidFill>
                  <a:srgbClr val="0070C0"/>
                </a:solidFill>
              </a:rPr>
              <a:t>xanh</a:t>
            </a:r>
            <a:endParaRPr lang="en-US" sz="36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600" dirty="0" smtClean="0"/>
              <a:t>			</a:t>
            </a:r>
            <a:r>
              <a:rPr lang="en-US" sz="3600" dirty="0" smtClean="0">
                <a:solidFill>
                  <a:srgbClr val="C00000"/>
                </a:solidFill>
                <a:sym typeface="Wingdings" pitchFamily="2" charset="2"/>
              </a:rPr>
              <a:t></a:t>
            </a:r>
            <a:r>
              <a:rPr lang="vi-VN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TN </a:t>
            </a:r>
            <a:r>
              <a:rPr lang="en-US" sz="3600" dirty="0" err="1" smtClean="0">
                <a:solidFill>
                  <a:srgbClr val="C00000"/>
                </a:solidFill>
              </a:rPr>
              <a:t>chỉ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nơi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chốn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</a:p>
          <a:p>
            <a:pPr>
              <a:buClrTx/>
            </a:pPr>
            <a:r>
              <a:rPr lang="vi-VN" sz="3600" dirty="0" smtClean="0">
                <a:solidFill>
                  <a:srgbClr val="0070C0"/>
                </a:solidFill>
              </a:rPr>
              <a:t>Đã từ lâu đời</a:t>
            </a:r>
            <a:endParaRPr lang="en-US" sz="36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600" dirty="0" smtClean="0"/>
              <a:t>			</a:t>
            </a:r>
            <a:r>
              <a:rPr lang="en-US" sz="3600" dirty="0" smtClean="0">
                <a:solidFill>
                  <a:srgbClr val="C00000"/>
                </a:solidFill>
                <a:sym typeface="Wingdings" pitchFamily="2" charset="2"/>
              </a:rPr>
              <a:t></a:t>
            </a:r>
            <a:r>
              <a:rPr lang="vi-VN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TN </a:t>
            </a:r>
            <a:r>
              <a:rPr lang="en-US" sz="3600" dirty="0" err="1" smtClean="0">
                <a:solidFill>
                  <a:srgbClr val="C00000"/>
                </a:solidFill>
              </a:rPr>
              <a:t>chỉ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thời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gian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</a:p>
          <a:p>
            <a:pPr>
              <a:buClrTx/>
            </a:pPr>
            <a:r>
              <a:rPr lang="vi-VN" sz="3600" dirty="0" smtClean="0">
                <a:solidFill>
                  <a:srgbClr val="0070C0"/>
                </a:solidFill>
              </a:rPr>
              <a:t>Đời đời, kiếp kiếp </a:t>
            </a:r>
            <a:endParaRPr lang="en-US" sz="3600" dirty="0" smtClean="0">
              <a:solidFill>
                <a:srgbClr val="0070C0"/>
              </a:solidFill>
            </a:endParaRPr>
          </a:p>
          <a:p>
            <a:pPr lvl="6">
              <a:buNone/>
            </a:pPr>
            <a:r>
              <a:rPr lang="en-US" sz="3600" dirty="0" smtClean="0">
                <a:solidFill>
                  <a:srgbClr val="0070C0"/>
                </a:solidFill>
              </a:rPr>
              <a:t>	</a:t>
            </a:r>
            <a:r>
              <a:rPr lang="en-US" sz="3600" dirty="0" smtClean="0">
                <a:solidFill>
                  <a:srgbClr val="C00000"/>
                </a:solidFill>
                <a:sym typeface="Wingdings" pitchFamily="2" charset="2"/>
              </a:rPr>
              <a:t></a:t>
            </a:r>
            <a:r>
              <a:rPr lang="vi-VN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TN </a:t>
            </a:r>
            <a:r>
              <a:rPr lang="en-US" sz="3600" dirty="0" err="1" smtClean="0">
                <a:solidFill>
                  <a:srgbClr val="C00000"/>
                </a:solidFill>
              </a:rPr>
              <a:t>chỉ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thời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gian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</a:p>
          <a:p>
            <a:pPr>
              <a:buClrTx/>
            </a:pPr>
            <a:r>
              <a:rPr lang="vi-VN" sz="3600" dirty="0" smtClean="0">
                <a:solidFill>
                  <a:srgbClr val="0070C0"/>
                </a:solidFill>
              </a:rPr>
              <a:t>Từ nghìn đời nay </a:t>
            </a:r>
            <a:endParaRPr lang="en-US" sz="36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600" dirty="0" smtClean="0"/>
              <a:t>			</a:t>
            </a:r>
            <a:r>
              <a:rPr lang="en-US" sz="3600" dirty="0" smtClean="0">
                <a:solidFill>
                  <a:srgbClr val="C00000"/>
                </a:solidFill>
                <a:sym typeface="Wingdings" pitchFamily="2" charset="2"/>
              </a:rPr>
              <a:t></a:t>
            </a:r>
            <a:r>
              <a:rPr lang="en-US" sz="3600" dirty="0" smtClean="0">
                <a:solidFill>
                  <a:srgbClr val="C00000"/>
                </a:solidFill>
              </a:rPr>
              <a:t> TN </a:t>
            </a:r>
            <a:r>
              <a:rPr lang="en-US" sz="3600" dirty="0" err="1" smtClean="0">
                <a:solidFill>
                  <a:srgbClr val="C00000"/>
                </a:solidFill>
              </a:rPr>
              <a:t>chỉ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thời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gian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971800" y="2743200"/>
            <a:ext cx="3352800" cy="1828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 Rounded MT Bold" pitchFamily="34" charset="0"/>
              </a:rPr>
              <a:t>TRẠNG NGỮ</a:t>
            </a:r>
            <a:endParaRPr lang="en-US" sz="36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019800" y="1066800"/>
            <a:ext cx="1219200" cy="1066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NƠI CHỐN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162800" y="3200400"/>
            <a:ext cx="1752600" cy="1143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NGUYÊN NHÂN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400800" y="5257800"/>
            <a:ext cx="1676400" cy="12192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MỤC ĐÍCH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524000" y="5257800"/>
            <a:ext cx="1752600" cy="1295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PHƯƠNG </a:t>
            </a:r>
            <a:r>
              <a:rPr lang="en-US" dirty="0" err="1" smtClean="0"/>
              <a:t>TiỆN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838200" y="2590800"/>
            <a:ext cx="1600200" cy="1219200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CÁCH THỨC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048000" y="838200"/>
            <a:ext cx="17526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THỜI GIAN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2" idx="7"/>
            <a:endCxn id="6" idx="4"/>
          </p:cNvCxnSpPr>
          <p:nvPr/>
        </p:nvCxnSpPr>
        <p:spPr>
          <a:xfrm rot="5400000" flipH="1" flipV="1">
            <a:off x="5792786" y="2174408"/>
            <a:ext cx="877421" cy="7958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6"/>
            <a:endCxn id="7" idx="2"/>
          </p:cNvCxnSpPr>
          <p:nvPr/>
        </p:nvCxnSpPr>
        <p:spPr>
          <a:xfrm>
            <a:off x="6324600" y="3657600"/>
            <a:ext cx="8382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" idx="5"/>
            <a:endCxn id="8" idx="0"/>
          </p:cNvCxnSpPr>
          <p:nvPr/>
        </p:nvCxnSpPr>
        <p:spPr>
          <a:xfrm rot="16200000" flipH="1">
            <a:off x="6059486" y="4078285"/>
            <a:ext cx="953621" cy="14054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" idx="3"/>
          </p:cNvCxnSpPr>
          <p:nvPr/>
        </p:nvCxnSpPr>
        <p:spPr>
          <a:xfrm rot="5400000">
            <a:off x="2511894" y="4306886"/>
            <a:ext cx="953621" cy="9482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2438400" y="3429000"/>
            <a:ext cx="609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4"/>
          </p:cNvCxnSpPr>
          <p:nvPr/>
        </p:nvCxnSpPr>
        <p:spPr>
          <a:xfrm rot="16200000" flipV="1">
            <a:off x="3714750" y="2343150"/>
            <a:ext cx="6096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Callout 6"/>
          <p:cNvSpPr/>
          <p:nvPr/>
        </p:nvSpPr>
        <p:spPr>
          <a:xfrm rot="21434338">
            <a:off x="348665" y="156687"/>
            <a:ext cx="6553200" cy="1979174"/>
          </a:xfrm>
          <a:prstGeom prst="cloudCallout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i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i="1" dirty="0" err="1" smtClean="0">
                <a:solidFill>
                  <a:schemeClr val="bg1"/>
                </a:solidFill>
              </a:rPr>
              <a:t>Hãy</a:t>
            </a:r>
            <a:r>
              <a:rPr lang="en-US" sz="4000" i="1" dirty="0" smtClean="0">
                <a:solidFill>
                  <a:schemeClr val="bg1"/>
                </a:solidFill>
              </a:rPr>
              <a:t> </a:t>
            </a:r>
            <a:r>
              <a:rPr lang="en-US" sz="4000" i="1" dirty="0" err="1" smtClean="0">
                <a:solidFill>
                  <a:schemeClr val="bg1"/>
                </a:solidFill>
              </a:rPr>
              <a:t>nhận</a:t>
            </a:r>
            <a:r>
              <a:rPr lang="en-US" sz="4000" i="1" dirty="0" smtClean="0">
                <a:solidFill>
                  <a:schemeClr val="bg1"/>
                </a:solidFill>
              </a:rPr>
              <a:t> </a:t>
            </a:r>
            <a:r>
              <a:rPr lang="en-US" sz="4000" i="1" dirty="0" err="1" smtClean="0">
                <a:solidFill>
                  <a:schemeClr val="bg1"/>
                </a:solidFill>
              </a:rPr>
              <a:t>xét</a:t>
            </a:r>
            <a:r>
              <a:rPr lang="en-US" sz="4000" i="1" dirty="0" smtClean="0">
                <a:solidFill>
                  <a:schemeClr val="bg1"/>
                </a:solidFill>
              </a:rPr>
              <a:t> </a:t>
            </a:r>
            <a:r>
              <a:rPr lang="en-US" sz="4000" i="1" dirty="0" err="1" smtClean="0">
                <a:solidFill>
                  <a:schemeClr val="bg1"/>
                </a:solidFill>
              </a:rPr>
              <a:t>vê</a:t>
            </a:r>
            <a:r>
              <a:rPr lang="en-US" sz="4000" i="1" dirty="0" smtClean="0">
                <a:solidFill>
                  <a:schemeClr val="bg1"/>
                </a:solidFill>
              </a:rPr>
              <a:t>̀ vị trí </a:t>
            </a:r>
            <a:r>
              <a:rPr lang="en-US" sz="4000" i="1" dirty="0" err="1" smtClean="0">
                <a:solidFill>
                  <a:schemeClr val="bg1"/>
                </a:solidFill>
              </a:rPr>
              <a:t>của</a:t>
            </a:r>
            <a:r>
              <a:rPr lang="en-US" sz="4000" i="1" dirty="0" smtClean="0">
                <a:solidFill>
                  <a:schemeClr val="bg1"/>
                </a:solidFill>
              </a:rPr>
              <a:t> </a:t>
            </a:r>
            <a:r>
              <a:rPr lang="en-US" sz="4000" i="1" dirty="0" err="1" smtClean="0">
                <a:solidFill>
                  <a:schemeClr val="bg1"/>
                </a:solidFill>
              </a:rPr>
              <a:t>các</a:t>
            </a:r>
            <a:r>
              <a:rPr lang="en-US" sz="4000" i="1" dirty="0" smtClean="0">
                <a:solidFill>
                  <a:schemeClr val="bg1"/>
                </a:solidFill>
              </a:rPr>
              <a:t> </a:t>
            </a:r>
            <a:r>
              <a:rPr lang="en-US" sz="4000" i="1" dirty="0" err="1" smtClean="0">
                <a:solidFill>
                  <a:schemeClr val="bg1"/>
                </a:solidFill>
              </a:rPr>
              <a:t>trạng</a:t>
            </a:r>
            <a:r>
              <a:rPr lang="en-US" sz="4000" i="1" dirty="0" smtClean="0">
                <a:solidFill>
                  <a:schemeClr val="bg1"/>
                </a:solidFill>
              </a:rPr>
              <a:t> </a:t>
            </a:r>
            <a:r>
              <a:rPr lang="en-US" sz="4000" i="1" dirty="0" err="1" smtClean="0">
                <a:solidFill>
                  <a:schemeClr val="bg1"/>
                </a:solidFill>
              </a:rPr>
              <a:t>ngư</a:t>
            </a:r>
            <a:r>
              <a:rPr lang="en-US" sz="4000" i="1" dirty="0" smtClean="0">
                <a:solidFill>
                  <a:schemeClr val="bg1"/>
                </a:solidFill>
              </a:rPr>
              <a:t>̃ </a:t>
            </a:r>
            <a:r>
              <a:rPr lang="en-US" sz="4000" i="1" dirty="0" err="1" smtClean="0">
                <a:solidFill>
                  <a:schemeClr val="bg1"/>
                </a:solidFill>
              </a:rPr>
              <a:t>trong</a:t>
            </a:r>
            <a:r>
              <a:rPr lang="en-US" sz="4000" i="1" dirty="0" smtClean="0">
                <a:solidFill>
                  <a:schemeClr val="bg1"/>
                </a:solidFill>
              </a:rPr>
              <a:t> </a:t>
            </a:r>
            <a:r>
              <a:rPr lang="en-US" sz="4000" i="1" dirty="0" err="1" smtClean="0">
                <a:solidFill>
                  <a:schemeClr val="bg1"/>
                </a:solidFill>
              </a:rPr>
              <a:t>câu</a:t>
            </a:r>
            <a:r>
              <a:rPr lang="en-US" sz="4000" i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en-US" sz="4000" i="1" dirty="0">
              <a:solidFill>
                <a:schemeClr val="bg1"/>
              </a:solidFill>
            </a:endParaRPr>
          </a:p>
        </p:txBody>
      </p:sp>
      <p:sp>
        <p:nvSpPr>
          <p:cNvPr id="3" name="Cloud Callout 2"/>
          <p:cNvSpPr/>
          <p:nvPr/>
        </p:nvSpPr>
        <p:spPr>
          <a:xfrm rot="260443">
            <a:off x="3272690" y="1978985"/>
            <a:ext cx="6037136" cy="2139015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Nếu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chuyển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trạng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ngư</a:t>
            </a:r>
            <a:r>
              <a:rPr lang="en-US" sz="2800" dirty="0" smtClean="0">
                <a:solidFill>
                  <a:schemeClr val="tx1"/>
                </a:solidFill>
              </a:rPr>
              <a:t>̃ </a:t>
            </a:r>
            <a:r>
              <a:rPr lang="en-US" sz="2800" dirty="0" err="1" smtClean="0">
                <a:solidFill>
                  <a:schemeClr val="tx1"/>
                </a:solidFill>
              </a:rPr>
              <a:t>đo</a:t>
            </a:r>
            <a:r>
              <a:rPr lang="en-US" sz="2800" dirty="0" smtClean="0">
                <a:solidFill>
                  <a:schemeClr val="tx1"/>
                </a:solidFill>
              </a:rPr>
              <a:t>́ </a:t>
            </a:r>
            <a:r>
              <a:rPr lang="en-US" sz="2800" dirty="0" err="1" smtClean="0">
                <a:solidFill>
                  <a:schemeClr val="tx1"/>
                </a:solidFill>
              </a:rPr>
              <a:t>thi</a:t>
            </a:r>
            <a:r>
              <a:rPr lang="en-US" sz="2800" dirty="0" smtClean="0">
                <a:solidFill>
                  <a:schemeClr val="tx1"/>
                </a:solidFill>
              </a:rPr>
              <a:t>̀ </a:t>
            </a:r>
            <a:r>
              <a:rPr lang="en-US" sz="2800" dirty="0" err="1" smtClean="0">
                <a:solidFill>
                  <a:schemeClr val="tx1"/>
                </a:solidFill>
              </a:rPr>
              <a:t>nội</a:t>
            </a:r>
            <a:r>
              <a:rPr lang="en-US" sz="2800" dirty="0" smtClean="0">
                <a:solidFill>
                  <a:schemeClr val="tx1"/>
                </a:solidFill>
              </a:rPr>
              <a:t> dung </a:t>
            </a:r>
            <a:r>
              <a:rPr lang="en-US" sz="2800" dirty="0" err="1" smtClean="0">
                <a:solidFill>
                  <a:schemeClr val="tx1"/>
                </a:solidFill>
              </a:rPr>
              <a:t>câu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văn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này</a:t>
            </a:r>
            <a:r>
              <a:rPr lang="en-US" sz="2800" dirty="0" smtClean="0">
                <a:solidFill>
                  <a:schemeClr val="tx1"/>
                </a:solidFill>
              </a:rPr>
              <a:t> có </a:t>
            </a:r>
            <a:r>
              <a:rPr lang="en-US" sz="2800" dirty="0" err="1" smtClean="0">
                <a:solidFill>
                  <a:schemeClr val="tx1"/>
                </a:solidFill>
              </a:rPr>
              <a:t>thay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đổi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không</a:t>
            </a:r>
            <a:r>
              <a:rPr lang="en-US" sz="2800" dirty="0" smtClean="0">
                <a:solidFill>
                  <a:schemeClr val="tx1"/>
                </a:solidFill>
              </a:rPr>
              <a:t>?</a:t>
            </a:r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Cloud Callout 3"/>
          <p:cNvSpPr/>
          <p:nvPr/>
        </p:nvSpPr>
        <p:spPr>
          <a:xfrm rot="21320265">
            <a:off x="40086" y="3730348"/>
            <a:ext cx="4988076" cy="262290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</a:rPr>
              <a:t>Vậy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ta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nhận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biết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trạng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ngư</a:t>
            </a:r>
            <a:r>
              <a:rPr lang="en-US" sz="3600" b="1" dirty="0" smtClean="0">
                <a:solidFill>
                  <a:srgbClr val="FFFF00"/>
                </a:solidFill>
              </a:rPr>
              <a:t>̃ </a:t>
            </a:r>
            <a:r>
              <a:rPr lang="en-US" sz="3600" b="1" dirty="0" err="1" smtClean="0">
                <a:solidFill>
                  <a:srgbClr val="FFFF00"/>
                </a:solidFill>
              </a:rPr>
              <a:t>khi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nói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va</a:t>
            </a:r>
            <a:r>
              <a:rPr lang="en-US" sz="3600" b="1" dirty="0" smtClean="0">
                <a:solidFill>
                  <a:srgbClr val="FFFF00"/>
                </a:solidFill>
              </a:rPr>
              <a:t>̀ </a:t>
            </a:r>
            <a:r>
              <a:rPr lang="en-US" sz="3600" b="1" dirty="0" err="1" smtClean="0">
                <a:solidFill>
                  <a:srgbClr val="FFFF00"/>
                </a:solidFill>
              </a:rPr>
              <a:t>viết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bằng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cách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nào</a:t>
            </a:r>
            <a:r>
              <a:rPr lang="en-US" sz="3600" b="1" dirty="0" smtClean="0">
                <a:solidFill>
                  <a:srgbClr val="FFFF00"/>
                </a:solidFill>
              </a:rPr>
              <a:t>?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2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Sequential Access Storage 6"/>
          <p:cNvSpPr/>
          <p:nvPr/>
        </p:nvSpPr>
        <p:spPr>
          <a:xfrm>
            <a:off x="2895600" y="685800"/>
            <a:ext cx="5715000" cy="2590800"/>
          </a:xfrm>
          <a:prstGeom prst="flowChartMagnetic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Về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hình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thức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trạng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ngữ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có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thể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đứng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đầu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câu,giữa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hoặc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cuối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8" name="Flowchart: Sequential Access Storage 7"/>
          <p:cNvSpPr/>
          <p:nvPr/>
        </p:nvSpPr>
        <p:spPr>
          <a:xfrm flipH="1">
            <a:off x="533400" y="3429000"/>
            <a:ext cx="5943600" cy="2743200"/>
          </a:xfrm>
          <a:prstGeom prst="flowChartMagneticTap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Giữa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trạng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ngữ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với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ngữ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vị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ngữ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thường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có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quãng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nghỉ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khi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nói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hoặc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dấu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phẩy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khi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viết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3. </a:t>
            </a:r>
            <a:r>
              <a:rPr lang="en-US" dirty="0" err="1" smtClean="0">
                <a:latin typeface="+mn-lt"/>
              </a:rPr>
              <a:t>Ghi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nhớ</a:t>
            </a:r>
            <a:r>
              <a:rPr lang="en-US" dirty="0" smtClean="0">
                <a:latin typeface="+mn-lt"/>
              </a:rPr>
              <a:t> (SGK)</a:t>
            </a:r>
            <a:endParaRPr lang="en-US" dirty="0">
              <a:latin typeface="+mn-lt"/>
            </a:endParaRPr>
          </a:p>
        </p:txBody>
      </p:sp>
      <p:sp>
        <p:nvSpPr>
          <p:cNvPr id="5" name="Vertical Scroll 4"/>
          <p:cNvSpPr/>
          <p:nvPr/>
        </p:nvSpPr>
        <p:spPr>
          <a:xfrm>
            <a:off x="457200" y="1371600"/>
            <a:ext cx="8382000" cy="5105400"/>
          </a:xfrm>
          <a:prstGeom prst="verticalScroll">
            <a:avLst/>
          </a:prstGeom>
          <a:solidFill>
            <a:srgbClr val="DA60C3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Về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ý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nghĩa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trạng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ngữ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được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thêm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vào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để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xác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định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thời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gian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nơi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chốn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nguyên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nhân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mục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đích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phương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tiên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cách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thức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diễn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ra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sự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việc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nêu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trong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Về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hình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thức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trạng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ngữ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có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thể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đứng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đầu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cuối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hay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giữa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Giữa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trạng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ngữ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với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chủ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ngữ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và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vị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ngữ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thường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có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một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quãng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nghỉ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khi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nói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hoặc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một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dấu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phẩy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khi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viết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6868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>
                <a:solidFill>
                  <a:srgbClr val="FF0000"/>
                </a:solidFill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</a:rPr>
              <a:t> 2 </a:t>
            </a:r>
            <a:r>
              <a:rPr lang="en-US" sz="2800" dirty="0" err="1" smtClean="0">
                <a:solidFill>
                  <a:srgbClr val="FF0000"/>
                </a:solidFill>
              </a:rPr>
              <a:t>cặp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câu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sau</a:t>
            </a:r>
            <a:r>
              <a:rPr lang="en-US" sz="2800" dirty="0" smtClean="0">
                <a:solidFill>
                  <a:srgbClr val="FF0000"/>
                </a:solidFill>
              </a:rPr>
              <a:t> , </a:t>
            </a:r>
            <a:r>
              <a:rPr lang="en-US" sz="2800" dirty="0" err="1" smtClean="0">
                <a:solidFill>
                  <a:srgbClr val="FF0000"/>
                </a:solidFill>
              </a:rPr>
              <a:t>câu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nào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có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trạng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ngữ</a:t>
            </a:r>
            <a:r>
              <a:rPr lang="en-US" sz="2800" dirty="0" smtClean="0">
                <a:solidFill>
                  <a:srgbClr val="FF0000"/>
                </a:solidFill>
              </a:rPr>
              <a:t> , </a:t>
            </a:r>
            <a:r>
              <a:rPr lang="en-US" sz="2800" dirty="0" err="1" smtClean="0">
                <a:solidFill>
                  <a:srgbClr val="FF0000"/>
                </a:solidFill>
              </a:rPr>
              <a:t>câu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nào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không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 err="1" smtClean="0">
                <a:solidFill>
                  <a:srgbClr val="FF0000"/>
                </a:solidFill>
              </a:rPr>
              <a:t>có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trạng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ngữ</a:t>
            </a:r>
            <a:r>
              <a:rPr lang="en-US" sz="2800" dirty="0" smtClean="0">
                <a:solidFill>
                  <a:srgbClr val="FF0000"/>
                </a:solidFill>
              </a:rPr>
              <a:t>? </a:t>
            </a:r>
            <a:r>
              <a:rPr lang="en-US" sz="2800" dirty="0" err="1" smtClean="0">
                <a:solidFill>
                  <a:srgbClr val="FF0000"/>
                </a:solidFill>
              </a:rPr>
              <a:t>Tại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sao</a:t>
            </a:r>
            <a:r>
              <a:rPr lang="en-US" sz="2800" dirty="0" smtClean="0">
                <a:solidFill>
                  <a:srgbClr val="FF0000"/>
                </a:solidFill>
              </a:rPr>
              <a:t>?	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      </a:t>
            </a:r>
            <a:r>
              <a:rPr lang="en-US" sz="2800" b="1" dirty="0" err="1" smtClean="0"/>
              <a:t>Cặp</a:t>
            </a:r>
            <a:r>
              <a:rPr lang="en-US" sz="2800" b="1" dirty="0" smtClean="0"/>
              <a:t> 1</a:t>
            </a:r>
            <a:r>
              <a:rPr lang="en-US" sz="2800" dirty="0" smtClean="0"/>
              <a:t>             			    </a:t>
            </a:r>
            <a:r>
              <a:rPr lang="en-US" sz="2800" b="1" dirty="0" err="1" smtClean="0"/>
              <a:t>Cặp</a:t>
            </a:r>
            <a:r>
              <a:rPr lang="en-US" sz="2800" b="1" dirty="0" smtClean="0"/>
              <a:t> 2</a:t>
            </a:r>
          </a:p>
          <a:p>
            <a:pPr>
              <a:buNone/>
            </a:pPr>
            <a:r>
              <a:rPr lang="en-US" sz="2800" dirty="0" smtClean="0"/>
              <a:t>a, </a:t>
            </a:r>
            <a:r>
              <a:rPr lang="en-US" sz="2800" dirty="0" err="1" smtClean="0"/>
              <a:t>Tôi</a:t>
            </a:r>
            <a:r>
              <a:rPr lang="en-US" sz="2800" dirty="0" smtClean="0"/>
              <a:t> </a:t>
            </a:r>
            <a:r>
              <a:rPr lang="en-US" sz="2800" dirty="0" err="1" smtClean="0"/>
              <a:t>đi</a:t>
            </a:r>
            <a:r>
              <a:rPr lang="en-US" sz="2800" dirty="0" smtClean="0"/>
              <a:t> </a:t>
            </a:r>
            <a:r>
              <a:rPr lang="en-US" sz="2800" dirty="0" err="1" smtClean="0"/>
              <a:t>chơi</a:t>
            </a:r>
            <a:r>
              <a:rPr lang="en-US" sz="2800" dirty="0" smtClean="0"/>
              <a:t> </a:t>
            </a:r>
            <a:r>
              <a:rPr lang="en-US" sz="2800" dirty="0" err="1" smtClean="0"/>
              <a:t>hôm</a:t>
            </a:r>
            <a:r>
              <a:rPr lang="en-US" sz="2800" dirty="0" smtClean="0"/>
              <a:t> nay		a, </a:t>
            </a:r>
            <a:r>
              <a:rPr lang="en-US" sz="2800" dirty="0" err="1" smtClean="0"/>
              <a:t>Lớp</a:t>
            </a:r>
            <a:r>
              <a:rPr lang="en-US" sz="2800" dirty="0" smtClean="0"/>
              <a:t> 7C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giờ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err="1" smtClean="0"/>
              <a:t>b,Hôm</a:t>
            </a:r>
            <a:r>
              <a:rPr lang="en-US" sz="2800" dirty="0" smtClean="0"/>
              <a:t> </a:t>
            </a:r>
            <a:r>
              <a:rPr lang="en-US" sz="2800" dirty="0" err="1" smtClean="0"/>
              <a:t>nay,tôi</a:t>
            </a:r>
            <a:r>
              <a:rPr lang="en-US" sz="2800" dirty="0" smtClean="0"/>
              <a:t> </a:t>
            </a:r>
            <a:r>
              <a:rPr lang="en-US" sz="2800" dirty="0" err="1" smtClean="0"/>
              <a:t>đi</a:t>
            </a:r>
            <a:r>
              <a:rPr lang="en-US" sz="2800" dirty="0" smtClean="0"/>
              <a:t> </a:t>
            </a:r>
            <a:r>
              <a:rPr lang="en-US" sz="2800" dirty="0" err="1" smtClean="0"/>
              <a:t>chơi</a:t>
            </a:r>
            <a:r>
              <a:rPr lang="en-US" sz="2800" dirty="0" smtClean="0"/>
              <a:t>. 		b,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giờ</a:t>
            </a:r>
            <a:r>
              <a:rPr lang="en-US" sz="2800" dirty="0" smtClean="0"/>
              <a:t>, </a:t>
            </a:r>
            <a:r>
              <a:rPr lang="en-US" sz="2800" dirty="0" err="1" smtClean="0"/>
              <a:t>lớp</a:t>
            </a:r>
            <a:r>
              <a:rPr lang="en-US" sz="2800" dirty="0" smtClean="0"/>
              <a:t> 7C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438400" y="762000"/>
            <a:ext cx="4343400" cy="6096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BÀI TẬP NHANH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8401"/>
            <a:ext cx="8229600" cy="5620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3200" dirty="0"/>
              <a:t>- </a:t>
            </a:r>
            <a:r>
              <a:rPr lang="vi-VN" sz="2800" dirty="0"/>
              <a:t>Câu b của 2 cặp có trạng ngữ vì</a:t>
            </a:r>
            <a:r>
              <a:rPr lang="vi-VN" sz="2800" i="1" dirty="0"/>
              <a:t> hôm nay </a:t>
            </a:r>
            <a:r>
              <a:rPr lang="vi-VN" sz="2800" dirty="0"/>
              <a:t>và </a:t>
            </a:r>
            <a:r>
              <a:rPr lang="vi-VN" sz="2800" i="1" dirty="0"/>
              <a:t>hai giờ</a:t>
            </a:r>
            <a:r>
              <a:rPr lang="vi-VN" sz="2800" dirty="0"/>
              <a:t> được thêm vào để bổ sung ý nghĩa cho câu văn.</a:t>
            </a:r>
            <a:endParaRPr lang="en-GB" sz="2800" dirty="0"/>
          </a:p>
          <a:p>
            <a:pPr marL="0" indent="0">
              <a:buNone/>
            </a:pPr>
            <a:r>
              <a:rPr lang="vi-VN" sz="2800" dirty="0"/>
              <a:t>- Câu a của 2 cặp không có trạng ngữ vì:</a:t>
            </a:r>
            <a:endParaRPr lang="en-GB" sz="2800" dirty="0"/>
          </a:p>
          <a:p>
            <a:pPr marL="0" indent="0">
              <a:buNone/>
            </a:pPr>
            <a:r>
              <a:rPr lang="vi-VN" sz="2800" dirty="0"/>
              <a:t>+ Tôi đọc báo hôm nay </a:t>
            </a: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vi-VN" sz="2800" dirty="0" smtClean="0"/>
              <a:t>-&gt; </a:t>
            </a:r>
            <a:r>
              <a:rPr lang="vi-VN" sz="2800" i="1" dirty="0"/>
              <a:t>hôm nay </a:t>
            </a:r>
            <a:r>
              <a:rPr lang="vi-VN" sz="2800" dirty="0"/>
              <a:t>là phụ ngữ </a:t>
            </a:r>
            <a:r>
              <a:rPr lang="vi-VN" sz="2800" dirty="0" smtClean="0"/>
              <a:t>cho</a:t>
            </a:r>
            <a:r>
              <a:rPr lang="en-GB" sz="2800" dirty="0" smtClean="0"/>
              <a:t> </a:t>
            </a:r>
            <a:r>
              <a:rPr lang="en-GB" sz="2800" dirty="0" err="1" smtClean="0"/>
              <a:t>danh</a:t>
            </a:r>
            <a:r>
              <a:rPr lang="en-GB" sz="2800" dirty="0" smtClean="0"/>
              <a:t> </a:t>
            </a:r>
            <a:r>
              <a:rPr lang="en-GB" sz="2800" dirty="0" err="1" smtClean="0"/>
              <a:t>từ</a:t>
            </a:r>
            <a:r>
              <a:rPr lang="vi-VN" sz="2800" dirty="0" smtClean="0"/>
              <a:t> </a:t>
            </a:r>
            <a:r>
              <a:rPr lang="vi-VN" sz="2800" i="1" dirty="0"/>
              <a:t>báo</a:t>
            </a:r>
            <a:r>
              <a:rPr lang="vi-VN" sz="2800" dirty="0"/>
              <a:t>.</a:t>
            </a:r>
            <a:endParaRPr lang="en-GB" sz="2800" dirty="0"/>
          </a:p>
          <a:p>
            <a:pPr marL="0" indent="0">
              <a:buNone/>
            </a:pPr>
            <a:r>
              <a:rPr lang="vi-VN" sz="2800" dirty="0"/>
              <a:t>+ Tôi đi học hai </a:t>
            </a:r>
            <a:r>
              <a:rPr lang="vi-VN" sz="2800" dirty="0" smtClean="0"/>
              <a:t>giờ</a:t>
            </a: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vi-VN" sz="2800" dirty="0" smtClean="0"/>
              <a:t>-&gt; </a:t>
            </a:r>
            <a:r>
              <a:rPr lang="vi-VN" sz="2800" i="1" dirty="0"/>
              <a:t>hai giờ </a:t>
            </a:r>
            <a:r>
              <a:rPr lang="vi-VN" sz="2800" dirty="0"/>
              <a:t>là bổ ngữ cho động từ </a:t>
            </a:r>
            <a:r>
              <a:rPr lang="vi-VN" sz="2800" i="1" dirty="0"/>
              <a:t>đi học.</a:t>
            </a:r>
            <a:endParaRPr lang="en-GB" sz="2800" i="1" dirty="0"/>
          </a:p>
          <a:p>
            <a:endParaRPr lang="en-GB" sz="3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59039" y="2667000"/>
            <a:ext cx="10747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07224" y="2667000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251596" y="2971800"/>
            <a:ext cx="9448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251596" y="266700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26124" y="2667000"/>
            <a:ext cx="4122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75112" y="2935069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 smtClean="0"/>
              <a:t>Phụ</a:t>
            </a:r>
            <a:r>
              <a:rPr lang="en-GB" sz="2200" dirty="0" smtClean="0"/>
              <a:t> </a:t>
            </a:r>
            <a:r>
              <a:rPr lang="en-GB" sz="2200" dirty="0" err="1" smtClean="0"/>
              <a:t>ngữ</a:t>
            </a:r>
            <a:endParaRPr lang="en-GB" sz="22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438400" y="4191000"/>
            <a:ext cx="768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447800" y="4191000"/>
            <a:ext cx="784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724007" y="4191000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840031" y="4495800"/>
            <a:ext cx="88397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840031" y="419100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632531" y="6996947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1819204" y="4541519"/>
            <a:ext cx="123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Bổ</a:t>
            </a:r>
            <a:r>
              <a:rPr lang="en-GB" sz="2000" dirty="0" smtClean="0"/>
              <a:t> </a:t>
            </a:r>
            <a:r>
              <a:rPr lang="en-GB" sz="2000" dirty="0" err="1" smtClean="0"/>
              <a:t>ngữ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64832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CÂU 1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 smtClean="0"/>
              <a:t>Loại</a:t>
            </a:r>
            <a:r>
              <a:rPr lang="en-US" sz="4000" dirty="0" smtClean="0"/>
              <a:t> </a:t>
            </a:r>
            <a:r>
              <a:rPr lang="en-US" sz="4000" dirty="0" err="1" smtClean="0"/>
              <a:t>câu</a:t>
            </a:r>
            <a:r>
              <a:rPr lang="en-US" sz="4000" dirty="0" smtClean="0"/>
              <a:t> </a:t>
            </a:r>
            <a:r>
              <a:rPr lang="en-US" sz="4000" dirty="0" err="1" smtClean="0"/>
              <a:t>nào</a:t>
            </a:r>
            <a:r>
              <a:rPr lang="en-US" sz="4000" dirty="0" smtClean="0"/>
              <a:t> </a:t>
            </a:r>
            <a:r>
              <a:rPr lang="en-US" sz="4000" dirty="0" err="1" smtClean="0"/>
              <a:t>không</a:t>
            </a:r>
            <a:r>
              <a:rPr lang="en-US" sz="4000" dirty="0" smtClean="0"/>
              <a:t> </a:t>
            </a:r>
            <a:r>
              <a:rPr lang="en-US" sz="4000" dirty="0" err="1" smtClean="0"/>
              <a:t>cấu</a:t>
            </a:r>
            <a:r>
              <a:rPr lang="en-US" sz="4000" dirty="0" smtClean="0"/>
              <a:t> </a:t>
            </a:r>
            <a:r>
              <a:rPr lang="en-US" sz="4000" dirty="0" err="1" smtClean="0"/>
              <a:t>tạo</a:t>
            </a:r>
            <a:r>
              <a:rPr lang="en-US" sz="4000" dirty="0" smtClean="0"/>
              <a:t> </a:t>
            </a:r>
            <a:r>
              <a:rPr lang="en-US" sz="4000" dirty="0" err="1" smtClean="0"/>
              <a:t>theo</a:t>
            </a:r>
            <a:r>
              <a:rPr lang="en-US" sz="4000" dirty="0" smtClean="0"/>
              <a:t> </a:t>
            </a:r>
            <a:r>
              <a:rPr lang="en-US" sz="4000" dirty="0" err="1" smtClean="0"/>
              <a:t>mô</a:t>
            </a:r>
            <a:r>
              <a:rPr lang="en-US" sz="4000" dirty="0" smtClean="0"/>
              <a:t> </a:t>
            </a:r>
            <a:r>
              <a:rPr lang="en-US" sz="4000" dirty="0" err="1" smtClean="0"/>
              <a:t>hình</a:t>
            </a:r>
            <a:r>
              <a:rPr lang="en-US" sz="4000" dirty="0" smtClean="0"/>
              <a:t> </a:t>
            </a:r>
            <a:r>
              <a:rPr lang="en-US" sz="4000" dirty="0" err="1" smtClean="0"/>
              <a:t>chủ</a:t>
            </a:r>
            <a:r>
              <a:rPr lang="en-US" sz="4000" dirty="0" smtClean="0"/>
              <a:t> </a:t>
            </a:r>
            <a:r>
              <a:rPr lang="en-US" sz="4000" dirty="0" err="1" smtClean="0"/>
              <a:t>ngữ</a:t>
            </a:r>
            <a:r>
              <a:rPr lang="en-US" sz="4000" dirty="0" smtClean="0"/>
              <a:t> -</a:t>
            </a:r>
            <a:r>
              <a:rPr lang="en-US" sz="4000" dirty="0" err="1" smtClean="0"/>
              <a:t>vị</a:t>
            </a:r>
            <a:r>
              <a:rPr lang="en-US" sz="4000" dirty="0" smtClean="0"/>
              <a:t> </a:t>
            </a:r>
            <a:r>
              <a:rPr lang="en-US" sz="4000" dirty="0" err="1" smtClean="0"/>
              <a:t>ngữ</a:t>
            </a:r>
            <a:r>
              <a:rPr lang="en-US" sz="4000" dirty="0" smtClean="0"/>
              <a:t>?</a:t>
            </a:r>
          </a:p>
          <a:p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5257800" y="3276600"/>
            <a:ext cx="16002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II. </a:t>
            </a:r>
            <a:r>
              <a:rPr lang="en-US" dirty="0" err="1" smtClean="0">
                <a:latin typeface="+mn-lt"/>
              </a:rPr>
              <a:t>Luyện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tập</a:t>
            </a:r>
            <a:endParaRPr lang="en-US" dirty="0">
              <a:latin typeface="+mn-lt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381000" y="1676400"/>
            <a:ext cx="8153400" cy="42672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Bài</a:t>
            </a:r>
            <a:r>
              <a:rPr lang="en-US" sz="4000" dirty="0" smtClean="0"/>
              <a:t> 1: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Hãy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cho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biết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nào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cụm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từ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mùa</a:t>
            </a:r>
            <a:r>
              <a:rPr lang="en-US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xuân</a:t>
            </a:r>
            <a:r>
              <a:rPr lang="en-US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là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trạng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ngữ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Trong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những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còn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lại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cụm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từ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mùa</a:t>
            </a:r>
            <a:r>
              <a:rPr lang="en-US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xuân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đóng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vai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trò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gì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7000" r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dirty="0" err="1" smtClean="0"/>
              <a:t>Mùa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tôi</a:t>
            </a:r>
            <a:r>
              <a:rPr lang="en-US" dirty="0" smtClean="0"/>
              <a:t>- </a:t>
            </a:r>
            <a:r>
              <a:rPr lang="en-US" dirty="0" err="1" smtClean="0"/>
              <a:t>mùa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 </a:t>
            </a:r>
            <a:r>
              <a:rPr lang="en-US" dirty="0" err="1" smtClean="0"/>
              <a:t>Bắc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, </a:t>
            </a:r>
            <a:r>
              <a:rPr lang="en-US" dirty="0" err="1" smtClean="0"/>
              <a:t>mùa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-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mùa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mưa</a:t>
            </a:r>
            <a:r>
              <a:rPr lang="en-US" dirty="0" smtClean="0"/>
              <a:t> </a:t>
            </a:r>
            <a:r>
              <a:rPr lang="en-US" dirty="0" err="1" smtClean="0"/>
              <a:t>riêu</a:t>
            </a:r>
            <a:r>
              <a:rPr lang="en-US" dirty="0" smtClean="0"/>
              <a:t> </a:t>
            </a:r>
            <a:r>
              <a:rPr lang="en-US" dirty="0" err="1" smtClean="0"/>
              <a:t>riêu</a:t>
            </a:r>
            <a:r>
              <a:rPr lang="en-US" dirty="0" smtClean="0"/>
              <a:t>, </a:t>
            </a:r>
            <a:r>
              <a:rPr lang="en-US" dirty="0" err="1" smtClean="0"/>
              <a:t>gió</a:t>
            </a:r>
            <a:r>
              <a:rPr lang="en-US" dirty="0" smtClean="0"/>
              <a:t> </a:t>
            </a:r>
            <a:r>
              <a:rPr lang="en-US" dirty="0" err="1" smtClean="0"/>
              <a:t>lành</a:t>
            </a:r>
            <a:r>
              <a:rPr lang="en-US" dirty="0" smtClean="0"/>
              <a:t> </a:t>
            </a:r>
            <a:r>
              <a:rPr lang="en-US" dirty="0" err="1" smtClean="0"/>
              <a:t>lạnh</a:t>
            </a:r>
            <a:r>
              <a:rPr lang="en-US" dirty="0" smtClean="0"/>
              <a:t> 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tiếng</a:t>
            </a:r>
            <a:r>
              <a:rPr lang="en-US" dirty="0" smtClean="0"/>
              <a:t> </a:t>
            </a:r>
            <a:r>
              <a:rPr lang="en-US" dirty="0" err="1" smtClean="0"/>
              <a:t>nhạn</a:t>
            </a:r>
            <a:r>
              <a:rPr lang="en-US" dirty="0" smtClean="0"/>
              <a:t> </a:t>
            </a:r>
            <a:r>
              <a:rPr lang="en-US" dirty="0" err="1" smtClean="0"/>
              <a:t>kêu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đêm</a:t>
            </a:r>
            <a:r>
              <a:rPr lang="en-US" dirty="0" smtClean="0"/>
              <a:t> </a:t>
            </a:r>
            <a:r>
              <a:rPr lang="en-US" dirty="0" err="1" smtClean="0"/>
              <a:t>xanh</a:t>
            </a:r>
            <a:r>
              <a:rPr lang="en-US" dirty="0" smtClean="0"/>
              <a:t>.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Mùa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,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 </a:t>
            </a: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nhiêu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chim</a:t>
            </a:r>
            <a:r>
              <a:rPr lang="en-US" dirty="0" smtClean="0"/>
              <a:t> </a:t>
            </a:r>
            <a:r>
              <a:rPr lang="en-US" dirty="0" err="1" smtClean="0"/>
              <a:t>ríu</a:t>
            </a:r>
            <a:r>
              <a:rPr lang="en-US" dirty="0" smtClean="0"/>
              <a:t> </a:t>
            </a:r>
            <a:r>
              <a:rPr lang="en-US" dirty="0" err="1" smtClean="0"/>
              <a:t>rít</a:t>
            </a:r>
            <a:r>
              <a:rPr lang="en-US" dirty="0" smtClean="0"/>
              <a:t>.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: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chuộng</a:t>
            </a:r>
            <a:r>
              <a:rPr lang="en-US" dirty="0" smtClean="0"/>
              <a:t> </a:t>
            </a:r>
            <a:r>
              <a:rPr lang="en-US" dirty="0" err="1" smtClean="0"/>
              <a:t>mùa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.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Mùa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!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họa</a:t>
            </a:r>
            <a:r>
              <a:rPr lang="en-US" dirty="0" smtClean="0"/>
              <a:t> mi </a:t>
            </a:r>
            <a:r>
              <a:rPr lang="en-US" dirty="0" err="1" smtClean="0"/>
              <a:t>tung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tiếng</a:t>
            </a:r>
            <a:r>
              <a:rPr lang="en-US" dirty="0" smtClean="0"/>
              <a:t> </a:t>
            </a:r>
            <a:r>
              <a:rPr lang="en-US" dirty="0" err="1" smtClean="0"/>
              <a:t>hót</a:t>
            </a:r>
            <a:r>
              <a:rPr lang="en-US" dirty="0" smtClean="0"/>
              <a:t> </a:t>
            </a:r>
            <a:r>
              <a:rPr lang="en-US" dirty="0" err="1" smtClean="0"/>
              <a:t>vang</a:t>
            </a:r>
            <a:r>
              <a:rPr lang="en-US" dirty="0" smtClean="0"/>
              <a:t> </a:t>
            </a:r>
            <a:r>
              <a:rPr lang="en-US" dirty="0" err="1" smtClean="0"/>
              <a:t>lừng</a:t>
            </a:r>
            <a:r>
              <a:rPr lang="en-US" dirty="0" smtClean="0"/>
              <a:t> ,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kì</a:t>
            </a:r>
            <a:r>
              <a:rPr lang="en-US" dirty="0" smtClean="0"/>
              <a:t> </a:t>
            </a:r>
            <a:r>
              <a:rPr lang="en-US" dirty="0" err="1" smtClean="0"/>
              <a:t>diệu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1905000" y="2438400"/>
            <a:ext cx="228600" cy="30480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2590800" y="2362200"/>
            <a:ext cx="2514600" cy="4572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/>
              <a:t>Chủ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ngữ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vị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ngữ</a:t>
            </a:r>
            <a:endParaRPr lang="en-US" sz="2400" b="1" dirty="0"/>
          </a:p>
        </p:txBody>
      </p:sp>
      <p:sp>
        <p:nvSpPr>
          <p:cNvPr id="9" name="Right Arrow 8"/>
          <p:cNvSpPr/>
          <p:nvPr/>
        </p:nvSpPr>
        <p:spPr>
          <a:xfrm>
            <a:off x="1905000" y="4343400"/>
            <a:ext cx="228600" cy="30480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905000" y="3429000"/>
            <a:ext cx="228600" cy="30480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905000" y="5715000"/>
            <a:ext cx="228600" cy="30480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90800" y="3276600"/>
            <a:ext cx="2514600" cy="4572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Trạng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ngữ</a:t>
            </a:r>
            <a:endParaRPr lang="en-US" sz="2400" b="1" dirty="0"/>
          </a:p>
        </p:txBody>
      </p:sp>
      <p:sp>
        <p:nvSpPr>
          <p:cNvPr id="16" name="Rectangle 15"/>
          <p:cNvSpPr/>
          <p:nvPr/>
        </p:nvSpPr>
        <p:spPr>
          <a:xfrm>
            <a:off x="2590800" y="4191000"/>
            <a:ext cx="2514600" cy="4572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Phụ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cho</a:t>
            </a:r>
            <a:r>
              <a:rPr lang="en-US" sz="2400" b="1" dirty="0" smtClean="0"/>
              <a:t> ĐT</a:t>
            </a:r>
            <a:endParaRPr lang="en-US" sz="2400" b="1" dirty="0"/>
          </a:p>
        </p:txBody>
      </p:sp>
      <p:sp>
        <p:nvSpPr>
          <p:cNvPr id="17" name="Rectangle 16"/>
          <p:cNvSpPr/>
          <p:nvPr/>
        </p:nvSpPr>
        <p:spPr>
          <a:xfrm>
            <a:off x="2590800" y="5638800"/>
            <a:ext cx="2514600" cy="4572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Câu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đặc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biệt</a:t>
            </a:r>
            <a:endParaRPr lang="en-US" sz="24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1447800"/>
            <a:ext cx="1295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81400" y="1420906"/>
            <a:ext cx="1219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248400" y="1447800"/>
            <a:ext cx="1219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133600" y="1828800"/>
            <a:ext cx="1219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066800" y="3124200"/>
            <a:ext cx="1295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76900" y="4165979"/>
            <a:ext cx="1143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066800" y="5029200"/>
            <a:ext cx="1295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838200" y="2133600"/>
            <a:ext cx="7239000" cy="3429000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Tìm</a:t>
            </a:r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phân</a:t>
            </a:r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loại</a:t>
            </a:r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trạng</a:t>
            </a:r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ngữ</a:t>
            </a:r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có</a:t>
            </a:r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trong</a:t>
            </a:r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</a:t>
            </a:r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48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600" y="914400"/>
            <a:ext cx="36576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THẢO LUẬN NHÓM</a:t>
            </a:r>
            <a:endParaRPr lang="en-US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150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8000" dirty="0" err="1" smtClean="0">
                <a:solidFill>
                  <a:srgbClr val="FF0000"/>
                </a:solidFill>
              </a:rPr>
              <a:t>Như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báo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trước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mùa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về</a:t>
            </a:r>
            <a:r>
              <a:rPr lang="en-US" sz="8000" dirty="0" smtClean="0">
                <a:solidFill>
                  <a:srgbClr val="FF0000"/>
                </a:solidFill>
              </a:rPr>
              <a:t>…</a:t>
            </a:r>
          </a:p>
          <a:p>
            <a:pPr algn="r">
              <a:buNone/>
            </a:pPr>
            <a:r>
              <a:rPr lang="en-US" sz="5700" dirty="0" smtClean="0">
                <a:solidFill>
                  <a:srgbClr val="7030A0"/>
                </a:solidFill>
              </a:rPr>
              <a:t>-&gt;TN </a:t>
            </a:r>
            <a:r>
              <a:rPr lang="en-US" sz="5700" dirty="0" err="1" smtClean="0">
                <a:solidFill>
                  <a:srgbClr val="7030A0"/>
                </a:solidFill>
              </a:rPr>
              <a:t>cách</a:t>
            </a:r>
            <a:r>
              <a:rPr lang="en-US" sz="5700" dirty="0" smtClean="0">
                <a:solidFill>
                  <a:srgbClr val="7030A0"/>
                </a:solidFill>
              </a:rPr>
              <a:t> </a:t>
            </a:r>
            <a:r>
              <a:rPr lang="en-US" sz="5700" dirty="0" err="1" smtClean="0">
                <a:solidFill>
                  <a:srgbClr val="7030A0"/>
                </a:solidFill>
              </a:rPr>
              <a:t>thức</a:t>
            </a:r>
            <a:endParaRPr lang="en-US" sz="57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8000" dirty="0" err="1" smtClean="0">
                <a:solidFill>
                  <a:srgbClr val="FF0000"/>
                </a:solidFill>
              </a:rPr>
              <a:t>Khi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đi</a:t>
            </a:r>
            <a:r>
              <a:rPr lang="en-US" sz="8000" dirty="0" smtClean="0">
                <a:solidFill>
                  <a:srgbClr val="FF0000"/>
                </a:solidFill>
              </a:rPr>
              <a:t> qua </a:t>
            </a:r>
            <a:r>
              <a:rPr lang="en-US" sz="8000" dirty="0" err="1" smtClean="0">
                <a:solidFill>
                  <a:srgbClr val="FF0000"/>
                </a:solidFill>
              </a:rPr>
              <a:t>những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cánh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đồng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xanh</a:t>
            </a:r>
            <a:endParaRPr lang="en-US" sz="8000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en-US" sz="5600" dirty="0" smtClean="0">
                <a:solidFill>
                  <a:srgbClr val="7030A0"/>
                </a:solidFill>
              </a:rPr>
              <a:t>-&gt;TN </a:t>
            </a:r>
            <a:r>
              <a:rPr lang="en-US" sz="5600" dirty="0" err="1" smtClean="0">
                <a:solidFill>
                  <a:srgbClr val="7030A0"/>
                </a:solidFill>
              </a:rPr>
              <a:t>thời</a:t>
            </a:r>
            <a:r>
              <a:rPr lang="en-US" sz="5600" dirty="0" smtClean="0">
                <a:solidFill>
                  <a:srgbClr val="7030A0"/>
                </a:solidFill>
              </a:rPr>
              <a:t> </a:t>
            </a:r>
            <a:r>
              <a:rPr lang="en-US" sz="5600" dirty="0" err="1" smtClean="0">
                <a:solidFill>
                  <a:srgbClr val="7030A0"/>
                </a:solidFill>
              </a:rPr>
              <a:t>gian</a:t>
            </a:r>
            <a:endParaRPr lang="en-US" sz="56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8000" dirty="0" smtClean="0">
                <a:solidFill>
                  <a:srgbClr val="FF0000"/>
                </a:solidFill>
              </a:rPr>
              <a:t>Mà </a:t>
            </a:r>
            <a:r>
              <a:rPr lang="en-US" sz="8000" dirty="0" err="1" smtClean="0">
                <a:solidFill>
                  <a:srgbClr val="FF0000"/>
                </a:solidFill>
              </a:rPr>
              <a:t>hạt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thóc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nếp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đầu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tiên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làm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trĩu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thân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lúa</a:t>
            </a:r>
            <a:r>
              <a:rPr lang="en-US" sz="8000" dirty="0" smtClean="0">
                <a:solidFill>
                  <a:srgbClr val="FF0000"/>
                </a:solidFill>
              </a:rPr>
              <a:t>….</a:t>
            </a:r>
          </a:p>
          <a:p>
            <a:pPr algn="r">
              <a:buNone/>
            </a:pPr>
            <a:r>
              <a:rPr lang="en-US" sz="6800" dirty="0" smtClean="0">
                <a:solidFill>
                  <a:srgbClr val="FF0000"/>
                </a:solidFill>
              </a:rPr>
              <a:t>                                   </a:t>
            </a:r>
            <a:r>
              <a:rPr lang="en-US" sz="6800" dirty="0" smtClean="0">
                <a:solidFill>
                  <a:srgbClr val="7030A0"/>
                </a:solidFill>
              </a:rPr>
              <a:t>                 </a:t>
            </a:r>
            <a:r>
              <a:rPr lang="en-US" sz="5900" dirty="0" smtClean="0">
                <a:solidFill>
                  <a:srgbClr val="7030A0"/>
                </a:solidFill>
              </a:rPr>
              <a:t>-&gt; TN </a:t>
            </a:r>
            <a:r>
              <a:rPr lang="en-US" sz="5900" dirty="0" err="1" smtClean="0">
                <a:solidFill>
                  <a:srgbClr val="7030A0"/>
                </a:solidFill>
              </a:rPr>
              <a:t>thời</a:t>
            </a:r>
            <a:r>
              <a:rPr lang="en-US" sz="5900" dirty="0" smtClean="0">
                <a:solidFill>
                  <a:srgbClr val="7030A0"/>
                </a:solidFill>
              </a:rPr>
              <a:t> </a:t>
            </a:r>
            <a:r>
              <a:rPr lang="en-US" sz="5900" dirty="0" err="1" smtClean="0">
                <a:solidFill>
                  <a:srgbClr val="7030A0"/>
                </a:solidFill>
              </a:rPr>
              <a:t>gian</a:t>
            </a:r>
            <a:endParaRPr lang="en-US" sz="5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8000" dirty="0" err="1" smtClean="0">
                <a:solidFill>
                  <a:srgbClr val="FF0000"/>
                </a:solidFill>
              </a:rPr>
              <a:t>Trong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cái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vỏ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xanh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kia</a:t>
            </a:r>
            <a:endParaRPr lang="en-US" sz="8000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en-US" sz="5700" dirty="0" smtClean="0">
                <a:solidFill>
                  <a:srgbClr val="7030A0"/>
                </a:solidFill>
              </a:rPr>
              <a:t>-&gt;TN </a:t>
            </a:r>
            <a:r>
              <a:rPr lang="en-US" sz="5700" dirty="0" err="1" smtClean="0">
                <a:solidFill>
                  <a:srgbClr val="7030A0"/>
                </a:solidFill>
              </a:rPr>
              <a:t>địa</a:t>
            </a:r>
            <a:r>
              <a:rPr lang="en-US" sz="5700" dirty="0" smtClean="0">
                <a:solidFill>
                  <a:srgbClr val="7030A0"/>
                </a:solidFill>
              </a:rPr>
              <a:t> </a:t>
            </a:r>
            <a:r>
              <a:rPr lang="en-US" sz="5700" dirty="0" err="1" smtClean="0">
                <a:solidFill>
                  <a:srgbClr val="7030A0"/>
                </a:solidFill>
              </a:rPr>
              <a:t>điểm</a:t>
            </a:r>
            <a:endParaRPr lang="en-US" sz="57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8000" dirty="0" err="1" smtClean="0">
                <a:solidFill>
                  <a:srgbClr val="FF0000"/>
                </a:solidFill>
              </a:rPr>
              <a:t>Dưới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ánh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nắng</a:t>
            </a:r>
            <a:endParaRPr lang="en-US" sz="8000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en-US" sz="5700" dirty="0" smtClean="0">
                <a:solidFill>
                  <a:srgbClr val="7030A0"/>
                </a:solidFill>
              </a:rPr>
              <a:t>-&gt;TN </a:t>
            </a:r>
            <a:r>
              <a:rPr lang="en-US" sz="5700" dirty="0" err="1" smtClean="0">
                <a:solidFill>
                  <a:srgbClr val="7030A0"/>
                </a:solidFill>
              </a:rPr>
              <a:t>nơi</a:t>
            </a:r>
            <a:r>
              <a:rPr lang="en-US" sz="5700" dirty="0" smtClean="0">
                <a:solidFill>
                  <a:srgbClr val="7030A0"/>
                </a:solidFill>
              </a:rPr>
              <a:t> </a:t>
            </a:r>
            <a:r>
              <a:rPr lang="en-US" sz="5700" dirty="0" err="1" smtClean="0">
                <a:solidFill>
                  <a:srgbClr val="7030A0"/>
                </a:solidFill>
              </a:rPr>
              <a:t>chốn</a:t>
            </a:r>
            <a:endParaRPr lang="en-US" sz="57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8000" dirty="0" err="1" smtClean="0">
                <a:solidFill>
                  <a:srgbClr val="FF0000"/>
                </a:solidFill>
              </a:rPr>
              <a:t>Với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khả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năng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thích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</a:rPr>
              <a:t>ứng</a:t>
            </a:r>
            <a:r>
              <a:rPr lang="en-US" sz="8000" dirty="0" smtClean="0">
                <a:solidFill>
                  <a:srgbClr val="FF0000"/>
                </a:solidFill>
              </a:rPr>
              <a:t>….</a:t>
            </a:r>
          </a:p>
          <a:p>
            <a:pPr algn="r">
              <a:buNone/>
            </a:pPr>
            <a:r>
              <a:rPr lang="en-US" sz="5800" dirty="0" smtClean="0">
                <a:solidFill>
                  <a:srgbClr val="7030A0"/>
                </a:solidFill>
              </a:rPr>
              <a:t>-&gt;TN </a:t>
            </a:r>
            <a:r>
              <a:rPr lang="en-US" sz="5800" dirty="0" err="1" smtClean="0">
                <a:solidFill>
                  <a:srgbClr val="7030A0"/>
                </a:solidFill>
              </a:rPr>
              <a:t>cách</a:t>
            </a:r>
            <a:r>
              <a:rPr lang="en-US" sz="5800" dirty="0" smtClean="0">
                <a:solidFill>
                  <a:srgbClr val="7030A0"/>
                </a:solidFill>
              </a:rPr>
              <a:t> </a:t>
            </a:r>
            <a:r>
              <a:rPr lang="en-US" sz="5800" dirty="0" err="1" smtClean="0">
                <a:solidFill>
                  <a:srgbClr val="7030A0"/>
                </a:solidFill>
              </a:rPr>
              <a:t>thức</a:t>
            </a:r>
            <a:endParaRPr lang="en-US" sz="5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2130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713" y="2420938"/>
            <a:ext cx="2476500" cy="171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31" name="Picture 3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313" y="1993900"/>
            <a:ext cx="18748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32" name="Picture 4" descr="image00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913" y="2441575"/>
            <a:ext cx="1974850" cy="59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33" name="Picture 5" descr="image00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838" y="2592388"/>
            <a:ext cx="2009775" cy="70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34" name="Picture 6" descr="image00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2587625"/>
            <a:ext cx="1997075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35" name="Picture 7" descr="image00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913" y="2579688"/>
            <a:ext cx="2030412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36" name="Picture 8" descr="image00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550" y="2606675"/>
            <a:ext cx="1974850" cy="191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37" name="Picture 9" descr="image00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2462213"/>
            <a:ext cx="2174875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38" name="Picture 10" descr="image0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388" y="2468563"/>
            <a:ext cx="1169987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39" name="Picture 11" descr="image0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1987550"/>
            <a:ext cx="17478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40" name="Picture 12" descr="image0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2517775"/>
            <a:ext cx="172085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41" name="Picture 13" descr="image0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2620963"/>
            <a:ext cx="1762125" cy="94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42" name="Picture 14" descr="image0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2497138"/>
            <a:ext cx="1271588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43" name="Picture 15" descr="image01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3460750"/>
            <a:ext cx="2001838" cy="85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44" name="Picture 16" descr="image01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3900488"/>
            <a:ext cx="2036762" cy="96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2145" name="Picture 17" descr="image00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505200"/>
            <a:ext cx="3429000" cy="136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5832" y="763526"/>
            <a:ext cx="7010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600" dirty="0" smtClean="0">
                <a:solidFill>
                  <a:srgbClr val="FF0000"/>
                </a:solidFill>
              </a:rPr>
              <a:t> </a:t>
            </a:r>
            <a:r>
              <a:rPr lang="vi-VN" sz="6600" i="1" dirty="0" smtClean="0">
                <a:solidFill>
                  <a:srgbClr val="FF0000"/>
                </a:solidFill>
              </a:rPr>
              <a:t>Tổng kết </a:t>
            </a:r>
            <a:endParaRPr lang="en-GB" sz="6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279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3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3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3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3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3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43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3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3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43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381000" y="457200"/>
            <a:ext cx="6477000" cy="8382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9F2936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u="sng" dirty="0" smtClean="0">
                <a:solidFill>
                  <a:srgbClr val="9F2936"/>
                </a:solidFill>
                <a:cs typeface="Times New Roman" panose="02020603050405020304" pitchFamily="18" charset="0"/>
              </a:rPr>
              <a:t>CỦNG CỐ, DẶN DÒ </a:t>
            </a:r>
            <a:r>
              <a:rPr lang="en-US" sz="3200" b="1" dirty="0" smtClean="0">
                <a:solidFill>
                  <a:srgbClr val="9F2936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381000" y="1443038"/>
            <a:ext cx="8382000" cy="452431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1. </a:t>
            </a:r>
            <a:r>
              <a:rPr lang="en-US" sz="4000" b="1" i="1" u="sng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Học</a:t>
            </a:r>
            <a:r>
              <a:rPr lang="en-US" sz="4000" b="1" i="1" u="sng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i="1" u="sng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bài</a:t>
            </a: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-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thuộc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nội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dung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phần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ghi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nhớ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nắm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vững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đặc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điểm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trạng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ngữ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2. </a:t>
            </a:r>
            <a:r>
              <a:rPr lang="en-US" sz="4000" b="1" i="1" u="sng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Soạn</a:t>
            </a:r>
            <a:r>
              <a:rPr lang="en-US" sz="4000" b="1" i="1" u="sng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i="1" u="sng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bài</a:t>
            </a: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-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Chuẩn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bị </a:t>
            </a:r>
            <a:r>
              <a:rPr lang="en-US" sz="4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“</a:t>
            </a:r>
            <a:r>
              <a:rPr lang="en-US" sz="4000" b="1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Đức</a:t>
            </a: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tính</a:t>
            </a: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giản</a:t>
            </a: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di</a:t>
            </a: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̣ </a:t>
            </a:r>
            <a:r>
              <a:rPr lang="en-US" sz="4000" b="1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của</a:t>
            </a: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bác</a:t>
            </a: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Hô</a:t>
            </a:r>
            <a:r>
              <a:rPr lang="en-US" sz="40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̀”</a:t>
            </a:r>
            <a:r>
              <a:rPr lang="en-US" sz="4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03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</a:rPr>
              <a:t>Câu</a:t>
            </a:r>
            <a:r>
              <a:rPr lang="en-US" dirty="0" smtClean="0">
                <a:latin typeface="+mn-lt"/>
              </a:rPr>
              <a:t> 2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Khi</a:t>
            </a:r>
            <a:r>
              <a:rPr lang="en-US" sz="4000" dirty="0" smtClean="0"/>
              <a:t> </a:t>
            </a:r>
            <a:r>
              <a:rPr lang="en-US" sz="4000" dirty="0" err="1" smtClean="0"/>
              <a:t>nói</a:t>
            </a:r>
            <a:r>
              <a:rPr lang="en-US" sz="4000" dirty="0" smtClean="0"/>
              <a:t> </a:t>
            </a:r>
            <a:r>
              <a:rPr lang="en-US" sz="4000" dirty="0" err="1" smtClean="0"/>
              <a:t>hoặc</a:t>
            </a:r>
            <a:r>
              <a:rPr lang="en-US" sz="4000" dirty="0" smtClean="0"/>
              <a:t> </a:t>
            </a:r>
            <a:r>
              <a:rPr lang="en-US" sz="4000" dirty="0" err="1" smtClean="0"/>
              <a:t>viết</a:t>
            </a:r>
            <a:r>
              <a:rPr lang="en-US" sz="4000" dirty="0" smtClean="0"/>
              <a:t>, </a:t>
            </a:r>
            <a:r>
              <a:rPr lang="en-US" sz="4000" dirty="0" err="1" smtClean="0"/>
              <a:t>có</a:t>
            </a:r>
            <a:r>
              <a:rPr lang="en-US" sz="4000" dirty="0" smtClean="0"/>
              <a:t> </a:t>
            </a:r>
            <a:r>
              <a:rPr lang="en-US" sz="4000" dirty="0" err="1" smtClean="0"/>
              <a:t>thể</a:t>
            </a:r>
            <a:r>
              <a:rPr lang="en-US" sz="4000" dirty="0" smtClean="0"/>
              <a:t> </a:t>
            </a:r>
            <a:r>
              <a:rPr lang="en-US" sz="4000" dirty="0" err="1" smtClean="0"/>
              <a:t>lược</a:t>
            </a:r>
            <a:r>
              <a:rPr lang="en-US" sz="4000" dirty="0" smtClean="0"/>
              <a:t> </a:t>
            </a:r>
            <a:r>
              <a:rPr lang="en-US" sz="4000" dirty="0" err="1" smtClean="0"/>
              <a:t>bỏ</a:t>
            </a:r>
            <a:r>
              <a:rPr lang="en-US" sz="4000" dirty="0" smtClean="0"/>
              <a:t> </a:t>
            </a:r>
            <a:r>
              <a:rPr lang="en-US" sz="4000" dirty="0" err="1" smtClean="0"/>
              <a:t>một</a:t>
            </a:r>
            <a:r>
              <a:rPr lang="en-US" sz="4000" dirty="0" smtClean="0"/>
              <a:t> </a:t>
            </a:r>
            <a:r>
              <a:rPr lang="en-US" sz="4000" dirty="0" err="1" smtClean="0"/>
              <a:t>số</a:t>
            </a:r>
            <a:r>
              <a:rPr lang="en-US" sz="4000" dirty="0" smtClean="0"/>
              <a:t> </a:t>
            </a:r>
            <a:r>
              <a:rPr lang="en-US" sz="4000" dirty="0" err="1" smtClean="0"/>
              <a:t>thành</a:t>
            </a:r>
            <a:r>
              <a:rPr lang="en-US" sz="4000" dirty="0" smtClean="0"/>
              <a:t> </a:t>
            </a:r>
            <a:r>
              <a:rPr lang="en-US" sz="4000" dirty="0" err="1" smtClean="0"/>
              <a:t>phần</a:t>
            </a:r>
            <a:r>
              <a:rPr lang="en-US" sz="4000" dirty="0" smtClean="0"/>
              <a:t> </a:t>
            </a:r>
            <a:r>
              <a:rPr lang="en-US" sz="4000" dirty="0" err="1" smtClean="0"/>
              <a:t>của</a:t>
            </a:r>
            <a:r>
              <a:rPr lang="en-US" sz="4000" dirty="0" smtClean="0"/>
              <a:t> </a:t>
            </a:r>
            <a:r>
              <a:rPr lang="en-US" sz="4000" dirty="0" err="1" smtClean="0"/>
              <a:t>câu</a:t>
            </a:r>
            <a:r>
              <a:rPr lang="en-US" sz="4000" dirty="0" smtClean="0"/>
              <a:t>, </a:t>
            </a:r>
            <a:r>
              <a:rPr lang="en-US" sz="4000" dirty="0" err="1" smtClean="0"/>
              <a:t>tạo</a:t>
            </a:r>
            <a:r>
              <a:rPr lang="en-US" sz="4000" dirty="0" smtClean="0"/>
              <a:t> </a:t>
            </a:r>
            <a:r>
              <a:rPr lang="en-US" sz="4000" dirty="0" err="1" smtClean="0"/>
              <a:t>thành</a:t>
            </a:r>
            <a:r>
              <a:rPr lang="en-US" sz="4000" dirty="0" smtClean="0"/>
              <a:t> </a:t>
            </a:r>
            <a:r>
              <a:rPr lang="en-US" sz="4000" dirty="0" err="1" smtClean="0"/>
              <a:t>loại</a:t>
            </a:r>
            <a:r>
              <a:rPr lang="en-US" sz="4000" dirty="0" smtClean="0"/>
              <a:t> </a:t>
            </a:r>
            <a:r>
              <a:rPr lang="en-US" sz="4000" dirty="0" err="1" smtClean="0"/>
              <a:t>câu</a:t>
            </a:r>
            <a:r>
              <a:rPr lang="en-US" sz="4000" dirty="0" smtClean="0"/>
              <a:t> </a:t>
            </a:r>
            <a:r>
              <a:rPr lang="en-US" sz="4000" dirty="0" err="1" smtClean="0"/>
              <a:t>gì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5181600" y="3352800"/>
            <a:ext cx="15240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</a:rPr>
              <a:t>Câu</a:t>
            </a:r>
            <a:r>
              <a:rPr lang="en-US" dirty="0" smtClean="0">
                <a:latin typeface="+mn-lt"/>
              </a:rPr>
              <a:t> 3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Biện</a:t>
            </a:r>
            <a:r>
              <a:rPr lang="en-US" sz="4000" dirty="0" smtClean="0"/>
              <a:t> </a:t>
            </a:r>
            <a:r>
              <a:rPr lang="en-US" sz="4000" dirty="0" err="1" smtClean="0"/>
              <a:t>pháp</a:t>
            </a:r>
            <a:r>
              <a:rPr lang="en-US" sz="4000" dirty="0" smtClean="0"/>
              <a:t> </a:t>
            </a:r>
            <a:r>
              <a:rPr lang="en-US" sz="4000" dirty="0" err="1" smtClean="0"/>
              <a:t>nghệ</a:t>
            </a:r>
            <a:r>
              <a:rPr lang="en-US" sz="4000" dirty="0" smtClean="0"/>
              <a:t> </a:t>
            </a:r>
            <a:r>
              <a:rPr lang="en-US" sz="4000" dirty="0" err="1" smtClean="0"/>
              <a:t>thuật</a:t>
            </a:r>
            <a:r>
              <a:rPr lang="en-US" sz="4000" dirty="0" smtClean="0"/>
              <a:t> </a:t>
            </a:r>
            <a:r>
              <a:rPr lang="en-US" sz="4000" dirty="0" err="1" smtClean="0"/>
              <a:t>nào</a:t>
            </a:r>
            <a:r>
              <a:rPr lang="en-US" sz="4000" dirty="0" smtClean="0"/>
              <a:t> </a:t>
            </a:r>
            <a:r>
              <a:rPr lang="en-US" sz="4000" dirty="0" err="1" smtClean="0"/>
              <a:t>dùng</a:t>
            </a:r>
            <a:r>
              <a:rPr lang="en-US" sz="4000" dirty="0" smtClean="0"/>
              <a:t> </a:t>
            </a:r>
            <a:r>
              <a:rPr lang="en-US" sz="4000" dirty="0" err="1" smtClean="0"/>
              <a:t>để</a:t>
            </a:r>
            <a:r>
              <a:rPr lang="en-US" sz="4000" dirty="0" smtClean="0"/>
              <a:t> </a:t>
            </a:r>
            <a:r>
              <a:rPr lang="en-US" sz="4000" dirty="0" err="1" smtClean="0"/>
              <a:t>gọi</a:t>
            </a:r>
            <a:r>
              <a:rPr lang="en-US" sz="4000" dirty="0" smtClean="0"/>
              <a:t> </a:t>
            </a:r>
            <a:r>
              <a:rPr lang="en-US" sz="4000" dirty="0" err="1" smtClean="0"/>
              <a:t>hoặc</a:t>
            </a:r>
            <a:r>
              <a:rPr lang="en-US" sz="4000" dirty="0" smtClean="0"/>
              <a:t> </a:t>
            </a:r>
            <a:r>
              <a:rPr lang="en-US" sz="4000" dirty="0" err="1" smtClean="0"/>
              <a:t>tả</a:t>
            </a:r>
            <a:r>
              <a:rPr lang="en-US" sz="4000" dirty="0" smtClean="0"/>
              <a:t> con </a:t>
            </a:r>
            <a:r>
              <a:rPr lang="en-US" sz="4000" dirty="0" err="1" smtClean="0"/>
              <a:t>vật</a:t>
            </a:r>
            <a:r>
              <a:rPr lang="en-US" sz="4000" dirty="0" smtClean="0"/>
              <a:t>, </a:t>
            </a:r>
            <a:r>
              <a:rPr lang="en-US" sz="4000" dirty="0" err="1" smtClean="0"/>
              <a:t>đồ</a:t>
            </a:r>
            <a:r>
              <a:rPr lang="en-US" sz="4000" dirty="0" smtClean="0"/>
              <a:t> </a:t>
            </a:r>
            <a:r>
              <a:rPr lang="en-US" sz="4000" dirty="0" err="1" smtClean="0"/>
              <a:t>vật</a:t>
            </a:r>
            <a:r>
              <a:rPr lang="en-US" sz="4000" dirty="0" smtClean="0"/>
              <a:t>,..</a:t>
            </a:r>
            <a:r>
              <a:rPr lang="en-US" sz="4000" dirty="0" err="1" smtClean="0"/>
              <a:t>bằng</a:t>
            </a:r>
            <a:r>
              <a:rPr lang="en-US" sz="4000" dirty="0" smtClean="0"/>
              <a:t> </a:t>
            </a:r>
            <a:r>
              <a:rPr lang="en-US" sz="4000" dirty="0" err="1" smtClean="0"/>
              <a:t>những</a:t>
            </a:r>
            <a:r>
              <a:rPr lang="en-US" sz="4000" dirty="0" smtClean="0"/>
              <a:t> </a:t>
            </a:r>
            <a:r>
              <a:rPr lang="en-US" sz="4000" dirty="0" err="1" smtClean="0"/>
              <a:t>từ</a:t>
            </a:r>
            <a:r>
              <a:rPr lang="en-US" sz="4000" dirty="0" smtClean="0"/>
              <a:t> </a:t>
            </a:r>
            <a:r>
              <a:rPr lang="en-US" sz="4000" dirty="0" err="1" smtClean="0"/>
              <a:t>ngữ</a:t>
            </a:r>
            <a:r>
              <a:rPr lang="en-US" sz="4000" dirty="0" smtClean="0"/>
              <a:t> </a:t>
            </a:r>
            <a:r>
              <a:rPr lang="en-US" sz="4000" dirty="0" err="1" smtClean="0"/>
              <a:t>vốn</a:t>
            </a:r>
            <a:r>
              <a:rPr lang="en-US" sz="4000" dirty="0" smtClean="0"/>
              <a:t> </a:t>
            </a:r>
            <a:r>
              <a:rPr lang="en-US" sz="4000" dirty="0" err="1" smtClean="0"/>
              <a:t>được</a:t>
            </a:r>
            <a:r>
              <a:rPr lang="en-US" sz="4000" dirty="0" smtClean="0"/>
              <a:t> </a:t>
            </a:r>
            <a:r>
              <a:rPr lang="en-US" sz="4000" dirty="0" err="1" smtClean="0"/>
              <a:t>dùng</a:t>
            </a:r>
            <a:r>
              <a:rPr lang="en-US" sz="4000" dirty="0" smtClean="0"/>
              <a:t> </a:t>
            </a:r>
            <a:r>
              <a:rPr lang="en-US" sz="4000" dirty="0" err="1" smtClean="0"/>
              <a:t>để</a:t>
            </a:r>
            <a:r>
              <a:rPr lang="en-US" sz="4000" dirty="0" smtClean="0"/>
              <a:t> </a:t>
            </a:r>
            <a:r>
              <a:rPr lang="en-US" sz="4000" dirty="0" err="1" smtClean="0"/>
              <a:t>gọi</a:t>
            </a:r>
            <a:r>
              <a:rPr lang="en-US" sz="4000" dirty="0" smtClean="0"/>
              <a:t> </a:t>
            </a:r>
            <a:r>
              <a:rPr lang="en-US" sz="4000" dirty="0" err="1" smtClean="0"/>
              <a:t>hoặc</a:t>
            </a:r>
            <a:r>
              <a:rPr lang="en-US" sz="4000" dirty="0" smtClean="0"/>
              <a:t> </a:t>
            </a:r>
            <a:r>
              <a:rPr lang="en-US" sz="4000" dirty="0" err="1" smtClean="0"/>
              <a:t>tả</a:t>
            </a:r>
            <a:r>
              <a:rPr lang="en-US" sz="4000" dirty="0" smtClean="0"/>
              <a:t> con </a:t>
            </a:r>
            <a:r>
              <a:rPr lang="en-US" sz="4000" dirty="0" err="1" smtClean="0"/>
              <a:t>người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5638800" y="3810000"/>
            <a:ext cx="13716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+mn-lt"/>
              </a:rPr>
              <a:t>Câu</a:t>
            </a:r>
            <a:r>
              <a:rPr lang="en-US" dirty="0" smtClean="0">
                <a:latin typeface="+mn-lt"/>
              </a:rPr>
              <a:t> 4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Đây</a:t>
            </a:r>
            <a:r>
              <a:rPr lang="en-US" sz="4000" dirty="0" smtClean="0"/>
              <a:t> </a:t>
            </a:r>
            <a:r>
              <a:rPr lang="en-US" sz="4000" dirty="0" err="1" smtClean="0"/>
              <a:t>là</a:t>
            </a:r>
            <a:r>
              <a:rPr lang="en-US" sz="4000" dirty="0" smtClean="0"/>
              <a:t> </a:t>
            </a:r>
            <a:r>
              <a:rPr lang="en-US" sz="4000" dirty="0" err="1" smtClean="0"/>
              <a:t>thành</a:t>
            </a:r>
            <a:r>
              <a:rPr lang="en-US" sz="4000" dirty="0" smtClean="0"/>
              <a:t> </a:t>
            </a:r>
            <a:r>
              <a:rPr lang="en-US" sz="4000" dirty="0" err="1" smtClean="0"/>
              <a:t>phần</a:t>
            </a:r>
            <a:r>
              <a:rPr lang="en-US" sz="4000" dirty="0" smtClean="0"/>
              <a:t> </a:t>
            </a:r>
            <a:r>
              <a:rPr lang="en-US" sz="4000" dirty="0" err="1" smtClean="0"/>
              <a:t>chính</a:t>
            </a:r>
            <a:r>
              <a:rPr lang="en-US" sz="4000" dirty="0" smtClean="0"/>
              <a:t> </a:t>
            </a:r>
            <a:r>
              <a:rPr lang="en-US" sz="4000" dirty="0" err="1" smtClean="0"/>
              <a:t>của</a:t>
            </a:r>
            <a:r>
              <a:rPr lang="en-US" sz="4000" dirty="0" smtClean="0"/>
              <a:t> </a:t>
            </a:r>
            <a:r>
              <a:rPr lang="en-US" sz="4000" dirty="0" err="1" smtClean="0"/>
              <a:t>câu</a:t>
            </a:r>
            <a:r>
              <a:rPr lang="en-US" sz="4000" dirty="0" smtClean="0"/>
              <a:t> </a:t>
            </a:r>
            <a:r>
              <a:rPr lang="en-US" sz="4000" dirty="0" err="1" smtClean="0"/>
              <a:t>nêu</a:t>
            </a:r>
            <a:r>
              <a:rPr lang="en-US" sz="4000" dirty="0" smtClean="0"/>
              <a:t> </a:t>
            </a:r>
            <a:r>
              <a:rPr lang="en-US" sz="4000" dirty="0" err="1" smtClean="0"/>
              <a:t>tên</a:t>
            </a:r>
            <a:r>
              <a:rPr lang="en-US" sz="4000" dirty="0" smtClean="0"/>
              <a:t> </a:t>
            </a:r>
            <a:r>
              <a:rPr lang="en-US" sz="4000" dirty="0" err="1" smtClean="0"/>
              <a:t>sự</a:t>
            </a:r>
            <a:r>
              <a:rPr lang="en-US" sz="4000" dirty="0" smtClean="0"/>
              <a:t> </a:t>
            </a:r>
            <a:r>
              <a:rPr lang="en-US" sz="4000" dirty="0" err="1" smtClean="0"/>
              <a:t>vật</a:t>
            </a:r>
            <a:r>
              <a:rPr lang="en-US" sz="4000" dirty="0" smtClean="0"/>
              <a:t> , </a:t>
            </a:r>
            <a:r>
              <a:rPr lang="en-US" sz="4000" dirty="0" err="1" smtClean="0"/>
              <a:t>hiện</a:t>
            </a:r>
            <a:r>
              <a:rPr lang="en-US" sz="4000" dirty="0" smtClean="0"/>
              <a:t> </a:t>
            </a:r>
            <a:r>
              <a:rPr lang="en-US" sz="4000" dirty="0" err="1" smtClean="0"/>
              <a:t>tượng</a:t>
            </a:r>
            <a:r>
              <a:rPr lang="en-US" sz="4000" dirty="0" smtClean="0"/>
              <a:t> </a:t>
            </a:r>
            <a:r>
              <a:rPr lang="en-US" sz="4000" dirty="0" err="1" smtClean="0"/>
              <a:t>có</a:t>
            </a:r>
            <a:r>
              <a:rPr lang="en-US" sz="4000" dirty="0" smtClean="0"/>
              <a:t> </a:t>
            </a:r>
            <a:r>
              <a:rPr lang="en-US" sz="4000" dirty="0" err="1" smtClean="0"/>
              <a:t>hoạt</a:t>
            </a:r>
            <a:r>
              <a:rPr lang="en-US" sz="4000" dirty="0" smtClean="0"/>
              <a:t> </a:t>
            </a:r>
            <a:r>
              <a:rPr lang="en-US" sz="4000" dirty="0" err="1" smtClean="0"/>
              <a:t>động</a:t>
            </a:r>
            <a:r>
              <a:rPr lang="en-US" sz="4000" dirty="0" smtClean="0"/>
              <a:t> , </a:t>
            </a:r>
            <a:r>
              <a:rPr lang="en-US" sz="4000" dirty="0" err="1" smtClean="0"/>
              <a:t>đặc</a:t>
            </a:r>
            <a:r>
              <a:rPr lang="en-US" sz="4000" dirty="0" smtClean="0"/>
              <a:t> </a:t>
            </a:r>
            <a:r>
              <a:rPr lang="en-US" sz="4000" dirty="0" err="1" smtClean="0"/>
              <a:t>điểm</a:t>
            </a:r>
            <a:r>
              <a:rPr lang="en-US" sz="4000" dirty="0" smtClean="0"/>
              <a:t>, </a:t>
            </a:r>
            <a:r>
              <a:rPr lang="en-US" sz="4000" dirty="0" err="1" smtClean="0"/>
              <a:t>thường</a:t>
            </a:r>
            <a:r>
              <a:rPr lang="en-US" sz="4000" dirty="0" smtClean="0"/>
              <a:t> </a:t>
            </a:r>
            <a:r>
              <a:rPr lang="en-US" sz="4000" dirty="0" err="1" smtClean="0"/>
              <a:t>trả</a:t>
            </a:r>
            <a:r>
              <a:rPr lang="en-US" sz="4000" dirty="0" smtClean="0"/>
              <a:t> </a:t>
            </a:r>
            <a:r>
              <a:rPr lang="en-US" sz="4000" dirty="0" err="1" smtClean="0"/>
              <a:t>lời</a:t>
            </a:r>
            <a:r>
              <a:rPr lang="en-US" sz="4000" dirty="0" smtClean="0"/>
              <a:t> </a:t>
            </a:r>
            <a:r>
              <a:rPr lang="en-US" sz="4000" dirty="0" err="1" smtClean="0"/>
              <a:t>cho</a:t>
            </a:r>
            <a:r>
              <a:rPr lang="en-US" sz="4000" dirty="0" smtClean="0"/>
              <a:t> </a:t>
            </a:r>
            <a:r>
              <a:rPr lang="en-US" sz="4000" dirty="0" err="1" smtClean="0"/>
              <a:t>câu</a:t>
            </a:r>
            <a:r>
              <a:rPr lang="en-US" sz="4000" dirty="0" smtClean="0"/>
              <a:t> </a:t>
            </a:r>
            <a:r>
              <a:rPr lang="en-US" sz="4000" dirty="0" err="1" smtClean="0"/>
              <a:t>hỏi</a:t>
            </a:r>
            <a:r>
              <a:rPr lang="en-US" sz="4000" dirty="0" smtClean="0"/>
              <a:t> Ai? Con </a:t>
            </a:r>
            <a:r>
              <a:rPr lang="en-US" sz="4000" dirty="0" err="1" smtClean="0"/>
              <a:t>gì</a:t>
            </a:r>
            <a:r>
              <a:rPr lang="en-US" sz="4000" dirty="0" smtClean="0"/>
              <a:t>? </a:t>
            </a:r>
            <a:r>
              <a:rPr lang="en-US" sz="4000" dirty="0" err="1" smtClean="0"/>
              <a:t>Cái</a:t>
            </a:r>
            <a:r>
              <a:rPr lang="en-US" sz="4000" dirty="0" smtClean="0"/>
              <a:t> </a:t>
            </a:r>
            <a:r>
              <a:rPr lang="en-US" sz="4000" dirty="0" err="1" smtClean="0"/>
              <a:t>gì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5638800" y="3962400"/>
            <a:ext cx="15240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</a:rPr>
              <a:t>Câu</a:t>
            </a:r>
            <a:r>
              <a:rPr lang="en-US" dirty="0" smtClean="0">
                <a:latin typeface="+mn-lt"/>
              </a:rPr>
              <a:t> 5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Loại</a:t>
            </a:r>
            <a:r>
              <a:rPr lang="en-US" sz="4000" dirty="0" smtClean="0"/>
              <a:t> </a:t>
            </a:r>
            <a:r>
              <a:rPr lang="en-US" sz="4000" dirty="0" err="1" smtClean="0"/>
              <a:t>văn</a:t>
            </a:r>
            <a:r>
              <a:rPr lang="en-US" sz="4000" dirty="0" smtClean="0"/>
              <a:t> </a:t>
            </a:r>
            <a:r>
              <a:rPr lang="en-US" sz="4000" dirty="0" err="1" smtClean="0"/>
              <a:t>được</a:t>
            </a:r>
            <a:r>
              <a:rPr lang="en-US" sz="4000" dirty="0" smtClean="0"/>
              <a:t> </a:t>
            </a:r>
            <a:r>
              <a:rPr lang="en-US" sz="4000" dirty="0" err="1" smtClean="0"/>
              <a:t>viết</a:t>
            </a:r>
            <a:r>
              <a:rPr lang="en-US" sz="4000" dirty="0" smtClean="0"/>
              <a:t> </a:t>
            </a:r>
            <a:r>
              <a:rPr lang="en-US" sz="4000" dirty="0" err="1" smtClean="0"/>
              <a:t>ra</a:t>
            </a:r>
            <a:r>
              <a:rPr lang="en-US" sz="4000" dirty="0" smtClean="0"/>
              <a:t> </a:t>
            </a:r>
            <a:r>
              <a:rPr lang="en-US" sz="4000" dirty="0" err="1" smtClean="0"/>
              <a:t>nhằm</a:t>
            </a:r>
            <a:r>
              <a:rPr lang="en-US" sz="4000" dirty="0" smtClean="0"/>
              <a:t> </a:t>
            </a:r>
            <a:r>
              <a:rPr lang="en-US" sz="4000" dirty="0" err="1" smtClean="0"/>
              <a:t>xác</a:t>
            </a:r>
            <a:r>
              <a:rPr lang="en-US" sz="4000" dirty="0" smtClean="0"/>
              <a:t> </a:t>
            </a:r>
            <a:r>
              <a:rPr lang="en-US" sz="4000" dirty="0" err="1" smtClean="0"/>
              <a:t>lập</a:t>
            </a:r>
            <a:r>
              <a:rPr lang="en-US" sz="4000" dirty="0" smtClean="0"/>
              <a:t> </a:t>
            </a:r>
            <a:r>
              <a:rPr lang="en-US" sz="4000" dirty="0" err="1" smtClean="0"/>
              <a:t>cho</a:t>
            </a:r>
            <a:r>
              <a:rPr lang="en-US" sz="4000" dirty="0" smtClean="0"/>
              <a:t> </a:t>
            </a:r>
            <a:r>
              <a:rPr lang="en-US" sz="4000" dirty="0" err="1" smtClean="0"/>
              <a:t>người</a:t>
            </a:r>
            <a:r>
              <a:rPr lang="en-US" sz="4000" dirty="0" smtClean="0"/>
              <a:t> </a:t>
            </a:r>
            <a:r>
              <a:rPr lang="en-US" sz="4000" dirty="0" err="1" smtClean="0"/>
              <a:t>đọc</a:t>
            </a:r>
            <a:r>
              <a:rPr lang="en-US" sz="4000" dirty="0" smtClean="0"/>
              <a:t>, </a:t>
            </a:r>
            <a:r>
              <a:rPr lang="en-US" sz="4000" dirty="0" err="1" smtClean="0"/>
              <a:t>người</a:t>
            </a:r>
            <a:r>
              <a:rPr lang="en-US" sz="4000" dirty="0" smtClean="0"/>
              <a:t> </a:t>
            </a:r>
            <a:r>
              <a:rPr lang="en-US" sz="4000" dirty="0" err="1" smtClean="0"/>
              <a:t>nghe</a:t>
            </a:r>
            <a:r>
              <a:rPr lang="en-US" sz="4000" dirty="0" smtClean="0"/>
              <a:t> </a:t>
            </a:r>
            <a:r>
              <a:rPr lang="en-US" sz="4000" dirty="0" err="1" smtClean="0"/>
              <a:t>một</a:t>
            </a:r>
            <a:r>
              <a:rPr lang="en-US" sz="4000" dirty="0" smtClean="0"/>
              <a:t> </a:t>
            </a:r>
            <a:r>
              <a:rPr lang="en-US" sz="4000" dirty="0" err="1" smtClean="0"/>
              <a:t>tư</a:t>
            </a:r>
            <a:r>
              <a:rPr lang="en-US" sz="4000" dirty="0" smtClean="0"/>
              <a:t> </a:t>
            </a:r>
            <a:r>
              <a:rPr lang="en-US" sz="4000" dirty="0" err="1" smtClean="0"/>
              <a:t>tưởng</a:t>
            </a:r>
            <a:r>
              <a:rPr lang="en-US" sz="4000" dirty="0" smtClean="0"/>
              <a:t>, </a:t>
            </a:r>
            <a:r>
              <a:rPr lang="en-US" sz="4000" dirty="0" err="1" smtClean="0"/>
              <a:t>quan</a:t>
            </a:r>
            <a:r>
              <a:rPr lang="en-US" sz="4000" dirty="0" smtClean="0"/>
              <a:t> </a:t>
            </a:r>
            <a:r>
              <a:rPr lang="en-US" sz="4000" dirty="0" err="1" smtClean="0"/>
              <a:t>điểm</a:t>
            </a:r>
            <a:r>
              <a:rPr lang="en-US" sz="4000" dirty="0" smtClean="0"/>
              <a:t> </a:t>
            </a:r>
            <a:r>
              <a:rPr lang="en-US" sz="4000" dirty="0" err="1" smtClean="0"/>
              <a:t>nào</a:t>
            </a:r>
            <a:r>
              <a:rPr lang="en-US" sz="4000" dirty="0" smtClean="0"/>
              <a:t> </a:t>
            </a:r>
            <a:r>
              <a:rPr lang="en-US" sz="4000" dirty="0" err="1" smtClean="0"/>
              <a:t>đo</a:t>
            </a:r>
            <a:r>
              <a:rPr lang="en-US" sz="4000" dirty="0" smtClean="0"/>
              <a:t>́.</a:t>
            </a:r>
            <a:endParaRPr lang="en-US" sz="4000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5943600" y="4495800"/>
            <a:ext cx="13716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</a:rPr>
              <a:t>Câu</a:t>
            </a:r>
            <a:r>
              <a:rPr lang="en-US" dirty="0" smtClean="0">
                <a:latin typeface="+mn-lt"/>
              </a:rPr>
              <a:t> 6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……….là ý </a:t>
            </a:r>
            <a:r>
              <a:rPr lang="en-US" sz="4000" dirty="0" err="1" smtClean="0"/>
              <a:t>kiến</a:t>
            </a:r>
            <a:r>
              <a:rPr lang="en-US" sz="4000" dirty="0" smtClean="0"/>
              <a:t> </a:t>
            </a:r>
            <a:r>
              <a:rPr lang="en-US" sz="4000" dirty="0" err="1" smtClean="0"/>
              <a:t>thê</a:t>
            </a:r>
            <a:r>
              <a:rPr lang="en-US" sz="4000" dirty="0" smtClean="0"/>
              <a:t>̉ </a:t>
            </a:r>
            <a:r>
              <a:rPr lang="en-US" sz="4000" dirty="0" err="1" smtClean="0"/>
              <a:t>hiện</a:t>
            </a:r>
            <a:r>
              <a:rPr lang="en-US" sz="4000" dirty="0" smtClean="0"/>
              <a:t> </a:t>
            </a:r>
            <a:r>
              <a:rPr lang="en-US" sz="4000" dirty="0" err="1" smtClean="0"/>
              <a:t>tư</a:t>
            </a:r>
            <a:r>
              <a:rPr lang="en-US" sz="4000" dirty="0" smtClean="0"/>
              <a:t> </a:t>
            </a:r>
            <a:r>
              <a:rPr lang="en-US" sz="4000" dirty="0" err="1" smtClean="0"/>
              <a:t>tưởng</a:t>
            </a:r>
            <a:r>
              <a:rPr lang="en-US" sz="4000" dirty="0" smtClean="0"/>
              <a:t>, </a:t>
            </a:r>
            <a:r>
              <a:rPr lang="en-US" sz="4000" dirty="0" err="1" smtClean="0"/>
              <a:t>quan</a:t>
            </a:r>
            <a:r>
              <a:rPr lang="en-US" sz="4000" dirty="0" smtClean="0"/>
              <a:t> </a:t>
            </a:r>
            <a:r>
              <a:rPr lang="en-US" sz="4000" dirty="0" err="1" smtClean="0"/>
              <a:t>điểm</a:t>
            </a:r>
            <a:r>
              <a:rPr lang="en-US" sz="4000" dirty="0" smtClean="0"/>
              <a:t> </a:t>
            </a:r>
            <a:r>
              <a:rPr lang="en-US" sz="4000" dirty="0" err="1" smtClean="0"/>
              <a:t>của</a:t>
            </a:r>
            <a:r>
              <a:rPr lang="en-US" sz="4000" dirty="0" smtClean="0"/>
              <a:t> </a:t>
            </a:r>
            <a:r>
              <a:rPr lang="en-US" sz="4000" dirty="0" err="1" smtClean="0"/>
              <a:t>bài</a:t>
            </a:r>
            <a:r>
              <a:rPr lang="en-US" sz="4000" dirty="0" smtClean="0"/>
              <a:t> </a:t>
            </a:r>
            <a:r>
              <a:rPr lang="en-US" sz="4000" dirty="0" err="1" smtClean="0"/>
              <a:t>văn</a:t>
            </a:r>
            <a:r>
              <a:rPr lang="en-US" sz="4000" dirty="0" smtClean="0"/>
              <a:t> </a:t>
            </a:r>
            <a:r>
              <a:rPr lang="en-US" sz="4000" dirty="0" err="1" smtClean="0"/>
              <a:t>được</a:t>
            </a:r>
            <a:r>
              <a:rPr lang="en-US" sz="4000" dirty="0" smtClean="0"/>
              <a:t> </a:t>
            </a:r>
            <a:r>
              <a:rPr lang="en-US" sz="4000" dirty="0" err="1" smtClean="0"/>
              <a:t>nêu</a:t>
            </a:r>
            <a:r>
              <a:rPr lang="en-US" sz="4000" dirty="0" smtClean="0"/>
              <a:t> </a:t>
            </a:r>
            <a:r>
              <a:rPr lang="en-US" sz="4000" dirty="0" err="1" smtClean="0"/>
              <a:t>ra</a:t>
            </a:r>
            <a:r>
              <a:rPr lang="en-US" sz="4000" dirty="0" smtClean="0"/>
              <a:t> </a:t>
            </a:r>
            <a:r>
              <a:rPr lang="en-US" sz="4000" dirty="0" err="1" smtClean="0"/>
              <a:t>dưới</a:t>
            </a:r>
            <a:r>
              <a:rPr lang="en-US" sz="4000" dirty="0" smtClean="0"/>
              <a:t> </a:t>
            </a:r>
            <a:r>
              <a:rPr lang="en-US" sz="4000" dirty="0" err="1" smtClean="0"/>
              <a:t>hình</a:t>
            </a:r>
            <a:r>
              <a:rPr lang="en-US" sz="4000" dirty="0" smtClean="0"/>
              <a:t> </a:t>
            </a:r>
            <a:r>
              <a:rPr lang="en-US" sz="4000" dirty="0" err="1" smtClean="0"/>
              <a:t>thức</a:t>
            </a:r>
            <a:r>
              <a:rPr lang="en-US" sz="4000" dirty="0" smtClean="0"/>
              <a:t> </a:t>
            </a:r>
            <a:r>
              <a:rPr lang="en-US" sz="4000" dirty="0" err="1" smtClean="0"/>
              <a:t>câu</a:t>
            </a:r>
            <a:r>
              <a:rPr lang="en-US" sz="4000" dirty="0" smtClean="0"/>
              <a:t> </a:t>
            </a:r>
            <a:r>
              <a:rPr lang="en-US" sz="4000" dirty="0" err="1" smtClean="0"/>
              <a:t>khẳng</a:t>
            </a:r>
            <a:r>
              <a:rPr lang="en-US" sz="4000" dirty="0" smtClean="0"/>
              <a:t> </a:t>
            </a:r>
            <a:r>
              <a:rPr lang="en-US" sz="4000" dirty="0" err="1" smtClean="0"/>
              <a:t>định</a:t>
            </a:r>
            <a:r>
              <a:rPr lang="en-US" sz="4000" dirty="0" smtClean="0"/>
              <a:t> ( hay </a:t>
            </a:r>
            <a:r>
              <a:rPr lang="en-US" sz="4000" dirty="0" err="1" smtClean="0"/>
              <a:t>phu</a:t>
            </a:r>
            <a:r>
              <a:rPr lang="en-US" sz="4000" dirty="0" smtClean="0"/>
              <a:t>̉ </a:t>
            </a:r>
            <a:r>
              <a:rPr lang="en-US" sz="4000" dirty="0" err="1" smtClean="0"/>
              <a:t>định</a:t>
            </a:r>
            <a:r>
              <a:rPr lang="en-US" sz="4000" dirty="0" smtClean="0"/>
              <a:t>), </a:t>
            </a:r>
            <a:r>
              <a:rPr lang="en-US" sz="4000" dirty="0" err="1" smtClean="0"/>
              <a:t>được</a:t>
            </a:r>
            <a:r>
              <a:rPr lang="en-US" sz="4000" dirty="0" smtClean="0"/>
              <a:t> </a:t>
            </a:r>
            <a:r>
              <a:rPr lang="en-US" sz="4000" dirty="0" err="1" smtClean="0"/>
              <a:t>diễn</a:t>
            </a:r>
            <a:r>
              <a:rPr lang="en-US" sz="4000" dirty="0" smtClean="0"/>
              <a:t> </a:t>
            </a:r>
            <a:r>
              <a:rPr lang="en-US" sz="4000" dirty="0" err="1" smtClean="0"/>
              <a:t>đạt</a:t>
            </a:r>
            <a:r>
              <a:rPr lang="en-US" sz="4000" dirty="0" smtClean="0"/>
              <a:t> </a:t>
            </a:r>
            <a:r>
              <a:rPr lang="en-US" sz="4000" dirty="0" err="1" smtClean="0"/>
              <a:t>sáng</a:t>
            </a:r>
            <a:r>
              <a:rPr lang="en-US" sz="4000" dirty="0" smtClean="0"/>
              <a:t> tỏ, </a:t>
            </a:r>
            <a:r>
              <a:rPr lang="en-US" sz="4000" dirty="0" err="1" smtClean="0"/>
              <a:t>dê</a:t>
            </a:r>
            <a:r>
              <a:rPr lang="en-US" sz="4000" dirty="0" smtClean="0"/>
              <a:t>̃ </a:t>
            </a:r>
            <a:r>
              <a:rPr lang="en-US" sz="4000" dirty="0" err="1" smtClean="0"/>
              <a:t>hiểu</a:t>
            </a:r>
            <a:r>
              <a:rPr lang="en-US" sz="4000" dirty="0" smtClean="0"/>
              <a:t>, </a:t>
            </a:r>
            <a:r>
              <a:rPr lang="en-US" sz="4000" dirty="0" err="1" smtClean="0"/>
              <a:t>nhất</a:t>
            </a:r>
            <a:r>
              <a:rPr lang="en-US" sz="4000" dirty="0" smtClean="0"/>
              <a:t> </a:t>
            </a:r>
            <a:r>
              <a:rPr lang="en-US" sz="4000" dirty="0" err="1" smtClean="0"/>
              <a:t>quán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5867400" y="3886200"/>
            <a:ext cx="14478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</a:rPr>
              <a:t>Câu</a:t>
            </a:r>
            <a:r>
              <a:rPr lang="en-US" dirty="0" smtClean="0">
                <a:latin typeface="+mn-lt"/>
              </a:rPr>
              <a:t> 7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Luận</a:t>
            </a:r>
            <a:r>
              <a:rPr lang="en-US" sz="4000" dirty="0" smtClean="0"/>
              <a:t> </a:t>
            </a:r>
            <a:r>
              <a:rPr lang="en-US" sz="4000" dirty="0" err="1" smtClean="0"/>
              <a:t>cư</a:t>
            </a:r>
            <a:r>
              <a:rPr lang="en-US" sz="4000" dirty="0" smtClean="0"/>
              <a:t>́ là </a:t>
            </a:r>
            <a:r>
              <a:rPr lang="en-US" sz="4000" dirty="0" err="1" smtClean="0"/>
              <a:t>li</a:t>
            </a:r>
            <a:r>
              <a:rPr lang="en-US" sz="4000" dirty="0" smtClean="0"/>
              <a:t>́ lẽ, ……….</a:t>
            </a:r>
            <a:r>
              <a:rPr lang="en-US" sz="4000" dirty="0" err="1" smtClean="0"/>
              <a:t>đưa</a:t>
            </a:r>
            <a:r>
              <a:rPr lang="en-US" sz="4000" dirty="0" smtClean="0"/>
              <a:t> </a:t>
            </a:r>
            <a:r>
              <a:rPr lang="en-US" sz="4000" dirty="0" err="1" smtClean="0"/>
              <a:t>ra</a:t>
            </a:r>
            <a:r>
              <a:rPr lang="en-US" sz="4000" dirty="0" smtClean="0"/>
              <a:t> </a:t>
            </a:r>
            <a:r>
              <a:rPr lang="en-US" sz="4000" dirty="0" err="1" smtClean="0"/>
              <a:t>làm</a:t>
            </a:r>
            <a:r>
              <a:rPr lang="en-US" sz="4000" dirty="0" smtClean="0"/>
              <a:t> </a:t>
            </a:r>
            <a:r>
              <a:rPr lang="en-US" sz="4000" dirty="0" err="1" smtClean="0"/>
              <a:t>cơ</a:t>
            </a:r>
            <a:r>
              <a:rPr lang="en-US" sz="4000" dirty="0" smtClean="0"/>
              <a:t> </a:t>
            </a:r>
            <a:r>
              <a:rPr lang="en-US" sz="4000" dirty="0" err="1" smtClean="0"/>
              <a:t>sơ</a:t>
            </a:r>
            <a:r>
              <a:rPr lang="en-US" sz="4000" dirty="0" smtClean="0"/>
              <a:t>̉ </a:t>
            </a:r>
            <a:r>
              <a:rPr lang="en-US" sz="4000" dirty="0" err="1" smtClean="0"/>
              <a:t>cho</a:t>
            </a:r>
            <a:r>
              <a:rPr lang="en-US" sz="4000" dirty="0" smtClean="0"/>
              <a:t> </a:t>
            </a:r>
            <a:r>
              <a:rPr lang="en-US" sz="4000" dirty="0" err="1" smtClean="0"/>
              <a:t>luận</a:t>
            </a:r>
            <a:r>
              <a:rPr lang="en-US" sz="4000" dirty="0" smtClean="0"/>
              <a:t> </a:t>
            </a:r>
            <a:r>
              <a:rPr lang="en-US" sz="4000" dirty="0" err="1" smtClean="0"/>
              <a:t>điểm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5638800" y="4419600"/>
            <a:ext cx="16002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</a:rPr>
              <a:t>Câu</a:t>
            </a:r>
            <a:r>
              <a:rPr lang="en-US" dirty="0" smtClean="0">
                <a:latin typeface="+mn-lt"/>
              </a:rPr>
              <a:t> 8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4000" dirty="0" smtClean="0"/>
              <a:t> </a:t>
            </a:r>
            <a:r>
              <a:rPr lang="en-US" sz="4000" dirty="0" smtClean="0"/>
              <a:t>T</a:t>
            </a:r>
            <a:r>
              <a:rPr lang="vi-VN" sz="4000" dirty="0" smtClean="0"/>
              <a:t>hành phần chính</a:t>
            </a:r>
            <a:r>
              <a:rPr lang="en-US" sz="4000" dirty="0" smtClean="0"/>
              <a:t> </a:t>
            </a:r>
            <a:r>
              <a:rPr lang="en-US" sz="4000" dirty="0" err="1" smtClean="0"/>
              <a:t>nào</a:t>
            </a:r>
            <a:r>
              <a:rPr lang="vi-VN" sz="4000" dirty="0" smtClean="0"/>
              <a:t> của câu có khả năng kết hợp với các phó từ chỉ quan hệ thời gian và trả lời cho các câu hỏi </a:t>
            </a:r>
            <a:r>
              <a:rPr lang="en-US" sz="4000" dirty="0" smtClean="0"/>
              <a:t>L</a:t>
            </a:r>
            <a:r>
              <a:rPr lang="vi-VN" sz="4000" dirty="0" smtClean="0"/>
              <a:t>àm gì?, Như thế nào?, </a:t>
            </a:r>
            <a:r>
              <a:rPr lang="en-US" sz="4000" dirty="0" smtClean="0"/>
              <a:t>L</a:t>
            </a:r>
            <a:r>
              <a:rPr lang="vi-VN" sz="4000" dirty="0" smtClean="0"/>
              <a:t>à gì?</a:t>
            </a:r>
            <a:endParaRPr lang="en-US" sz="4000" dirty="0"/>
          </a:p>
        </p:txBody>
      </p: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5638800" y="4114800"/>
            <a:ext cx="13716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1116</TotalTime>
  <Words>867</Words>
  <Application>Microsoft Office PowerPoint</Application>
  <PresentationFormat>On-screen Show (4:3)</PresentationFormat>
  <Paragraphs>179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PowerPoint Presentation</vt:lpstr>
      <vt:lpstr>CÂU 1</vt:lpstr>
      <vt:lpstr>Câu 2</vt:lpstr>
      <vt:lpstr>Câu 3</vt:lpstr>
      <vt:lpstr>Câu 4</vt:lpstr>
      <vt:lpstr>Câu 5</vt:lpstr>
      <vt:lpstr>Câu 6</vt:lpstr>
      <vt:lpstr>Câu 7</vt:lpstr>
      <vt:lpstr>Câu 8</vt:lpstr>
      <vt:lpstr>       Tiết  86:  </vt:lpstr>
      <vt:lpstr>I, Đặc điểm của trạng ngữ</vt:lpstr>
      <vt:lpstr>PowerPoint Presentation</vt:lpstr>
      <vt:lpstr> 2. Nhận xét</vt:lpstr>
      <vt:lpstr>PowerPoint Presentation</vt:lpstr>
      <vt:lpstr>PowerPoint Presentation</vt:lpstr>
      <vt:lpstr>PowerPoint Presentation</vt:lpstr>
      <vt:lpstr>3. Ghi nhớ (SGK)</vt:lpstr>
      <vt:lpstr>PowerPoint Presentation</vt:lpstr>
      <vt:lpstr>PowerPoint Presentation</vt:lpstr>
      <vt:lpstr>II. 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hanoi</dc:creator>
  <cp:lastModifiedBy>17031985</cp:lastModifiedBy>
  <cp:revision>64</cp:revision>
  <dcterms:created xsi:type="dcterms:W3CDTF">2018-01-05T16:08:21Z</dcterms:created>
  <dcterms:modified xsi:type="dcterms:W3CDTF">2021-02-20T07:44:00Z</dcterms:modified>
</cp:coreProperties>
</file>