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28"/>
  </p:notesMasterIdLst>
  <p:sldIdLst>
    <p:sldId id="432" r:id="rId3"/>
    <p:sldId id="402" r:id="rId4"/>
    <p:sldId id="408" r:id="rId5"/>
    <p:sldId id="374" r:id="rId6"/>
    <p:sldId id="384" r:id="rId7"/>
    <p:sldId id="372" r:id="rId8"/>
    <p:sldId id="258" r:id="rId9"/>
    <p:sldId id="376" r:id="rId10"/>
    <p:sldId id="377" r:id="rId11"/>
    <p:sldId id="378" r:id="rId12"/>
    <p:sldId id="386" r:id="rId13"/>
    <p:sldId id="390" r:id="rId14"/>
    <p:sldId id="395" r:id="rId15"/>
    <p:sldId id="414" r:id="rId16"/>
    <p:sldId id="429" r:id="rId17"/>
    <p:sldId id="396" r:id="rId18"/>
    <p:sldId id="403" r:id="rId19"/>
    <p:sldId id="398" r:id="rId20"/>
    <p:sldId id="405" r:id="rId21"/>
    <p:sldId id="406" r:id="rId22"/>
    <p:sldId id="416" r:id="rId23"/>
    <p:sldId id="427" r:id="rId24"/>
    <p:sldId id="420" r:id="rId25"/>
    <p:sldId id="422" r:id="rId26"/>
    <p:sldId id="320" r:id="rId27"/>
  </p:sldIdLst>
  <p:sldSz cx="9144000" cy="6858000" type="screen4x3"/>
  <p:notesSz cx="6858000" cy="9144000"/>
  <p:embeddedFontLst>
    <p:embeddedFont>
      <p:font typeface=".VnTime" pitchFamily="34" charset="0"/>
      <p:regular r:id="rId29"/>
      <p:bold r:id="rId30"/>
      <p:italic r:id="rId31"/>
      <p:boldItalic r:id="rId32"/>
    </p:embeddedFont>
    <p:embeddedFont>
      <p:font typeface=".VnAvant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.VnTimeH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00"/>
    <a:srgbClr val="0000CC"/>
    <a:srgbClr val="000000"/>
    <a:srgbClr val="CCFFFF"/>
    <a:srgbClr val="FFFF66"/>
    <a:srgbClr val="FFFF99"/>
    <a:srgbClr val="66FF33"/>
    <a:srgbClr val="66FF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39B7-B536-42CA-A2D0-30840D88758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A9C44-3FD3-4215-BA03-EC0FA58C0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A9C44-3FD3-4215-BA03-EC0FA58C0F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72B3-AD66-4290-BE3A-83ED9D2AD8AC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7073-716F-4D39-B97A-78E7ED91A987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5D87-59A5-43B0-A4EE-E92FB02F4A48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EC919-2DC2-49A2-AD3B-797B3B1A5C0C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CDE76-F745-4E3B-8846-221E66A47F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550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7B827-9FE9-4409-9268-C4E63ED5A3CD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259E-36E9-4C78-8A2D-D71C192F7A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3197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8AA20-3CDB-40C7-A8C8-CB017AB8BC4D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7981-CB6E-403B-96C2-F7D75E3F0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5079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59196-5850-4CFE-BF4C-0A2860F61AA8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0194-5CB9-4B7E-9565-EE94AFDE7C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4835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42244-EBCF-4A72-8EBC-4CA141BFC560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9995-A7BD-413E-8D82-DE52E7495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70277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E0202-5DEA-4568-B9CC-B61E1FE5501A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7BDFE-34FA-4902-B3B4-54A07747D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2425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B8952-3E37-4B29-B332-E1590B9A6071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B0FF-CCE6-4251-9183-3A75CF49DA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23429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9A74A-99C0-43C5-9CEF-C67C6AFB0755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8BBD-F50E-4646-B133-909AD13C3A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1448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22E0-D5C7-4944-AD36-051EC97202E6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FBB77-8B2C-4821-960E-377FCF488EF4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8F099-6136-4CE1-83AF-743C8289C6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5849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A7B3D-2D6D-4FF6-88D9-9927894E7AB2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7F2F0-B12C-4E1C-9BC0-9D95598085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2082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4CC28-22F5-4974-A3D7-227593531575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12EDC-9980-483F-BD23-03E25336F6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3955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3327-5F3C-474A-A817-84A7F3D0272E}" type="datetime1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CB39-718D-4F92-88D3-650B60DE1539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A833-5C87-46DB-975E-C28A59E066F9}" type="datetime1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8359-152B-4118-B9EE-CFEDAA924B9F}" type="datetime1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22F5-2E21-49A0-A4CB-79AEDD18CBB1}" type="datetime1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1171-0861-402A-BC12-4631400ED90C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DDC3-B1D4-45D3-8B4F-650D15183F5F}" type="datetime1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526E8-BEDB-4D48-9E7E-E528C1D03864}" type="datetime1">
              <a:rPr lang="en-US" smtClean="0"/>
              <a:t>2/20/2021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77CD20-C941-4C2B-8486-2ADBF26C17B9}" type="datetime1">
              <a:rPr lang="en-US" altLang="en-US" smtClean="0">
                <a:solidFill>
                  <a:srgbClr val="000000"/>
                </a:solidFill>
              </a:rPr>
              <a:t>2/20/2021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ABB51-5A01-436C-8CF3-11DE7C789D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ew%20folder\M&#225;i%20Tr&#432;&#7901;ng%20M&#7871;n%20Y&#234;u%20-%20Nh&#243;m%20C&#225;t%20Tr&#7855;ng%20_%20320%20lyrics,%20upload%20b&#7903;i%20dzitconhamngu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205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6766211" cy="23083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NHIỆT LIỆT CHÀO MỪNG 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QUÝ THẦY CÔ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 CÁC BẠN HỌC SINH </a:t>
            </a:r>
            <a:endParaRPr lang="en-US" sz="48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7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74307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A50021"/>
                </a:solidFill>
                <a:latin typeface="Times New Roman" pitchFamily="18" charset="0"/>
              </a:rPr>
              <a:t>* Cách chuyển câu chủ động thành câu bị động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92988" y="751683"/>
            <a:ext cx="74612" cy="6057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1956744"/>
            <a:ext cx="55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1.</a:t>
            </a:r>
            <a:r>
              <a:rPr lang="en-US" sz="2800" b="1" u="sng" dirty="0" smtClean="0">
                <a:solidFill>
                  <a:srgbClr val="000066"/>
                </a:solidFill>
                <a:latin typeface="Times New Roman" pitchFamily="18" charset="0"/>
              </a:rPr>
              <a:t> Xét ví dụ: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SGK/ 64</a:t>
            </a:r>
            <a:endParaRPr lang="en-US" sz="2800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04800" y="2514600"/>
            <a:ext cx="7162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Nhận xét: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hai câu đều là CBĐ.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38467">
            <a:off x="4283816" y="188888"/>
            <a:ext cx="560387" cy="166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76200" y="2895600"/>
            <a:ext cx="73914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miêu tả cùng một sự việc.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a: có từ “được”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(“bị”).</a:t>
            </a:r>
          </a:p>
          <a:p>
            <a:pPr>
              <a:buFontTx/>
              <a:buChar char="-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 b: không có từ “được”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(“bị”).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10</a:t>
            </a:fld>
            <a:endParaRPr kumimoji="0" lang="en-US" sz="2800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74307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A50021"/>
                </a:solidFill>
                <a:latin typeface="Times New Roman" pitchFamily="18" charset="0"/>
              </a:rPr>
              <a:t>* Cách chuyển câu chủ động thành câu bị động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92988" y="751683"/>
            <a:ext cx="0" cy="6057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1956744"/>
            <a:ext cx="7240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u="sng" dirty="0" smtClean="0">
                <a:solidFill>
                  <a:srgbClr val="000066"/>
                </a:solidFill>
                <a:latin typeface="Times New Roman" pitchFamily="18" charset="0"/>
              </a:rPr>
              <a:t>Xét ví dụ: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SGK/ 64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Công thức chuyển đổi câu chủ động thành câu bị động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39419">
            <a:off x="3815162" y="262431"/>
            <a:ext cx="701234" cy="14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11</a:t>
            </a:fld>
            <a:endParaRPr kumimoji="0" lang="en-US" sz="2800" b="1"/>
          </a:p>
        </p:txBody>
      </p:sp>
    </p:spTree>
    <p:extLst>
      <p:ext uri="{BB962C8B-B14F-4D97-AF65-F5344CB8AC3E}">
        <p14:creationId xmlns:p14="http://schemas.microsoft.com/office/powerpoint/2010/main" val="41609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7543800" cy="5364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 smtClean="0">
                <a:solidFill>
                  <a:srgbClr val="A50021"/>
                </a:solidFill>
                <a:latin typeface="Times New Roman" pitchFamily="18" charset="0"/>
              </a:rPr>
              <a:t>* Cách chuyển câu chủ động thành câu bị động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92988" y="751683"/>
            <a:ext cx="74612" cy="6057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4691" y="1676400"/>
            <a:ext cx="7240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Công thức chuyển đổi câu chủ động thành câu bị động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287125" y="272481"/>
            <a:ext cx="707066" cy="138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0" y="2057400"/>
            <a:ext cx="1371600" cy="431320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sơ đồ chuyển đổi CCĐ thành  CBĐ.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12</a:t>
            </a:fld>
            <a:endParaRPr kumimoji="0"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40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0" y="1367919"/>
            <a:ext cx="11430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</a:rPr>
              <a:t>CTHĐ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48200" y="1439862"/>
            <a:ext cx="6858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HĐ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705600" y="1516062"/>
            <a:ext cx="1143000" cy="7848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ĐTHĐ</a:t>
            </a:r>
          </a:p>
          <a:p>
            <a:pPr>
              <a:spcBef>
                <a:spcPct val="50000"/>
              </a:spcBef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69327" y="3054822"/>
            <a:ext cx="17145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</a:rPr>
              <a:t>được / bị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07818" y="856095"/>
            <a:ext cx="146858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CÁCH 1: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4300" y="1390792"/>
            <a:ext cx="1981200" cy="954107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Câu chủ động: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4300" y="3061855"/>
            <a:ext cx="190500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Câu bị động: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247900" y="4383230"/>
            <a:ext cx="11430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CTHĐ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717473" y="4357685"/>
            <a:ext cx="6858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HĐ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920345" y="4366346"/>
            <a:ext cx="10668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ĐTHĐ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200" y="4352922"/>
            <a:ext cx="1981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Câu chủ động: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66700" y="3750113"/>
            <a:ext cx="1676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CÁCH 2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4636" y="5737946"/>
            <a:ext cx="190500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Câu bị động: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286000" y="3071380"/>
            <a:ext cx="10668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ĐTHĐ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581900" y="3087832"/>
            <a:ext cx="6858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HĐ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867400" y="3076575"/>
            <a:ext cx="1371600" cy="457200"/>
          </a:xfrm>
          <a:prstGeom prst="rect">
            <a:avLst/>
          </a:prstGeom>
          <a:solidFill>
            <a:srgbClr val="DAE2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(CTHĐ)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>
            <a:off x="3231572" y="2052377"/>
            <a:ext cx="3474027" cy="1225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283527" y="1829584"/>
            <a:ext cx="3200400" cy="123291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209800" y="5779077"/>
            <a:ext cx="10668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ĐTHĐ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648200" y="5779077"/>
            <a:ext cx="6858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HĐ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3231573" y="4840430"/>
            <a:ext cx="3657600" cy="11308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4968585" y="4814884"/>
            <a:ext cx="22515" cy="9230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060372" y="1908477"/>
            <a:ext cx="2788227" cy="1168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152400" y="152400"/>
            <a:ext cx="86868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pt-BR" altLang="en-US" sz="3200" dirty="0" smtClean="0">
                <a:latin typeface="Times New Roman" pitchFamily="18" charset="0"/>
              </a:rPr>
              <a:t>Công thức chuyển </a:t>
            </a:r>
            <a:r>
              <a:rPr lang="pt-BR" altLang="en-US" sz="3200" dirty="0">
                <a:latin typeface="Times New Roman" pitchFamily="18" charset="0"/>
              </a:rPr>
              <a:t>đổi </a:t>
            </a:r>
            <a:r>
              <a:rPr lang="pt-BR" altLang="en-US" sz="3200" dirty="0" smtClean="0">
                <a:latin typeface="Times New Roman" pitchFamily="18" charset="0"/>
              </a:rPr>
              <a:t>CCĐ thành CBĐ</a:t>
            </a:r>
            <a:endParaRPr lang="en-US" altLang="en-US" sz="3200" dirty="0">
              <a:latin typeface="Times New Roman" pitchFamily="18" charset="0"/>
            </a:endParaRPr>
          </a:p>
        </p:txBody>
      </p:sp>
      <p:pic>
        <p:nvPicPr>
          <p:cNvPr id="33" name="Picture 18" descr="Tay viÕt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40910" y="4739120"/>
            <a:ext cx="707066" cy="207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13</a:t>
            </a:fld>
            <a:endParaRPr kumimoji="0"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64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1" grpId="0" animBg="1"/>
      <p:bldP spid="24581" grpId="1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8" grpId="1" animBg="1"/>
      <p:bldP spid="24589" grpId="0" animBg="1"/>
      <p:bldP spid="24589" grpId="1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24000" y="32004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096000" y="3276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2294" name="Picture 7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" y="2803525"/>
            <a:ext cx="266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CCĐ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4419600"/>
            <a:ext cx="289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CBĐ: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sóc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2050" name="Picture 2" descr="C:\Users\Administrator.ThinPC-PC\Downloads\20140519111948-10385157-10200775972800121-208502467-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75620"/>
            <a:ext cx="5638800" cy="61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6200" y="15240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XEM 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HÌNH ĐẶT CÂU CHỦ ĐỘNG VÀ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CÂU BỊ 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</a:rPr>
              <a:t>ĐỘNG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29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"/>
            <a:ext cx="9144000" cy="66294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.VnTimeH" pitchFamily="34" charset="0"/>
              </a:rPr>
              <a:t>Q</a:t>
            </a:r>
            <a:r>
              <a:rPr lang="en-US" altLang="en-US" sz="2800" dirty="0" smtClean="0">
                <a:latin typeface=".VnTime" pitchFamily="34" charset="0"/>
              </a:rPr>
              <a:t>uan s¸t tranh vµ ®Æt CBĐ</a:t>
            </a:r>
            <a:endParaRPr lang="en-US" altLang="en-US" sz="2800" dirty="0" smtClean="0">
              <a:latin typeface=".VnTimeH" pitchFamily="34" charset="0"/>
            </a:endParaRPr>
          </a:p>
        </p:txBody>
      </p:sp>
      <p:pic>
        <p:nvPicPr>
          <p:cNvPr id="10244" name="Picture 18" descr="hin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1"/>
            <a:ext cx="4511675" cy="37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9" descr="hin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" y="990600"/>
            <a:ext cx="4251325" cy="37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6418" y="4781425"/>
            <a:ext cx="7924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 người trồng cây để phủ xanh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rừng.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 được mọi người trồng để phủ xanh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rừng.</a:t>
            </a: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 trồng để phủ xanh rừng.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en-US" alt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74307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A50021"/>
                </a:solidFill>
                <a:latin typeface="Times New Roman" pitchFamily="18" charset="0"/>
              </a:rPr>
              <a:t>* Cách chuyển câu chủ động thành câu bị động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92988" y="751683"/>
            <a:ext cx="74612" cy="6057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1956744"/>
            <a:ext cx="7240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u="sng" dirty="0" smtClean="0">
                <a:solidFill>
                  <a:srgbClr val="000066"/>
                </a:solidFill>
                <a:latin typeface="Times New Roman" pitchFamily="18" charset="0"/>
              </a:rPr>
              <a:t>Xét ví dụ: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SGK/ 64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Công thức chuyển đổi CCĐ thành CBĐ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Lưu ý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39419">
            <a:off x="3815162" y="262431"/>
            <a:ext cx="701234" cy="14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3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(1 phút): cho biết sắc thái nghĩa của câu dùng từ “được” với câu dùng từ “bị” 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509" y="3657600"/>
            <a:ext cx="8388927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latin typeface="Times New Roman" pitchFamily="18" charset="0"/>
              </a:rPr>
              <a:t>2) </a:t>
            </a:r>
            <a:r>
              <a:rPr lang="vi-VN" sz="3200" b="1" dirty="0">
                <a:latin typeface="Times New Roman" pitchFamily="18" charset="0"/>
              </a:rPr>
              <a:t>Cánh màn điều treo ở bàn thờ 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vải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đã 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</a:rPr>
              <a:t> (người ta) </a:t>
            </a:r>
            <a:r>
              <a:rPr lang="vi-VN" sz="3200" b="1" dirty="0" smtClean="0">
                <a:latin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hạ xuống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từ hôm “hóa vàng”</a:t>
            </a:r>
            <a:r>
              <a:rPr lang="en-US" sz="3200" b="1" dirty="0">
                <a:latin typeface="Times New Roman" pitchFamily="18" charset="0"/>
              </a:rPr>
              <a:t>.</a:t>
            </a:r>
            <a:br>
              <a:rPr lang="en-US" sz="3200" b="1" dirty="0">
                <a:latin typeface="Times New Roman" pitchFamily="18" charset="0"/>
              </a:rPr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0273" y="16002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</a:rPr>
              <a:t>1) </a:t>
            </a:r>
            <a:r>
              <a:rPr lang="vi-VN" sz="3200" b="1" dirty="0" smtClean="0">
                <a:latin typeface="Times New Roman" pitchFamily="18" charset="0"/>
              </a:rPr>
              <a:t>Cánh </a:t>
            </a:r>
            <a:r>
              <a:rPr lang="vi-VN" sz="3200" b="1" dirty="0">
                <a:latin typeface="Times New Roman" pitchFamily="18" charset="0"/>
              </a:rPr>
              <a:t>màn điều treo ở bàn thờ 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vải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đã 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</a:rPr>
              <a:t> (người ta) </a:t>
            </a:r>
            <a:r>
              <a:rPr lang="vi-VN" sz="3200" b="1" dirty="0">
                <a:latin typeface="Times New Roman" pitchFamily="18" charset="0"/>
              </a:rPr>
              <a:t>hạ xuống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</a:rPr>
              <a:t>từ hôm “hóa vàng”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08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87261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319013"/>
            <a:ext cx="72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3. Lưu ý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513487" y="207765"/>
            <a:ext cx="701234" cy="17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153194" y="2286000"/>
            <a:ext cx="8837612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1: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CBĐ dùng từ “được” có hàm ý đánh giá tích cực.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CBĐ dùng từ “bị” có hàm ý đánh giá tiêu cực.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99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ví dụ: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em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giải nhất trong kì thi học sinh giỏi.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Tay em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đau.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Vì các câu trên không có chủ thể hoạt động và không có hoạt động hướng vào đối tượng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câu chủ động tương ứng.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03712" y="1551708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31002" y="1551708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30110" y="2410691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399" y="2396836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82412"/>
              </p:ext>
            </p:extLst>
          </p:nvPr>
        </p:nvGraphicFramePr>
        <p:xfrm>
          <a:off x="457200" y="990600"/>
          <a:ext cx="8001000" cy="450931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000500"/>
                <a:gridCol w="4000500"/>
              </a:tblGrid>
              <a:tr h="536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viết tắt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 viết tắt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CTHĐ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thể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ĐTHĐ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hoạt 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Hoạt 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CCĐ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chủ động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CBĐ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bị 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bài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18" descr="Tay viÕt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03201">
            <a:off x="1285985" y="4422771"/>
            <a:ext cx="1248910" cy="11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00891" y="304800"/>
            <a:ext cx="8610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MỤC CHỮ VIẾT TẮT VÀ KÍ HIỆU</a:t>
            </a:r>
          </a:p>
          <a:p>
            <a:endParaRPr 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3200" b="1" smtClean="0"/>
              <a:pPr/>
              <a:t>2</a:t>
            </a:fld>
            <a:endParaRPr kumimoji="0" lang="en-US" sz="3200" b="1"/>
          </a:p>
        </p:txBody>
      </p:sp>
    </p:spTree>
    <p:extLst>
      <p:ext uri="{BB962C8B-B14F-4D97-AF65-F5344CB8AC3E}">
        <p14:creationId xmlns:p14="http://schemas.microsoft.com/office/powerpoint/2010/main" val="1273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87261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319013"/>
            <a:ext cx="72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3. Lưu ý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513487" y="207765"/>
            <a:ext cx="701234" cy="17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153194" y="2286000"/>
            <a:ext cx="8837612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1: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CBĐ dùng từ “được” có hàm ý đánh giá tích cực.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CBĐ dùng từ “bị” có hàm ý đánh giá tiêu cực.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2: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Không phải câu nào có từ “bị, được” cũng gọi là câu bị động.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22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74307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A50021"/>
                </a:solidFill>
                <a:latin typeface="Times New Roman" pitchFamily="18" charset="0"/>
              </a:rPr>
              <a:t>* Cách chuyển câu chủ động thành câu bị động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92988" y="751683"/>
            <a:ext cx="74612" cy="6057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1956744"/>
            <a:ext cx="7240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u="sng" dirty="0" smtClean="0">
                <a:solidFill>
                  <a:srgbClr val="000066"/>
                </a:solidFill>
                <a:latin typeface="Times New Roman" pitchFamily="18" charset="0"/>
              </a:rPr>
              <a:t>Xét ví dụ: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SGK/ 64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Công thức chuyển đổi CCĐ thành CBĐ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Lưu ý</a:t>
            </a:r>
          </a:p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</a:rPr>
              <a:t>II. Ghi nhớ  /Sgk – 64</a:t>
            </a:r>
          </a:p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</a:rPr>
              <a:t>III. Luyện tập</a:t>
            </a:r>
            <a:endParaRPr lang="en-US" sz="2800" dirty="0">
              <a:solidFill>
                <a:srgbClr val="990000"/>
              </a:solidFill>
            </a:endParaRPr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39419">
            <a:off x="3815162" y="262431"/>
            <a:ext cx="701234" cy="143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55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6-CM-537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SG" altLang="en-US" sz="36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600" y="762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3333CC"/>
                </a:solidFill>
                <a:latin typeface=".VnTime" pitchFamily="34" charset="0"/>
              </a:rPr>
              <a:t>Bµi 1. ChuyÓn mçi c©u chñ ®éng thµnh hai c©u bÞ ®éng theo hai c¸ch  kh¸c nhau.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a. Mét nhµ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s­ư</a:t>
            </a: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 v« danh ®· x©y dùng ng«i chïa Êy tõ thÕ kØ XIII.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2286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2400" smtClean="0">
                <a:solidFill>
                  <a:srgbClr val="000000"/>
                </a:solidFill>
                <a:latin typeface="Times New Roman" pitchFamily="18" charset="0"/>
              </a:rPr>
              <a:t>b. Người ta làm tất cả cánh cửa chùa bằng gỗ lim.</a:t>
            </a:r>
            <a:endParaRPr lang="en-US" altLang="en-US" sz="240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3810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2400" smtClean="0">
                <a:solidFill>
                  <a:srgbClr val="000000"/>
                </a:solidFill>
                <a:latin typeface="Times New Roman" pitchFamily="18" charset="0"/>
              </a:rPr>
              <a:t>c. Chàng kị sĩ buộc con ngựa bạch bên gốc đào.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2400" smtClean="0">
                <a:solidFill>
                  <a:srgbClr val="000000"/>
                </a:solidFill>
                <a:latin typeface="Times New Roman" pitchFamily="18" charset="0"/>
              </a:rPr>
              <a:t>d. Người ta dựng một lá cờ đại ở giữa sân.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smtClean="0">
                <a:solidFill>
                  <a:srgbClr val="3333CC"/>
                </a:solidFill>
                <a:latin typeface=".VnTime" pitchFamily="34" charset="0"/>
              </a:rPr>
              <a:t>Ng«i chïa Êy ®­îc (mét nhµ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s­ư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3333CC"/>
                </a:solidFill>
                <a:latin typeface=".VnTime" pitchFamily="34" charset="0"/>
              </a:rPr>
              <a:t>­v« danh) x©y tõ thÕ kØ XIII.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smtClean="0">
                <a:solidFill>
                  <a:srgbClr val="990033"/>
                </a:solidFill>
                <a:latin typeface=".VnTime" pitchFamily="34" charset="0"/>
              </a:rPr>
              <a:t>Ng«i  chïa Êy x©y tõ thÕ kØ XIII.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81000" y="2819400"/>
            <a:ext cx="7315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altLang="en-US" sz="2400" dirty="0" smtClean="0">
                <a:solidFill>
                  <a:srgbClr val="3333CC"/>
                </a:solidFill>
                <a:latin typeface=".VnTime" pitchFamily="34" charset="0"/>
              </a:rPr>
              <a:t>TÊt c¶ C¸nh cöa chïa ®­îc (ng­êi ta) lµm b»ng gç lim.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altLang="en-US" sz="2400" dirty="0" smtClean="0">
                <a:solidFill>
                  <a:srgbClr val="990033"/>
                </a:solidFill>
                <a:latin typeface=".VnTime" pitchFamily="34" charset="0"/>
              </a:rPr>
              <a:t>TÊt c¶ c¸nh cña chïa lµm b»ng gç lim.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81000" y="434340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altLang="en-US" sz="2400" dirty="0" smtClean="0">
                <a:solidFill>
                  <a:srgbClr val="3333CC"/>
                </a:solidFill>
                <a:latin typeface=".VnTime" pitchFamily="34" charset="0"/>
              </a:rPr>
              <a:t>Con ngùa b¹ch ®­îc (chµng kÞ sÜ) buéc bªn gèc ®µo.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altLang="en-US" sz="2400" dirty="0" smtClean="0">
                <a:solidFill>
                  <a:srgbClr val="990033"/>
                </a:solidFill>
                <a:latin typeface=".VnTime" pitchFamily="34" charset="0"/>
              </a:rPr>
              <a:t>Con ngùa b¹ch buéc bªn gèc ®µo.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8600" y="5867400"/>
            <a:ext cx="708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=&gt; </a:t>
            </a:r>
            <a:r>
              <a:rPr lang="en-US" altLang="en-US" sz="2400" dirty="0" smtClean="0">
                <a:solidFill>
                  <a:srgbClr val="3333CC"/>
                </a:solidFill>
                <a:latin typeface=".VnTime" pitchFamily="34" charset="0"/>
              </a:rPr>
              <a:t>Mét l¸ cê ®¹i ®­îc (ng­êi ta) dùng ë gi÷a s©n.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.VnTime" pitchFamily="34" charset="0"/>
              </a:rPr>
              <a:t>=&gt; </a:t>
            </a:r>
            <a:r>
              <a:rPr lang="en-US" altLang="en-US" sz="2400" dirty="0" smtClean="0">
                <a:solidFill>
                  <a:srgbClr val="990033"/>
                </a:solidFill>
                <a:latin typeface=".VnTime" pitchFamily="34" charset="0"/>
              </a:rPr>
              <a:t>Mét l¸ cê  ®¹i dùng ë gi÷a s©n.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0FF-CCE6-4251-9183-3A75CF49DACB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817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9711" grpId="0"/>
      <p:bldP spid="297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5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.VnTime" pitchFamily="34" charset="0"/>
              </a:rPr>
              <a:t>*ViÕt 1 ®o¹n v¨n ( </a:t>
            </a:r>
            <a:r>
              <a:rPr lang="en-US" altLang="en-US" sz="2800" dirty="0" smtClean="0">
                <a:latin typeface=".VnTime" pitchFamily="34" charset="0"/>
              </a:rPr>
              <a:t>5-7 c©u) </a:t>
            </a:r>
            <a:r>
              <a:rPr lang="en-US" altLang="en-US" sz="2800" dirty="0">
                <a:latin typeface="Times New Roman" pitchFamily="18" charset="0"/>
              </a:rPr>
              <a:t>với chủ đề</a:t>
            </a:r>
            <a:r>
              <a:rPr lang="en-US" altLang="en-US" sz="2800" dirty="0">
                <a:latin typeface=".VnTime" pitchFamily="34" charset="0"/>
              </a:rPr>
              <a:t>  </a:t>
            </a:r>
            <a:r>
              <a:rPr lang="en-US" altLang="en-US" sz="2800" i="1" u="sng" dirty="0">
                <a:solidFill>
                  <a:schemeClr val="accent2"/>
                </a:solidFill>
                <a:latin typeface=".VnTime" pitchFamily="34" charset="0"/>
              </a:rPr>
              <a:t>b¶o vÖ rõng </a:t>
            </a:r>
            <a:r>
              <a:rPr lang="en-US" altLang="en-US" sz="2800" dirty="0">
                <a:latin typeface=".VnTime" pitchFamily="34" charset="0"/>
              </a:rPr>
              <a:t>trong ®ã cã sö dông c©u bÞ ®éng.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4953000"/>
          </a:xfrm>
          <a:ln>
            <a:solidFill>
              <a:srgbClr val="FFFFDD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.VnTime" pitchFamily="34" charset="0"/>
              </a:rPr>
              <a:t>  </a:t>
            </a:r>
            <a:r>
              <a:rPr lang="en-US" altLang="en-US" sz="2800" dirty="0">
                <a:solidFill>
                  <a:srgbClr val="CC3300"/>
                </a:solidFill>
                <a:latin typeface=".VnTime" pitchFamily="34" charset="0"/>
              </a:rPr>
              <a:t>* </a:t>
            </a:r>
            <a:r>
              <a:rPr lang="en-US" altLang="en-US" sz="2800" u="sng" dirty="0">
                <a:solidFill>
                  <a:srgbClr val="CC3300"/>
                </a:solidFill>
                <a:latin typeface=".VnTime" pitchFamily="34" charset="0"/>
              </a:rPr>
              <a:t>Gîi ý: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        Rõng lµ nguån tµi nguyªn phong phó cña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n­ưíc 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ta. Rõng ®em l¹i nguån lîi rÊt lín cho con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ng­ưêi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.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HiÖn 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nay, </a:t>
            </a:r>
            <a:r>
              <a:rPr lang="en-US" altLang="en-US" sz="2800" dirty="0">
                <a:solidFill>
                  <a:srgbClr val="3333CC"/>
                </a:solidFill>
                <a:latin typeface=".VnTime" pitchFamily="34" charset="0"/>
              </a:rPr>
              <a:t>rõng ®ang bÞ con </a:t>
            </a:r>
            <a:r>
              <a:rPr lang="en-US" altLang="en-US" sz="2800" dirty="0" smtClean="0">
                <a:solidFill>
                  <a:srgbClr val="3333CC"/>
                </a:solidFill>
                <a:latin typeface=".VnTime" pitchFamily="34" charset="0"/>
              </a:rPr>
              <a:t>ng­ưêi </a:t>
            </a:r>
            <a:r>
              <a:rPr lang="en-US" altLang="en-US" sz="2800" dirty="0">
                <a:solidFill>
                  <a:srgbClr val="3333CC"/>
                </a:solidFill>
                <a:latin typeface=".VnTime" pitchFamily="34" charset="0"/>
              </a:rPr>
              <a:t>khai th¸c bõa b·i</a:t>
            </a:r>
            <a:r>
              <a:rPr lang="en-US" altLang="en-US" sz="2800" dirty="0">
                <a:solidFill>
                  <a:srgbClr val="FF33CC"/>
                </a:solidFill>
                <a:latin typeface=".VnTime" pitchFamily="34" charset="0"/>
              </a:rPr>
              <a:t>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g©y nªn 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hËu qu¶ nghiªm träng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nh­ư: 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lò lôt, xãi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mßn ®Êt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… §Ó b¶o vÖ Tr¸i §Êt - hµnh tinh xanh cña chóng ta, mäi </a:t>
            </a:r>
            <a:r>
              <a:rPr lang="en-US" altLang="en-US" sz="2800" dirty="0" smtClean="0">
                <a:solidFill>
                  <a:srgbClr val="3333FF"/>
                </a:solidFill>
                <a:latin typeface=".VnTime" pitchFamily="34" charset="0"/>
              </a:rPr>
              <a:t>ng­ưêi </a:t>
            </a:r>
            <a:r>
              <a:rPr lang="en-US" altLang="en-US" sz="2800" dirty="0">
                <a:solidFill>
                  <a:srgbClr val="3333FF"/>
                </a:solidFill>
                <a:latin typeface=".VnTime" pitchFamily="34" charset="0"/>
              </a:rPr>
              <a:t>ph¶i cã ý thøc trång c©y g©y rõng.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4394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or\My Documents\Downloads\Hinh nền power 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643188" y="857250"/>
            <a:ext cx="5286375" cy="6858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DẪN TỰ 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1738745"/>
            <a:ext cx="6677025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 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èn luyện thêm kĩ năng viết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 sử dụng CBĐ.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 bài học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cụm chủ - vị để mở rộng câu.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543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14348" y="785794"/>
            <a:ext cx="771809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perspectiveBelow"/>
              <a:lightRig rig="threePt" dir="t"/>
            </a:scene3d>
            <a:sp3d extrusionH="1016000" contourW="6350" prstMaterial="softEdge">
              <a:extrusionClr>
                <a:schemeClr val="accent1">
                  <a:lumMod val="60000"/>
                  <a:lumOff val="40000"/>
                </a:schemeClr>
              </a:extrusionClr>
              <a:contourClr>
                <a:srgbClr val="993300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000">
                  <a:solidFill>
                    <a:srgbClr val="993300">
                      <a:alpha val="41000"/>
                    </a:srgbClr>
                  </a:solidFill>
                  <a:prstDash val="solid"/>
                  <a:miter lim="800000"/>
                </a:ln>
                <a:solidFill>
                  <a:srgbClr val="FF00FF">
                    <a:alpha val="52000"/>
                  </a:srgbClr>
                </a:solidFill>
                <a:effectLst>
                  <a:outerShdw blurRad="25500" dist="23000" dir="7020000" algn="tl">
                    <a:srgbClr val="FFFF00">
                      <a:alpha val="50000"/>
                    </a:srgbClr>
                  </a:outerShdw>
                </a:effectLst>
                <a:latin typeface="+mn-lt"/>
                <a:cs typeface="+mn-cs"/>
              </a:rPr>
              <a:t>BÀI HỌC ĐẾN ĐÂY LÀ KẾT THÚC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1357298"/>
            <a:ext cx="8572560" cy="307183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107950">
              <a:extrusionClr>
                <a:srgbClr val="0000FF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2700" cmpd="dbl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+mn-cs"/>
              </a:rPr>
              <a:t>XIN </a:t>
            </a:r>
            <a:r>
              <a:rPr lang="en-US" sz="2800" dirty="0">
                <a:ln w="3175" cmpd="dbl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+mn-cs"/>
              </a:rPr>
              <a:t>CHÂN THÀNH CẢM ƠN </a:t>
            </a:r>
            <a:endParaRPr lang="en-US" sz="2800" dirty="0" smtClean="0">
              <a:ln w="3175" cmpd="dbl">
                <a:solidFill>
                  <a:srgbClr val="0000FF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3175" cmpd="dbl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+mn-cs"/>
              </a:rPr>
              <a:t>CÁC </a:t>
            </a:r>
            <a:r>
              <a:rPr lang="en-US" sz="2800" dirty="0">
                <a:ln w="3175" cmpd="dbl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+mn-cs"/>
              </a:rPr>
              <a:t>THẦYCÔ GIÁO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3175" cmpd="dbl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cs typeface="+mn-cs"/>
              </a:rPr>
              <a:t>VÀ CÁC EM HỌC SINH</a:t>
            </a:r>
          </a:p>
        </p:txBody>
      </p:sp>
      <p:pic>
        <p:nvPicPr>
          <p:cNvPr id="26630" name="Picture 3" descr="CGA512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 b="5878"/>
          <a:stretch>
            <a:fillRect/>
          </a:stretch>
        </p:blipFill>
        <p:spPr bwMode="auto">
          <a:xfrm rot="-745636">
            <a:off x="6871473" y="2591392"/>
            <a:ext cx="24034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00000">
            <a:off x="223838" y="33338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4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00000">
            <a:off x="78486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5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00000"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6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00000">
            <a:off x="228600" y="5715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Mái Trường Mến Yêu - Nhóm Cát Trắng _ 320 lyrics, upload bởi dzitconham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IL100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600200" y="-609600"/>
            <a:ext cx="11658600" cy="7467600"/>
          </a:xfrm>
          <a:prstGeom prst="rect">
            <a:avLst/>
          </a:prstGeom>
          <a:noFill/>
          <a:ln/>
        </p:spPr>
      </p:pic>
      <p:sp>
        <p:nvSpPr>
          <p:cNvPr id="4" name="Rectangle 3"/>
          <p:cNvSpPr/>
          <p:nvPr/>
        </p:nvSpPr>
        <p:spPr>
          <a:xfrm>
            <a:off x="1295400" y="2743200"/>
            <a:ext cx="6096000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CŨ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48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2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37933"/>
              </p:ext>
            </p:extLst>
          </p:nvPr>
        </p:nvGraphicFramePr>
        <p:xfrm>
          <a:off x="228600" y="304799"/>
          <a:ext cx="8645236" cy="6049806"/>
        </p:xfrm>
        <a:graphic>
          <a:graphicData uri="http://schemas.openxmlformats.org/drawingml/2006/table">
            <a:tbl>
              <a:tblPr/>
              <a:tblGrid>
                <a:gridCol w="4648200"/>
                <a:gridCol w="2057400"/>
                <a:gridCol w="1939636"/>
              </a:tblGrid>
              <a:tr h="1399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 Xác định câu chủ động (CCĐ), câu bị động (CBĐ).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Câu chủ động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(CCĐ)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Câu bị động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(CBĐ)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 Người lái đẩy thuyền ra xa.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 Em được thầy giáo khen.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 Người ta chuyển đá lên xe.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4. Lan bị mẹ phạt.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Bọn xấu ném đá lên tàu hỏa.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 Bé được mẹ rửa chân.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948488" y="1773238"/>
            <a:ext cx="21955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3" name="Text Box 39" descr="Large confetti"/>
          <p:cNvSpPr txBox="1">
            <a:spLocks noChangeArrowheads="1"/>
          </p:cNvSpPr>
          <p:nvPr/>
        </p:nvSpPr>
        <p:spPr bwMode="auto">
          <a:xfrm>
            <a:off x="5638800" y="1911927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99CC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sp>
        <p:nvSpPr>
          <p:cNvPr id="31785" name="Text Box 41" descr="Large confetti"/>
          <p:cNvSpPr txBox="1">
            <a:spLocks noChangeArrowheads="1"/>
          </p:cNvSpPr>
          <p:nvPr/>
        </p:nvSpPr>
        <p:spPr bwMode="auto">
          <a:xfrm>
            <a:off x="7569670" y="2743200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99CC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31786" name="Text Box 42" descr="Large confetti"/>
          <p:cNvSpPr txBox="1">
            <a:spLocks noChangeArrowheads="1"/>
          </p:cNvSpPr>
          <p:nvPr/>
        </p:nvSpPr>
        <p:spPr bwMode="auto">
          <a:xfrm>
            <a:off x="7452050" y="4264386"/>
            <a:ext cx="118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99CC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cs typeface="Arial" charset="0"/>
              </a:rPr>
              <a:t>X</a:t>
            </a:r>
          </a:p>
        </p:txBody>
      </p:sp>
      <p:sp>
        <p:nvSpPr>
          <p:cNvPr id="31787" name="Text Box 43" descr="Large confetti"/>
          <p:cNvSpPr txBox="1">
            <a:spLocks noChangeArrowheads="1"/>
          </p:cNvSpPr>
          <p:nvPr/>
        </p:nvSpPr>
        <p:spPr bwMode="auto">
          <a:xfrm>
            <a:off x="5895109" y="4959927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99CC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cs typeface="Arial" charset="0"/>
              </a:rPr>
              <a:t>X</a:t>
            </a:r>
          </a:p>
        </p:txBody>
      </p:sp>
      <p:sp>
        <p:nvSpPr>
          <p:cNvPr id="31822" name="Text Box 78" descr="Large confetti"/>
          <p:cNvSpPr txBox="1">
            <a:spLocks noChangeArrowheads="1"/>
          </p:cNvSpPr>
          <p:nvPr/>
        </p:nvSpPr>
        <p:spPr bwMode="auto">
          <a:xfrm>
            <a:off x="7696201" y="5698332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99CC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cs typeface="Arial" charset="0"/>
              </a:rPr>
              <a:t>X</a:t>
            </a:r>
          </a:p>
        </p:txBody>
      </p:sp>
      <p:sp>
        <p:nvSpPr>
          <p:cNvPr id="31823" name="Text Box 79" descr="Large confetti"/>
          <p:cNvSpPr txBox="1">
            <a:spLocks noChangeArrowheads="1"/>
          </p:cNvSpPr>
          <p:nvPr/>
        </p:nvSpPr>
        <p:spPr bwMode="auto">
          <a:xfrm>
            <a:off x="5895109" y="3476412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99CC0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sx="125000" sy="125000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4</a:t>
            </a:fld>
            <a:endParaRPr kumimoji="0"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88342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3" grpId="0"/>
      <p:bldP spid="31785" grpId="0"/>
      <p:bldP spid="31786" grpId="0"/>
      <p:bldP spid="31787" grpId="0"/>
      <p:bldP spid="31822" grpId="0"/>
      <p:bldP spid="318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5149570" cy="461665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nhớ/sgk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380" y="683107"/>
            <a:ext cx="87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hướng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400" dirty="0">
              <a:latin typeface="Arial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598" y="3352800"/>
            <a:ext cx="87294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hướng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sym typeface="Wingdings" pitchFamily="2" charset="2"/>
              </a:rPr>
              <a:t>   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66799" y="2037060"/>
            <a:ext cx="2233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CN (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270069" y="2286000"/>
            <a:ext cx="29783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324600" y="1998960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00399" y="1824335"/>
            <a:ext cx="3391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1981200" y="243393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422400" y="2814935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66799" y="4540250"/>
            <a:ext cx="2233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CN (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248400" y="4502150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200399" y="4262735"/>
            <a:ext cx="3391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1981200" y="49371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336675" y="5318125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662362" y="4796135"/>
            <a:ext cx="3391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rot="-10800000">
            <a:off x="3270069" y="4800600"/>
            <a:ext cx="29783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5</a:t>
            </a:fld>
            <a:endParaRPr kumimoji="0" lang="en-US" sz="2800" b="1"/>
          </a:p>
        </p:txBody>
      </p:sp>
    </p:spTree>
    <p:extLst>
      <p:ext uri="{BB962C8B-B14F-4D97-AF65-F5344CB8AC3E}">
        <p14:creationId xmlns:p14="http://schemas.microsoft.com/office/powerpoint/2010/main" val="29922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2.Em hãy phân tích cấu tạo của câu, sau đó khái quát chúng dưới dạng mô hình.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  đã hạ cánh màn điều treo ở đầu bàn thờ ông vải xuống từ hôm “hoá vàng”.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=&gt;   Câu chủ động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hình: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62400" y="2618511"/>
            <a:ext cx="2432338" cy="13854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653147"/>
            <a:ext cx="12954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4729" y="2667000"/>
            <a:ext cx="5334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17612" y="2168240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58988" y="2750128"/>
            <a:ext cx="1427012" cy="7204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CTHĐ</a:t>
            </a:r>
            <a:endParaRPr lang="en-US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341452" y="2670466"/>
            <a:ext cx="1879022" cy="6996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THĐ</a:t>
            </a:r>
            <a:endParaRPr lang="en-US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71800" y="2777835"/>
            <a:ext cx="990600" cy="6788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556162" y="2168240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562222" y="4953522"/>
            <a:ext cx="1879022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CTHĐ</a:t>
            </a:r>
            <a:endParaRPr lang="en-US" sz="32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178569" y="5022795"/>
            <a:ext cx="1069831" cy="9282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32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184445" y="4960972"/>
            <a:ext cx="1578555" cy="92825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THĐ</a:t>
            </a:r>
            <a:endParaRPr lang="en-US" sz="32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Plus 59"/>
          <p:cNvSpPr/>
          <p:nvPr/>
        </p:nvSpPr>
        <p:spPr>
          <a:xfrm>
            <a:off x="6468338" y="5257800"/>
            <a:ext cx="6096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4519179" y="5173182"/>
            <a:ext cx="659390" cy="5741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6</a:t>
            </a:fld>
            <a:endParaRPr kumimoji="0" lang="en-US" sz="2800" b="1"/>
          </a:p>
        </p:txBody>
      </p:sp>
    </p:spTree>
    <p:extLst>
      <p:ext uri="{BB962C8B-B14F-4D97-AF65-F5344CB8AC3E}">
        <p14:creationId xmlns:p14="http://schemas.microsoft.com/office/powerpoint/2010/main" val="34377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55" grpId="0" animBg="1"/>
      <p:bldP spid="56" grpId="0" animBg="1"/>
      <p:bldP spid="57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02270"/>
              </p:ext>
            </p:extLst>
          </p:nvPr>
        </p:nvGraphicFramePr>
        <p:xfrm>
          <a:off x="152400" y="-533400"/>
          <a:ext cx="12192000" cy="85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3" imgW="6857143" imgH="4571429" progId="">
                  <p:embed/>
                </p:oleObj>
              </mc:Choice>
              <mc:Fallback>
                <p:oleObj name="Photo Editor Photo" r:id="rId3" imgW="6857143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-533400"/>
                        <a:ext cx="12192000" cy="853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048000" y="914400"/>
            <a:ext cx="541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rgbClr val="0000FF"/>
                </a:solidFill>
              </a:rPr>
              <a:t>Thứ </a:t>
            </a:r>
            <a:r>
              <a:rPr lang="en-US" sz="2600" b="1" i="1" dirty="0" smtClean="0">
                <a:solidFill>
                  <a:srgbClr val="0000FF"/>
                </a:solidFill>
              </a:rPr>
              <a:t>tư, </a:t>
            </a:r>
            <a:r>
              <a:rPr lang="en-US" sz="2600" b="1" i="1" dirty="0">
                <a:solidFill>
                  <a:srgbClr val="0000FF"/>
                </a:solidFill>
              </a:rPr>
              <a:t>ngày </a:t>
            </a:r>
            <a:r>
              <a:rPr lang="en-US" sz="2600" b="1" i="1" dirty="0" smtClean="0">
                <a:solidFill>
                  <a:srgbClr val="0000FF"/>
                </a:solidFill>
              </a:rPr>
              <a:t>13 tháng 3 </a:t>
            </a:r>
            <a:r>
              <a:rPr lang="en-US" sz="2600" b="1" i="1" dirty="0">
                <a:solidFill>
                  <a:srgbClr val="0000FF"/>
                </a:solidFill>
              </a:rPr>
              <a:t>năm </a:t>
            </a:r>
            <a:r>
              <a:rPr lang="en-US" sz="2600" b="1" i="1" dirty="0" smtClean="0">
                <a:solidFill>
                  <a:srgbClr val="0000FF"/>
                </a:solidFill>
              </a:rPr>
              <a:t>2019</a:t>
            </a:r>
            <a:endParaRPr lang="en-US" sz="2600" b="1" i="1" dirty="0">
              <a:solidFill>
                <a:srgbClr val="0000FF"/>
              </a:solidFill>
            </a:endParaRPr>
          </a:p>
        </p:txBody>
      </p:sp>
      <p:sp>
        <p:nvSpPr>
          <p:cNvPr id="67591" name="WordArt 7"/>
          <p:cNvSpPr>
            <a:spLocks noChangeArrowheads="1" noChangeShapeType="1" noTextEdit="1"/>
          </p:cNvSpPr>
          <p:nvPr/>
        </p:nvSpPr>
        <p:spPr bwMode="auto">
          <a:xfrm>
            <a:off x="1905000" y="2438400"/>
            <a:ext cx="6324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41A3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 ĐỔI CÂU CHỦ ĐỘNG</a:t>
            </a:r>
          </a:p>
          <a:p>
            <a:pPr algn="ctr"/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41A3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THÀNH CÂU BỊ </a:t>
            </a:r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41A3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(tiếp)</a:t>
            </a:r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41A3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905000" y="16002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smtClean="0"/>
              <a:t>Tiết 99 – Tiếng Việt:</a:t>
            </a:r>
            <a:endParaRPr lang="en-US" sz="32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229210" y="4800600"/>
            <a:ext cx="308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GV: </a:t>
            </a:r>
            <a:r>
              <a:rPr lang="en-US" sz="2800" b="1" dirty="0" err="1" smtClean="0"/>
              <a:t>Trần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Trang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886" y="762000"/>
            <a:ext cx="7430714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I. Tìm hiểu bài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A50021"/>
                </a:solidFill>
                <a:latin typeface="Times New Roman" pitchFamily="18" charset="0"/>
              </a:rPr>
              <a:t>* Cách chuyển câu chủ động thành câu bị động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TiÕt </a:t>
            </a:r>
            <a:r>
              <a:rPr lang="en-US" sz="2400" b="1" dirty="0" smtClean="0">
                <a:latin typeface=".VnTime" pitchFamily="34" charset="0"/>
              </a:rPr>
              <a:t>99</a:t>
            </a:r>
            <a:r>
              <a:rPr lang="en-US" sz="2400" b="1" dirty="0" smtClean="0">
                <a:latin typeface=".VnAvant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chuyÓn ®æi c©u chñ ®éng thµnh c©u bÞ ®éng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92988" y="751683"/>
            <a:ext cx="37306" cy="61063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1956744"/>
            <a:ext cx="55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1.</a:t>
            </a:r>
            <a:r>
              <a:rPr lang="en-US" sz="2800" b="1" u="sng" dirty="0" smtClean="0">
                <a:solidFill>
                  <a:srgbClr val="000066"/>
                </a:solidFill>
                <a:latin typeface="Times New Roman" pitchFamily="18" charset="0"/>
              </a:rPr>
              <a:t> Xét ví dụ: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SGK/ 64</a:t>
            </a:r>
            <a:endParaRPr lang="en-US" sz="2800" dirty="0"/>
          </a:p>
        </p:txBody>
      </p:sp>
      <p:pic>
        <p:nvPicPr>
          <p:cNvPr id="45" name="Picture 18" descr="Tay viÕt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603201">
            <a:off x="3718855" y="637396"/>
            <a:ext cx="560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43800" y="1249393"/>
            <a:ext cx="1371600" cy="431320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So s¸nh hai  c©u cã g× gièng vµ kh¸c nhau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8</a:t>
            </a:fld>
            <a:endParaRPr kumimoji="0"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69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25586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</a:rPr>
              <a:t>1.</a:t>
            </a:r>
            <a:r>
              <a:rPr lang="en-US" sz="3200" b="1" u="sng" dirty="0" smtClean="0">
                <a:solidFill>
                  <a:srgbClr val="000066"/>
                </a:solidFill>
                <a:latin typeface="Times New Roman" pitchFamily="18" charset="0"/>
              </a:rPr>
              <a:t> Xét ví dụ: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SGK/ 64</a:t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a) </a:t>
            </a:r>
            <a:r>
              <a:rPr lang="vi-VN" sz="3200" b="1" dirty="0" smtClean="0">
                <a:latin typeface="Times New Roman" pitchFamily="18" charset="0"/>
              </a:rPr>
              <a:t>Cánh màn điều treo ở bàn thờ 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vải</a:t>
            </a:r>
            <a:r>
              <a:rPr lang="en-US" sz="3200" b="1" dirty="0" smtClean="0">
                <a:latin typeface="Times New Roman" pitchFamily="18" charset="0"/>
              </a:rPr>
              <a:t>   </a:t>
            </a:r>
            <a:r>
              <a:rPr lang="vi-VN" sz="3200" b="1" dirty="0" smtClean="0">
                <a:latin typeface="Times New Roman" pitchFamily="18" charset="0"/>
              </a:rPr>
              <a:t>đã được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hạ xuống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từ hôm “hóa vàng”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b) </a:t>
            </a:r>
            <a:r>
              <a:rPr lang="vi-VN" sz="3200" b="1" dirty="0" smtClean="0">
                <a:latin typeface="Times New Roman" pitchFamily="18" charset="0"/>
              </a:rPr>
              <a:t>Cánh </a:t>
            </a:r>
            <a:r>
              <a:rPr lang="vi-VN" sz="3200" b="1" dirty="0">
                <a:latin typeface="Times New Roman" pitchFamily="18" charset="0"/>
              </a:rPr>
              <a:t>màn điều treo ở bàn thờ ông </a:t>
            </a:r>
            <a:r>
              <a:rPr lang="vi-VN" sz="3200" b="1" dirty="0" smtClean="0">
                <a:latin typeface="Times New Roman" pitchFamily="18" charset="0"/>
              </a:rPr>
              <a:t>vải 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đã hạ xuống </a:t>
            </a:r>
            <a:r>
              <a:rPr lang="vi-VN" sz="3200" b="1" dirty="0">
                <a:latin typeface="Times New Roman" pitchFamily="18" charset="0"/>
              </a:rPr>
              <a:t>từ </a:t>
            </a:r>
            <a:r>
              <a:rPr lang="vi-VN" sz="3200" b="1" dirty="0" smtClean="0">
                <a:latin typeface="Times New Roman" pitchFamily="18" charset="0"/>
              </a:rPr>
              <a:t>hôm </a:t>
            </a:r>
            <a:r>
              <a:rPr lang="vi-VN" sz="3200" b="1" dirty="0">
                <a:latin typeface="Times New Roman" pitchFamily="18" charset="0"/>
              </a:rPr>
              <a:t>“hóa </a:t>
            </a:r>
            <a:r>
              <a:rPr lang="vi-VN" sz="3200" b="1" dirty="0" smtClean="0">
                <a:latin typeface="Times New Roman" pitchFamily="18" charset="0"/>
              </a:rPr>
              <a:t>vàng</a:t>
            </a:r>
            <a:r>
              <a:rPr lang="en-US" sz="3200" b="1" dirty="0" smtClean="0">
                <a:latin typeface="Times New Roman" pitchFamily="18" charset="0"/>
              </a:rPr>
              <a:t>”.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305675" y="1371600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32098" y="1371600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58495" y="4170219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529081" y="4170219"/>
            <a:ext cx="147205" cy="49876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677" y="1717964"/>
            <a:ext cx="2418485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1411" y="4599705"/>
            <a:ext cx="23622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00596" y="2798618"/>
            <a:ext cx="460662" cy="2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30886" y="4668981"/>
            <a:ext cx="449407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28304" y="4668981"/>
            <a:ext cx="1879022" cy="4641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THĐ</a:t>
            </a:r>
            <a:endParaRPr lang="en-US" sz="32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3000" y="1752600"/>
            <a:ext cx="1879022" cy="457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THĐ</a:t>
            </a:r>
            <a:endParaRPr lang="en-US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75023" y="2971800"/>
            <a:ext cx="1033896" cy="5818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28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24800" y="4901045"/>
            <a:ext cx="990600" cy="4329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endParaRPr lang="en-US" sz="32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z="2800" b="1" smtClean="0"/>
              <a:pPr/>
              <a:t>9</a:t>
            </a:fld>
            <a:endParaRPr kumimoji="0" lang="en-US" sz="2800" b="1"/>
          </a:p>
        </p:txBody>
      </p:sp>
      <p:sp>
        <p:nvSpPr>
          <p:cNvPr id="17" name="Rounded Rectangle 16"/>
          <p:cNvSpPr/>
          <p:nvPr/>
        </p:nvSpPr>
        <p:spPr>
          <a:xfrm flipH="1">
            <a:off x="95246" y="2119744"/>
            <a:ext cx="1233058" cy="7412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33" grpId="0" animBg="1"/>
      <p:bldP spid="34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1416</Words>
  <Application>Microsoft Office PowerPoint</Application>
  <PresentationFormat>On-screen Show (4:3)</PresentationFormat>
  <Paragraphs>216</Paragraphs>
  <Slides>25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Times New Roman</vt:lpstr>
      <vt:lpstr>Wingdings</vt:lpstr>
      <vt:lpstr>.VnTime</vt:lpstr>
      <vt:lpstr>.VnAvant</vt:lpstr>
      <vt:lpstr>Symbol</vt:lpstr>
      <vt:lpstr>Calibri</vt:lpstr>
      <vt:lpstr>.VnTimeH</vt:lpstr>
      <vt:lpstr>Office Theme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2.Em hãy phân tích cấu tạo của câu, sau đó khái quát chúng dưới dạng mô hình.</vt:lpstr>
      <vt:lpstr>PowerPoint Presentation</vt:lpstr>
      <vt:lpstr>So s¸nh hai  c©u cã g× gièng vµ kh¸c nhau ?</vt:lpstr>
      <vt:lpstr>1. Xét ví dụ: SGK/ 64 a) Cánh màn điều treo ở bàn thờ ông vải   đã được hạ xuống từ hôm “hóa vàng”.  b) Cánh màn điều treo ở bàn thờ ông vải  đã hạ xuống từ hôm “hóa vàng”.</vt:lpstr>
      <vt:lpstr>PowerPoint Presentation</vt:lpstr>
      <vt:lpstr>PowerPoint Presentation</vt:lpstr>
      <vt:lpstr>Em hãy rút ra sơ đồ chuyển đổi CCĐ thành  CBĐ.</vt:lpstr>
      <vt:lpstr>PowerPoint Presentation</vt:lpstr>
      <vt:lpstr>PowerPoint Presentation</vt:lpstr>
      <vt:lpstr>PowerPoint Presentation</vt:lpstr>
      <vt:lpstr>PowerPoint Presentation</vt:lpstr>
      <vt:lpstr>THẢO LUẬN NHÓM 2 (1 phút): cho biết sắc thái nghĩa của câu dùng từ “được” với câu dùng từ “bị” ?</vt:lpstr>
      <vt:lpstr>PowerPoint Presentation</vt:lpstr>
      <vt:lpstr>Xét ví dụ: SGK/64</vt:lpstr>
      <vt:lpstr>PowerPoint Presentation</vt:lpstr>
      <vt:lpstr>PowerPoint Presentation</vt:lpstr>
      <vt:lpstr>PowerPoint Presentation</vt:lpstr>
      <vt:lpstr>*ViÕt 1 ®o¹n v¨n ( 5-7 c©u) với chủ đề  b¶o vÖ rõng trong ®ã cã sö dông c©u bÞ ®éng.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17031985</cp:lastModifiedBy>
  <cp:revision>257</cp:revision>
  <dcterms:created xsi:type="dcterms:W3CDTF">2014-02-24T07:29:52Z</dcterms:created>
  <dcterms:modified xsi:type="dcterms:W3CDTF">2021-02-20T08:16:17Z</dcterms:modified>
</cp:coreProperties>
</file>