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5" r:id="rId8"/>
    <p:sldId id="266" r:id="rId9"/>
    <p:sldId id="264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74B230"/>
    <a:srgbClr val="385723"/>
    <a:srgbClr val="FF505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835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89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67835-C3D6-4781-B90B-8D8206FA4696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A08B6-0766-401D-AC14-889E705648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6110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67835-C3D6-4781-B90B-8D8206FA4696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A08B6-0766-401D-AC14-889E705648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99548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67835-C3D6-4781-B90B-8D8206FA4696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A08B6-0766-401D-AC14-889E705648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9350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67835-C3D6-4781-B90B-8D8206FA4696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A08B6-0766-401D-AC14-889E705648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621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67835-C3D6-4781-B90B-8D8206FA4696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A08B6-0766-401D-AC14-889E705648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6277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67835-C3D6-4781-B90B-8D8206FA4696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A08B6-0766-401D-AC14-889E705648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7400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67835-C3D6-4781-B90B-8D8206FA4696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A08B6-0766-401D-AC14-889E705648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72781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67835-C3D6-4781-B90B-8D8206FA4696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A08B6-0766-401D-AC14-889E705648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8241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67835-C3D6-4781-B90B-8D8206FA4696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A08B6-0766-401D-AC14-889E705648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6746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67835-C3D6-4781-B90B-8D8206FA4696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A08B6-0766-401D-AC14-889E705648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2887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67835-C3D6-4781-B90B-8D8206FA4696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A08B6-0766-401D-AC14-889E705648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3318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67835-C3D6-4781-B90B-8D8206FA4696}" type="datetimeFigureOut">
              <a:rPr lang="en-US" smtClean="0"/>
              <a:pPr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A08B6-0766-401D-AC14-889E705648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1003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3.png"/><Relationship Id="rId18" Type="http://schemas.openxmlformats.org/officeDocument/2006/relationships/image" Target="../media/image38.png"/><Relationship Id="rId3" Type="http://schemas.openxmlformats.org/officeDocument/2006/relationships/image" Target="../media/image23.png"/><Relationship Id="rId21" Type="http://schemas.openxmlformats.org/officeDocument/2006/relationships/image" Target="../media/image41.png"/><Relationship Id="rId7" Type="http://schemas.openxmlformats.org/officeDocument/2006/relationships/image" Target="../media/image27.png"/><Relationship Id="rId12" Type="http://schemas.openxmlformats.org/officeDocument/2006/relationships/image" Target="../media/image32.png"/><Relationship Id="rId17" Type="http://schemas.openxmlformats.org/officeDocument/2006/relationships/image" Target="../media/image37.png"/><Relationship Id="rId2" Type="http://schemas.openxmlformats.org/officeDocument/2006/relationships/image" Target="../media/image22.png"/><Relationship Id="rId16" Type="http://schemas.openxmlformats.org/officeDocument/2006/relationships/image" Target="../media/image36.png"/><Relationship Id="rId20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24" Type="http://schemas.openxmlformats.org/officeDocument/2006/relationships/image" Target="../media/image44.png"/><Relationship Id="rId5" Type="http://schemas.openxmlformats.org/officeDocument/2006/relationships/image" Target="../media/image25.png"/><Relationship Id="rId15" Type="http://schemas.openxmlformats.org/officeDocument/2006/relationships/image" Target="../media/image35.png"/><Relationship Id="rId23" Type="http://schemas.openxmlformats.org/officeDocument/2006/relationships/image" Target="../media/image43.png"/><Relationship Id="rId10" Type="http://schemas.openxmlformats.org/officeDocument/2006/relationships/image" Target="../media/image30.png"/><Relationship Id="rId19" Type="http://schemas.openxmlformats.org/officeDocument/2006/relationships/image" Target="../media/image39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Relationship Id="rId14" Type="http://schemas.openxmlformats.org/officeDocument/2006/relationships/image" Target="../media/image34.png"/><Relationship Id="rId22" Type="http://schemas.openxmlformats.org/officeDocument/2006/relationships/image" Target="../media/image4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13" Type="http://schemas.openxmlformats.org/officeDocument/2006/relationships/image" Target="../media/image56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12" Type="http://schemas.openxmlformats.org/officeDocument/2006/relationships/image" Target="../media/image55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11" Type="http://schemas.openxmlformats.org/officeDocument/2006/relationships/image" Target="../media/image54.png"/><Relationship Id="rId5" Type="http://schemas.openxmlformats.org/officeDocument/2006/relationships/image" Target="../media/image48.png"/><Relationship Id="rId10" Type="http://schemas.openxmlformats.org/officeDocument/2006/relationships/image" Target="../media/image53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08177" y="2315892"/>
            <a:ext cx="9974687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800"/>
              </a:spcBef>
              <a:spcAft>
                <a:spcPts val="1800"/>
              </a:spcAft>
            </a:pPr>
            <a:r>
              <a:rPr lang="en-US" sz="3000" b="1" u="sng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CHỦ ĐỀ: </a:t>
            </a:r>
          </a:p>
          <a:p>
            <a:pPr algn="ctr"/>
            <a:r>
              <a:rPr lang="en-US" sz="3000" b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 BÀI TOÁN BẰNG CÁCH LẬP PHƯƠNG TRÌNH</a:t>
            </a:r>
            <a:endParaRPr lang="en-US" sz="30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15738" y="1289894"/>
            <a:ext cx="21595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ĐẠI SỐ 8</a:t>
            </a:r>
            <a:endParaRPr lang="en-US" sz="36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301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35000" y="584200"/>
            <a:ext cx="10960100" cy="560153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8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 ý</a:t>
            </a:r>
            <a:endParaRPr lang="en-US" sz="2800" b="1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8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chọn ẩn: thông thường ta hay chọn ẩn trực tiếp, nhưng cũng có trường hợp chọn một đại lượng chưa biết khác là ẩn lại thuận lợi hơn.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8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đặt điều kiện cho ẩn thì điều kiện phải phù hợp với bài toán và phù hợp thực tế;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+ Nếu ẩn x biểu thị số cây, số con, số người,... thì x phải là số nguyên dương.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Nếu ẩn x biểu thị độ dài, vận tốc, thời gian của một vật chuyển động thì điều kiện là x &gt; 0.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8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biểu diễn các đại lượng chưa biết bởi biểu thức chứa ẩn cần chú ý đơn vị của các đại lượng (nếu có)</a:t>
            </a:r>
          </a:p>
        </p:txBody>
      </p:sp>
    </p:spTree>
    <p:extLst>
      <p:ext uri="{BB962C8B-B14F-4D97-AF65-F5344CB8AC3E}">
        <p14:creationId xmlns:p14="http://schemas.microsoft.com/office/powerpoint/2010/main" xmlns="" val="387734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32522" y="2305878"/>
            <a:ext cx="3008243" cy="19215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 bài toán bằng cách lập phương trình</a:t>
            </a:r>
            <a:endParaRPr 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55426" y="1389303"/>
            <a:ext cx="41876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1: Lập phương trình</a:t>
            </a:r>
            <a:endParaRPr lang="en-US" sz="240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5101971" y="972096"/>
            <a:ext cx="2704628" cy="896969"/>
          </a:xfrm>
          <a:custGeom>
            <a:avLst/>
            <a:gdLst>
              <a:gd name="connsiteX0" fmla="*/ 116 w 2704628"/>
              <a:gd name="connsiteY0" fmla="*/ 896461 h 896969"/>
              <a:gd name="connsiteX1" fmla="*/ 1298829 w 2704628"/>
              <a:gd name="connsiteY1" fmla="*/ 724182 h 896969"/>
              <a:gd name="connsiteX2" fmla="*/ 1166307 w 2704628"/>
              <a:gd name="connsiteY2" fmla="*/ 459139 h 896969"/>
              <a:gd name="connsiteX3" fmla="*/ 2610794 w 2704628"/>
              <a:gd name="connsiteY3" fmla="*/ 35069 h 896969"/>
              <a:gd name="connsiteX4" fmla="*/ 2571038 w 2704628"/>
              <a:gd name="connsiteY4" fmla="*/ 21817 h 896969"/>
              <a:gd name="connsiteX5" fmla="*/ 2637299 w 2704628"/>
              <a:gd name="connsiteY5" fmla="*/ 8565 h 896969"/>
              <a:gd name="connsiteX6" fmla="*/ 2624046 w 2704628"/>
              <a:gd name="connsiteY6" fmla="*/ 8565 h 896969"/>
              <a:gd name="connsiteX7" fmla="*/ 1139803 w 2704628"/>
              <a:gd name="connsiteY7" fmla="*/ 445887 h 896969"/>
              <a:gd name="connsiteX8" fmla="*/ 1378342 w 2704628"/>
              <a:gd name="connsiteY8" fmla="*/ 671174 h 896969"/>
              <a:gd name="connsiteX9" fmla="*/ 116 w 2704628"/>
              <a:gd name="connsiteY9" fmla="*/ 896461 h 896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704628" h="896969">
                <a:moveTo>
                  <a:pt x="116" y="896461"/>
                </a:moveTo>
                <a:cubicBezTo>
                  <a:pt x="-13136" y="905296"/>
                  <a:pt x="1104464" y="797069"/>
                  <a:pt x="1298829" y="724182"/>
                </a:cubicBezTo>
                <a:cubicBezTo>
                  <a:pt x="1493194" y="651295"/>
                  <a:pt x="947646" y="573991"/>
                  <a:pt x="1166307" y="459139"/>
                </a:cubicBezTo>
                <a:cubicBezTo>
                  <a:pt x="1384968" y="344287"/>
                  <a:pt x="2376672" y="107956"/>
                  <a:pt x="2610794" y="35069"/>
                </a:cubicBezTo>
                <a:cubicBezTo>
                  <a:pt x="2844916" y="-37818"/>
                  <a:pt x="2566621" y="26234"/>
                  <a:pt x="2571038" y="21817"/>
                </a:cubicBezTo>
                <a:cubicBezTo>
                  <a:pt x="2575455" y="17400"/>
                  <a:pt x="2628464" y="10774"/>
                  <a:pt x="2637299" y="8565"/>
                </a:cubicBezTo>
                <a:cubicBezTo>
                  <a:pt x="2646134" y="6356"/>
                  <a:pt x="2624046" y="8565"/>
                  <a:pt x="2624046" y="8565"/>
                </a:cubicBezTo>
                <a:cubicBezTo>
                  <a:pt x="2374463" y="81452"/>
                  <a:pt x="1347420" y="335452"/>
                  <a:pt x="1139803" y="445887"/>
                </a:cubicBezTo>
                <a:cubicBezTo>
                  <a:pt x="932186" y="556322"/>
                  <a:pt x="1570499" y="591661"/>
                  <a:pt x="1378342" y="671174"/>
                </a:cubicBezTo>
                <a:cubicBezTo>
                  <a:pt x="1186185" y="750687"/>
                  <a:pt x="13368" y="887626"/>
                  <a:pt x="116" y="896461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372139" y="1796705"/>
            <a:ext cx="2773250" cy="680998"/>
          </a:xfrm>
          <a:custGeom>
            <a:avLst/>
            <a:gdLst>
              <a:gd name="connsiteX0" fmla="*/ 0 w 2773250"/>
              <a:gd name="connsiteY0" fmla="*/ 641695 h 680998"/>
              <a:gd name="connsiteX1" fmla="*/ 1245704 w 2773250"/>
              <a:gd name="connsiteY1" fmla="*/ 32095 h 680998"/>
              <a:gd name="connsiteX2" fmla="*/ 2769704 w 2773250"/>
              <a:gd name="connsiteY2" fmla="*/ 85104 h 680998"/>
              <a:gd name="connsiteX3" fmla="*/ 795131 w 2773250"/>
              <a:gd name="connsiteY3" fmla="*/ 85104 h 680998"/>
              <a:gd name="connsiteX4" fmla="*/ 119270 w 2773250"/>
              <a:gd name="connsiteY4" fmla="*/ 641695 h 680998"/>
              <a:gd name="connsiteX5" fmla="*/ 53009 w 2773250"/>
              <a:gd name="connsiteY5" fmla="*/ 628443 h 680998"/>
              <a:gd name="connsiteX6" fmla="*/ 66261 w 2773250"/>
              <a:gd name="connsiteY6" fmla="*/ 575434 h 680998"/>
              <a:gd name="connsiteX7" fmla="*/ 384313 w 2773250"/>
              <a:gd name="connsiteY7" fmla="*/ 336895 h 680998"/>
              <a:gd name="connsiteX8" fmla="*/ 145774 w 2773250"/>
              <a:gd name="connsiteY8" fmla="*/ 562182 h 680998"/>
              <a:gd name="connsiteX9" fmla="*/ 159026 w 2773250"/>
              <a:gd name="connsiteY9" fmla="*/ 562182 h 680998"/>
              <a:gd name="connsiteX10" fmla="*/ 238539 w 2773250"/>
              <a:gd name="connsiteY10" fmla="*/ 522425 h 680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773250" h="680998">
                <a:moveTo>
                  <a:pt x="0" y="641695"/>
                </a:moveTo>
                <a:cubicBezTo>
                  <a:pt x="392043" y="383277"/>
                  <a:pt x="784087" y="124860"/>
                  <a:pt x="1245704" y="32095"/>
                </a:cubicBezTo>
                <a:cubicBezTo>
                  <a:pt x="1707321" y="-60670"/>
                  <a:pt x="2844800" y="76269"/>
                  <a:pt x="2769704" y="85104"/>
                </a:cubicBezTo>
                <a:cubicBezTo>
                  <a:pt x="2694609" y="93939"/>
                  <a:pt x="1236870" y="-7661"/>
                  <a:pt x="795131" y="85104"/>
                </a:cubicBezTo>
                <a:cubicBezTo>
                  <a:pt x="353392" y="177869"/>
                  <a:pt x="242957" y="551138"/>
                  <a:pt x="119270" y="641695"/>
                </a:cubicBezTo>
                <a:cubicBezTo>
                  <a:pt x="-4417" y="732252"/>
                  <a:pt x="61844" y="639486"/>
                  <a:pt x="53009" y="628443"/>
                </a:cubicBezTo>
                <a:cubicBezTo>
                  <a:pt x="44174" y="617400"/>
                  <a:pt x="11044" y="624025"/>
                  <a:pt x="66261" y="575434"/>
                </a:cubicBezTo>
                <a:cubicBezTo>
                  <a:pt x="121478" y="526843"/>
                  <a:pt x="371061" y="339104"/>
                  <a:pt x="384313" y="336895"/>
                </a:cubicBezTo>
                <a:cubicBezTo>
                  <a:pt x="397565" y="334686"/>
                  <a:pt x="183322" y="524634"/>
                  <a:pt x="145774" y="562182"/>
                </a:cubicBezTo>
                <a:cubicBezTo>
                  <a:pt x="108226" y="599730"/>
                  <a:pt x="143565" y="568808"/>
                  <a:pt x="159026" y="562182"/>
                </a:cubicBezTo>
                <a:cubicBezTo>
                  <a:pt x="174487" y="555556"/>
                  <a:pt x="206513" y="538990"/>
                  <a:pt x="238539" y="522425"/>
                </a:cubicBezTo>
              </a:path>
            </a:pathLst>
          </a:custGeom>
          <a:solidFill>
            <a:srgbClr val="00B05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567860" y="585589"/>
            <a:ext cx="6915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 ẩn số và đặt điều kiện thích hợp cho ẩn số</a:t>
            </a:r>
            <a:endParaRPr lang="en-US" sz="240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4997831" y="1864227"/>
            <a:ext cx="5420076" cy="674596"/>
          </a:xfrm>
          <a:custGeom>
            <a:avLst/>
            <a:gdLst>
              <a:gd name="connsiteX0" fmla="*/ 157265 w 5420076"/>
              <a:gd name="connsiteY0" fmla="*/ 70590 h 674596"/>
              <a:gd name="connsiteX1" fmla="*/ 1601752 w 5420076"/>
              <a:gd name="connsiteY1" fmla="*/ 110347 h 674596"/>
              <a:gd name="connsiteX2" fmla="*/ 2688430 w 5420076"/>
              <a:gd name="connsiteY2" fmla="*/ 613930 h 674596"/>
              <a:gd name="connsiteX3" fmla="*/ 5352117 w 5420076"/>
              <a:gd name="connsiteY3" fmla="*/ 653686 h 674596"/>
              <a:gd name="connsiteX4" fmla="*/ 4517230 w 5420076"/>
              <a:gd name="connsiteY4" fmla="*/ 547669 h 674596"/>
              <a:gd name="connsiteX5" fmla="*/ 3311282 w 5420076"/>
              <a:gd name="connsiteY5" fmla="*/ 666938 h 674596"/>
              <a:gd name="connsiteX6" fmla="*/ 2158343 w 5420076"/>
              <a:gd name="connsiteY6" fmla="*/ 282625 h 674596"/>
              <a:gd name="connsiteX7" fmla="*/ 886134 w 5420076"/>
              <a:gd name="connsiteY7" fmla="*/ 17582 h 674596"/>
              <a:gd name="connsiteX8" fmla="*/ 117508 w 5420076"/>
              <a:gd name="connsiteY8" fmla="*/ 30834 h 674596"/>
              <a:gd name="connsiteX9" fmla="*/ 130760 w 5420076"/>
              <a:gd name="connsiteY9" fmla="*/ 4330 h 674596"/>
              <a:gd name="connsiteX10" fmla="*/ 1336708 w 5420076"/>
              <a:gd name="connsiteY10" fmla="*/ 136851 h 674596"/>
              <a:gd name="connsiteX11" fmla="*/ 1336708 w 5420076"/>
              <a:gd name="connsiteY11" fmla="*/ 83843 h 674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420076" h="674596">
                <a:moveTo>
                  <a:pt x="157265" y="70590"/>
                </a:moveTo>
                <a:cubicBezTo>
                  <a:pt x="668578" y="45190"/>
                  <a:pt x="1179891" y="19790"/>
                  <a:pt x="1601752" y="110347"/>
                </a:cubicBezTo>
                <a:cubicBezTo>
                  <a:pt x="2023613" y="200904"/>
                  <a:pt x="2063369" y="523374"/>
                  <a:pt x="2688430" y="613930"/>
                </a:cubicBezTo>
                <a:cubicBezTo>
                  <a:pt x="3313491" y="704486"/>
                  <a:pt x="5047317" y="664729"/>
                  <a:pt x="5352117" y="653686"/>
                </a:cubicBezTo>
                <a:cubicBezTo>
                  <a:pt x="5656917" y="642643"/>
                  <a:pt x="4857369" y="545460"/>
                  <a:pt x="4517230" y="547669"/>
                </a:cubicBezTo>
                <a:cubicBezTo>
                  <a:pt x="4177091" y="549878"/>
                  <a:pt x="3704430" y="711112"/>
                  <a:pt x="3311282" y="666938"/>
                </a:cubicBezTo>
                <a:cubicBezTo>
                  <a:pt x="2918134" y="622764"/>
                  <a:pt x="2562534" y="390851"/>
                  <a:pt x="2158343" y="282625"/>
                </a:cubicBezTo>
                <a:cubicBezTo>
                  <a:pt x="1754152" y="174399"/>
                  <a:pt x="1226273" y="59547"/>
                  <a:pt x="886134" y="17582"/>
                </a:cubicBezTo>
                <a:cubicBezTo>
                  <a:pt x="545995" y="-24383"/>
                  <a:pt x="243404" y="33043"/>
                  <a:pt x="117508" y="30834"/>
                </a:cubicBezTo>
                <a:cubicBezTo>
                  <a:pt x="-8388" y="28625"/>
                  <a:pt x="-72440" y="-13339"/>
                  <a:pt x="130760" y="4330"/>
                </a:cubicBezTo>
                <a:cubicBezTo>
                  <a:pt x="333960" y="21999"/>
                  <a:pt x="1135717" y="123599"/>
                  <a:pt x="1336708" y="136851"/>
                </a:cubicBezTo>
                <a:cubicBezTo>
                  <a:pt x="1537699" y="150103"/>
                  <a:pt x="1437203" y="116973"/>
                  <a:pt x="1336708" y="83843"/>
                </a:cubicBezTo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464518" y="1594149"/>
            <a:ext cx="45153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diễn các đại lượng chưa biết</a:t>
            </a:r>
          </a:p>
          <a:p>
            <a:r>
              <a:rPr lang="en-US" sz="24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ẩn và các đại lượng đã biết</a:t>
            </a:r>
            <a:endParaRPr lang="en-US" sz="240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5015213" y="1868557"/>
            <a:ext cx="5731531" cy="1728461"/>
          </a:xfrm>
          <a:custGeom>
            <a:avLst/>
            <a:gdLst>
              <a:gd name="connsiteX0" fmla="*/ 206144 w 5731531"/>
              <a:gd name="connsiteY0" fmla="*/ 0 h 1728461"/>
              <a:gd name="connsiteX1" fmla="*/ 882004 w 5731531"/>
              <a:gd name="connsiteY1" fmla="*/ 967408 h 1728461"/>
              <a:gd name="connsiteX2" fmla="*/ 5639535 w 5731531"/>
              <a:gd name="connsiteY2" fmla="*/ 1709530 h 1728461"/>
              <a:gd name="connsiteX3" fmla="*/ 4142039 w 5731531"/>
              <a:gd name="connsiteY3" fmla="*/ 1524000 h 1728461"/>
              <a:gd name="connsiteX4" fmla="*/ 285657 w 5731531"/>
              <a:gd name="connsiteY4" fmla="*/ 1020417 h 1728461"/>
              <a:gd name="connsiteX5" fmla="*/ 285657 w 5731531"/>
              <a:gd name="connsiteY5" fmla="*/ 79513 h 1728461"/>
              <a:gd name="connsiteX6" fmla="*/ 285657 w 5731531"/>
              <a:gd name="connsiteY6" fmla="*/ 79513 h 1728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31531" h="1728461">
                <a:moveTo>
                  <a:pt x="206144" y="0"/>
                </a:moveTo>
                <a:cubicBezTo>
                  <a:pt x="91291" y="341243"/>
                  <a:pt x="-23561" y="682486"/>
                  <a:pt x="882004" y="967408"/>
                </a:cubicBezTo>
                <a:cubicBezTo>
                  <a:pt x="1787569" y="1252330"/>
                  <a:pt x="5096196" y="1616765"/>
                  <a:pt x="5639535" y="1709530"/>
                </a:cubicBezTo>
                <a:cubicBezTo>
                  <a:pt x="6182874" y="1802295"/>
                  <a:pt x="4142039" y="1524000"/>
                  <a:pt x="4142039" y="1524000"/>
                </a:cubicBezTo>
                <a:cubicBezTo>
                  <a:pt x="3249726" y="1409148"/>
                  <a:pt x="928387" y="1261165"/>
                  <a:pt x="285657" y="1020417"/>
                </a:cubicBezTo>
                <a:cubicBezTo>
                  <a:pt x="-357073" y="779669"/>
                  <a:pt x="285657" y="79513"/>
                  <a:pt x="285657" y="79513"/>
                </a:cubicBezTo>
                <a:lnTo>
                  <a:pt x="285657" y="79513"/>
                </a:lnTo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8319283" y="2837088"/>
            <a:ext cx="25740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 phương trình</a:t>
            </a:r>
            <a:endParaRPr lang="en-US" sz="240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2822713" y="3881134"/>
            <a:ext cx="3604591" cy="478831"/>
          </a:xfrm>
          <a:custGeom>
            <a:avLst/>
            <a:gdLst>
              <a:gd name="connsiteX0" fmla="*/ 0 w 3604591"/>
              <a:gd name="connsiteY0" fmla="*/ 1753 h 478831"/>
              <a:gd name="connsiteX1" fmla="*/ 1537252 w 3604591"/>
              <a:gd name="connsiteY1" fmla="*/ 306553 h 478831"/>
              <a:gd name="connsiteX2" fmla="*/ 2796209 w 3604591"/>
              <a:gd name="connsiteY2" fmla="*/ 1753 h 478831"/>
              <a:gd name="connsiteX3" fmla="*/ 3604591 w 3604591"/>
              <a:gd name="connsiteY3" fmla="*/ 478831 h 478831"/>
              <a:gd name="connsiteX4" fmla="*/ 3313044 w 3604591"/>
              <a:gd name="connsiteY4" fmla="*/ 306553 h 478831"/>
              <a:gd name="connsiteX5" fmla="*/ 3313044 w 3604591"/>
              <a:gd name="connsiteY5" fmla="*/ 306553 h 478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04591" h="478831">
                <a:moveTo>
                  <a:pt x="0" y="1753"/>
                </a:moveTo>
                <a:cubicBezTo>
                  <a:pt x="535608" y="154153"/>
                  <a:pt x="1071217" y="306553"/>
                  <a:pt x="1537252" y="306553"/>
                </a:cubicBezTo>
                <a:cubicBezTo>
                  <a:pt x="2003287" y="306553"/>
                  <a:pt x="2451653" y="-26960"/>
                  <a:pt x="2796209" y="1753"/>
                </a:cubicBezTo>
                <a:cubicBezTo>
                  <a:pt x="3140765" y="30466"/>
                  <a:pt x="3604591" y="478831"/>
                  <a:pt x="3604591" y="478831"/>
                </a:cubicBezTo>
                <a:lnTo>
                  <a:pt x="3313044" y="306553"/>
                </a:lnTo>
                <a:lnTo>
                  <a:pt x="3313044" y="306553"/>
                </a:lnTo>
              </a:path>
            </a:pathLst>
          </a:cu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280434" y="3480589"/>
            <a:ext cx="41876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2: Giải phương trình</a:t>
            </a:r>
            <a:endParaRPr lang="en-US" sz="240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1775791" y="4147930"/>
            <a:ext cx="4841265" cy="1552112"/>
          </a:xfrm>
          <a:custGeom>
            <a:avLst/>
            <a:gdLst>
              <a:gd name="connsiteX0" fmla="*/ 0 w 4841265"/>
              <a:gd name="connsiteY0" fmla="*/ 106018 h 1552112"/>
              <a:gd name="connsiteX1" fmla="*/ 3087757 w 4841265"/>
              <a:gd name="connsiteY1" fmla="*/ 1272209 h 1552112"/>
              <a:gd name="connsiteX2" fmla="*/ 4810539 w 4841265"/>
              <a:gd name="connsiteY2" fmla="*/ 1537253 h 1552112"/>
              <a:gd name="connsiteX3" fmla="*/ 1683026 w 4841265"/>
              <a:gd name="connsiteY3" fmla="*/ 967409 h 1552112"/>
              <a:gd name="connsiteX4" fmla="*/ 450574 w 4841265"/>
              <a:gd name="connsiteY4" fmla="*/ 0 h 1552112"/>
              <a:gd name="connsiteX5" fmla="*/ 450574 w 4841265"/>
              <a:gd name="connsiteY5" fmla="*/ 0 h 1552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1265" h="1552112">
                <a:moveTo>
                  <a:pt x="0" y="106018"/>
                </a:moveTo>
                <a:cubicBezTo>
                  <a:pt x="1143000" y="569844"/>
                  <a:pt x="2286001" y="1033670"/>
                  <a:pt x="3087757" y="1272209"/>
                </a:cubicBezTo>
                <a:cubicBezTo>
                  <a:pt x="3889513" y="1510748"/>
                  <a:pt x="5044661" y="1588053"/>
                  <a:pt x="4810539" y="1537253"/>
                </a:cubicBezTo>
                <a:cubicBezTo>
                  <a:pt x="4576417" y="1486453"/>
                  <a:pt x="2409687" y="1223618"/>
                  <a:pt x="1683026" y="967409"/>
                </a:cubicBezTo>
                <a:cubicBezTo>
                  <a:pt x="956365" y="711200"/>
                  <a:pt x="450574" y="0"/>
                  <a:pt x="450574" y="0"/>
                </a:cubicBezTo>
                <a:lnTo>
                  <a:pt x="450574" y="0"/>
                </a:lnTo>
              </a:path>
            </a:pathLst>
          </a:cu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 rot="382696">
            <a:off x="4483778" y="5016266"/>
            <a:ext cx="2406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3: Trả lời</a:t>
            </a:r>
            <a:endParaRPr lang="en-US" sz="240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6586330" y="5499522"/>
            <a:ext cx="4996070" cy="238669"/>
          </a:xfrm>
          <a:custGeom>
            <a:avLst/>
            <a:gdLst>
              <a:gd name="connsiteX0" fmla="*/ 0 w 4996070"/>
              <a:gd name="connsiteY0" fmla="*/ 212165 h 238669"/>
              <a:gd name="connsiteX1" fmla="*/ 1683027 w 4996070"/>
              <a:gd name="connsiteY1" fmla="*/ 130 h 238669"/>
              <a:gd name="connsiteX2" fmla="*/ 4996070 w 4996070"/>
              <a:gd name="connsiteY2" fmla="*/ 238669 h 238669"/>
              <a:gd name="connsiteX3" fmla="*/ 4996070 w 4996070"/>
              <a:gd name="connsiteY3" fmla="*/ 238669 h 238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96070" h="238669">
                <a:moveTo>
                  <a:pt x="0" y="212165"/>
                </a:moveTo>
                <a:cubicBezTo>
                  <a:pt x="425174" y="103939"/>
                  <a:pt x="850349" y="-4287"/>
                  <a:pt x="1683027" y="130"/>
                </a:cubicBezTo>
                <a:cubicBezTo>
                  <a:pt x="2515705" y="4547"/>
                  <a:pt x="4996070" y="238669"/>
                  <a:pt x="4996070" y="238669"/>
                </a:cubicBezTo>
                <a:lnTo>
                  <a:pt x="4996070" y="238669"/>
                </a:lnTo>
              </a:path>
            </a:pathLst>
          </a:cu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7566787" y="5148513"/>
            <a:ext cx="4310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 kết quả thích hợp và trả lời</a:t>
            </a:r>
            <a:endParaRPr lang="en-US" sz="240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3078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/>
      <p:bldP spid="11" grpId="0" animBg="1"/>
      <p:bldP spid="12" grpId="0" animBg="1"/>
      <p:bldP spid="15" grpId="0"/>
      <p:bldP spid="16" grpId="0" animBg="1"/>
      <p:bldP spid="17" grpId="0"/>
      <p:bldP spid="18" grpId="0" animBg="1"/>
      <p:bldP spid="19" grpId="0"/>
      <p:bldP spid="21" grpId="0" animBg="1"/>
      <p:bldP spid="22" grpId="0"/>
      <p:bldP spid="23" grpId="0" animBg="1"/>
      <p:bldP spid="24" grpId="0"/>
      <p:bldP spid="25" grpId="0" animBg="1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6"/>
          <p:cNvSpPr txBox="1">
            <a:spLocks noChangeArrowheads="1"/>
          </p:cNvSpPr>
          <p:nvPr/>
        </p:nvSpPr>
        <p:spPr bwMode="auto">
          <a:xfrm>
            <a:off x="219456" y="350447"/>
            <a:ext cx="88696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u="sng">
                <a:solidFill>
                  <a:srgbClr val="FFC000"/>
                </a:solidFill>
                <a:latin typeface=".VnTime" panose="020B7200000000000000" pitchFamily="34" charset="0"/>
              </a:rPr>
              <a:t>1 . BiÓu diÔn mét ®¹i l­ưîng bëi biÓu thøc </a:t>
            </a:r>
            <a:r>
              <a:rPr lang="en-US" altLang="en-US" b="1" u="sng" smtClean="0">
                <a:solidFill>
                  <a:srgbClr val="FFC000"/>
                </a:solidFill>
                <a:latin typeface=".VnTime" panose="020B7200000000000000" pitchFamily="34" charset="0"/>
              </a:rPr>
              <a:t>chøa Èn:</a:t>
            </a:r>
            <a:endParaRPr lang="en-US" altLang="en-US" b="1" u="sng">
              <a:solidFill>
                <a:srgbClr val="FFC000"/>
              </a:solidFill>
              <a:latin typeface=".VnTime" panose="020B7200000000000000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9936" y="1095494"/>
            <a:ext cx="9107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4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 1: </a:t>
            </a:r>
            <a:r>
              <a:rPr lang="en-US" sz="24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 x (km/h) là vận tốc của một ô tô. Khi đó:</a:t>
            </a:r>
            <a:endParaRPr lang="en-US" sz="2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9456" y="1798579"/>
            <a:ext cx="7522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ct val="0"/>
              </a:spcBef>
              <a:buFontTx/>
              <a:buAutoNum type="alphaLcParenR"/>
            </a:pPr>
            <a:r>
              <a:rPr lang="en-US" sz="24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 viết biểu thức tính quãng đường đi được của ô tô đi trong 5 giờ?</a:t>
            </a:r>
            <a:endParaRPr lang="en-US" sz="2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576" y="4122566"/>
            <a:ext cx="9534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4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Quãng đường ô tô đi được trong 5 giờ là: </a:t>
            </a:r>
            <a:r>
              <a:rPr lang="en-US" sz="24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5x (km)</a:t>
            </a:r>
            <a:endParaRPr lang="en-US" sz="2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9456" y="2755133"/>
            <a:ext cx="7522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4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Viết biểu thức tính thời gian của ô tô đi được trên quãng đường 100 km?</a:t>
            </a:r>
            <a:endParaRPr lang="en-US" sz="2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4705190"/>
            <a:ext cx="10082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4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Thời gian của ô tô đi được trên quãng đường 100 km là:         </a:t>
            </a:r>
            <a:r>
              <a:rPr lang="en-US" sz="24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(h) </a:t>
            </a:r>
            <a:endParaRPr lang="en-US" sz="2400" b="1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" name="Rectangle 9"/>
              <p:cNvSpPr/>
              <p:nvPr/>
            </p:nvSpPr>
            <p:spPr>
              <a:xfrm>
                <a:off x="7713813" y="4599284"/>
                <a:ext cx="763351" cy="7862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sz="2400">
                  <a:solidFill>
                    <a:srgbClr val="FFFF00"/>
                  </a:solidFill>
                </a:endParaRPr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3813" y="4599284"/>
                <a:ext cx="763351" cy="78624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/>
          <p:nvPr/>
        </p:nvCxnSpPr>
        <p:spPr>
          <a:xfrm>
            <a:off x="9089136" y="21931"/>
            <a:ext cx="0" cy="6810726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9718488" y="2456764"/>
            <a:ext cx="1859280" cy="55399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= v . t</a:t>
            </a:r>
            <a:endParaRPr lang="en-US" sz="3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182112" y="3568568"/>
            <a:ext cx="18592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Giải:</a:t>
            </a:r>
            <a:endParaRPr lang="en-US" sz="3000" b="1" u="sng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Straight Arrow Connector 22"/>
          <p:cNvCxnSpPr>
            <a:stCxn id="16" idx="2"/>
          </p:cNvCxnSpPr>
          <p:nvPr/>
        </p:nvCxnSpPr>
        <p:spPr>
          <a:xfrm flipH="1">
            <a:off x="9809928" y="3010762"/>
            <a:ext cx="838200" cy="61708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5" name="Rectangle 24"/>
              <p:cNvSpPr/>
              <p:nvPr/>
            </p:nvSpPr>
            <p:spPr>
              <a:xfrm>
                <a:off x="9418814" y="3662141"/>
                <a:ext cx="865430" cy="6705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00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n-US" sz="200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8814" y="3662141"/>
                <a:ext cx="865430" cy="67050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7" name="Rectangle 26"/>
              <p:cNvSpPr/>
              <p:nvPr/>
            </p:nvSpPr>
            <p:spPr>
              <a:xfrm>
                <a:off x="11162045" y="3662013"/>
                <a:ext cx="831446" cy="6706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00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en-US" sz="200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62045" y="3662013"/>
                <a:ext cx="831446" cy="67063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>
            <a:stCxn id="16" idx="2"/>
            <a:endCxn id="27" idx="0"/>
          </p:cNvCxnSpPr>
          <p:nvPr/>
        </p:nvCxnSpPr>
        <p:spPr>
          <a:xfrm>
            <a:off x="10648128" y="3010762"/>
            <a:ext cx="929640" cy="65125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8269631" y="1798579"/>
            <a:ext cx="3922369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 đường = vận tốc . thời gian</a:t>
            </a:r>
            <a:endParaRPr lang="en-US" sz="2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3172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 animBg="1"/>
      <p:bldP spid="16" grpId="0" animBg="1"/>
      <p:bldP spid="17" grpId="0"/>
      <p:bldP spid="25" grpId="0" animBg="1"/>
      <p:bldP spid="27" grpId="0" animBg="1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6"/>
          <p:cNvSpPr txBox="1">
            <a:spLocks noChangeArrowheads="1"/>
          </p:cNvSpPr>
          <p:nvPr/>
        </p:nvSpPr>
        <p:spPr bwMode="auto">
          <a:xfrm>
            <a:off x="97536" y="249937"/>
            <a:ext cx="88696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u="sng">
                <a:solidFill>
                  <a:srgbClr val="FFC000"/>
                </a:solidFill>
                <a:latin typeface=".VnTime" panose="020B7200000000000000" pitchFamily="34" charset="0"/>
              </a:rPr>
              <a:t>1 . BiÓu diÔn mét ®¹i l­ưîng bëi biÓu thøc </a:t>
            </a:r>
            <a:r>
              <a:rPr lang="en-US" altLang="en-US" b="1" u="sng" smtClean="0">
                <a:solidFill>
                  <a:srgbClr val="FFC000"/>
                </a:solidFill>
                <a:latin typeface=".VnTime" panose="020B7200000000000000" pitchFamily="34" charset="0"/>
              </a:rPr>
              <a:t>chøa Èn:</a:t>
            </a:r>
            <a:endParaRPr lang="en-US" altLang="en-US" b="1" u="sng">
              <a:solidFill>
                <a:srgbClr val="FFC000"/>
              </a:solidFill>
              <a:latin typeface=".VnTime" panose="020B7200000000000000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058918"/>
            <a:ext cx="9107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4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 2:</a:t>
            </a:r>
            <a:r>
              <a:rPr lang="en-US" sz="24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 sử hàng ngày bạn Tiến dành x phút để tập chay, Hãy viết biểu thức với biến x biểu thị:</a:t>
            </a:r>
            <a:endParaRPr lang="en-US" sz="2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028182"/>
            <a:ext cx="9107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Quãng đường Tiến chạy được trong x phút, nếu chạy với vận tốc trung bình là 180m/ph</a:t>
            </a:r>
            <a:endParaRPr lang="en-US" sz="2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971276"/>
            <a:ext cx="9107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Vận tốc trung bình của Tiến (tính theo km/h), nếu trong x phút Tiến chạy được quãng đường 4500m</a:t>
            </a:r>
            <a:endParaRPr lang="en-US" sz="2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62528" y="3802273"/>
            <a:ext cx="18592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Giải:</a:t>
            </a:r>
            <a:endParaRPr lang="en-US" sz="3000" b="1" u="sng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9089136" y="21931"/>
            <a:ext cx="0" cy="6810726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797809" y="1751183"/>
            <a:ext cx="1859280" cy="55399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= v . t</a:t>
            </a:r>
            <a:endParaRPr lang="en-US" sz="3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4356271"/>
            <a:ext cx="9107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Quãng đường Tiến chạy được trong x phút, nếu chạy với vận tốc trung bình là 180m/ph là: </a:t>
            </a:r>
            <a:r>
              <a:rPr lang="en-US" sz="24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180.x (m)</a:t>
            </a:r>
            <a:endParaRPr lang="en-US" sz="2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-18288" y="5325767"/>
            <a:ext cx="91074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km/h),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4500m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</a:t>
            </a:r>
            <a:r>
              <a:rPr lang="en-US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(m/</a:t>
            </a:r>
            <a:r>
              <a:rPr lang="en-US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4,5/x/60 = 270/x(km/h)</a:t>
            </a:r>
            <a:endParaRPr lang="en-US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4" name="Rectangle 23"/>
              <p:cNvSpPr/>
              <p:nvPr/>
            </p:nvSpPr>
            <p:spPr>
              <a:xfrm>
                <a:off x="4392168" y="5671536"/>
                <a:ext cx="933268" cy="7937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4500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sz="2400">
                  <a:solidFill>
                    <a:srgbClr val="FFFF00"/>
                  </a:solidFill>
                </a:endParaRPr>
              </a:p>
            </p:txBody>
          </p:sp>
        </mc:Choice>
        <mc:Fallback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2168" y="5671536"/>
                <a:ext cx="933268" cy="7937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310904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3" grpId="0" animBg="1"/>
      <p:bldP spid="14" grpId="0"/>
      <p:bldP spid="15" grpId="0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6"/>
          <p:cNvSpPr txBox="1">
            <a:spLocks noChangeArrowheads="1"/>
          </p:cNvSpPr>
          <p:nvPr/>
        </p:nvSpPr>
        <p:spPr bwMode="auto">
          <a:xfrm>
            <a:off x="120601" y="0"/>
            <a:ext cx="1019729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u="sng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Ví dụ về giải bài toán bằng cách lập phương trình:</a:t>
            </a:r>
            <a:endParaRPr lang="en-US" altLang="en-US" b="1" u="sng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2250" y="547140"/>
            <a:ext cx="120697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4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 3:</a:t>
            </a:r>
            <a:r>
              <a:rPr lang="en-US" sz="24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 và An đi xe đạp từ </a:t>
            </a: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địa điểm cách nhau 11,5km </a:t>
            </a:r>
            <a:r>
              <a:rPr lang="en-US" sz="2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gặp nhau. Mỗi giờ Nam đi nhanh hơn An 1km và họ gặp nhau sau 0,5 giờ. Tính vận tốc của mỗi bạn.</a:t>
            </a:r>
            <a:endParaRPr lang="en-US" sz="2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016046" y="1772480"/>
            <a:ext cx="0" cy="506627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258955" y="1749309"/>
            <a:ext cx="1532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 tích:</a:t>
            </a:r>
            <a:endParaRPr lang="en-US" sz="2400" u="sng">
              <a:solidFill>
                <a:schemeClr val="accent4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04705" y="4230648"/>
            <a:ext cx="16842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đối tượng</a:t>
            </a:r>
            <a:endParaRPr lang="en-US" sz="200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Arrow Connector 10"/>
          <p:cNvCxnSpPr>
            <a:stCxn id="9" idx="3"/>
          </p:cNvCxnSpPr>
          <p:nvPr/>
        </p:nvCxnSpPr>
        <p:spPr>
          <a:xfrm flipV="1">
            <a:off x="6888957" y="4105249"/>
            <a:ext cx="562417" cy="325454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9" idx="3"/>
            <a:endCxn id="15" idx="1"/>
          </p:cNvCxnSpPr>
          <p:nvPr/>
        </p:nvCxnSpPr>
        <p:spPr>
          <a:xfrm>
            <a:off x="6888957" y="4430703"/>
            <a:ext cx="562417" cy="1368598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437487" y="3771277"/>
            <a:ext cx="790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endParaRPr lang="en-US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451374" y="5614635"/>
            <a:ext cx="790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endParaRPr lang="en-US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19246" y="2426168"/>
            <a:ext cx="19400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74B2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đại lượng</a:t>
            </a:r>
            <a:endParaRPr lang="en-US" sz="2000">
              <a:solidFill>
                <a:srgbClr val="74B2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6796750" y="2196510"/>
            <a:ext cx="481915" cy="45124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289431" y="1879642"/>
            <a:ext cx="2019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 đường </a:t>
            </a:r>
            <a:endParaRPr lang="en-US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6816153" y="2647750"/>
            <a:ext cx="462512" cy="2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254797" y="2376229"/>
            <a:ext cx="2019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tốc</a:t>
            </a:r>
            <a:endParaRPr lang="en-US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Straight Arrow Connector 22"/>
          <p:cNvCxnSpPr>
            <a:endCxn id="26" idx="1"/>
          </p:cNvCxnSpPr>
          <p:nvPr/>
        </p:nvCxnSpPr>
        <p:spPr>
          <a:xfrm>
            <a:off x="6805124" y="2647750"/>
            <a:ext cx="431648" cy="413152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236772" y="2876236"/>
            <a:ext cx="2019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 gian</a:t>
            </a:r>
            <a:endParaRPr lang="en-US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8217895" y="3608029"/>
            <a:ext cx="481915" cy="45124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8784827" y="3258164"/>
            <a:ext cx="2019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 đường </a:t>
            </a:r>
            <a:endParaRPr lang="en-US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8237298" y="4059269"/>
            <a:ext cx="462512" cy="2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8809540" y="3790929"/>
            <a:ext cx="2019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tốc</a:t>
            </a:r>
            <a:endParaRPr lang="en-US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8226269" y="4059269"/>
            <a:ext cx="473541" cy="51253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8809540" y="4340975"/>
            <a:ext cx="2019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 gian</a:t>
            </a:r>
            <a:endParaRPr lang="en-US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8122052" y="5406354"/>
            <a:ext cx="481915" cy="45124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8688984" y="5056489"/>
            <a:ext cx="2019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 đường </a:t>
            </a:r>
            <a:endParaRPr lang="en-US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8141455" y="5857594"/>
            <a:ext cx="462512" cy="2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8713697" y="5589254"/>
            <a:ext cx="2019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tốc</a:t>
            </a:r>
            <a:endParaRPr lang="en-US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8130426" y="5857594"/>
            <a:ext cx="473541" cy="51253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8713697" y="6139300"/>
            <a:ext cx="2019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 gian</a:t>
            </a:r>
            <a:endParaRPr lang="en-US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707497" y="3747204"/>
            <a:ext cx="1171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(km/h)</a:t>
            </a:r>
            <a:endParaRPr lang="en-US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9561733" y="5570825"/>
            <a:ext cx="1643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– 1  (km/h)</a:t>
            </a:r>
            <a:endParaRPr lang="en-US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9724377" y="547140"/>
            <a:ext cx="21675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 giờ Nam </a:t>
            </a:r>
            <a:r>
              <a:rPr lang="en-US" sz="24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20601" y="919696"/>
            <a:ext cx="25449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 hơn An 1km</a:t>
            </a:r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895815" y="913303"/>
            <a:ext cx="31165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 gặp nhau sau 0,5 giờ</a:t>
            </a:r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9872814" y="4320662"/>
            <a:ext cx="1171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0,5 (h)</a:t>
            </a:r>
            <a:endParaRPr lang="en-US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9759379" y="6152773"/>
            <a:ext cx="1171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0,5 (h)</a:t>
            </a:r>
            <a:endParaRPr lang="en-US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01757905"/>
              </p:ext>
            </p:extLst>
          </p:nvPr>
        </p:nvGraphicFramePr>
        <p:xfrm>
          <a:off x="12245" y="3340417"/>
          <a:ext cx="4975103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3251"/>
                <a:gridCol w="1179071"/>
                <a:gridCol w="1223866"/>
                <a:gridCol w="1708915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3" name="TextBox 52"/>
          <p:cNvSpPr txBox="1"/>
          <p:nvPr/>
        </p:nvSpPr>
        <p:spPr>
          <a:xfrm>
            <a:off x="1264385" y="3939749"/>
            <a:ext cx="3315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097166" y="4346308"/>
            <a:ext cx="6660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- 1  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499738" y="3939749"/>
            <a:ext cx="5877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0,5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487960" y="4367170"/>
            <a:ext cx="5877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0,5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871791" y="3939749"/>
            <a:ext cx="672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0,5x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594950" y="4367170"/>
            <a:ext cx="1353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0,5(x - 1)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4233832" y="547139"/>
            <a:ext cx="4090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địa điểm cách nhau 11,5km </a:t>
            </a:r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20601" y="4889500"/>
            <a:ext cx="44239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có phương trình:</a:t>
            </a:r>
            <a:endParaRPr lang="en-US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72" name="Rectangle 71"/>
              <p:cNvSpPr/>
              <p:nvPr/>
            </p:nvSpPr>
            <p:spPr>
              <a:xfrm>
                <a:off x="944894" y="5313530"/>
                <a:ext cx="27129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,5</m:t>
                      </m:r>
                      <m:r>
                        <a:rPr lang="en-US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+0,5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=11,5</m:t>
                      </m:r>
                    </m:oMath>
                  </m:oMathPara>
                </a14:m>
                <a:endParaRPr lang="en-US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72" name="Rectangle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894" y="5313530"/>
                <a:ext cx="2712986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TextBox 72"/>
          <p:cNvSpPr txBox="1"/>
          <p:nvPr/>
        </p:nvSpPr>
        <p:spPr>
          <a:xfrm>
            <a:off x="10123054" y="3280027"/>
            <a:ext cx="1171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0,5x (km)</a:t>
            </a:r>
            <a:endParaRPr lang="en-US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0033224" y="5069085"/>
            <a:ext cx="1658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0,5(x – 1) (km)</a:t>
            </a:r>
            <a:endParaRPr lang="en-US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0140" y="2797970"/>
            <a:ext cx="18715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có bảng sau:</a:t>
            </a:r>
            <a:endParaRPr lang="en-US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5474" y="3980910"/>
            <a:ext cx="6591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</a:p>
        </p:txBody>
      </p:sp>
      <p:sp>
        <p:nvSpPr>
          <p:cNvPr id="77" name="Rectangle 76"/>
          <p:cNvSpPr/>
          <p:nvPr/>
        </p:nvSpPr>
        <p:spPr>
          <a:xfrm>
            <a:off x="114189" y="4361697"/>
            <a:ext cx="4796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903516" y="3356551"/>
            <a:ext cx="1025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Vận tốc</a:t>
            </a:r>
          </a:p>
          <a:p>
            <a:pPr algn="ctr"/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(km/h)</a:t>
            </a:r>
          </a:p>
        </p:txBody>
      </p:sp>
      <p:sp>
        <p:nvSpPr>
          <p:cNvPr id="79" name="Rectangle 78"/>
          <p:cNvSpPr/>
          <p:nvPr/>
        </p:nvSpPr>
        <p:spPr>
          <a:xfrm>
            <a:off x="2135049" y="3333680"/>
            <a:ext cx="11557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Thời gian</a:t>
            </a:r>
          </a:p>
          <a:p>
            <a:pPr algn="ctr"/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(h)</a:t>
            </a:r>
          </a:p>
        </p:txBody>
      </p:sp>
      <p:sp>
        <p:nvSpPr>
          <p:cNvPr id="80" name="Rectangle 79"/>
          <p:cNvSpPr/>
          <p:nvPr/>
        </p:nvSpPr>
        <p:spPr>
          <a:xfrm>
            <a:off x="3338224" y="3304330"/>
            <a:ext cx="1574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Quãng đường</a:t>
            </a:r>
          </a:p>
          <a:p>
            <a:pPr algn="ctr"/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(km)</a:t>
            </a:r>
          </a:p>
        </p:txBody>
      </p:sp>
    </p:spTree>
    <p:extLst>
      <p:ext uri="{BB962C8B-B14F-4D97-AF65-F5344CB8AC3E}">
        <p14:creationId xmlns:p14="http://schemas.microsoft.com/office/powerpoint/2010/main" xmlns="" val="954246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  <p:bldP spid="14" grpId="0"/>
      <p:bldP spid="15" grpId="0"/>
      <p:bldP spid="16" grpId="0"/>
      <p:bldP spid="18" grpId="0"/>
      <p:bldP spid="22" grpId="0"/>
      <p:bldP spid="26" grpId="0"/>
      <p:bldP spid="32" grpId="0"/>
      <p:bldP spid="34" grpId="0"/>
      <p:bldP spid="36" grpId="0"/>
      <p:bldP spid="38" grpId="0"/>
      <p:bldP spid="40" grpId="0"/>
      <p:bldP spid="42" grpId="0"/>
      <p:bldP spid="43" grpId="0"/>
      <p:bldP spid="44" grpId="0"/>
      <p:bldP spid="45" grpId="0"/>
      <p:bldP spid="48" grpId="0"/>
      <p:bldP spid="49" grpId="0"/>
      <p:bldP spid="50" grpId="0"/>
      <p:bldP spid="51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71" grpId="0"/>
      <p:bldP spid="72" grpId="0" animBg="1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06739360"/>
              </p:ext>
            </p:extLst>
          </p:nvPr>
        </p:nvGraphicFramePr>
        <p:xfrm>
          <a:off x="7216897" y="406717"/>
          <a:ext cx="4975103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3251"/>
                <a:gridCol w="1179071"/>
                <a:gridCol w="1223866"/>
                <a:gridCol w="1708915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469037" y="1006049"/>
            <a:ext cx="3315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1818" y="1412608"/>
            <a:ext cx="6660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- 1  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04390" y="1006049"/>
            <a:ext cx="5877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0,5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692612" y="1433470"/>
            <a:ext cx="5877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0,5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076443" y="1006049"/>
            <a:ext cx="672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0,5x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799602" y="1433470"/>
            <a:ext cx="1353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0,5(x - 1)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70126" y="1047210"/>
            <a:ext cx="6591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318841" y="1427997"/>
            <a:ext cx="4796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108168" y="422851"/>
            <a:ext cx="1025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Vận tốc</a:t>
            </a:r>
          </a:p>
          <a:p>
            <a:pPr algn="ctr"/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(km/h)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339701" y="399980"/>
            <a:ext cx="11557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Thời gian</a:t>
            </a:r>
          </a:p>
          <a:p>
            <a:pPr algn="ctr"/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(h)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542876" y="370630"/>
            <a:ext cx="1574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Quãng đường</a:t>
            </a:r>
          </a:p>
          <a:p>
            <a:pPr algn="ctr"/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(km)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474212" y="0"/>
            <a:ext cx="18592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Giải:</a:t>
            </a:r>
            <a:endParaRPr lang="en-US" sz="3000" b="1" u="sng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2671" y="626028"/>
            <a:ext cx="631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 vận tốc của Nam là x (km/h) (ĐK: x &gt; 1)</a:t>
            </a:r>
            <a:endParaRPr lang="en-US" sz="2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2671" y="1065850"/>
            <a:ext cx="631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 thời gian đi của Nam là 0,5 giờ</a:t>
            </a:r>
            <a:endParaRPr lang="en-US" sz="2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9" name="Rectangle 18"/>
              <p:cNvSpPr/>
              <p:nvPr/>
            </p:nvSpPr>
            <p:spPr>
              <a:xfrm>
                <a:off x="222671" y="1498729"/>
                <a:ext cx="51969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sz="240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671" y="1498729"/>
                <a:ext cx="519694" cy="4616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618192" y="1527515"/>
            <a:ext cx="631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 đường Nam đi được là: 0,5x (km)</a:t>
            </a:r>
            <a:endParaRPr lang="en-US" sz="2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5306" y="1989180"/>
            <a:ext cx="54062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 mỗi giờ Nam đi nhanh hơn An là 1km </a:t>
            </a:r>
            <a:endParaRPr lang="en-US" sz="2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2" name="Rectangle 21"/>
              <p:cNvSpPr/>
              <p:nvPr/>
            </p:nvSpPr>
            <p:spPr>
              <a:xfrm>
                <a:off x="222671" y="2371430"/>
                <a:ext cx="51969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sz="240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671" y="2371430"/>
                <a:ext cx="519694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/>
          <p:nvPr/>
        </p:nvSpPr>
        <p:spPr>
          <a:xfrm>
            <a:off x="618192" y="2450845"/>
            <a:ext cx="40709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</a:t>
            </a: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tốc của </a:t>
            </a:r>
            <a:r>
              <a:rPr lang="en-US" sz="2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 </a:t>
            </a:r>
            <a:r>
              <a:rPr lang="en-US" sz="2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– 1  </a:t>
            </a: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(km/h</a:t>
            </a:r>
            <a:r>
              <a:rPr lang="en-US" sz="2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25033" y="2890667"/>
            <a:ext cx="631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 thời gian đi của An là 0,5 giờ</a:t>
            </a:r>
            <a:endParaRPr lang="en-US" sz="2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5" name="Rectangle 24"/>
              <p:cNvSpPr/>
              <p:nvPr/>
            </p:nvSpPr>
            <p:spPr>
              <a:xfrm>
                <a:off x="325033" y="3345389"/>
                <a:ext cx="51969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sz="240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033" y="3345389"/>
                <a:ext cx="519694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720554" y="3374175"/>
            <a:ext cx="631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 đường An đi được là: 0,5(x – 1) (km)</a:t>
            </a:r>
            <a:endParaRPr lang="en-US" sz="2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09236" y="3876555"/>
            <a:ext cx="748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 hai địa điểm cách nhau 11,5km nên ta có phương trình: </a:t>
            </a:r>
            <a:endParaRPr lang="en-US" sz="2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8" name="Rectangle 27"/>
              <p:cNvSpPr/>
              <p:nvPr/>
            </p:nvSpPr>
            <p:spPr>
              <a:xfrm>
                <a:off x="2473134" y="4278994"/>
                <a:ext cx="353385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240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,5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+0,5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240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=11,5</m:t>
                      </m:r>
                    </m:oMath>
                  </m:oMathPara>
                </a14:m>
                <a:endParaRPr lang="en-US" sz="240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3134" y="4278994"/>
                <a:ext cx="3533853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9" name="Rectangle 28"/>
              <p:cNvSpPr/>
              <p:nvPr/>
            </p:nvSpPr>
            <p:spPr>
              <a:xfrm>
                <a:off x="2091684" y="4677619"/>
                <a:ext cx="391530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⇔</m:t>
                      </m:r>
                      <m:r>
                        <a:rPr lang="en-US" sz="240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0,5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+0,5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−0,5=11,5</m:t>
                      </m:r>
                    </m:oMath>
                  </m:oMathPara>
                </a14:m>
                <a:endParaRPr lang="en-US" sz="240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1684" y="4677619"/>
                <a:ext cx="3915303" cy="4616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0" name="Rectangle 29"/>
              <p:cNvSpPr/>
              <p:nvPr/>
            </p:nvSpPr>
            <p:spPr>
              <a:xfrm>
                <a:off x="2091684" y="5054501"/>
                <a:ext cx="157087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⇔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=12</m:t>
                      </m:r>
                    </m:oMath>
                  </m:oMathPara>
                </a14:m>
                <a:endParaRPr lang="en-US" sz="240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1684" y="5054501"/>
                <a:ext cx="1570879" cy="46166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3557041" y="5053615"/>
            <a:ext cx="4866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(Thỏa mãn điều kiện đã cho của ẩn)</a:t>
            </a:r>
            <a:endParaRPr lang="en-US" sz="2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94046" y="5480660"/>
            <a:ext cx="4866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 vận tốc của Nam là: 12 (km/h)</a:t>
            </a:r>
            <a:endParaRPr lang="en-US" sz="2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94045" y="5942325"/>
            <a:ext cx="4866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tốc của An là: 12 – 1 = 11 (km/h)</a:t>
            </a:r>
            <a:endParaRPr lang="en-US" sz="2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ight Brace 33"/>
          <p:cNvSpPr/>
          <p:nvPr/>
        </p:nvSpPr>
        <p:spPr>
          <a:xfrm>
            <a:off x="7390889" y="746016"/>
            <a:ext cx="676741" cy="3644751"/>
          </a:xfrm>
          <a:prstGeom prst="righ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8294003" y="2435927"/>
            <a:ext cx="37742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1.</a:t>
            </a:r>
            <a:r>
              <a:rPr lang="en-US" sz="24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 phương trình</a:t>
            </a:r>
            <a:endParaRPr lang="en-US" sz="240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117436" y="4607579"/>
            <a:ext cx="37742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2.</a:t>
            </a:r>
            <a:r>
              <a:rPr lang="en-US" sz="24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 phương trình</a:t>
            </a:r>
            <a:endParaRPr lang="en-US" sz="240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ight Brace 36"/>
          <p:cNvSpPr/>
          <p:nvPr/>
        </p:nvSpPr>
        <p:spPr>
          <a:xfrm>
            <a:off x="7617816" y="4509826"/>
            <a:ext cx="253247" cy="629458"/>
          </a:xfrm>
          <a:prstGeom prst="righ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8469037" y="5543462"/>
            <a:ext cx="37742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3.</a:t>
            </a:r>
            <a:r>
              <a:rPr lang="en-US" sz="24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 lời</a:t>
            </a:r>
            <a:endParaRPr lang="en-US" sz="240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ight Brace 38"/>
          <p:cNvSpPr/>
          <p:nvPr/>
        </p:nvSpPr>
        <p:spPr>
          <a:xfrm>
            <a:off x="8067630" y="5284446"/>
            <a:ext cx="226373" cy="1119543"/>
          </a:xfrm>
          <a:prstGeom prst="righ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4672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7" grpId="0"/>
      <p:bldP spid="18" grpId="0"/>
      <p:bldP spid="19" grpId="0" animBg="1"/>
      <p:bldP spid="20" grpId="0"/>
      <p:bldP spid="21" grpId="0"/>
      <p:bldP spid="22" grpId="0" animBg="1"/>
      <p:bldP spid="23" grpId="0"/>
      <p:bldP spid="24" grpId="0"/>
      <p:bldP spid="25" grpId="0" animBg="1"/>
      <p:bldP spid="26" grpId="0"/>
      <p:bldP spid="27" grpId="0"/>
      <p:bldP spid="28" grpId="0" animBg="1"/>
      <p:bldP spid="29" grpId="0" animBg="1"/>
      <p:bldP spid="30" grpId="0" animBg="1"/>
      <p:bldP spid="31" grpId="0"/>
      <p:bldP spid="32" grpId="0"/>
      <p:bldP spid="33" grpId="0"/>
      <p:bldP spid="34" grpId="0" animBg="1"/>
      <p:bldP spid="35" grpId="0"/>
      <p:bldP spid="36" grpId="0"/>
      <p:bldP spid="37" grpId="0" animBg="1"/>
      <p:bldP spid="38" grpId="0"/>
      <p:bldP spid="3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35000" y="584200"/>
            <a:ext cx="10960100" cy="538609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28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 các bước giải bài toán bằng cách lập phương trình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800" i="1" u="sng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1:</a:t>
            </a:r>
            <a:r>
              <a:rPr lang="en-US" sz="28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Lập phuơng trình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8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 ẩn số và đặt điều kiện thích hợp cho ẩn số.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8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diễn các đại lượng chưa biết theo ẩn và các đại lượng đã biết.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8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 phương trình biểu thị mối quan hệ giữa các đại lượng.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800" i="1" u="sng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2:</a:t>
            </a:r>
            <a:r>
              <a:rPr lang="en-US" sz="28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Giải phương trình.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800" i="1" u="sng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3:</a:t>
            </a:r>
            <a:r>
              <a:rPr lang="en-US" sz="28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Trả lời: Kiểm tra xem trong các nghiệm của phương trình, nghiệm nào thỏa mãn điều kiện của ẩn, nghiệm nào không, rồi kết luận.  </a:t>
            </a:r>
            <a:endParaRPr lang="en-US" sz="2800" i="1" u="sng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619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TextBox 2"/>
              <p:cNvSpPr txBox="1"/>
              <p:nvPr/>
            </p:nvSpPr>
            <p:spPr>
              <a:xfrm>
                <a:off x="122250" y="242340"/>
                <a:ext cx="12069750" cy="101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b="1" u="sng" dirty="0" err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Ví</a:t>
                </a:r>
                <a:r>
                  <a:rPr lang="en-US" sz="2400" b="1" u="sng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b="1" u="sng" dirty="0" err="1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dụ</a:t>
                </a:r>
                <a:r>
                  <a:rPr lang="en-US" sz="2400" b="1" u="sng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4:</a:t>
                </a:r>
                <a:r>
                  <a:rPr lang="en-US" sz="240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Mẫu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lớn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hơn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tử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nó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 </a:t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đơn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vị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Nếu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tăng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cả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tử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mẫu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nó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thêm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 </a:t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đơn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vị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thì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mới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ban </a:t>
                </a:r>
                <a:r>
                  <a:rPr lang="en-US" sz="24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đầu</a:t>
                </a:r>
                <a:r>
                  <a:rPr lang="en-US" sz="24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250" y="242340"/>
                <a:ext cx="12069750" cy="1016689"/>
              </a:xfrm>
              <a:prstGeom prst="rect">
                <a:avLst/>
              </a:prstGeom>
              <a:blipFill rotWithShape="0">
                <a:blip r:embed="rId2"/>
                <a:stretch>
                  <a:fillRect l="-758" t="-4790" r="-253" b="-17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 flipH="1">
            <a:off x="8466618" y="1958579"/>
            <a:ext cx="13252" cy="479492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479870" y="2040977"/>
            <a:ext cx="1532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 tích:</a:t>
            </a:r>
            <a:endParaRPr lang="en-US" sz="2400" u="sng">
              <a:solidFill>
                <a:schemeClr val="accent4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60566131"/>
              </p:ext>
            </p:extLst>
          </p:nvPr>
        </p:nvGraphicFramePr>
        <p:xfrm>
          <a:off x="8571113" y="2633082"/>
          <a:ext cx="3620886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2974"/>
                <a:gridCol w="1007164"/>
                <a:gridCol w="1510748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20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20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8571112" y="3379592"/>
            <a:ext cx="111120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 số </a:t>
            </a:r>
          </a:p>
          <a:p>
            <a:pPr algn="ctr"/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đầu</a:t>
            </a:r>
            <a:endParaRPr lang="en-US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571112" y="4336834"/>
            <a:ext cx="111120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 số </a:t>
            </a:r>
          </a:p>
          <a:p>
            <a:pPr algn="ctr"/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ới</a:t>
            </a:r>
            <a:endParaRPr lang="en-US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779357" y="2775508"/>
            <a:ext cx="8018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 số</a:t>
            </a:r>
            <a:endParaRPr lang="en-US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990926" y="2775508"/>
            <a:ext cx="9893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Mẫu số</a:t>
            </a:r>
            <a:endParaRPr lang="en-US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50312" y="3533480"/>
            <a:ext cx="3129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1131380" y="3533480"/>
            <a:ext cx="7136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+ 3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849936" y="4413777"/>
            <a:ext cx="7136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+ 2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846046" y="4425242"/>
            <a:ext cx="12843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(x + 3) + 2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120527" y="1271668"/>
            <a:ext cx="104498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 thành lời giải sau bằng cách điền vào chỗ trống (...) để được lời giải đúng:</a:t>
            </a:r>
            <a:endParaRPr lang="en-US" sz="240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9732" y="1727747"/>
            <a:ext cx="7821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 tử của phân số ban đầu là:  x .............................</a:t>
            </a:r>
            <a:endParaRPr lang="en-US" sz="2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9" name="Rectangle 18"/>
              <p:cNvSpPr/>
              <p:nvPr/>
            </p:nvSpPr>
            <p:spPr>
              <a:xfrm>
                <a:off x="4181450" y="1693212"/>
                <a:ext cx="424872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Đ</m:t>
                          </m:r>
                          <m:r>
                            <a:rPr lang="en-US" sz="2400" b="1" i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𝐊</m:t>
                          </m:r>
                          <m:r>
                            <a:rPr lang="en-US" sz="2400" b="1" i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: </m:t>
                          </m:r>
                          <m: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400" b="1" i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𝒁</m:t>
                          </m:r>
                          <m:r>
                            <a:rPr lang="en-US" sz="2400" b="1" i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m:rPr>
                              <m:nor/>
                            </m:rP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400" b="1" i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≠−</m:t>
                          </m:r>
                          <m:r>
                            <a:rPr lang="en-US" sz="2400" b="1" i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2400" b="1" i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m:rPr>
                              <m:nor/>
                            </m:rP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400" b="1" i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≠−</m:t>
                          </m:r>
                          <m:r>
                            <a:rPr lang="en-US" sz="2400" b="1" i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d>
                    </m:oMath>
                  </m:oMathPara>
                </a14:m>
                <a:endParaRPr lang="en-US" sz="2400" b="1">
                  <a:solidFill>
                    <a:srgbClr val="FFFF00"/>
                  </a:solidFill>
                </a:endParaRPr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1450" y="1693212"/>
                <a:ext cx="4248727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122250" y="2224265"/>
            <a:ext cx="4618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 mẫu số lớn hơn tử số là 3 đơn vị</a:t>
            </a:r>
            <a:endParaRPr lang="en-US" sz="2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1" name="Rectangle 20"/>
              <p:cNvSpPr/>
              <p:nvPr/>
            </p:nvSpPr>
            <p:spPr>
              <a:xfrm>
                <a:off x="129733" y="2685930"/>
                <a:ext cx="51969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sz="240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733" y="2685930"/>
                <a:ext cx="519694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506330" y="2692983"/>
            <a:ext cx="55631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 số của phân số ban đầu là: ..........</a:t>
            </a:r>
            <a:endParaRPr lang="en-US" sz="240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8332" y="3147595"/>
            <a:ext cx="6303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 tăng cả tử và mẫu của nó thêm 2 đơn vị </a:t>
            </a:r>
            <a:endParaRPr lang="en-US" sz="2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4" name="Rectangle 23"/>
              <p:cNvSpPr/>
              <p:nvPr/>
            </p:nvSpPr>
            <p:spPr>
              <a:xfrm>
                <a:off x="111745" y="3580864"/>
                <a:ext cx="51969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sz="240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745" y="3580864"/>
                <a:ext cx="519694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487066" y="3533073"/>
            <a:ext cx="4575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 số của phân số mới là:............... </a:t>
            </a:r>
            <a:endParaRPr lang="en-US" sz="240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68894" y="4014132"/>
            <a:ext cx="61367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 số của phân số mới là: .................................</a:t>
            </a:r>
            <a:endParaRPr lang="en-US" sz="240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7" name="TextBox 26"/>
              <p:cNvSpPr txBox="1"/>
              <p:nvPr/>
            </p:nvSpPr>
            <p:spPr>
              <a:xfrm>
                <a:off x="151076" y="4476717"/>
                <a:ext cx="6303301" cy="1352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Vì phân số mới bằng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nên ta có phương trình:</a:t>
                </a:r>
              </a:p>
              <a:p>
                <a:endParaRPr lang="en-US" sz="24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......................................................</a:t>
                </a:r>
                <a:endParaRPr lang="en-US" sz="24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076" y="4476717"/>
                <a:ext cx="6303301" cy="1352550"/>
              </a:xfrm>
              <a:prstGeom prst="rect">
                <a:avLst/>
              </a:prstGeom>
              <a:blipFill rotWithShape="0">
                <a:blip r:embed="rId6"/>
                <a:stretch>
                  <a:fillRect l="-1547" b="-94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8" name="Rectangle 27"/>
              <p:cNvSpPr/>
              <p:nvPr/>
            </p:nvSpPr>
            <p:spPr>
              <a:xfrm>
                <a:off x="1219788" y="4961982"/>
                <a:ext cx="1566454" cy="7923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400" b="1" i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1" i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400" b="1" i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1" i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a:rPr lang="en-US" sz="2400" b="1" i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2400" b="1">
                  <a:solidFill>
                    <a:srgbClr val="FFFF00"/>
                  </a:solidFill>
                </a:endParaRPr>
              </a:p>
            </p:txBody>
          </p:sp>
        </mc:Choice>
        <mc:Fallback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788" y="4961982"/>
                <a:ext cx="1566454" cy="79239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9" name="Rectangle 28"/>
              <p:cNvSpPr/>
              <p:nvPr/>
            </p:nvSpPr>
            <p:spPr>
              <a:xfrm>
                <a:off x="366506" y="5700262"/>
                <a:ext cx="264636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sz="2400" b="1" i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4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400" b="1" i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1" i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400" b="1" i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400" b="1" i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1" i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sz="2400" b="1">
                  <a:solidFill>
                    <a:srgbClr val="FFFF00"/>
                  </a:solidFill>
                </a:endParaRPr>
              </a:p>
            </p:txBody>
          </p:sp>
        </mc:Choice>
        <mc:Fallback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506" y="5700262"/>
                <a:ext cx="2646365" cy="46166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0" name="Rectangle 29"/>
              <p:cNvSpPr/>
              <p:nvPr/>
            </p:nvSpPr>
            <p:spPr>
              <a:xfrm>
                <a:off x="2820524" y="5700261"/>
                <a:ext cx="263078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⇔</m:t>
                      </m:r>
                      <m:r>
                        <a:rPr lang="en-US" sz="24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400" b="1" i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400" b="1" i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sz="2400" b="1" i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𝐓𝐌</m:t>
                      </m:r>
                      <m:r>
                        <a:rPr lang="en-US" sz="2400" b="1" i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Đ</m:t>
                      </m:r>
                      <m:r>
                        <a:rPr lang="en-US" sz="2400" b="1" i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𝐊</m:t>
                      </m:r>
                      <m:r>
                        <a:rPr lang="en-US" sz="2400" b="1" i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b="1">
                  <a:solidFill>
                    <a:srgbClr val="FFFF00"/>
                  </a:solidFill>
                </a:endParaRPr>
              </a:p>
            </p:txBody>
          </p:sp>
        </mc:Choice>
        <mc:Fallback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0524" y="5700261"/>
                <a:ext cx="2630784" cy="461665"/>
              </a:xfrm>
              <a:prstGeom prst="rect">
                <a:avLst/>
              </a:prstGeom>
              <a:blipFill rotWithShape="0">
                <a:blip r:embed="rId9"/>
                <a:stretch>
                  <a:fillRect r="-232"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319895" y="6108521"/>
            <a:ext cx="55631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 phân số ban đầu là: ........</a:t>
            </a:r>
            <a:endParaRPr lang="en-US" sz="240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571112" y="5536372"/>
            <a:ext cx="44239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có phương trình:</a:t>
            </a:r>
            <a:endParaRPr lang="en-US" sz="2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4" name="Rectangle 33"/>
              <p:cNvSpPr/>
              <p:nvPr/>
            </p:nvSpPr>
            <p:spPr>
              <a:xfrm>
                <a:off x="9563074" y="5928126"/>
                <a:ext cx="1532471" cy="7923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+5</m:t>
                          </m:r>
                        </m:den>
                      </m:f>
                      <m:r>
                        <a:rPr lang="en-US" sz="2400" i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i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400">
                  <a:solidFill>
                    <a:srgbClr val="FFFF00"/>
                  </a:solidFill>
                </a:endParaRPr>
              </a:p>
            </p:txBody>
          </p:sp>
        </mc:Choice>
        <mc:Fallback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3074" y="5928126"/>
                <a:ext cx="1532471" cy="792396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ectangle 38"/>
          <p:cNvSpPr/>
          <p:nvPr/>
        </p:nvSpPr>
        <p:spPr>
          <a:xfrm>
            <a:off x="4517578" y="2685010"/>
            <a:ext cx="8194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+ 3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878769" y="3504338"/>
            <a:ext cx="8194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+ </a:t>
            </a:r>
            <a:r>
              <a:rPr lang="en-US" sz="24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 b="1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180162" y="3987685"/>
            <a:ext cx="24673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(x + 3) + 2 = x + 5</a:t>
            </a:r>
          </a:p>
        </p:txBody>
      </p:sp>
      <p:sp>
        <p:nvSpPr>
          <p:cNvPr id="42" name="Rectangle 41"/>
          <p:cNvSpPr/>
          <p:nvPr/>
        </p:nvSpPr>
        <p:spPr>
          <a:xfrm>
            <a:off x="138332" y="5777978"/>
            <a:ext cx="51090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................................................................</a:t>
            </a:r>
            <a:endParaRPr lang="en-US" sz="2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3" name="Rectangle 42"/>
              <p:cNvSpPr/>
              <p:nvPr/>
            </p:nvSpPr>
            <p:spPr>
              <a:xfrm>
                <a:off x="3441520" y="6069338"/>
                <a:ext cx="402674" cy="6685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US" sz="20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1520" y="6069338"/>
                <a:ext cx="402674" cy="668516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549512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 animBg="1"/>
      <p:bldP spid="20" grpId="0"/>
      <p:bldP spid="21" grpId="0" animBg="1"/>
      <p:bldP spid="22" grpId="0"/>
      <p:bldP spid="23" grpId="0"/>
      <p:bldP spid="24" grpId="0" animBg="1"/>
      <p:bldP spid="25" grpId="0"/>
      <p:bldP spid="26" grpId="0"/>
      <p:bldP spid="27" grpId="0" animBg="1"/>
      <p:bldP spid="28" grpId="0" animBg="1"/>
      <p:bldP spid="29" grpId="0" animBg="1"/>
      <p:bldP spid="30" grpId="0" animBg="1"/>
      <p:bldP spid="31" grpId="0"/>
      <p:bldP spid="32" grpId="0"/>
      <p:bldP spid="34" grpId="0" animBg="1"/>
      <p:bldP spid="39" grpId="0"/>
      <p:bldP spid="40" grpId="0"/>
      <p:bldP spid="41" grpId="0"/>
      <p:bldP spid="42" grpId="0"/>
      <p:bldP spid="4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TextBox 1"/>
              <p:cNvSpPr txBox="1"/>
              <p:nvPr/>
            </p:nvSpPr>
            <p:spPr>
              <a:xfrm>
                <a:off x="122250" y="149574"/>
                <a:ext cx="1206975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b="1" u="sng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Ví dụ 5:</a:t>
                </a:r>
                <a:r>
                  <a:rPr lang="en-US" sz="240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40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 đội thợ mỏ theo kế hoạch mỗi ngày phải khai thác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50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than. Nhưng thực tế mỗi ngày đội đã khai thác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5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5</m:t>
                    </m:r>
                    <m:sSup>
                      <m:sSupPr>
                        <m:ctrlP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than, nên không những đội đã hoàn thành trước kế hoạch 1 ngày mà còn vượt mức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  <m:sSup>
                      <m:sSupPr>
                        <m:ctrlP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Tính số mét khối than phải khai thác theo kế hoạch.</a:t>
                </a:r>
                <a:endParaRPr lang="en-US" sz="24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250" y="149574"/>
                <a:ext cx="12069750" cy="1200329"/>
              </a:xfrm>
              <a:prstGeom prst="rect">
                <a:avLst/>
              </a:prstGeom>
              <a:blipFill rotWithShape="0">
                <a:blip r:embed="rId2"/>
                <a:stretch>
                  <a:fillRect l="-758" t="-4082" r="-556" b="-112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78342448"/>
              </p:ext>
            </p:extLst>
          </p:nvPr>
        </p:nvGraphicFramePr>
        <p:xfrm>
          <a:off x="7596467" y="2821925"/>
          <a:ext cx="4608785" cy="204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1083"/>
                <a:gridCol w="1113438"/>
                <a:gridCol w="1155720"/>
                <a:gridCol w="1578544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Rectangle 3"/>
              <p:cNvSpPr/>
              <p:nvPr/>
            </p:nvSpPr>
            <p:spPr>
              <a:xfrm>
                <a:off x="8274350" y="2848012"/>
                <a:ext cx="1229123" cy="5903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Năng suất</a:t>
                </a:r>
              </a:p>
              <a:p>
                <a:pPr algn="ctr"/>
                <a:r>
                  <a:rPr lang="en-US" sz="1600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𝒎</m:t>
                        </m:r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𝒏𝒈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à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US" sz="16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4350" y="2848012"/>
                <a:ext cx="1229123" cy="590354"/>
              </a:xfrm>
              <a:prstGeom prst="rect">
                <a:avLst/>
              </a:prstGeom>
              <a:blipFill rotWithShape="0">
                <a:blip r:embed="rId3"/>
                <a:stretch>
                  <a:fillRect l="-1980" t="-3093" b="-123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9460803" y="2820023"/>
            <a:ext cx="11557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Thời gian</a:t>
            </a:r>
          </a:p>
          <a:p>
            <a:pPr algn="ctr"/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(ngày)</a:t>
            </a: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Rectangle 5"/>
              <p:cNvSpPr/>
              <p:nvPr/>
            </p:nvSpPr>
            <p:spPr>
              <a:xfrm>
                <a:off x="10693400" y="2841987"/>
                <a:ext cx="1574800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Sản phẩm</a:t>
                </a:r>
                <a:endParaRPr lang="en-US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en-US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𝒎</m:t>
                        </m:r>
                      </m:e>
                      <m:sup>
                        <m:r>
                          <a:rPr lang="en-US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93400" y="2841987"/>
                <a:ext cx="1574800" cy="646331"/>
              </a:xfrm>
              <a:prstGeom prst="rect">
                <a:avLst/>
              </a:prstGeom>
              <a:blipFill rotWithShape="0">
                <a:blip r:embed="rId4"/>
                <a:stretch>
                  <a:fillRect t="-4717" b="-150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7641633" y="3481740"/>
            <a:ext cx="7745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 </a:t>
            </a:r>
          </a:p>
          <a:p>
            <a:pPr algn="ctr"/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38424" y="4128071"/>
            <a:ext cx="7072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</a:p>
          <a:p>
            <a:pPr algn="ctr"/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</a:p>
        </p:txBody>
      </p:sp>
      <p:sp>
        <p:nvSpPr>
          <p:cNvPr id="9" name="Rectangle 8"/>
          <p:cNvSpPr/>
          <p:nvPr/>
        </p:nvSpPr>
        <p:spPr>
          <a:xfrm>
            <a:off x="11278550" y="359649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713207" y="3596494"/>
            <a:ext cx="4154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713207" y="4295521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55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040505" y="4295521"/>
            <a:ext cx="7761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+ 10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3" name="Rectangle 12"/>
              <p:cNvSpPr/>
              <p:nvPr/>
            </p:nvSpPr>
            <p:spPr>
              <a:xfrm>
                <a:off x="9741560" y="3525620"/>
                <a:ext cx="494046" cy="5667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50</m:t>
                          </m:r>
                        </m:den>
                      </m:f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1560" y="3525620"/>
                <a:ext cx="494046" cy="56675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4" name="Rectangle 13"/>
              <p:cNvSpPr/>
              <p:nvPr/>
            </p:nvSpPr>
            <p:spPr>
              <a:xfrm>
                <a:off x="9588561" y="4201499"/>
                <a:ext cx="900183" cy="612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+10</m:t>
                          </m:r>
                        </m:num>
                        <m:den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55</m:t>
                          </m:r>
                        </m:den>
                      </m:f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8561" y="4201499"/>
                <a:ext cx="900183" cy="61279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>
            <a:off x="7583215" y="1229265"/>
            <a:ext cx="0" cy="559897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583215" y="2049173"/>
            <a:ext cx="1532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 tích:</a:t>
            </a:r>
            <a:endParaRPr lang="en-US" sz="2400" u="sng">
              <a:solidFill>
                <a:schemeClr val="accent4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42653" y="1316815"/>
            <a:ext cx="5870713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 lượng sản phẩm = Năng suất . Thời gian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55160" y="1178163"/>
            <a:ext cx="1859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Giải:</a:t>
            </a:r>
            <a:endParaRPr lang="en-US" sz="2400" b="1" u="sng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9" name="Rectangle 18"/>
              <p:cNvSpPr/>
              <p:nvPr/>
            </p:nvSpPr>
            <p:spPr>
              <a:xfrm>
                <a:off x="4995999" y="146481"/>
                <a:ext cx="456605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mỗi ngày phải khai thác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FFFF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50</m:t>
                    </m:r>
                    <m:sSup>
                      <m:sSupPr>
                        <m:ctrlPr>
                          <a:rPr lang="en-US" sz="24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24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than</a:t>
                </a:r>
                <a:endParaRPr lang="en-US" sz="2400">
                  <a:solidFill>
                    <a:srgbClr val="FFFF00"/>
                  </a:solidFill>
                </a:endParaRPr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5999" y="146481"/>
                <a:ext cx="4566058" cy="461665"/>
              </a:xfrm>
              <a:prstGeom prst="rect">
                <a:avLst/>
              </a:prstGeom>
              <a:blipFill rotWithShape="0">
                <a:blip r:embed="rId7"/>
                <a:stretch>
                  <a:fillRect l="-2136" t="-11842" r="-935" b="-27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0" name="Rectangle 19"/>
              <p:cNvSpPr/>
              <p:nvPr/>
            </p:nvSpPr>
            <p:spPr>
              <a:xfrm>
                <a:off x="108998" y="518905"/>
                <a:ext cx="424225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ngày đội đã khai thác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FFFF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55</m:t>
                    </m:r>
                    <m:sSup>
                      <m:sSupPr>
                        <m:ctrlPr>
                          <a:rPr lang="en-US" sz="24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24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than</a:t>
                </a:r>
                <a:endParaRPr lang="en-US" sz="2400">
                  <a:solidFill>
                    <a:srgbClr val="FFFF00"/>
                  </a:solidFill>
                </a:endParaRPr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998" y="518905"/>
                <a:ext cx="4242252" cy="461665"/>
              </a:xfrm>
              <a:prstGeom prst="rect">
                <a:avLst/>
              </a:prstGeom>
              <a:blipFill rotWithShape="0">
                <a:blip r:embed="rId8"/>
                <a:stretch>
                  <a:fillRect l="-2299" t="-11842" r="-1006" b="-27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11299217" y="152338"/>
            <a:ext cx="6623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endParaRPr lang="en-US" sz="240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2" name="Rectangle 21"/>
              <p:cNvSpPr/>
              <p:nvPr/>
            </p:nvSpPr>
            <p:spPr>
              <a:xfrm>
                <a:off x="641399" y="888236"/>
                <a:ext cx="219521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vượt mức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FFFF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10</m:t>
                    </m:r>
                    <m:sSup>
                      <m:sSupPr>
                        <m:ctrlPr>
                          <a:rPr lang="en-US" sz="24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24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sz="2400">
                  <a:solidFill>
                    <a:srgbClr val="FFFF00"/>
                  </a:solidFill>
                </a:endParaRPr>
              </a:p>
            </p:txBody>
          </p:sp>
        </mc:Choice>
        <mc:Fallback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399" y="888236"/>
                <a:ext cx="2195216" cy="461665"/>
              </a:xfrm>
              <a:prstGeom prst="rect">
                <a:avLst/>
              </a:prstGeom>
              <a:blipFill rotWithShape="0">
                <a:blip r:embed="rId9"/>
                <a:stretch>
                  <a:fillRect l="-4167" t="-12000" b="-29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/>
          <p:nvPr/>
        </p:nvSpPr>
        <p:spPr>
          <a:xfrm>
            <a:off x="7307579" y="527427"/>
            <a:ext cx="44342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 thành trước kế hoạch 1 ngày </a:t>
            </a:r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023629" y="4883523"/>
            <a:ext cx="44239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có phương trình:</a:t>
            </a:r>
            <a:endParaRPr lang="en-US" sz="2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6" name="Rectangle 25"/>
              <p:cNvSpPr/>
              <p:nvPr/>
            </p:nvSpPr>
            <p:spPr>
              <a:xfrm>
                <a:off x="8784439" y="5314463"/>
                <a:ext cx="2408288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2400" i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50</m:t>
                          </m:r>
                        </m:den>
                      </m:f>
                      <m:r>
                        <a:rPr lang="en-US" sz="2400" i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+10</m:t>
                          </m:r>
                        </m:num>
                        <m:den>
                          <m:r>
                            <a:rPr lang="en-US" sz="2400" i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55</m:t>
                          </m:r>
                        </m:den>
                      </m:f>
                      <m:r>
                        <a:rPr lang="en-US" sz="2400" i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2400">
                  <a:solidFill>
                    <a:srgbClr val="FFFF00"/>
                  </a:solidFill>
                </a:endParaRPr>
              </a:p>
            </p:txBody>
          </p:sp>
        </mc:Choice>
        <mc:Fallback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4439" y="5314463"/>
                <a:ext cx="2408288" cy="78617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7" name="TextBox 26"/>
              <p:cNvSpPr txBox="1"/>
              <p:nvPr/>
            </p:nvSpPr>
            <p:spPr>
              <a:xfrm>
                <a:off x="122250" y="1639828"/>
                <a:ext cx="751617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Gọi khối lượng than phải khai thác theo kế hoạch là </a:t>
                </a:r>
                <a:r>
                  <a:rPr lang="en-US" sz="200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</a:t>
                </a:r>
                <a:r>
                  <a:rPr lang="en-US" sz="200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00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sz="20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250" y="1639828"/>
                <a:ext cx="7516174" cy="400110"/>
              </a:xfrm>
              <a:prstGeom prst="rect">
                <a:avLst/>
              </a:prstGeom>
              <a:blipFill rotWithShape="0">
                <a:blip r:embed="rId11"/>
                <a:stretch>
                  <a:fillRect l="-811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9" name="Rectangle 28"/>
              <p:cNvSpPr/>
              <p:nvPr/>
            </p:nvSpPr>
            <p:spPr>
              <a:xfrm>
                <a:off x="103733" y="2051443"/>
                <a:ext cx="148265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smtClean="0">
                    <a:solidFill>
                      <a:schemeClr val="bg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(ĐK: 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sz="2000" smtClean="0">
                    <a:solidFill>
                      <a:schemeClr val="bg1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</a:t>
                </a:r>
                <a:endParaRPr lang="en-US" sz="2000">
                  <a:solidFill>
                    <a:schemeClr val="bg1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33" y="2051443"/>
                <a:ext cx="1482650" cy="400110"/>
              </a:xfrm>
              <a:prstGeom prst="rect">
                <a:avLst/>
              </a:prstGeom>
              <a:blipFill rotWithShape="0">
                <a:blip r:embed="rId12"/>
                <a:stretch>
                  <a:fillRect l="-4115" t="-9231" r="-3704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0" name="TextBox 29"/>
              <p:cNvSpPr txBox="1"/>
              <p:nvPr/>
            </p:nvSpPr>
            <p:spPr>
              <a:xfrm>
                <a:off x="122250" y="2429168"/>
                <a:ext cx="751617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Vì theo kế hoạch mỗi ngày phải khai thác 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50</m:t>
                    </m:r>
                    <m:sSup>
                      <m:sSupPr>
                        <m:ctrlPr>
                          <a:rPr lang="en-US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00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than</a:t>
                </a:r>
                <a:endParaRPr lang="en-US" sz="20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250" y="2429168"/>
                <a:ext cx="7516174" cy="400110"/>
              </a:xfrm>
              <a:prstGeom prst="rect">
                <a:avLst/>
              </a:prstGeom>
              <a:blipFill rotWithShape="0">
                <a:blip r:embed="rId13"/>
                <a:stretch>
                  <a:fillRect l="-811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1" name="Rectangle 30"/>
              <p:cNvSpPr/>
              <p:nvPr/>
            </p:nvSpPr>
            <p:spPr>
              <a:xfrm>
                <a:off x="122250" y="2794791"/>
                <a:ext cx="46519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sz="200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250" y="2794791"/>
                <a:ext cx="465192" cy="400110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507455" y="2832564"/>
            <a:ext cx="62644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 gian làm theo kế hoạch là:       (ngày)  </a:t>
            </a:r>
            <a:endParaRPr lang="en-US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4" name="Rectangle 33"/>
              <p:cNvSpPr/>
              <p:nvPr/>
            </p:nvSpPr>
            <p:spPr>
              <a:xfrm>
                <a:off x="3781481" y="2744720"/>
                <a:ext cx="527709" cy="6194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20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50</m:t>
                          </m:r>
                        </m:den>
                      </m:f>
                    </m:oMath>
                  </m:oMathPara>
                </a14:m>
                <a:endParaRPr lang="en-US" sz="200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1481" y="2744720"/>
                <a:ext cx="527709" cy="619465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5" name="TextBox 34"/>
              <p:cNvSpPr txBox="1"/>
              <p:nvPr/>
            </p:nvSpPr>
            <p:spPr>
              <a:xfrm>
                <a:off x="103733" y="4205884"/>
                <a:ext cx="751617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Vì thực tế mỗi ngày đội đã khai thác được 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5</m:t>
                    </m:r>
                    <m:r>
                      <a:rPr lang="en-US" sz="2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5</m:t>
                    </m:r>
                    <m:sSup>
                      <m:sSupPr>
                        <m:ctrlPr>
                          <a:rPr lang="en-US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00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than</a:t>
                </a:r>
                <a:endParaRPr lang="en-US" sz="20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33" y="4205884"/>
                <a:ext cx="7516174" cy="400110"/>
              </a:xfrm>
              <a:prstGeom prst="rect">
                <a:avLst/>
              </a:prstGeom>
              <a:blipFill rotWithShape="0">
                <a:blip r:embed="rId16"/>
                <a:stretch>
                  <a:fillRect l="-811" t="-9091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6" name="Rectangle 35"/>
              <p:cNvSpPr/>
              <p:nvPr/>
            </p:nvSpPr>
            <p:spPr>
              <a:xfrm>
                <a:off x="103733" y="4571507"/>
                <a:ext cx="46519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sz="200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33" y="4571507"/>
                <a:ext cx="465192" cy="400110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488938" y="4582782"/>
            <a:ext cx="75161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 gian làm theo thực tế là:              (ngày)  </a:t>
            </a:r>
            <a:endParaRPr lang="en-US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8" name="Rectangle 37"/>
              <p:cNvSpPr/>
              <p:nvPr/>
            </p:nvSpPr>
            <p:spPr>
              <a:xfrm>
                <a:off x="3584800" y="4532303"/>
                <a:ext cx="978088" cy="670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+10</m:t>
                          </m:r>
                        </m:num>
                        <m:den>
                          <m:r>
                            <a:rPr lang="en-US" sz="20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200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4800" y="4532303"/>
                <a:ext cx="978088" cy="670568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1" name="TextBox 40"/>
              <p:cNvSpPr txBox="1"/>
              <p:nvPr/>
            </p:nvSpPr>
            <p:spPr>
              <a:xfrm>
                <a:off x="154089" y="3364363"/>
                <a:ext cx="751617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Thực tế đội đã khai thác vượt mức 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10</m:t>
                    </m:r>
                    <m:sSup>
                      <m:sSupPr>
                        <m:ctrlPr>
                          <a:rPr lang="en-US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00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endParaRPr lang="en-US" sz="20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089" y="3364363"/>
                <a:ext cx="7516174" cy="400110"/>
              </a:xfrm>
              <a:prstGeom prst="rect">
                <a:avLst/>
              </a:prstGeom>
              <a:blipFill rotWithShape="0">
                <a:blip r:embed="rId19"/>
                <a:stretch>
                  <a:fillRect l="-811" t="-9091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2" name="Rectangle 41"/>
              <p:cNvSpPr/>
              <p:nvPr/>
            </p:nvSpPr>
            <p:spPr>
              <a:xfrm>
                <a:off x="154089" y="3742740"/>
                <a:ext cx="46519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sz="200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089" y="3742740"/>
                <a:ext cx="465192" cy="400110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3" name="TextBox 42"/>
              <p:cNvSpPr txBox="1"/>
              <p:nvPr/>
            </p:nvSpPr>
            <p:spPr>
              <a:xfrm>
                <a:off x="521627" y="3754709"/>
                <a:ext cx="66211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Thực tế khối lượng than khai thác là: x + 10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p>
                      <m:sSupPr>
                        <m:ctrlPr>
                          <a:rPr lang="en-US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00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endParaRPr lang="en-US" sz="20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627" y="3754709"/>
                <a:ext cx="6621175" cy="400110"/>
              </a:xfrm>
              <a:prstGeom prst="rect">
                <a:avLst/>
              </a:prstGeom>
              <a:blipFill rotWithShape="0">
                <a:blip r:embed="rId21"/>
                <a:stretch>
                  <a:fillRect l="-1013" t="-9091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154089" y="5219258"/>
            <a:ext cx="69887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 đội đã hoàn thành trước kế hoạch 1 ngày, ta có phương trình:</a:t>
            </a:r>
            <a:endParaRPr lang="en-US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5" name="Rectangle 44"/>
              <p:cNvSpPr/>
              <p:nvPr/>
            </p:nvSpPr>
            <p:spPr>
              <a:xfrm>
                <a:off x="2280963" y="5525154"/>
                <a:ext cx="2047292" cy="670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20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50</m:t>
                          </m:r>
                        </m:den>
                      </m:f>
                      <m:r>
                        <a:rPr lang="en-US" sz="200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0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+10</m:t>
                          </m:r>
                        </m:num>
                        <m:den>
                          <m:r>
                            <a:rPr lang="en-US" sz="20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55</m:t>
                          </m:r>
                        </m:den>
                      </m:f>
                      <m:r>
                        <a:rPr lang="en-US" sz="200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200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0963" y="5525154"/>
                <a:ext cx="2047292" cy="670568"/>
              </a:xfrm>
              <a:prstGeom prst="rect">
                <a:avLst/>
              </a:prstGeom>
              <a:blipFill rotWithShape="0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6" name="Rectangle 45"/>
              <p:cNvSpPr/>
              <p:nvPr/>
            </p:nvSpPr>
            <p:spPr>
              <a:xfrm>
                <a:off x="146088" y="6097806"/>
                <a:ext cx="244676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⇔</m:t>
                      </m:r>
                      <m:r>
                        <a:rPr lang="en-US" sz="20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=650</m:t>
                      </m:r>
                      <m:r>
                        <a:rPr lang="en-US" sz="20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TM</m:t>
                      </m:r>
                      <m:r>
                        <a:rPr lang="en-US" sz="20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Đ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K</m:t>
                      </m:r>
                      <m:r>
                        <a:rPr lang="en-US" sz="20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88" y="6097806"/>
                <a:ext cx="2446760" cy="400110"/>
              </a:xfrm>
              <a:prstGeom prst="rect">
                <a:avLst/>
              </a:prstGeom>
              <a:blipFill rotWithShape="0">
                <a:blip r:embed="rId23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7" name="TextBox 46"/>
              <p:cNvSpPr txBox="1"/>
              <p:nvPr/>
            </p:nvSpPr>
            <p:spPr>
              <a:xfrm>
                <a:off x="-77924" y="6447013"/>
                <a:ext cx="778131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 theo kế hoạch khối lượng than đội thợ mỏ phải khai thác là: 650 </a:t>
                </a:r>
                <a14:m>
                  <m:oMath xmlns:m="http://schemas.openxmlformats.org/officeDocument/2006/math">
                    <m:r>
                      <a:rPr lang="en-US" sz="200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p>
                      <m:sSupPr>
                        <m:ctrlPr>
                          <a:rPr lang="en-US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2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00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</a:p>
            </p:txBody>
          </p:sp>
        </mc:Choice>
        <mc:Fallback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7924" y="6447013"/>
                <a:ext cx="7781310" cy="400110"/>
              </a:xfrm>
              <a:prstGeom prst="rect">
                <a:avLst/>
              </a:prstGeom>
              <a:blipFill rotWithShape="0">
                <a:blip r:embed="rId24"/>
                <a:stretch>
                  <a:fillRect l="-783" t="-9231" r="-1331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842883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/>
      <p:bldP spid="6" grpId="0" animBg="1"/>
      <p:bldP spid="7" grpId="0"/>
      <p:bldP spid="8" grpId="0"/>
      <p:bldP spid="9" grpId="0"/>
      <p:bldP spid="10" grpId="0"/>
      <p:bldP spid="11" grpId="0"/>
      <p:bldP spid="12" grpId="0"/>
      <p:bldP spid="13" grpId="0" animBg="1"/>
      <p:bldP spid="14" grpId="0" animBg="1"/>
      <p:bldP spid="16" grpId="0"/>
      <p:bldP spid="17" grpId="0" animBg="1"/>
      <p:bldP spid="18" grpId="0"/>
      <p:bldP spid="19" grpId="0" animBg="1"/>
      <p:bldP spid="20" grpId="0" animBg="1"/>
      <p:bldP spid="21" grpId="0"/>
      <p:bldP spid="22" grpId="0" animBg="1"/>
      <p:bldP spid="23" grpId="0"/>
      <p:bldP spid="24" grpId="0"/>
      <p:bldP spid="26" grpId="0" animBg="1"/>
      <p:bldP spid="27" grpId="0" animBg="1"/>
      <p:bldP spid="29" grpId="0" animBg="1"/>
      <p:bldP spid="30" grpId="0" animBg="1"/>
      <p:bldP spid="31" grpId="0" animBg="1"/>
      <p:bldP spid="32" grpId="0"/>
      <p:bldP spid="34" grpId="0" animBg="1"/>
      <p:bldP spid="35" grpId="0" animBg="1"/>
      <p:bldP spid="36" grpId="0" animBg="1"/>
      <p:bldP spid="37" grpId="0"/>
      <p:bldP spid="38" grpId="0" animBg="1"/>
      <p:bldP spid="41" grpId="0" animBg="1"/>
      <p:bldP spid="42" grpId="0" animBg="1"/>
      <p:bldP spid="43" grpId="0" animBg="1"/>
      <p:bldP spid="44" grpId="0"/>
      <p:bldP spid="45" grpId="0" animBg="1"/>
      <p:bldP spid="46" grpId="0" animBg="1"/>
      <p:bldP spid="4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6"/>
          <p:cNvSpPr txBox="1">
            <a:spLocks noChangeArrowheads="1"/>
          </p:cNvSpPr>
          <p:nvPr/>
        </p:nvSpPr>
        <p:spPr bwMode="auto">
          <a:xfrm>
            <a:off x="120601" y="0"/>
            <a:ext cx="27418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u="sng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b="1" u="sng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Luyện tập:</a:t>
            </a:r>
            <a:endParaRPr lang="en-US" altLang="en-US" b="1" u="sng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0601" y="584775"/>
            <a:ext cx="111696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400" b="1" u="sng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 </a:t>
            </a:r>
            <a:r>
              <a:rPr lang="en-US" sz="24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6: </a:t>
            </a:r>
            <a:r>
              <a:rPr lang="en-US" sz="240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 ngày, Tuấn dự định đi xe đạp từ nhà đến trường với vận tốc 12km/h. Sáng nay, vì ngủ quên nên Tuấn xuất phát chậm 2 phút. Để đến trường đúng giờ như mọi ngày, Tuấn đã đi với vận tốc 15km/h. Tính quãng đường từ nhà Tuấn đến trường.</a:t>
            </a:r>
            <a:endParaRPr lang="en-US" sz="2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760855" y="1785103"/>
            <a:ext cx="25108" cy="408795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919886" y="1812737"/>
            <a:ext cx="1532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 tích:</a:t>
            </a:r>
            <a:endParaRPr lang="en-US" sz="2400" u="sng">
              <a:solidFill>
                <a:schemeClr val="accent4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26455081"/>
              </p:ext>
            </p:extLst>
          </p:nvPr>
        </p:nvGraphicFramePr>
        <p:xfrm>
          <a:off x="8039100" y="2464117"/>
          <a:ext cx="4152900" cy="204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1003300"/>
                <a:gridCol w="1041400"/>
                <a:gridCol w="1422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8677792" y="2460200"/>
            <a:ext cx="1025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Vận tốc</a:t>
            </a:r>
          </a:p>
          <a:p>
            <a:pPr algn="ctr"/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(km/h)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693425" y="2450029"/>
            <a:ext cx="11557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Thời gian</a:t>
            </a:r>
          </a:p>
          <a:p>
            <a:pPr algn="ctr"/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(h)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693400" y="2484179"/>
            <a:ext cx="1574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Quãng đường</a:t>
            </a:r>
          </a:p>
          <a:p>
            <a:pPr algn="ctr"/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(km)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083220" y="3123932"/>
            <a:ext cx="6335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Dự </a:t>
            </a:r>
          </a:p>
          <a:p>
            <a:pPr algn="ctr"/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09482" y="3770263"/>
            <a:ext cx="7072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</a:p>
          <a:p>
            <a:pPr algn="ctr"/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389086" y="584775"/>
            <a:ext cx="20970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tốc 12km/h</a:t>
            </a:r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966952" y="1317165"/>
            <a:ext cx="20970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tốc 15km/h</a:t>
            </a:r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334578" y="996959"/>
            <a:ext cx="965200" cy="375960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612967" y="1785103"/>
            <a:ext cx="1859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Giải:</a:t>
            </a:r>
            <a:endParaRPr lang="en-US" sz="2400" b="1" u="sng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20601" y="2717281"/>
            <a:ext cx="76402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Tuấn</a:t>
            </a:r>
            <a:r>
              <a:rPr 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(km) (ĐK: </a:t>
            </a:r>
            <a:r>
              <a:rPr lang="en-US" sz="22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&gt; 0</a:t>
            </a:r>
            <a:r>
              <a:rPr lang="en-US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04869" y="2246768"/>
            <a:ext cx="31496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Đổi: 2 phút =        (h)  </a:t>
            </a:r>
            <a:endParaRPr lang="en-US" sz="22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4" name="Rectangle 23"/>
              <p:cNvSpPr/>
              <p:nvPr/>
            </p:nvSpPr>
            <p:spPr>
              <a:xfrm>
                <a:off x="1787900" y="2072423"/>
                <a:ext cx="559769" cy="7283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2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200" i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US" sz="2200">
                  <a:solidFill>
                    <a:srgbClr val="FFFF00"/>
                  </a:solidFill>
                </a:endParaRPr>
              </a:p>
            </p:txBody>
          </p:sp>
        </mc:Choice>
        <mc:Fallback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7900" y="2072423"/>
                <a:ext cx="559769" cy="72834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120601" y="3148168"/>
            <a:ext cx="76402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 vận tốc Tuấn đi theo dự định là 12km/h</a:t>
            </a:r>
            <a:endParaRPr lang="en-US" sz="22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1330759" y="3209723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978250" y="3238686"/>
            <a:ext cx="4154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978249" y="3937713"/>
            <a:ext cx="4154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1330759" y="390876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0" name="Rectangle 29"/>
              <p:cNvSpPr/>
              <p:nvPr/>
            </p:nvSpPr>
            <p:spPr>
              <a:xfrm>
                <a:off x="10006603" y="3167812"/>
                <a:ext cx="494046" cy="5648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6603" y="3167812"/>
                <a:ext cx="494046" cy="56489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1" name="Rectangle 30"/>
              <p:cNvSpPr/>
              <p:nvPr/>
            </p:nvSpPr>
            <p:spPr>
              <a:xfrm>
                <a:off x="9981203" y="3849836"/>
                <a:ext cx="494046" cy="5667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1203" y="3849836"/>
                <a:ext cx="494046" cy="56675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2" name="Rectangle 31"/>
              <p:cNvSpPr/>
              <p:nvPr/>
            </p:nvSpPr>
            <p:spPr>
              <a:xfrm>
                <a:off x="120600" y="3498083"/>
                <a:ext cx="492443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sz="220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600" y="3498083"/>
                <a:ext cx="492443" cy="43088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482486" y="3542704"/>
            <a:ext cx="76402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 gian Tuấn đi theo dự định là:       (h) </a:t>
            </a:r>
            <a:endParaRPr lang="en-US" sz="22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4" name="Rectangle 33"/>
              <p:cNvSpPr/>
              <p:nvPr/>
            </p:nvSpPr>
            <p:spPr>
              <a:xfrm>
                <a:off x="4347991" y="3486099"/>
                <a:ext cx="559769" cy="6699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2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2200" i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sz="2200">
                  <a:solidFill>
                    <a:srgbClr val="FFFF00"/>
                  </a:solidFill>
                </a:endParaRPr>
              </a:p>
            </p:txBody>
          </p:sp>
        </mc:Choice>
        <mc:Fallback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7991" y="3486099"/>
                <a:ext cx="559769" cy="66992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120601" y="4008798"/>
            <a:ext cx="76402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 vận tốc Tuấn đi theo thực tế là 15km/h</a:t>
            </a:r>
            <a:endParaRPr lang="en-US" sz="22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6" name="Rectangle 35"/>
              <p:cNvSpPr/>
              <p:nvPr/>
            </p:nvSpPr>
            <p:spPr>
              <a:xfrm>
                <a:off x="120600" y="4358713"/>
                <a:ext cx="492443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sz="220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600" y="4358713"/>
                <a:ext cx="492443" cy="43088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482486" y="4403334"/>
            <a:ext cx="76402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 gian Tuấn đi theo thực tế là:       (h) </a:t>
            </a:r>
            <a:endParaRPr lang="en-US" sz="22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8" name="Rectangle 37"/>
              <p:cNvSpPr/>
              <p:nvPr/>
            </p:nvSpPr>
            <p:spPr>
              <a:xfrm>
                <a:off x="4297191" y="4346729"/>
                <a:ext cx="559769" cy="6721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2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2200" i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2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2200">
                  <a:solidFill>
                    <a:srgbClr val="FFFF00"/>
                  </a:solidFill>
                </a:endParaRPr>
              </a:p>
            </p:txBody>
          </p:sp>
        </mc:Choice>
        <mc:Fallback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191" y="4346729"/>
                <a:ext cx="559769" cy="67217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139821" y="4946607"/>
            <a:ext cx="76402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 hôm nay Tuấn xuất phát chậm hơn hàng ngày       giờ, nên ta có phương trình: </a:t>
            </a:r>
            <a:endParaRPr lang="en-US" sz="22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1" name="Rectangle 40"/>
              <p:cNvSpPr/>
              <p:nvPr/>
            </p:nvSpPr>
            <p:spPr>
              <a:xfrm>
                <a:off x="5622507" y="4797879"/>
                <a:ext cx="559769" cy="7283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2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200" i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US" sz="2200">
                  <a:solidFill>
                    <a:srgbClr val="FFFF00"/>
                  </a:solidFill>
                </a:endParaRPr>
              </a:p>
            </p:txBody>
          </p:sp>
        </mc:Choice>
        <mc:Fallback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2507" y="4797879"/>
                <a:ext cx="559769" cy="728341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2" name="Rectangle 41"/>
              <p:cNvSpPr/>
              <p:nvPr/>
            </p:nvSpPr>
            <p:spPr>
              <a:xfrm>
                <a:off x="1806089" y="5228757"/>
                <a:ext cx="1883849" cy="7284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2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2200" i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sz="2200" i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2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2200" i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en-US" sz="2200" i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2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200" i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US" sz="2200">
                  <a:solidFill>
                    <a:srgbClr val="FFFF00"/>
                  </a:solidFill>
                </a:endParaRPr>
              </a:p>
            </p:txBody>
          </p:sp>
        </mc:Choice>
        <mc:Fallback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6089" y="5228757"/>
                <a:ext cx="1883849" cy="72840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3" name="Rectangle 42"/>
              <p:cNvSpPr/>
              <p:nvPr/>
            </p:nvSpPr>
            <p:spPr>
              <a:xfrm>
                <a:off x="157290" y="5930156"/>
                <a:ext cx="2261388" cy="7352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⇔</m:t>
                      </m:r>
                      <m:f>
                        <m:fPr>
                          <m:ctrlPr>
                            <a:rPr lang="en-US" sz="2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2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22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60</m:t>
                          </m:r>
                        </m:den>
                      </m:f>
                      <m:r>
                        <a:rPr lang="en-US" sz="220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22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60</m:t>
                          </m:r>
                        </m:den>
                      </m:f>
                      <m:r>
                        <a:rPr lang="en-US" sz="220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2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60</m:t>
                          </m:r>
                        </m:den>
                      </m:f>
                    </m:oMath>
                  </m:oMathPara>
                </a14:m>
                <a:endParaRPr lang="en-US" sz="220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290" y="5930156"/>
                <a:ext cx="2261388" cy="735201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4" name="Rectangle 43"/>
              <p:cNvSpPr/>
              <p:nvPr/>
            </p:nvSpPr>
            <p:spPr>
              <a:xfrm>
                <a:off x="2259249" y="5922853"/>
                <a:ext cx="1607556" cy="7283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⇔</m:t>
                      </m:r>
                      <m:f>
                        <m:fPr>
                          <m:ctrlPr>
                            <a:rPr lang="en-US" sz="2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22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60</m:t>
                          </m:r>
                        </m:den>
                      </m:f>
                      <m:r>
                        <a:rPr lang="en-US" sz="220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2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60</m:t>
                          </m:r>
                        </m:den>
                      </m:f>
                    </m:oMath>
                  </m:oMathPara>
                </a14:m>
                <a:endParaRPr lang="en-US" sz="220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9249" y="5922853"/>
                <a:ext cx="1607556" cy="728341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5" name="Rectangle 44"/>
              <p:cNvSpPr/>
              <p:nvPr/>
            </p:nvSpPr>
            <p:spPr>
              <a:xfrm>
                <a:off x="3753970" y="6082312"/>
                <a:ext cx="2319802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20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⇔</m:t>
                    </m:r>
                    <m:r>
                      <a:rPr lang="en-US" sz="22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200" i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2200" smtClean="0">
                    <a:solidFill>
                      <a:schemeClr val="bg1"/>
                    </a:solidFill>
                  </a:rPr>
                  <a:t/>
                </a:r>
                <a:r>
                  <a:rPr lang="en-US" sz="220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(TMĐK)</a:t>
                </a:r>
                <a:endParaRPr lang="en-US" sz="22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3970" y="6082312"/>
                <a:ext cx="2319802" cy="430887"/>
              </a:xfrm>
              <a:prstGeom prst="rect">
                <a:avLst/>
              </a:prstGeom>
              <a:blipFill rotWithShape="0">
                <a:blip r:embed="rId13"/>
                <a:stretch>
                  <a:fillRect t="-11429" r="-2632" b="-2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6161076" y="6102044"/>
            <a:ext cx="76402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 quãng đường từ nhà Tuấn đến trường là 2 (km)</a:t>
            </a:r>
            <a:endParaRPr lang="en-US" sz="22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6586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12" grpId="0"/>
      <p:bldP spid="13" grpId="0"/>
      <p:bldP spid="14" grpId="0"/>
      <p:bldP spid="16" grpId="0"/>
      <p:bldP spid="17" grpId="0"/>
      <p:bldP spid="18" grpId="0"/>
      <p:bldP spid="19" grpId="0"/>
      <p:bldP spid="20" grpId="0" animBg="1"/>
      <p:bldP spid="21" grpId="0"/>
      <p:bldP spid="22" grpId="0"/>
      <p:bldP spid="23" grpId="0"/>
      <p:bldP spid="24" grpId="0" animBg="1"/>
      <p:bldP spid="25" grpId="0"/>
      <p:bldP spid="26" grpId="0"/>
      <p:bldP spid="27" grpId="0"/>
      <p:bldP spid="28" grpId="0"/>
      <p:bldP spid="29" grpId="0"/>
      <p:bldP spid="30" grpId="0" animBg="1"/>
      <p:bldP spid="31" grpId="0" animBg="1"/>
      <p:bldP spid="32" grpId="0" animBg="1"/>
      <p:bldP spid="33" grpId="0"/>
      <p:bldP spid="34" grpId="0" animBg="1"/>
      <p:bldP spid="35" grpId="0"/>
      <p:bldP spid="36" grpId="0" animBg="1"/>
      <p:bldP spid="37" grpId="0"/>
      <p:bldP spid="38" grpId="0" animBg="1"/>
      <p:bldP spid="39" grpId="0"/>
      <p:bldP spid="41" grpId="0" animBg="1"/>
      <p:bldP spid="42" grpId="0" animBg="1"/>
      <p:bldP spid="43" grpId="0" animBg="1"/>
      <p:bldP spid="44" grpId="0" animBg="1"/>
      <p:bldP spid="45" grpId="0" animBg="1"/>
      <p:bldP spid="4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729</TotalTime>
  <Words>1278</Words>
  <Application>Microsoft Office PowerPoint</Application>
  <PresentationFormat>Custom</PresentationFormat>
  <Paragraphs>242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Duy Thai</dc:creator>
  <cp:lastModifiedBy>TIEN</cp:lastModifiedBy>
  <cp:revision>58</cp:revision>
  <dcterms:created xsi:type="dcterms:W3CDTF">2020-03-22T06:22:03Z</dcterms:created>
  <dcterms:modified xsi:type="dcterms:W3CDTF">2021-02-19T23:52:46Z</dcterms:modified>
</cp:coreProperties>
</file>