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697" r:id="rId5"/>
    <p:sldMasterId id="2147483709" r:id="rId6"/>
    <p:sldMasterId id="2147483733" r:id="rId7"/>
    <p:sldMasterId id="2147483769" r:id="rId8"/>
  </p:sldMasterIdLst>
  <p:notesMasterIdLst>
    <p:notesMasterId r:id="rId22"/>
  </p:notesMasterIdLst>
  <p:sldIdLst>
    <p:sldId id="277" r:id="rId9"/>
    <p:sldId id="339" r:id="rId10"/>
    <p:sldId id="340" r:id="rId11"/>
    <p:sldId id="329" r:id="rId12"/>
    <p:sldId id="337" r:id="rId13"/>
    <p:sldId id="338" r:id="rId14"/>
    <p:sldId id="318" r:id="rId15"/>
    <p:sldId id="341" r:id="rId16"/>
    <p:sldId id="342" r:id="rId17"/>
    <p:sldId id="287" r:id="rId18"/>
    <p:sldId id="344" r:id="rId19"/>
    <p:sldId id="346" r:id="rId20"/>
    <p:sldId id="349" r:id="rId21"/>
  </p:sldIdLst>
  <p:sldSz cx="12436475" cy="6858000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B6"/>
    <a:srgbClr val="7BD563"/>
    <a:srgbClr val="E8E150"/>
    <a:srgbClr val="34FB25"/>
    <a:srgbClr val="D09768"/>
    <a:srgbClr val="FFFF00"/>
    <a:srgbClr val="FF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3606" autoAdjust="0"/>
  </p:normalViewPr>
  <p:slideViewPr>
    <p:cSldViewPr>
      <p:cViewPr>
        <p:scale>
          <a:sx n="73" d="100"/>
          <a:sy n="73" d="100"/>
        </p:scale>
        <p:origin x="-546" y="-114"/>
      </p:cViewPr>
      <p:guideLst>
        <p:guide orient="horz" pos="2160"/>
        <p:guide pos="3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236EBE4-92AC-4430-986B-18D5ACFB3A1E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8" y="739775"/>
            <a:ext cx="6713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55F563-7105-45D4-994E-0C6AF6388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288" y="739775"/>
            <a:ext cx="6713537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2BBB3BBC-3DA9-4613-93AA-518DF09AA814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2130571"/>
            <a:ext cx="10569576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12" y="3886200"/>
            <a:ext cx="870584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C2538-1018-47C2-81C3-F10E382A7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7144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34994-3A44-4C54-97B9-B243E7AA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966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99" y="274784"/>
            <a:ext cx="27971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2300" y="274784"/>
            <a:ext cx="82423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AA7F5-C0E1-4028-93D2-DB78A680D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7956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72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BE87B7-A35A-4561-89CA-958A4F3E91DB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A86644-3B54-453A-9EA6-CCB296B9F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F53F3A-B6CC-4836-B31F-BCFF49FDAC5C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1DA15C-299E-4AAA-9172-91FB26861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4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7477DD-923B-4B39-BDB5-17CA6A6CF20B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F1155B-3F13-4C20-8F31-5BC7C30F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B94CE1-C38C-4B18-9812-72582EF3D0CC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2C0221-80DB-4BCF-8012-209994BC5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7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56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56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36C28F-7CBD-4F99-AD43-1E46429D82B5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41348C-0266-4028-AA32-9784E47A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6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C4F820-172C-47CC-9584-9BAA41238A11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4A18C6-D3F8-40EF-881F-C6178789B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3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44E3A6-601A-4AD5-BA7E-548D5DC33F78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871A4B-2171-4AF7-A96E-FD31C6232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5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24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9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24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B60106-7BE3-43B8-BF2D-F431B5821A09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75D2DB-18C3-46D9-A4E1-DC5E2796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CF97-8DD2-415C-B275-5100CDAD8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5247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FF174F-7F59-4E60-94BD-009BBC03AD00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2D450E-A672-46C5-B312-B10434098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AAC94D-BD2A-4218-A515-FBD4D1101B1E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1B5723-4358-40DA-81F0-A6B7AEA6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6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85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85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20BD13-5F9F-42E3-A737-D86775699CB7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E78F4B-643A-449C-8BB9-EE7AEA113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1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1824" y="274785"/>
            <a:ext cx="11192828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53D719-9CA2-4E5B-A394-A9B7EA6C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6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70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22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01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4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75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28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5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5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95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1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64" y="4407046"/>
            <a:ext cx="105711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664" y="2906713"/>
            <a:ext cx="105711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069BB-5507-4610-9F95-F98F4E2EE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7819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57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2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9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2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82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195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737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83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83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64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40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504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070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1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84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351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3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3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8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600206"/>
            <a:ext cx="5519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4537" y="1600206"/>
            <a:ext cx="5519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C011-E7F9-49ED-8065-CF4906509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56664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87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379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0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6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0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41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849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669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53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53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116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32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994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4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0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068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0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1535113"/>
            <a:ext cx="54943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300" y="2174875"/>
            <a:ext cx="5494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8349" y="1535113"/>
            <a:ext cx="54959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8349" y="2174875"/>
            <a:ext cx="54959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175F-B613-4151-918D-21E616EA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5538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29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29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34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255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707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96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5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96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697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32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05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45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45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86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22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170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26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9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1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319AA-C903-45F4-ABA8-916AAFC5F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2493"/>
      </p:ext>
    </p:extLst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622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22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22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032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59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00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90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4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90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937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868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330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35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35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136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96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134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3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A546-3F54-4BA6-87EE-31DB7792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23281"/>
      </p:ext>
    </p:extLst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7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71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81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0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0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021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907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798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7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2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7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031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489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46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09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09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2711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26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273050"/>
            <a:ext cx="40909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514" y="273196"/>
            <a:ext cx="69516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300" y="1435103"/>
            <a:ext cx="40909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A528-19C4-4429-B710-77604A124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9891"/>
      </p:ext>
    </p:extLst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154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0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787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1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1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70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7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7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33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7397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301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05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4" y="1435101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147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67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613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639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639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800600"/>
            <a:ext cx="74612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1" y="612775"/>
            <a:ext cx="74612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1" y="5367338"/>
            <a:ext cx="74612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8A62-0A00-4442-9421-1F3A135BD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842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274638"/>
            <a:ext cx="111918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600206"/>
            <a:ext cx="111918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245225"/>
            <a:ext cx="2901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740" y="6245225"/>
            <a:ext cx="393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225" y="6245225"/>
            <a:ext cx="2901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fld id="{0F711242-4E52-419C-9A3B-D13D98DB7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6356497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642FCF4-EEB9-40B3-9401-297AA4F71E01}" type="datetimeFigureOut">
              <a:rPr lang="en-US" b="0"/>
              <a:pPr>
                <a:defRPr/>
              </a:pPr>
              <a:t>9/27/2021</a:t>
            </a:fld>
            <a:endParaRPr lang="en-US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6356497"/>
            <a:ext cx="3938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6356497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E290BE4-E353-4A98-9F0B-37E711328E5B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96205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8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1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0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7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1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" y="5029200"/>
            <a:ext cx="196850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5029200"/>
            <a:ext cx="23828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5" y="5029200"/>
            <a:ext cx="176053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9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4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75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5029200"/>
            <a:ext cx="1762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WordArt 19"/>
          <p:cNvSpPr>
            <a:spLocks noChangeArrowheads="1" noChangeShapeType="1" noTextEdit="1"/>
          </p:cNvSpPr>
          <p:nvPr/>
        </p:nvSpPr>
        <p:spPr bwMode="auto">
          <a:xfrm>
            <a:off x="2798763" y="1752600"/>
            <a:ext cx="6527800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0" name="AutoShape 16" descr="Hiển thị IMG_1312.JPG"/>
          <p:cNvSpPr>
            <a:spLocks noChangeAspect="1" noChangeArrowheads="1"/>
          </p:cNvSpPr>
          <p:nvPr/>
        </p:nvSpPr>
        <p:spPr bwMode="auto">
          <a:xfrm>
            <a:off x="211140" y="-144463"/>
            <a:ext cx="414337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WordArt 18"/>
          <p:cNvSpPr>
            <a:spLocks noChangeArrowheads="1" noChangeShapeType="1" noTextEdit="1"/>
          </p:cNvSpPr>
          <p:nvPr/>
        </p:nvSpPr>
        <p:spPr bwMode="auto">
          <a:xfrm>
            <a:off x="1347789" y="2460625"/>
            <a:ext cx="9067801" cy="160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kumimoji="0" lang="en-US" sz="7200" b="0" i="0" u="none" strike="noStrike" kern="10" cap="all" spc="0" normalizeH="0" baseline="0" noProof="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/>
                <a:ea typeface="+mn-ea"/>
                <a:cs typeface="Times New Roman"/>
              </a:rPr>
              <a:t>Unit 1</a:t>
            </a:r>
          </a:p>
          <a:p>
            <a:pPr algn="ctr"/>
            <a:r>
              <a:rPr lang="en-US" sz="7200" b="0" kern="1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Lesson 3: A  closer look 2</a:t>
            </a:r>
            <a:r>
              <a:rPr kumimoji="0" lang="en-US" sz="7200" b="0" i="0" u="none" strike="noStrike" kern="10" cap="all" spc="0" normalizeH="0" baseline="0" noProof="0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/>
                <a:cs typeface="Times New Roman"/>
              </a:rPr>
              <a:t> </a:t>
            </a:r>
            <a:endParaRPr 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0520" y="381006"/>
            <a:ext cx="1179553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0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WELCOME TO OUR CLASS </a:t>
            </a:r>
            <a:endParaRPr lang="en-US" sz="72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6610450" y="1268413"/>
            <a:ext cx="548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:</a:t>
            </a:r>
            <a:endParaRPr lang="en-US" sz="360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027239" y="2724150"/>
            <a:ext cx="2259013" cy="8429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1417639" y="4419746"/>
            <a:ext cx="10363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6000"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6000"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5044" y="1914671"/>
            <a:ext cx="9601199" cy="809625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4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Verb   +   Particle (s) = Phrasal verb </a:t>
            </a:r>
          </a:p>
          <a:p>
            <a:pPr>
              <a:defRPr/>
            </a:pPr>
            <a:endParaRPr lang="en-US" sz="4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24378" y="3970337"/>
            <a:ext cx="3603625" cy="254158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Preposition:</a:t>
            </a:r>
          </a:p>
          <a:p>
            <a:pPr>
              <a:defRPr/>
            </a:pPr>
            <a:r>
              <a:rPr lang="en-US" sz="3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on, in, at, after, off, with, about... </a:t>
            </a:r>
            <a:endParaRPr lang="en-US" sz="3600" b="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 bwMode="auto">
          <a:xfrm>
            <a:off x="4169962" y="3810000"/>
            <a:ext cx="3249613" cy="25908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Adverb:  </a:t>
            </a:r>
            <a:r>
              <a:rPr lang="en-US" sz="3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over, up, down, into, away...</a:t>
            </a:r>
            <a:endParaRPr lang="en-US" sz="3600" b="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lowchart: Alternate Process 22"/>
          <p:cNvSpPr/>
          <p:nvPr/>
        </p:nvSpPr>
        <p:spPr bwMode="auto">
          <a:xfrm>
            <a:off x="7831818" y="3886200"/>
            <a:ext cx="4419600" cy="24384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Go:</a:t>
            </a:r>
          </a:p>
          <a:p>
            <a:pPr>
              <a:defRPr/>
            </a:pPr>
            <a:r>
              <a:rPr lang="en-US" sz="36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 away, go on, go over, go off, go down with, go in for ...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286348" y="2776683"/>
            <a:ext cx="1776413" cy="7905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>
            <a:off x="9609138" y="2776683"/>
            <a:ext cx="0" cy="9953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204788" y="193822"/>
            <a:ext cx="10052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5400" dirty="0">
                <a:cs typeface="Times New Roman" pitchFamily="18" charset="0"/>
              </a:rPr>
              <a:t>*. </a:t>
            </a:r>
            <a:r>
              <a:rPr lang="en-US" sz="5400" i="1" u="sng" dirty="0">
                <a:cs typeface="Times New Roman" pitchFamily="18" charset="0"/>
              </a:rPr>
              <a:t>Form</a:t>
            </a:r>
            <a:r>
              <a:rPr lang="en-US" sz="5400" u="sng" dirty="0"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414549" y="-228600"/>
            <a:ext cx="11192828" cy="1143000"/>
          </a:xfrm>
        </p:spPr>
        <p:txBody>
          <a:bodyPr/>
          <a:lstStyle/>
          <a:p>
            <a:pPr algn="l" eaLnBrk="1" hangingPunct="1"/>
            <a:r>
              <a:rPr lang="en-US" altLang="en-US" sz="2400" b="1" dirty="0" smtClean="0">
                <a:solidFill>
                  <a:srgbClr val="C00000"/>
                </a:solidFill>
              </a:rPr>
              <a:t>Ex 4</a:t>
            </a:r>
            <a:r>
              <a:rPr lang="en-US" altLang="en-US" sz="3200" dirty="0" smtClean="0">
                <a:solidFill>
                  <a:srgbClr val="C00000"/>
                </a:solidFill>
              </a:rPr>
              <a:t>.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Match the phrasal verbs in A with</a:t>
            </a:r>
            <a:endParaRPr lang="en-US" alt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4549" y="1044582"/>
          <a:ext cx="11607376" cy="521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076"/>
                <a:gridCol w="7523300"/>
              </a:tblGrid>
              <a:tr h="766819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pass down</a:t>
                      </a: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stop doing business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61935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live on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have a friendly relationship with somebody</a:t>
                      </a:r>
                    </a:p>
                  </a:txBody>
                  <a:tcPr marL="124365" marR="124365" marT="45718" marB="45718"/>
                </a:tc>
              </a:tr>
              <a:tr h="7010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deal with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transfer from one generation to the next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49041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close down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reject or refuse something</a:t>
                      </a:r>
                    </a:p>
                  </a:txBody>
                  <a:tcPr marL="124365" marR="124365" marT="45718" marB="45718"/>
                </a:tc>
              </a:tr>
              <a:tr h="7010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face up to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50012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get on with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take action to solve a problem</a:t>
                      </a:r>
                    </a:p>
                  </a:txBody>
                  <a:tcPr marL="124365" marR="124365" marT="45718" marB="45718"/>
                </a:tc>
              </a:tr>
              <a:tr h="7156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come back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have enough money to live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</a:tr>
              <a:tr h="7156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turn down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 accept, deal with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2176383" y="1385904"/>
            <a:ext cx="2487306" cy="1204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798637" y="2129559"/>
            <a:ext cx="2865041" cy="28234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1951039" y="2748322"/>
            <a:ext cx="2712652" cy="1730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2226202" y="1385903"/>
            <a:ext cx="2482829" cy="19716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2027237" y="3943759"/>
            <a:ext cx="2636442" cy="17570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2226203" y="2129641"/>
            <a:ext cx="2495776" cy="24048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2187013" y="3943675"/>
            <a:ext cx="2522018" cy="110300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V="1">
            <a:off x="2141866" y="3357579"/>
            <a:ext cx="2580112" cy="2431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3667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03238" y="1070037"/>
            <a:ext cx="1181465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Where  did  you  get  the  information  about Disneyland Resort?</a:t>
            </a:r>
          </a:p>
          <a:p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find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Where ________________________________________?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What time did you get out of bed this morning?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When _________________________________________?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  I’ll  read  this  leaflet  to  see  what  activities  are organised at this attraction.</a:t>
            </a:r>
          </a:p>
          <a:p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look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I’ll _____________________________________________.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  They’re going to publish a guidebook to different beauty spots in Viet Nam.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They’re ________________________________________.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  I’m thinking with pleasure about the weekend!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</a:p>
          <a:p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I’m _____________________________________________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033555" y="1524000"/>
            <a:ext cx="249219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70040" y="5899876"/>
            <a:ext cx="3507996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151228" y="4800600"/>
            <a:ext cx="9334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264380" y="2590870"/>
            <a:ext cx="1813653" cy="79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42989" y="1793881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vi-VN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out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Disneyland Resort?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710015" y="2936130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get up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morning?</a:t>
            </a:r>
            <a:r>
              <a:rPr lang="en-US" altLang="en-US" sz="18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00284" y="3965508"/>
            <a:ext cx="952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look through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leaflet to see what activities are……..</a:t>
            </a:r>
            <a:endParaRPr lang="en-US" altLang="en-US" sz="2000" b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686264" y="5105470"/>
            <a:ext cx="9139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going to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bring out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guidebook</a:t>
            </a:r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different beauty spots in Viet Nam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450922" y="6172270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looking forward to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weekend! 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332503" y="46103"/>
            <a:ext cx="114605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 6</a:t>
            </a:r>
            <a:r>
              <a:rPr lang="vi-V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Complete the second sentence so that  it has a similar meaning to the ﬁrst sentence, using the word given.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1570037" y="3657600"/>
            <a:ext cx="62182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3" grpId="0" animBg="1"/>
      <p:bldP spid="16398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- Complete the exercises</a:t>
            </a:r>
          </a:p>
          <a:p>
            <a:pPr marL="0" indent="0" eaLnBrk="1" hangingPunct="1">
              <a:buNone/>
            </a:pPr>
            <a:r>
              <a:rPr lang="en-US" dirty="0" smtClean="0"/>
              <a:t>- Do B (Workbook)</a:t>
            </a: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- Prepare </a:t>
            </a:r>
            <a:r>
              <a:rPr lang="en-US" dirty="0" smtClean="0"/>
              <a:t>unit 1- Communication.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5943600"/>
            <a:ext cx="6638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237" y="0"/>
            <a:ext cx="12652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837" cy="82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637" y="733432"/>
            <a:ext cx="124364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pass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truyền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lại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live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on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sống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nhờ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vào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  to close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dừng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công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việc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  to face </a:t>
            </a:r>
            <a:r>
              <a:rPr lang="en-US" sz="3200" dirty="0" smtClean="0">
                <a:solidFill>
                  <a:srgbClr val="9C1C6E"/>
                </a:solidFill>
                <a:cs typeface="Times New Roman" pitchFamily="18" charset="0"/>
              </a:rPr>
              <a:t>up</a:t>
            </a:r>
            <a:r>
              <a:rPr lang="en-US" sz="3200" b="0" dirty="0" smtClean="0">
                <a:solidFill>
                  <a:srgbClr val="9C1C6E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to:chấp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nhận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get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on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with: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hòa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thuận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với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turn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từ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chối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phản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đối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bring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out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xuất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bản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 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look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through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đọc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 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to keep </a:t>
            </a:r>
            <a:r>
              <a:rPr lang="en-US" sz="3200" b="0" dirty="0" smtClean="0">
                <a:solidFill>
                  <a:srgbClr val="9C1C6E"/>
                </a:solidFill>
                <a:cs typeface="Times New Roman" pitchFamily="18" charset="0"/>
              </a:rPr>
              <a:t>up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with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theo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kịp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ai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/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cái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gì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0913" y="101749"/>
            <a:ext cx="373094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2800" smtClean="0">
                <a:solidFill>
                  <a:srgbClr val="FF0000"/>
                </a:solidFill>
              </a:rPr>
              <a:t>I. </a:t>
            </a:r>
            <a:r>
              <a:rPr lang="en-US" sz="2800" u="sng" dirty="0" smtClean="0">
                <a:solidFill>
                  <a:srgbClr val="FF0000"/>
                </a:solidFill>
              </a:rPr>
              <a:t>Vocabulary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466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6" y="152400"/>
            <a:ext cx="12049995" cy="5334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</a:rPr>
              <a:t>II. Grammar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1. Complex sentence: </a:t>
            </a:r>
            <a:r>
              <a:rPr lang="en-US" sz="2400" b="1" dirty="0" err="1" smtClean="0">
                <a:solidFill>
                  <a:srgbClr val="002060"/>
                </a:solidFill>
              </a:rPr>
              <a:t>câu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phức</a:t>
            </a:r>
            <a:r>
              <a:rPr lang="en-US" sz="2400" b="1" dirty="0" smtClean="0">
                <a:solidFill>
                  <a:srgbClr val="002060"/>
                </a:solidFill>
              </a:rPr>
              <a:t>(Review)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147"/>
            <a:ext cx="12436475" cy="452596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900" b="1" smtClean="0"/>
              <a:t>When people talk about traditional paintings, they think of Dong Ho village.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03637" y="1143000"/>
            <a:ext cx="50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30944" y="1143000"/>
            <a:ext cx="259093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185684" y="1378097"/>
            <a:ext cx="963826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Dependent clause of time: mệnh đề phụ chỉ thời gian</a:t>
            </a:r>
          </a:p>
        </p:txBody>
      </p:sp>
      <p:sp>
        <p:nvSpPr>
          <p:cNvPr id="27656" name="TextBox 4"/>
          <p:cNvSpPr txBox="1">
            <a:spLocks noChangeArrowheads="1"/>
          </p:cNvSpPr>
          <p:nvPr/>
        </p:nvSpPr>
        <p:spPr bwMode="auto">
          <a:xfrm>
            <a:off x="207274" y="1774826"/>
            <a:ext cx="10571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9C1C6E"/>
                </a:solidFill>
              </a:rPr>
              <a:t>Types of dependent clauses: Các loại mệnh đề phụ</a:t>
            </a:r>
          </a:p>
        </p:txBody>
      </p:sp>
      <p:sp>
        <p:nvSpPr>
          <p:cNvPr id="27657" name="TextBox 4"/>
          <p:cNvSpPr txBox="1">
            <a:spLocks noChangeArrowheads="1"/>
          </p:cNvSpPr>
          <p:nvPr/>
        </p:nvSpPr>
        <p:spPr bwMode="auto">
          <a:xfrm>
            <a:off x="136125" y="4126060"/>
            <a:ext cx="11574989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c. Dependent clause of reason: ( chỉ lí do)  </a:t>
            </a:r>
            <a:r>
              <a:rPr lang="en-US" sz="2000" smtClean="0">
                <a:solidFill>
                  <a:srgbClr val="333399"/>
                </a:solidFill>
              </a:rPr>
              <a:t>because, since</a:t>
            </a:r>
          </a:p>
        </p:txBody>
      </p:sp>
      <p:sp>
        <p:nvSpPr>
          <p:cNvPr id="27658" name="TextBox 4"/>
          <p:cNvSpPr txBox="1">
            <a:spLocks noChangeArrowheads="1"/>
          </p:cNvSpPr>
          <p:nvPr/>
        </p:nvSpPr>
        <p:spPr bwMode="auto">
          <a:xfrm>
            <a:off x="103637" y="3333750"/>
            <a:ext cx="1233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b. Dependent clause of purpose: ( chỉ mục đích) </a:t>
            </a:r>
            <a:r>
              <a:rPr lang="en-US" sz="2000" smtClean="0">
                <a:solidFill>
                  <a:srgbClr val="333399"/>
                </a:solidFill>
              </a:rPr>
              <a:t>so that, in order that…</a:t>
            </a:r>
          </a:p>
        </p:txBody>
      </p:sp>
      <p:sp>
        <p:nvSpPr>
          <p:cNvPr id="27659" name="TextBox 4"/>
          <p:cNvSpPr txBox="1">
            <a:spLocks noChangeArrowheads="1"/>
          </p:cNvSpPr>
          <p:nvPr/>
        </p:nvSpPr>
        <p:spPr bwMode="auto">
          <a:xfrm>
            <a:off x="103637" y="2209947"/>
            <a:ext cx="12125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a. Dependent clause of time: mệnh đề phụ chỉ thời gian</a:t>
            </a:r>
          </a:p>
          <a:p>
            <a:r>
              <a:rPr lang="en-US" sz="2000" smtClean="0">
                <a:solidFill>
                  <a:srgbClr val="333399"/>
                </a:solidFill>
              </a:rPr>
              <a:t>     when, while, before, after, as soon as, etc</a:t>
            </a:r>
          </a:p>
        </p:txBody>
      </p:sp>
      <p:sp>
        <p:nvSpPr>
          <p:cNvPr id="27660" name="TextBox 4"/>
          <p:cNvSpPr txBox="1">
            <a:spLocks noChangeArrowheads="1"/>
          </p:cNvSpPr>
          <p:nvPr/>
        </p:nvSpPr>
        <p:spPr bwMode="auto">
          <a:xfrm>
            <a:off x="237602" y="5029347"/>
            <a:ext cx="1188806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smtClean="0">
                <a:solidFill>
                  <a:srgbClr val="000000"/>
                </a:solidFill>
              </a:rPr>
              <a:t>d. Dependent clause of concession: Chỉ nhượng bộ / tương phản</a:t>
            </a:r>
          </a:p>
          <a:p>
            <a:r>
              <a:rPr lang="en-US" sz="2000" smtClean="0">
                <a:solidFill>
                  <a:srgbClr val="000000"/>
                </a:solidFill>
              </a:rPr>
              <a:t>                  </a:t>
            </a:r>
            <a:r>
              <a:rPr lang="en-US" sz="2000" smtClean="0">
                <a:solidFill>
                  <a:srgbClr val="333399"/>
                </a:solidFill>
              </a:rPr>
              <a:t>although, though, even though</a:t>
            </a:r>
          </a:p>
        </p:txBody>
      </p:sp>
      <p:sp>
        <p:nvSpPr>
          <p:cNvPr id="27661" name="TextBox 4"/>
          <p:cNvSpPr txBox="1">
            <a:spLocks noChangeArrowheads="1"/>
          </p:cNvSpPr>
          <p:nvPr/>
        </p:nvSpPr>
        <p:spPr bwMode="auto">
          <a:xfrm>
            <a:off x="-310912" y="2819547"/>
            <a:ext cx="12125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</a:rPr>
              <a:t>Ex: When I have free time, I often go to my friends’ houses.</a:t>
            </a:r>
          </a:p>
        </p:txBody>
      </p:sp>
      <p:sp>
        <p:nvSpPr>
          <p:cNvPr id="27662" name="TextBox 4"/>
          <p:cNvSpPr txBox="1">
            <a:spLocks noChangeArrowheads="1"/>
          </p:cNvSpPr>
          <p:nvPr/>
        </p:nvSpPr>
        <p:spPr bwMode="auto">
          <a:xfrm>
            <a:off x="207274" y="3733803"/>
            <a:ext cx="11918289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</a:rPr>
              <a:t>Ex: The artisan moulded the clay so that he could make a mask.</a:t>
            </a:r>
          </a:p>
        </p:txBody>
      </p:sp>
      <p:sp>
        <p:nvSpPr>
          <p:cNvPr id="27663" name="TextBox 4"/>
          <p:cNvSpPr txBox="1">
            <a:spLocks noChangeArrowheads="1"/>
          </p:cNvSpPr>
          <p:nvPr/>
        </p:nvSpPr>
        <p:spPr bwMode="auto">
          <a:xfrm>
            <a:off x="621824" y="4495947"/>
            <a:ext cx="1088191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</a:rPr>
              <a:t>Ex: Because it was raining, they cancelled the trip to Trang An.</a:t>
            </a:r>
          </a:p>
        </p:txBody>
      </p:sp>
      <p:sp>
        <p:nvSpPr>
          <p:cNvPr id="27664" name="TextBox 4"/>
          <p:cNvSpPr txBox="1">
            <a:spLocks noChangeArrowheads="1"/>
          </p:cNvSpPr>
          <p:nvPr/>
        </p:nvSpPr>
        <p:spPr bwMode="auto">
          <a:xfrm>
            <a:off x="-207275" y="5715147"/>
            <a:ext cx="12436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Ex: Although she was tired, she finished knitting the scarf for her dad.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6370637" y="4050303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28203" y="3159125"/>
            <a:ext cx="30054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1834746" y="6111890"/>
            <a:ext cx="3160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98207" y="3095625"/>
            <a:ext cx="93273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64393" y="3979863"/>
            <a:ext cx="932736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DP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76383" y="6096000"/>
            <a:ext cx="93273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DC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94569" y="4800600"/>
            <a:ext cx="93273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DR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228203" y="4859338"/>
            <a:ext cx="331639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0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/>
      <p:bldP spid="27653" grpId="0" animBg="1"/>
      <p:bldP spid="27654" grpId="0" animBg="1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  <p:bldP spid="27663" grpId="0"/>
      <p:bldP spid="27664" grpId="0"/>
      <p:bldP spid="27666" grpId="0" animBg="1"/>
      <p:bldP spid="27667" grpId="0" animBg="1"/>
      <p:bldP spid="27668" grpId="0" animBg="1"/>
      <p:bldP spid="18" grpId="0"/>
      <p:bldP spid="19" grpId="0"/>
      <p:bldP spid="20" grpId="0"/>
      <p:bldP spid="21" grpId="0"/>
      <p:bldP spid="276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79437" y="1600200"/>
            <a:ext cx="11582400" cy="5105400"/>
          </a:xfrm>
        </p:spPr>
        <p:txBody>
          <a:bodyPr/>
          <a:lstStyle/>
          <a:p>
            <a:endParaRPr lang="en-US"/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274638" y="215594"/>
            <a:ext cx="12039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Ex 1.Underline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the dependent clause in each sentence below. Say whether it is a dependent clause of concession (DC), of purpose (DP), of reason (DR), or of time (DT).</a:t>
            </a:r>
          </a:p>
          <a:p>
            <a:pPr algn="just" eaLnBrk="0" hangingPunct="0"/>
            <a:r>
              <a:rPr lang="en-US" sz="3200" b="0" i="1" dirty="0">
                <a:solidFill>
                  <a:srgbClr val="333333"/>
                </a:solidFill>
                <a:cs typeface="Times New Roman" pitchFamily="18" charset="0"/>
              </a:rPr>
              <a:t>  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2087709"/>
            <a:ext cx="10972800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8151" y="2476501"/>
            <a:ext cx="68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DT</a:t>
            </a: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32710" y="3459164"/>
            <a:ext cx="733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DP 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84536" y="4403726"/>
            <a:ext cx="70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DC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978874" y="5410201"/>
            <a:ext cx="70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DR</a:t>
            </a: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39189" y="6384926"/>
            <a:ext cx="766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DT </a:t>
            </a:r>
            <a:endParaRPr 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62063" y="2409825"/>
            <a:ext cx="4937126" cy="19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5761041" y="3429000"/>
            <a:ext cx="541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262163" y="4397375"/>
            <a:ext cx="34321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Straight Connector 19"/>
          <p:cNvCxnSpPr>
            <a:cxnSpLocks noChangeShapeType="1"/>
          </p:cNvCxnSpPr>
          <p:nvPr/>
        </p:nvCxnSpPr>
        <p:spPr bwMode="auto">
          <a:xfrm>
            <a:off x="6527800" y="54102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6527800" y="5410200"/>
            <a:ext cx="4338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7666040" y="6362700"/>
            <a:ext cx="373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9" y="30480"/>
            <a:ext cx="11191875" cy="1143000"/>
          </a:xfrm>
        </p:spPr>
        <p:txBody>
          <a:bodyPr/>
          <a:lstStyle/>
          <a:p>
            <a:r>
              <a:rPr lang="en-US" b="1" dirty="0"/>
              <a:t>  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4733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Ex2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Make a complex sentence from each pair of sentences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Use the subordinator provided and make any necessary changes.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073" y="1010626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The villagers are trying to learn English.They can communicate with foreign customer.( 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 order that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838" y="1964587"/>
            <a:ext cx="12242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 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villagers are trying to learn English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in order that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they can communicate with foreign customers.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3236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7170" y="3041813"/>
            <a:ext cx="122794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We ate lunch. Then we went to Non Nuoc marble village to buy some souvenirs 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after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936" y="4014184"/>
            <a:ext cx="118872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en-US" sz="3200" b="0" smtClean="0">
                <a:solidFill>
                  <a:srgbClr val="FF0000"/>
                </a:solidFill>
                <a:cs typeface="Times New Roman" pitchFamily="18" charset="0"/>
              </a:rPr>
              <a:t>After</a:t>
            </a:r>
            <a:r>
              <a:rPr lang="en-US" sz="3200" b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we </a:t>
            </a:r>
            <a:r>
              <a:rPr lang="en-US" sz="3200" b="0" u="sng">
                <a:solidFill>
                  <a:srgbClr val="0070C0"/>
                </a:solidFill>
                <a:cs typeface="Times New Roman" pitchFamily="18" charset="0"/>
              </a:rPr>
              <a:t>had eaten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lunch, we went to Non Nuoc marble village to buy some souvenirs.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9757" y="44196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8633" y="5091475"/>
            <a:ext cx="12279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This hand-embroidered picture was expensive. We bought it 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even though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0002" y="5614622"/>
            <a:ext cx="113164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Even though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hand-embroidered picture was expensive, we bought it.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03236" y="59436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9463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9" y="30480"/>
            <a:ext cx="11191875" cy="1143000"/>
          </a:xfrm>
        </p:spPr>
        <p:txBody>
          <a:bodyPr/>
          <a:lstStyle/>
          <a:p>
            <a:r>
              <a:rPr lang="en-US" b="1" dirty="0"/>
              <a:t>  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073" y="1010626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This department store is an attraction in my city. The products are of good quality.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kern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838" y="1964587"/>
            <a:ext cx="12085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 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department store is an attraction in my city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because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 the products are of good quality.</a:t>
            </a:r>
          </a:p>
          <a:p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3236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7170" y="3079154"/>
            <a:ext cx="12279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This is called a Chuong conical hat. It was made in Chuong village.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kern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2252" y="4191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927009" y="3810000"/>
            <a:ext cx="1089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is called a Chuong conical hat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since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 it was made in Chuong village</a:t>
            </a:r>
            <a:r>
              <a:rPr lang="en-US" sz="2800" b="0">
                <a:solidFill>
                  <a:srgbClr val="0070C0"/>
                </a:solidFill>
                <a:cs typeface="Times New Roman" pitchFamily="18" charset="0"/>
              </a:rPr>
              <a:t>.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064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2" descr="C:\Users\Administrator\Desktop\hinh nen\53333064f4c6a43082b10f9f89f742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50" y="0"/>
            <a:ext cx="12455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4789" y="1419371"/>
            <a:ext cx="12039600" cy="16287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.PHRASAL </a:t>
            </a:r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VERBS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5583" y="3091192"/>
            <a:ext cx="109855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endParaRPr lang="en-US" sz="24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r>
              <a:rPr lang="en-US" sz="2400" b="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b="0" dirty="0" smtClean="0">
                <a:solidFill>
                  <a:srgbClr val="000000"/>
                </a:solidFill>
                <a:latin typeface="Arial" charset="0"/>
              </a:rPr>
            </a:br>
            <a:endParaRPr lang="en-US" sz="2400" b="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/>
            <a:endParaRPr lang="en-US" sz="2400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 rot="5400000">
            <a:off x="6783916" y="-2851679"/>
            <a:ext cx="454025" cy="829098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2902765" y="1110455"/>
            <a:ext cx="8187346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smtClean="0">
                <a:solidFill>
                  <a:srgbClr val="0000FF"/>
                </a:solidFill>
              </a:rPr>
              <a:t>Wow! When did your grandparents </a:t>
            </a:r>
            <a:r>
              <a:rPr lang="en-US" sz="1800" b="0" u="sng" dirty="0" smtClean="0">
                <a:solidFill>
                  <a:srgbClr val="0000FF"/>
                </a:solidFill>
              </a:rPr>
              <a:t>set up</a:t>
            </a:r>
            <a:r>
              <a:rPr lang="en-US" sz="1800" b="0" dirty="0" smtClean="0">
                <a:solidFill>
                  <a:srgbClr val="0000FF"/>
                </a:solidFill>
              </a:rPr>
              <a:t> this workshop?</a:t>
            </a:r>
          </a:p>
        </p:txBody>
      </p:sp>
      <p:sp>
        <p:nvSpPr>
          <p:cNvPr id="10" name="Rounded Rectangular Callout 9"/>
          <p:cNvSpPr/>
          <p:nvPr/>
        </p:nvSpPr>
        <p:spPr>
          <a:xfrm rot="5400000">
            <a:off x="6601720" y="-1916979"/>
            <a:ext cx="685800" cy="829098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2803799" y="1864000"/>
            <a:ext cx="818734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smtClean="0">
                <a:solidFill>
                  <a:srgbClr val="0000FF"/>
                </a:solidFill>
              </a:rPr>
              <a:t>My great-grandparents started it, not my grandparents. Then my grandparents </a:t>
            </a:r>
            <a:r>
              <a:rPr lang="en-US" sz="1800" b="0" u="sng" dirty="0" smtClean="0">
                <a:solidFill>
                  <a:srgbClr val="0000FF"/>
                </a:solidFill>
              </a:rPr>
              <a:t>took over</a:t>
            </a:r>
            <a:r>
              <a:rPr lang="en-US" sz="1800" b="0" dirty="0" smtClean="0">
                <a:solidFill>
                  <a:srgbClr val="0000FF"/>
                </a:solidFill>
              </a:rPr>
              <a:t> the business.</a:t>
            </a: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531568" y="1055913"/>
            <a:ext cx="82909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err="1" smtClean="0">
                <a:solidFill>
                  <a:srgbClr val="000000"/>
                </a:solidFill>
              </a:rPr>
              <a:t>Mi</a:t>
            </a:r>
            <a:r>
              <a:rPr lang="en-US" sz="1800" b="0" dirty="0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518186" y="1869559"/>
            <a:ext cx="124364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err="1" smtClean="0">
                <a:solidFill>
                  <a:srgbClr val="000000"/>
                </a:solidFill>
              </a:rPr>
              <a:t>Phong</a:t>
            </a:r>
            <a:r>
              <a:rPr lang="en-US" sz="1800" b="0" dirty="0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0037" y="3429746"/>
            <a:ext cx="1129646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 up : </a:t>
            </a:r>
            <a:r>
              <a:rPr lang="en-US" sz="2400" b="0" dirty="0" smtClean="0">
                <a:solidFill>
                  <a:srgbClr val="333399"/>
                </a:solidFill>
              </a:rPr>
              <a:t>start something (a business, an organization, etc.)</a:t>
            </a:r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 over : </a:t>
            </a:r>
            <a:r>
              <a:rPr lang="en-US" sz="2400" b="0" dirty="0" smtClean="0">
                <a:solidFill>
                  <a:srgbClr val="333399"/>
                </a:solidFill>
              </a:rPr>
              <a:t>take control of something (a business, an organization, etc.)</a:t>
            </a:r>
          </a:p>
        </p:txBody>
      </p:sp>
    </p:spTree>
    <p:extLst>
      <p:ext uri="{BB962C8B-B14F-4D97-AF65-F5344CB8AC3E}">
        <p14:creationId xmlns:p14="http://schemas.microsoft.com/office/powerpoint/2010/main" val="422424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30726" grpId="0"/>
      <p:bldP spid="10" grpId="0" animBg="1"/>
      <p:bldP spid="30728" grpId="0"/>
      <p:bldP spid="30729" grpId="0"/>
      <p:bldP spid="3073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73" y="152403"/>
            <a:ext cx="12431805" cy="6555641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   *.  </a:t>
            </a:r>
            <a:r>
              <a:rPr lang="vi-VN" sz="2800" smtClean="0">
                <a:solidFill>
                  <a:srgbClr val="000000"/>
                </a:solidFill>
              </a:rPr>
              <a:t>Phrasal verb là</a:t>
            </a:r>
            <a:r>
              <a:rPr lang="vi-VN" sz="2800" b="0" smtClean="0">
                <a:solidFill>
                  <a:srgbClr val="000000"/>
                </a:solidFill>
              </a:rPr>
              <a:t> sự kết hợp giữa một động từ và một hoặc hai tiểu từ (particles) </a:t>
            </a:r>
            <a:r>
              <a:rPr lang="en-US" sz="2800" b="0" smtClean="0">
                <a:solidFill>
                  <a:srgbClr val="000000"/>
                </a:solidFill>
              </a:rPr>
              <a:t>như: </a:t>
            </a:r>
            <a:r>
              <a:rPr lang="en-US" sz="2800" b="0" i="1" smtClean="0">
                <a:solidFill>
                  <a:srgbClr val="000000"/>
                </a:solidFill>
              </a:rPr>
              <a:t>back, in, on, off, through, up, </a:t>
            </a:r>
            <a:r>
              <a:rPr lang="en-US" sz="2800" b="0" smtClean="0">
                <a:solidFill>
                  <a:srgbClr val="000000"/>
                </a:solidFill>
              </a:rPr>
              <a:t>etc. </a:t>
            </a:r>
            <a:r>
              <a:rPr lang="vi-VN" sz="2800" b="0" smtClean="0">
                <a:solidFill>
                  <a:srgbClr val="000000"/>
                </a:solidFill>
              </a:rPr>
              <a:t>Khi một phụ ngữ được thêm vào động từ, cụm động từ thường có một ý nghĩa đặc biệt. </a:t>
            </a:r>
            <a:endParaRPr lang="en-US" sz="2800" b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b="0" smtClean="0">
                <a:solidFill>
                  <a:srgbClr val="0000FF"/>
                </a:solidFill>
              </a:rPr>
              <a:t>Example:</a:t>
            </a:r>
            <a:r>
              <a:rPr lang="en-US" sz="2800" b="0" smtClean="0">
                <a:solidFill>
                  <a:srgbClr val="000000"/>
                </a:solidFill>
              </a:rPr>
              <a:t/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get up (get out of bed): thức dậy</a:t>
            </a:r>
          </a:p>
          <a:p>
            <a:pPr eaLnBrk="1" hangingPunct="1"/>
            <a:r>
              <a:rPr lang="en-US" sz="2800" b="0" smtClean="0">
                <a:solidFill>
                  <a:srgbClr val="000000"/>
                </a:solidFill>
              </a:rPr>
              <a:t>     find out (get information): tìm thấy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bring out (publish/launch): xuất bản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look through (read): đọc</a:t>
            </a:r>
          </a:p>
          <a:p>
            <a:pPr eaLnBrk="1" hangingPunct="1"/>
            <a:endParaRPr lang="en-US" sz="2800" b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Note: </a:t>
            </a:r>
            <a:r>
              <a:rPr lang="en-US" sz="2800" b="0" smtClean="0">
                <a:solidFill>
                  <a:srgbClr val="000000"/>
                </a:solidFill>
              </a:rPr>
              <a:t>A verb can go with two particles.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FF"/>
                </a:solidFill>
              </a:rPr>
              <a:t>Example:</a:t>
            </a:r>
          </a:p>
          <a:p>
            <a:pPr eaLnBrk="1" hangingPunct="1"/>
            <a:r>
              <a:rPr lang="en-US" sz="2800" b="0" smtClean="0">
                <a:solidFill>
                  <a:srgbClr val="000000"/>
                </a:solidFill>
              </a:rPr>
              <a:t>     keep up with (stay equal with): theo kịp</a:t>
            </a:r>
          </a:p>
          <a:p>
            <a:pPr eaLnBrk="1" hangingPunct="1"/>
            <a:r>
              <a:rPr lang="en-US" sz="2800" b="0" smtClean="0">
                <a:solidFill>
                  <a:srgbClr val="000000"/>
                </a:solidFill>
              </a:rPr>
              <a:t>     look forward to (be thinking with pleasure about something to come): mong đợi</a:t>
            </a:r>
            <a:br>
              <a:rPr lang="en-US" sz="2800" b="0" smtClean="0">
                <a:solidFill>
                  <a:srgbClr val="000000"/>
                </a:solidFill>
              </a:rPr>
            </a:br>
            <a:r>
              <a:rPr lang="en-US" sz="2800" b="0" smtClean="0">
                <a:solidFill>
                  <a:srgbClr val="000000"/>
                </a:solidFill>
              </a:rPr>
              <a:t>     run out of (have no more of): sử dụng hết    </a:t>
            </a:r>
          </a:p>
        </p:txBody>
      </p:sp>
    </p:spTree>
    <p:extLst>
      <p:ext uri="{BB962C8B-B14F-4D97-AF65-F5344CB8AC3E}">
        <p14:creationId xmlns:p14="http://schemas.microsoft.com/office/powerpoint/2010/main" val="167730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937</Words>
  <Application>Microsoft Office PowerPoint</Application>
  <PresentationFormat>Custom</PresentationFormat>
  <Paragraphs>120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Default Design</vt:lpstr>
      <vt:lpstr>Office Theme</vt:lpstr>
      <vt:lpstr>1_Default Design</vt:lpstr>
      <vt:lpstr>2_Default Design</vt:lpstr>
      <vt:lpstr>3_Default Design</vt:lpstr>
      <vt:lpstr>4_Default Design</vt:lpstr>
      <vt:lpstr>6_Default Design</vt:lpstr>
      <vt:lpstr>9_Default Design</vt:lpstr>
      <vt:lpstr>PowerPoint Presentation</vt:lpstr>
      <vt:lpstr>PowerPoint Presentation</vt:lpstr>
      <vt:lpstr>II. Grammar: 1. Complex sentence: câu phức(Review)</vt:lpstr>
      <vt:lpstr>PowerPoint Presentation</vt:lpstr>
      <vt:lpstr>  </vt:lpstr>
      <vt:lpstr>  </vt:lpstr>
      <vt:lpstr>PowerPoint Presentation</vt:lpstr>
      <vt:lpstr>PowerPoint Presentation</vt:lpstr>
      <vt:lpstr>PowerPoint Presentation</vt:lpstr>
      <vt:lpstr>PowerPoint Presentation</vt:lpstr>
      <vt:lpstr>Ex 4. Match the phrasal verbs in A with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319</cp:revision>
  <cp:lastPrinted>2018-02-25T12:51:13Z</cp:lastPrinted>
  <dcterms:created xsi:type="dcterms:W3CDTF">2018-01-10T12:35:35Z</dcterms:created>
  <dcterms:modified xsi:type="dcterms:W3CDTF">2021-09-27T15:40:54Z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