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 id="2147483712" r:id="rId3"/>
    <p:sldMasterId id="2147483725" r:id="rId4"/>
    <p:sldMasterId id="2147483738" r:id="rId5"/>
    <p:sldMasterId id="2147483751" r:id="rId6"/>
    <p:sldMasterId id="2147483764" r:id="rId7"/>
    <p:sldMasterId id="2147483777" r:id="rId8"/>
  </p:sldMasterIdLst>
  <p:sldIdLst>
    <p:sldId id="257" r:id="rId9"/>
    <p:sldId id="260" r:id="rId10"/>
    <p:sldId id="261" r:id="rId11"/>
    <p:sldId id="262" r:id="rId12"/>
    <p:sldId id="274" r:id="rId13"/>
    <p:sldId id="263" r:id="rId14"/>
    <p:sldId id="264" r:id="rId15"/>
    <p:sldId id="265" r:id="rId16"/>
    <p:sldId id="273"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81131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14557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9836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018784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772042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126585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801228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071621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521963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913171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21082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442361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525714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350815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051098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465450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6958439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6263462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28848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1476005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940834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43055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6777931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6207494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6374739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3301371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019688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2573708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1619923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8188243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1056731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4429543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20744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8549102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9021816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7066387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652021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2836657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6895552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1787279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6991878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909373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6956327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26191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5408665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6127548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420237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3227581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2496826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5452745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7730330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2064566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4273150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4250775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12482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95926209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24512344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2452312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4537189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9721920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7930956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3737880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6297471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8238097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65458361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954840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2776462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2083922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12566462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49164886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9042267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22856304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57697942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6516344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8319115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9418654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01160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58859463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0003536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49689239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68155058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10211445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93729435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BF8CE2-AF0E-46A5-BA85-4DEE744BAF8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99927637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9ABFB7-4BE5-443E-AC6D-F4BA61DEB5BB}"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743916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48C35FB-A0BA-4EF7-875B-8491BD4F7BCE}"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46422568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6D9E89-F063-4768-8826-28B3F4A37F2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8155741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C14AF4-2BCF-4975-B1A4-5AEDBCEA4E19}"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68674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0915694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1A22C0B-982F-4914-A3F6-36116FC1938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64976296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D14BD1A-5EF9-42E7-8574-98294E6F4B6F}"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6364512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98EB5E-78F3-4AA8-9F19-94226F57961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95966406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94677A8-6F27-4B30-B276-EE251D8EFC6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2453638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65C559-A656-45AB-BD9F-5AE52C05ECF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32641254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9E9AAC-871C-4D57-A986-2BAD6D6B5C61}"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75307982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7A02A1-CFEE-4BC3-BF8C-4A64ADEF561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7386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328757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81372939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34777421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399837699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31443231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197931856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245146892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fontAlgn="base">
              <a:spcBef>
                <a:spcPct val="0"/>
              </a:spcBef>
              <a:spcAft>
                <a:spcPct val="0"/>
              </a:spcAft>
              <a:defRPr/>
            </a:pPr>
            <a:fld id="{E1E129BB-D06E-4F7F-9854-C306E810E9C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 xmlns:p14="http://schemas.microsoft.com/office/powerpoint/2010/main" val="426250901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685800"/>
            <a:ext cx="12009120" cy="4495800"/>
          </a:xfrm>
        </p:spPr>
        <p:txBody>
          <a:bodyPr/>
          <a:lstStyle/>
          <a:p>
            <a:pPr eaLnBrk="1" hangingPunct="1">
              <a:defRPr/>
            </a:pPr>
            <a:r>
              <a:rPr lang="en-US" altLang="en-US" sz="2800" b="1" dirty="0">
                <a:solidFill>
                  <a:srgbClr val="000000"/>
                </a:solidFill>
                <a:ea typeface="+mn-ea"/>
                <a:cs typeface="+mn-cs"/>
              </a:rPr>
              <a:t/>
            </a:r>
            <a:br>
              <a:rPr lang="en-US" altLang="en-US" sz="2800" b="1" dirty="0">
                <a:solidFill>
                  <a:srgbClr val="000000"/>
                </a:solidFill>
                <a:ea typeface="+mn-ea"/>
                <a:cs typeface="+mn-cs"/>
              </a:rPr>
            </a:br>
            <a:r>
              <a:rPr lang="en-US" altLang="en-US" sz="2800" b="1" dirty="0">
                <a:solidFill>
                  <a:srgbClr val="000000"/>
                </a:solidFill>
                <a:ea typeface="+mn-ea"/>
                <a:cs typeface="+mn-cs"/>
              </a:rPr>
              <a:t/>
            </a:r>
            <a:br>
              <a:rPr lang="en-US" altLang="en-US" sz="2800" b="1" dirty="0">
                <a:solidFill>
                  <a:srgbClr val="000000"/>
                </a:solidFill>
                <a:ea typeface="+mn-ea"/>
                <a:cs typeface="+mn-cs"/>
              </a:rPr>
            </a:br>
            <a:r>
              <a:rPr lang="en-US" altLang="en-US" sz="3200" b="1" dirty="0">
                <a:solidFill>
                  <a:srgbClr val="000000"/>
                </a:solidFill>
                <a:latin typeface="Times New Roman" panose="02020603050405020304" pitchFamily="18" charset="0"/>
                <a:ea typeface="+mn-ea"/>
                <a:cs typeface="Times New Roman" panose="02020603050405020304" pitchFamily="18" charset="0"/>
              </a:rPr>
              <a:t>TIẾT </a:t>
            </a:r>
            <a:r>
              <a:rPr lang="en-US" altLang="en-US" sz="3200" b="1" dirty="0" smtClean="0">
                <a:solidFill>
                  <a:srgbClr val="000000"/>
                </a:solidFill>
                <a:latin typeface="Times New Roman" panose="02020603050405020304" pitchFamily="18" charset="0"/>
                <a:ea typeface="+mn-ea"/>
                <a:cs typeface="Times New Roman" panose="02020603050405020304" pitchFamily="18" charset="0"/>
              </a:rPr>
              <a:t>125</a:t>
            </a:r>
            <a:r>
              <a:rPr lang="en-US" altLang="en-US" sz="3200" dirty="0" smtClean="0">
                <a:solidFill>
                  <a:srgbClr val="000000"/>
                </a:solidFill>
                <a:latin typeface="Times New Roman" panose="02020603050405020304" pitchFamily="18" charset="0"/>
                <a:ea typeface="+mn-ea"/>
                <a:cs typeface="Times New Roman" panose="02020603050405020304" pitchFamily="18" charset="0"/>
              </a:rPr>
              <a:t>:</a:t>
            </a:r>
            <a:r>
              <a:rPr lang="en-US" altLang="en-US" sz="3200" dirty="0" smtClean="0">
                <a:solidFill>
                  <a:srgbClr val="FF3300"/>
                </a:solidFill>
                <a:latin typeface="Times New Roman" panose="02020603050405020304" pitchFamily="18" charset="0"/>
                <a:ea typeface="+mn-ea"/>
                <a:cs typeface="Times New Roman" panose="02020603050405020304" pitchFamily="18" charset="0"/>
              </a:rPr>
              <a:t>   </a:t>
            </a:r>
            <a:r>
              <a:rPr lang="en-US" altLang="en-US" sz="6600" dirty="0">
                <a:solidFill>
                  <a:srgbClr val="FF3300"/>
                </a:solidFill>
                <a:latin typeface="Times New Roman" panose="02020603050405020304" pitchFamily="18" charset="0"/>
                <a:ea typeface="+mn-ea"/>
                <a:cs typeface="Times New Roman" panose="02020603050405020304" pitchFamily="18" charset="0"/>
              </a:rPr>
              <a:t/>
            </a:r>
            <a:br>
              <a:rPr lang="en-US" altLang="en-US" sz="6600" dirty="0">
                <a:solidFill>
                  <a:srgbClr val="FF3300"/>
                </a:solidFill>
                <a:latin typeface="Times New Roman" panose="02020603050405020304" pitchFamily="18" charset="0"/>
                <a:ea typeface="+mn-ea"/>
                <a:cs typeface="Times New Roman" panose="02020603050405020304" pitchFamily="18" charset="0"/>
              </a:rPr>
            </a:br>
            <a:r>
              <a:rPr lang="en-US" altLang="en-US" sz="6600" b="1" dirty="0" smtClean="0">
                <a:solidFill>
                  <a:srgbClr val="FF0000"/>
                </a:solidFill>
                <a:latin typeface="Times New Roman" panose="02020603050405020304" pitchFamily="18" charset="0"/>
                <a:ea typeface="+mn-ea"/>
                <a:cs typeface="Times New Roman" panose="02020603050405020304" pitchFamily="18" charset="0"/>
              </a:rPr>
              <a:t>CẢM THỤ:</a:t>
            </a:r>
            <a:r>
              <a:rPr lang="en-US" altLang="en-US" sz="6600" dirty="0" smtClean="0">
                <a:solidFill>
                  <a:srgbClr val="FF3300"/>
                </a:solidFill>
                <a:latin typeface="Times New Roman" panose="02020603050405020304" pitchFamily="18" charset="0"/>
                <a:ea typeface="+mn-ea"/>
                <a:cs typeface="Times New Roman" panose="02020603050405020304" pitchFamily="18" charset="0"/>
              </a:rPr>
              <a:t/>
            </a:r>
            <a:br>
              <a:rPr lang="en-US" altLang="en-US" sz="6600" dirty="0" smtClean="0">
                <a:solidFill>
                  <a:srgbClr val="FF3300"/>
                </a:solidFill>
                <a:latin typeface="Times New Roman" panose="02020603050405020304" pitchFamily="18" charset="0"/>
                <a:ea typeface="+mn-ea"/>
                <a:cs typeface="Times New Roman" panose="02020603050405020304" pitchFamily="18" charset="0"/>
              </a:rPr>
            </a:br>
            <a:r>
              <a:rPr lang="en-US" altLang="en-US" sz="6600" b="1" dirty="0" smtClean="0">
                <a:solidFill>
                  <a:srgbClr val="FF3300"/>
                </a:solidFill>
                <a:latin typeface="Times New Roman" panose="02020603050405020304" pitchFamily="18" charset="0"/>
                <a:ea typeface="+mn-ea"/>
                <a:cs typeface="Times New Roman" panose="02020603050405020304" pitchFamily="18" charset="0"/>
              </a:rPr>
              <a:t>BỨC </a:t>
            </a:r>
            <a:r>
              <a:rPr lang="en-US" altLang="en-US" sz="6600" b="1" dirty="0">
                <a:solidFill>
                  <a:srgbClr val="FF3300"/>
                </a:solidFill>
                <a:latin typeface="Times New Roman" panose="02020603050405020304" pitchFamily="18" charset="0"/>
                <a:ea typeface="+mn-ea"/>
                <a:cs typeface="Times New Roman" panose="02020603050405020304" pitchFamily="18" charset="0"/>
              </a:rPr>
              <a:t>THƯ </a:t>
            </a:r>
            <a:r>
              <a:rPr lang="en-US" altLang="en-US" sz="6600" b="1" dirty="0" smtClean="0">
                <a:solidFill>
                  <a:srgbClr val="FF3300"/>
                </a:solidFill>
                <a:latin typeface="Times New Roman" panose="02020603050405020304" pitchFamily="18" charset="0"/>
                <a:ea typeface="+mn-ea"/>
                <a:cs typeface="Times New Roman" panose="02020603050405020304" pitchFamily="18" charset="0"/>
              </a:rPr>
              <a:t/>
            </a:r>
            <a:br>
              <a:rPr lang="en-US" altLang="en-US" sz="6600" b="1" dirty="0" smtClean="0">
                <a:solidFill>
                  <a:srgbClr val="FF3300"/>
                </a:solidFill>
                <a:latin typeface="Times New Roman" panose="02020603050405020304" pitchFamily="18" charset="0"/>
                <a:ea typeface="+mn-ea"/>
                <a:cs typeface="Times New Roman" panose="02020603050405020304" pitchFamily="18" charset="0"/>
              </a:rPr>
            </a:br>
            <a:r>
              <a:rPr lang="en-US" altLang="en-US" sz="6600" b="1" dirty="0" smtClean="0">
                <a:solidFill>
                  <a:srgbClr val="FF3300"/>
                </a:solidFill>
                <a:latin typeface="Times New Roman" panose="02020603050405020304" pitchFamily="18" charset="0"/>
                <a:ea typeface="+mn-ea"/>
                <a:cs typeface="Times New Roman" panose="02020603050405020304" pitchFamily="18" charset="0"/>
              </a:rPr>
              <a:t>CỦA </a:t>
            </a:r>
            <a:r>
              <a:rPr lang="en-US" altLang="en-US" sz="6600" b="1" dirty="0">
                <a:solidFill>
                  <a:srgbClr val="FF3300"/>
                </a:solidFill>
                <a:latin typeface="Times New Roman" panose="02020603050405020304" pitchFamily="18" charset="0"/>
                <a:ea typeface="+mn-ea"/>
                <a:cs typeface="Times New Roman" panose="02020603050405020304" pitchFamily="18" charset="0"/>
              </a:rPr>
              <a:t>THỦ LĨNH DA </a:t>
            </a:r>
            <a:r>
              <a:rPr lang="en-US" altLang="en-US" sz="6600" b="1" dirty="0" smtClean="0">
                <a:solidFill>
                  <a:srgbClr val="FF3300"/>
                </a:solidFill>
                <a:latin typeface="Times New Roman" panose="02020603050405020304" pitchFamily="18" charset="0"/>
                <a:ea typeface="+mn-ea"/>
                <a:cs typeface="Times New Roman" panose="02020603050405020304" pitchFamily="18" charset="0"/>
              </a:rPr>
              <a:t>ĐỎ</a:t>
            </a:r>
            <a:br>
              <a:rPr lang="en-US" altLang="en-US" sz="6600" b="1" dirty="0" smtClean="0">
                <a:solidFill>
                  <a:srgbClr val="FF3300"/>
                </a:solidFill>
                <a:latin typeface="Times New Roman" panose="02020603050405020304" pitchFamily="18" charset="0"/>
                <a:ea typeface="+mn-ea"/>
                <a:cs typeface="Times New Roman" panose="02020603050405020304" pitchFamily="18" charset="0"/>
              </a:rPr>
            </a:br>
            <a:r>
              <a:rPr lang="en-US" altLang="en-US" sz="6600" b="1" dirty="0" smtClean="0">
                <a:solidFill>
                  <a:srgbClr val="FF3300"/>
                </a:solidFill>
                <a:latin typeface="Times New Roman" panose="02020603050405020304" pitchFamily="18" charset="0"/>
                <a:ea typeface="+mn-ea"/>
                <a:cs typeface="Times New Roman" panose="02020603050405020304" pitchFamily="18" charset="0"/>
              </a:rPr>
              <a:t/>
            </a:r>
            <a:br>
              <a:rPr lang="en-US" altLang="en-US" sz="6600" b="1" dirty="0" smtClean="0">
                <a:solidFill>
                  <a:srgbClr val="FF3300"/>
                </a:solidFill>
                <a:latin typeface="Times New Roman" panose="02020603050405020304" pitchFamily="18" charset="0"/>
                <a:ea typeface="+mn-ea"/>
                <a:cs typeface="Times New Roman" panose="02020603050405020304" pitchFamily="18" charset="0"/>
              </a:rPr>
            </a:br>
            <a:r>
              <a:rPr lang="en-US" altLang="en-US" sz="3200" b="1" dirty="0" smtClean="0">
                <a:solidFill>
                  <a:srgbClr val="FF3300"/>
                </a:solidFill>
                <a:latin typeface="Times New Roman" panose="02020603050405020304" pitchFamily="18" charset="0"/>
                <a:ea typeface="+mn-ea"/>
                <a:cs typeface="Times New Roman" panose="02020603050405020304" pitchFamily="18" charset="0"/>
              </a:rPr>
              <a:t>GV: NGUYỄN THỊ BÌNH</a:t>
            </a:r>
            <a:endParaRPr lang="en-US" sz="1800" dirty="0" smtClean="0"/>
          </a:p>
        </p:txBody>
      </p:sp>
    </p:spTree>
    <p:extLst>
      <p:ext uri="{BB962C8B-B14F-4D97-AF65-F5344CB8AC3E}">
        <p14:creationId xmlns="" xmlns:p14="http://schemas.microsoft.com/office/powerpoint/2010/main" val="98803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
            <a:ext cx="12192000" cy="1142999"/>
          </a:xfrm>
        </p:spPr>
        <p:txBody>
          <a:bodyPr/>
          <a:lstStyle/>
          <a:p>
            <a:pPr marL="0" indent="0">
              <a:buNone/>
            </a:pPr>
            <a:r>
              <a:rPr lang="en-US" altLang="en-US" b="1" dirty="0" err="1" smtClean="0">
                <a:latin typeface="Times New Roman" panose="02020603050405020304" pitchFamily="18" charset="0"/>
                <a:cs typeface="Times New Roman" panose="02020603050405020304" pitchFamily="18" charset="0"/>
              </a:rPr>
              <a:t>Bài</a:t>
            </a:r>
            <a:r>
              <a:rPr lang="en-US" altLang="en-US" b="1" dirty="0" smtClean="0">
                <a:latin typeface="Times New Roman" panose="02020603050405020304" pitchFamily="18" charset="0"/>
                <a:cs typeface="Times New Roman" panose="02020603050405020304" pitchFamily="18" charset="0"/>
              </a:rPr>
              <a:t> </a:t>
            </a:r>
            <a:r>
              <a:rPr lang="en-US" altLang="en-US" b="1" dirty="0" err="1" smtClean="0">
                <a:latin typeface="Times New Roman" panose="02020603050405020304" pitchFamily="18" charset="0"/>
                <a:cs typeface="Times New Roman" panose="02020603050405020304" pitchFamily="18" charset="0"/>
              </a:rPr>
              <a:t>tập</a:t>
            </a:r>
            <a:r>
              <a:rPr lang="en-US" altLang="en-US" b="1" dirty="0" smtClean="0">
                <a:latin typeface="Times New Roman" panose="02020603050405020304" pitchFamily="18" charset="0"/>
                <a:cs typeface="Times New Roman" panose="02020603050405020304" pitchFamily="18" charset="0"/>
              </a:rPr>
              <a:t> 2</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Viết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đoạn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văn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khoảng</a:t>
            </a:r>
            <a:r>
              <a:rPr lang="en-US" altLang="en-US" dirty="0" smtClean="0">
                <a:latin typeface="Times New Roman" panose="02020603050405020304" pitchFamily="18" charset="0"/>
                <a:cs typeface="Times New Roman" panose="02020603050405020304" pitchFamily="18" charset="0"/>
              </a:rPr>
              <a:t> 7 </a:t>
            </a:r>
            <a:r>
              <a:rPr lang="en-US" altLang="en-US" dirty="0" err="1" smtClean="0">
                <a:latin typeface="Times New Roman" panose="02020603050405020304" pitchFamily="18" charset="0"/>
                <a:cs typeface="Times New Roman" panose="02020603050405020304" pitchFamily="18" charset="0"/>
              </a:rPr>
              <a:t>câu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nêu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cảm</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của</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em</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về</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mảnh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đất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của</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người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da</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đỏ</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Gạch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chân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câu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trần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đơn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có</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từ</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1 </a:t>
            </a:r>
            <a:r>
              <a:rPr lang="en-US" altLang="en-US" dirty="0" err="1" smtClean="0">
                <a:latin typeface="Times New Roman" panose="02020603050405020304" pitchFamily="18" charset="0"/>
                <a:cs typeface="Times New Roman" panose="02020603050405020304" pitchFamily="18" charset="0"/>
              </a:rPr>
              <a:t>phép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từ</a:t>
            </a:r>
            <a:r>
              <a:rPr lang="en-US" altLang="en-US" dirty="0" smtClean="0">
                <a:latin typeface="Times New Roman" panose="02020603050405020304" pitchFamily="18" charset="0"/>
                <a:cs typeface="Times New Roman" panose="02020603050405020304" pitchFamily="18" charset="0"/>
              </a:rPr>
              <a:t> so </a:t>
            </a:r>
            <a:r>
              <a:rPr lang="en-US" altLang="en-US" dirty="0" err="1" smtClean="0">
                <a:latin typeface="Times New Roman" panose="02020603050405020304" pitchFamily="18" charset="0"/>
                <a:cs typeface="Times New Roman" panose="02020603050405020304" pitchFamily="18" charset="0"/>
              </a:rPr>
              <a:t>sánh</a:t>
            </a:r>
            <a:endParaRPr lang="en-US" alt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0" y="1304368"/>
            <a:ext cx="12191999" cy="5693866"/>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Gợi</a:t>
            </a:r>
            <a:r>
              <a:rPr lang="en-US" sz="2800" b="1" u="sng" dirty="0" smtClean="0">
                <a:latin typeface="Times New Roman" pitchFamily="18" charset="0"/>
                <a:cs typeface="Times New Roman" pitchFamily="18" charset="0"/>
              </a:rPr>
              <a:t> ý:</a:t>
            </a:r>
          </a:p>
          <a:p>
            <a:r>
              <a:rPr lang="en-US" sz="2800" b="1" dirty="0" err="1" smtClean="0">
                <a:solidFill>
                  <a:srgbClr val="FF0000"/>
                </a:solidFill>
                <a:latin typeface="Times New Roman" pitchFamily="18" charset="0"/>
                <a:cs typeface="Times New Roman" pitchFamily="18" charset="0"/>
              </a:rPr>
              <a:t>Hình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thức</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Khoảng</a:t>
            </a:r>
            <a:r>
              <a:rPr lang="en-US" sz="2800" dirty="0" smtClean="0">
                <a:latin typeface="Times New Roman" pitchFamily="18" charset="0"/>
                <a:cs typeface="Times New Roman" pitchFamily="18" charset="0"/>
              </a:rPr>
              <a:t> 7 (+- 2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câu</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trần</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thuật</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đơn</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có</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từ</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là</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và</a:t>
            </a:r>
            <a:r>
              <a:rPr lang="en-US" altLang="en-US" sz="2800" dirty="0" smtClean="0">
                <a:latin typeface="Times New Roman" pitchFamily="18" charset="0"/>
                <a:cs typeface="Times New Roman" pitchFamily="18" charset="0"/>
              </a:rPr>
              <a:t> 1 </a:t>
            </a:r>
            <a:r>
              <a:rPr lang="en-US" altLang="en-US" sz="2800" dirty="0" err="1" smtClean="0">
                <a:latin typeface="Times New Roman" pitchFamily="18" charset="0"/>
                <a:cs typeface="Times New Roman" pitchFamily="18" charset="0"/>
              </a:rPr>
              <a:t>phép</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tu</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từ</a:t>
            </a:r>
            <a:r>
              <a:rPr lang="en-US" altLang="en-US" sz="2800" dirty="0" smtClean="0">
                <a:latin typeface="Times New Roman" pitchFamily="18" charset="0"/>
                <a:cs typeface="Times New Roman" pitchFamily="18" charset="0"/>
              </a:rPr>
              <a:t> so </a:t>
            </a:r>
            <a:r>
              <a:rPr lang="en-US" altLang="en-US" sz="2800" dirty="0" err="1" smtClean="0">
                <a:latin typeface="Times New Roman" pitchFamily="18" charset="0"/>
                <a:cs typeface="Times New Roman" pitchFamily="18" charset="0"/>
              </a:rPr>
              <a:t>sánh</a:t>
            </a:r>
            <a:endParaRPr lang="en-US" sz="2800" dirty="0" smtClean="0">
              <a:latin typeface="Times New Roman" pitchFamily="18" charset="0"/>
              <a:cs typeface="Times New Roman" pitchFamily="18" charset="0"/>
            </a:endParaRPr>
          </a:p>
          <a:p>
            <a:r>
              <a:rPr lang="en-US" sz="2800" b="1" dirty="0" err="1" smtClean="0">
                <a:solidFill>
                  <a:srgbClr val="FF0000"/>
                </a:solidFill>
                <a:latin typeface="Times New Roman" pitchFamily="18" charset="0"/>
                <a:cs typeface="Times New Roman" pitchFamily="18" charset="0"/>
              </a:rPr>
              <a:t>Nội</a:t>
            </a:r>
            <a:r>
              <a:rPr lang="en-US" sz="2800" b="1" dirty="0" smtClean="0">
                <a:solidFill>
                  <a:srgbClr val="FF0000"/>
                </a:solidFill>
                <a:latin typeface="Times New Roman" pitchFamily="18" charset="0"/>
                <a:cs typeface="Times New Roman" pitchFamily="18" charset="0"/>
              </a:rPr>
              <a:t> dung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đẹp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bao</a:t>
            </a:r>
            <a:r>
              <a:rPr lang="en-US" sz="2800" dirty="0" smtClean="0">
                <a:latin typeface="Times New Roman" pitchFamily="18" charset="0"/>
                <a:cs typeface="Times New Roman" pitchFamily="18" charset="0"/>
              </a:rPr>
              <a:t> la, </a:t>
            </a:r>
            <a:r>
              <a:rPr lang="en-US" sz="2800" dirty="0" err="1" smtClean="0">
                <a:latin typeface="Times New Roman" pitchFamily="18" charset="0"/>
                <a:cs typeface="Times New Roman" pitchFamily="18" charset="0"/>
              </a:rPr>
              <a:t>dòng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sông</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suối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tuyệt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đẹp</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thú</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Mảnh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Trân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thú</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6286444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linds(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altLang="en-US" smtClean="0"/>
          </a:p>
        </p:txBody>
      </p:sp>
      <p:pic>
        <p:nvPicPr>
          <p:cNvPr id="7" name="Content Placeholder 6"/>
          <p:cNvPicPr>
            <a:picLocks noGrp="1" noChangeAspect="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1638300" y="263526"/>
            <a:ext cx="8610600" cy="6278563"/>
          </a:xfrm>
        </p:spPr>
      </p:pic>
    </p:spTree>
    <p:extLst>
      <p:ext uri="{BB962C8B-B14F-4D97-AF65-F5344CB8AC3E}">
        <p14:creationId xmlns="" xmlns:p14="http://schemas.microsoft.com/office/powerpoint/2010/main" val="2761072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76400" y="1828800"/>
            <a:ext cx="4038600" cy="4648200"/>
          </a:xfrm>
        </p:spPr>
        <p:txBody>
          <a:bodyPr/>
          <a:lstStyle/>
          <a:p>
            <a:pPr marL="0" indent="0" algn="just">
              <a:lnSpc>
                <a:spcPct val="150000"/>
              </a:lnSpc>
              <a:buNone/>
            </a:pPr>
            <a:r>
              <a:rPr lang="en-US" altLang="en-US" sz="1800" b="1" i="1">
                <a:solidFill>
                  <a:srgbClr val="000000"/>
                </a:solidFill>
                <a:latin typeface="Times New Roman" panose="02020603050405020304" pitchFamily="18" charset="0"/>
                <a:cs typeface="Times New Roman" panose="02020603050405020304" pitchFamily="18" charset="0"/>
              </a:rPr>
              <a:t>Câu hỏi:</a:t>
            </a:r>
          </a:p>
          <a:p>
            <a:pPr marL="0" indent="0" algn="just">
              <a:lnSpc>
                <a:spcPct val="150000"/>
              </a:lnSpc>
              <a:buNone/>
            </a:pPr>
            <a:r>
              <a:rPr lang="en-US" altLang="en-US" sz="1800" b="1" i="1">
                <a:solidFill>
                  <a:srgbClr val="000000"/>
                </a:solidFill>
                <a:latin typeface="Times New Roman" panose="02020603050405020304" pitchFamily="18" charset="0"/>
                <a:cs typeface="Times New Roman" panose="02020603050405020304" pitchFamily="18" charset="0"/>
              </a:rPr>
              <a:t>- Thủ lĩnh Xi – át – tơn là ai? </a:t>
            </a:r>
            <a:r>
              <a:rPr lang="en-US" altLang="en-US" sz="1800" i="1">
                <a:solidFill>
                  <a:srgbClr val="000000"/>
                </a:solidFill>
                <a:latin typeface="Times New Roman" panose="02020603050405020304" pitchFamily="18" charset="0"/>
                <a:cs typeface="Times New Roman" panose="02020603050405020304" pitchFamily="18" charset="0"/>
              </a:rPr>
              <a:t>……..</a:t>
            </a:r>
          </a:p>
          <a:p>
            <a:pPr marL="0" indent="0" algn="just">
              <a:lnSpc>
                <a:spcPct val="150000"/>
              </a:lnSpc>
              <a:buNone/>
            </a:pPr>
            <a:r>
              <a:rPr lang="en-US" altLang="en-US" sz="1800" b="1" i="1">
                <a:solidFill>
                  <a:srgbClr val="000000"/>
                </a:solidFill>
                <a:latin typeface="Times New Roman" panose="02020603050405020304" pitchFamily="18" charset="0"/>
                <a:cs typeface="Times New Roman" panose="02020603050405020304" pitchFamily="18" charset="0"/>
              </a:rPr>
              <a:t>- Nêu xuất xứ của văn bản này?</a:t>
            </a:r>
            <a:r>
              <a:rPr lang="en-US" altLang="en-US" sz="1800" i="1">
                <a:solidFill>
                  <a:srgbClr val="000000"/>
                </a:solidFill>
                <a:latin typeface="Times New Roman" panose="02020603050405020304" pitchFamily="18" charset="0"/>
                <a:cs typeface="Times New Roman" panose="02020603050405020304" pitchFamily="18" charset="0"/>
              </a:rPr>
              <a:t>...........</a:t>
            </a:r>
            <a:endParaRPr lang="en-US" altLang="en-US" sz="1800" i="1">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endParaRPr lang="en-US" altLang="en-US" sz="1800" b="1" i="1">
              <a:solidFill>
                <a:srgbClr val="000000"/>
              </a:solidFill>
              <a:latin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US" altLang="en-US" sz="1800" b="1" i="1">
                <a:solidFill>
                  <a:srgbClr val="000000"/>
                </a:solidFill>
                <a:latin typeface="Times New Roman" panose="02020603050405020304" pitchFamily="18" charset="0"/>
                <a:cs typeface="Times New Roman" panose="02020603050405020304" pitchFamily="18" charset="0"/>
              </a:rPr>
              <a:t>- Văn bản này thuộc kiểu văn bản gì?</a:t>
            </a:r>
            <a:r>
              <a:rPr lang="en-US" altLang="en-US" sz="1800" i="1">
                <a:solidFill>
                  <a:srgbClr val="000000"/>
                </a:solidFill>
                <a:latin typeface="Times New Roman" panose="02020603050405020304" pitchFamily="18" charset="0"/>
                <a:cs typeface="Times New Roman" panose="02020603050405020304" pitchFamily="18" charset="0"/>
              </a:rPr>
              <a:t>............</a:t>
            </a:r>
          </a:p>
          <a:p>
            <a:pPr marL="0" indent="0" algn="just">
              <a:lnSpc>
                <a:spcPct val="150000"/>
              </a:lnSpc>
              <a:spcAft>
                <a:spcPts val="800"/>
              </a:spcAft>
              <a:buNone/>
            </a:pPr>
            <a:r>
              <a:rPr lang="en-US" altLang="en-US" sz="1800" b="1" i="1">
                <a:solidFill>
                  <a:srgbClr val="000000"/>
                </a:solidFill>
                <a:latin typeface="Times New Roman" panose="02020603050405020304" pitchFamily="18" charset="0"/>
                <a:cs typeface="Times New Roman" panose="02020603050405020304" pitchFamily="18" charset="0"/>
              </a:rPr>
              <a:t>- Phương thức biểu đạt của bài là gì?</a:t>
            </a:r>
            <a:r>
              <a:rPr lang="en-US" altLang="en-US" sz="1800" i="1">
                <a:solidFill>
                  <a:srgbClr val="000000"/>
                </a:solidFill>
                <a:latin typeface="Times New Roman" panose="02020603050405020304" pitchFamily="18" charset="0"/>
                <a:cs typeface="Times New Roman" panose="02020603050405020304" pitchFamily="18" charset="0"/>
              </a:rPr>
              <a:t>............</a:t>
            </a:r>
            <a:endParaRPr lang="en-US" altLang="en-US" sz="1800" i="1">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altLang="en-US" sz="1800" b="1" i="1">
                <a:solidFill>
                  <a:srgbClr val="000000"/>
                </a:solidFill>
                <a:latin typeface="Times New Roman" panose="02020603050405020304" pitchFamily="18" charset="0"/>
                <a:cs typeface="Times New Roman" panose="02020603050405020304" pitchFamily="18" charset="0"/>
              </a:rPr>
              <a:t>- Bố cục của văn bản gồm mấy phần? Nội dung của từng phần là gì?</a:t>
            </a:r>
            <a:r>
              <a:rPr lang="en-US" altLang="en-US" sz="1800" i="1">
                <a:solidFill>
                  <a:srgbClr val="000000"/>
                </a:solidFill>
                <a:latin typeface="Times New Roman" panose="02020603050405020304" pitchFamily="18" charset="0"/>
                <a:cs typeface="Times New Roman" panose="02020603050405020304" pitchFamily="18" charset="0"/>
              </a:rPr>
              <a:t>............</a:t>
            </a:r>
            <a:endParaRPr lang="en-US" altLang="en-US" sz="1800" i="1">
              <a:solidFill>
                <a:srgbClr val="000000"/>
              </a:solidFill>
            </a:endParaRPr>
          </a:p>
          <a:p>
            <a:pPr marL="0" indent="0"/>
            <a:endParaRPr lang="en-US" altLang="en-US" b="1" i="1" smtClean="0"/>
          </a:p>
        </p:txBody>
      </p:sp>
      <p:sp>
        <p:nvSpPr>
          <p:cNvPr id="4" name="Content Placeholder 3"/>
          <p:cNvSpPr>
            <a:spLocks noGrp="1"/>
          </p:cNvSpPr>
          <p:nvPr>
            <p:ph sz="half" idx="2"/>
          </p:nvPr>
        </p:nvSpPr>
        <p:spPr>
          <a:xfrm>
            <a:off x="5715000" y="2286000"/>
            <a:ext cx="4495800" cy="4572000"/>
          </a:xfrm>
        </p:spPr>
        <p:txBody>
          <a:bodyPr/>
          <a:lstStyle/>
          <a:p>
            <a:pPr marL="0" indent="0" algn="just">
              <a:lnSpc>
                <a:spcPct val="150000"/>
              </a:lnSpc>
              <a:buNone/>
            </a:pPr>
            <a:r>
              <a:rPr lang="pt-BR" altLang="en-US" sz="1800" b="1">
                <a:solidFill>
                  <a:srgbClr val="FF0000"/>
                </a:solidFill>
                <a:latin typeface="Times New Roman" panose="02020603050405020304" pitchFamily="18" charset="0"/>
                <a:cs typeface="Times New Roman" panose="02020603050405020304" pitchFamily="18" charset="0"/>
              </a:rPr>
              <a:t>- Thủ lĩnh Xi - át - tơn, người da đỏ.</a:t>
            </a:r>
          </a:p>
          <a:p>
            <a:pPr marL="0" indent="0">
              <a:lnSpc>
                <a:spcPct val="150000"/>
              </a:lnSpc>
              <a:buNone/>
            </a:pPr>
            <a:r>
              <a:rPr lang="pt-BR" altLang="en-US" sz="1800" b="1">
                <a:solidFill>
                  <a:srgbClr val="FF0000"/>
                </a:solidFill>
                <a:latin typeface="Times New Roman" panose="02020603050405020304" pitchFamily="18" charset="0"/>
                <a:cs typeface="Times New Roman" panose="02020603050405020304" pitchFamily="18" charset="0"/>
              </a:rPr>
              <a:t>- Xuất xứ: </a:t>
            </a:r>
            <a:r>
              <a:rPr lang="en-US" altLang="en-US" sz="1800" b="1">
                <a:solidFill>
                  <a:srgbClr val="FF0000"/>
                </a:solidFill>
                <a:latin typeface="Times New Roman" panose="02020603050405020304" pitchFamily="18" charset="0"/>
              </a:rPr>
              <a:t>Văn bản là bức thư của thủ lĩnhXi-át tơn gửi Tổng thống Mĩ Phreng-klin Pi-ơ-xơ.</a:t>
            </a:r>
            <a:endParaRPr lang="en-US" altLang="en-US" sz="1800" b="1">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US" altLang="en-US" sz="1800" b="1" smtClean="0">
                <a:solidFill>
                  <a:srgbClr val="FF0000"/>
                </a:solidFill>
                <a:latin typeface="Times New Roman" panose="02020603050405020304" pitchFamily="18" charset="0"/>
              </a:rPr>
              <a:t>- Kiểu văn bản:</a:t>
            </a:r>
            <a:r>
              <a:rPr lang="en-US" altLang="en-US" sz="1800" b="1" smtClean="0">
                <a:solidFill>
                  <a:srgbClr val="FF0000"/>
                </a:solidFill>
                <a:latin typeface="Times New Roman" panose="02020603050405020304" pitchFamily="18" charset="0"/>
                <a:cs typeface="Times New Roman" panose="02020603050405020304" pitchFamily="18" charset="0"/>
              </a:rPr>
              <a:t> </a:t>
            </a:r>
            <a:r>
              <a:rPr lang="en-US" altLang="en-US" sz="1800" b="1">
                <a:solidFill>
                  <a:srgbClr val="FF0000"/>
                </a:solidFill>
                <a:latin typeface="Times New Roman" panose="02020603050405020304" pitchFamily="18" charset="0"/>
              </a:rPr>
              <a:t>văn bản nhật dụng về chủ đề thiên nhiên và môi trường.</a:t>
            </a:r>
          </a:p>
          <a:p>
            <a:pPr marL="0" indent="0">
              <a:lnSpc>
                <a:spcPct val="150000"/>
              </a:lnSpc>
              <a:buNone/>
            </a:pPr>
            <a:r>
              <a:rPr lang="en-US" altLang="en-US" sz="1800" b="1">
                <a:solidFill>
                  <a:srgbClr val="FF0000"/>
                </a:solidFill>
                <a:latin typeface="Times New Roman" panose="02020603050405020304" pitchFamily="18" charset="0"/>
              </a:rPr>
              <a:t>- PTBĐ: Miêu tả kết hợp biểu cảm</a:t>
            </a:r>
            <a:endParaRPr lang="en-US" altLang="en-US" sz="1800" b="1">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endParaRPr lang="en-US" altLang="en-US" sz="1800" b="1"/>
          </a:p>
        </p:txBody>
      </p:sp>
      <p:pic>
        <p:nvPicPr>
          <p:cNvPr id="7173" name="Picture 4"/>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2057400" y="152400"/>
            <a:ext cx="2819400" cy="156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p:nvPr/>
        </p:nvSpPr>
        <p:spPr>
          <a:xfrm>
            <a:off x="5525589" y="248194"/>
            <a:ext cx="4937760" cy="369332"/>
          </a:xfrm>
          <a:prstGeom prst="rect">
            <a:avLst/>
          </a:prstGeom>
          <a:noFill/>
        </p:spPr>
        <p:txBody>
          <a:bodyPr wrap="square" rtlCol="0">
            <a:spAutoFit/>
          </a:bodyPr>
          <a:lstStyle/>
          <a:p>
            <a:r>
              <a:rPr lang="en-US" b="1" dirty="0" smtClean="0"/>
              <a:t>I. KIẾN THỨC</a:t>
            </a:r>
            <a:endParaRPr lang="en-US" b="1" dirty="0"/>
          </a:p>
        </p:txBody>
      </p:sp>
    </p:spTree>
    <p:extLst>
      <p:ext uri="{BB962C8B-B14F-4D97-AF65-F5344CB8AC3E}">
        <p14:creationId xmlns="" xmlns:p14="http://schemas.microsoft.com/office/powerpoint/2010/main" val="953561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barn(inVertical)">
                                      <p:cBhvr>
                                        <p:cTn id="32" dur="500"/>
                                        <p:tgtEl>
                                          <p:spTgt spid="4">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barn(inVertical)">
                                      <p:cBhvr>
                                        <p:cTn id="42" dur="500"/>
                                        <p:tgtEl>
                                          <p:spTgt spid="4">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bwMode="auto">
          <a:xfrm>
            <a:off x="237067" y="2936875"/>
            <a:ext cx="1682044"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b="1">
                <a:solidFill>
                  <a:srgbClr val="CC0066"/>
                </a:solidFill>
                <a:latin typeface="Times New Roman" panose="02020603050405020304" pitchFamily="18" charset="0"/>
              </a:rPr>
              <a:t> Bố cục:</a:t>
            </a:r>
          </a:p>
        </p:txBody>
      </p:sp>
      <p:sp>
        <p:nvSpPr>
          <p:cNvPr id="7" name="Rectangle 13"/>
          <p:cNvSpPr>
            <a:spLocks noGrp="1" noChangeArrowheads="1"/>
          </p:cNvSpPr>
          <p:nvPr>
            <p:ph idx="1"/>
          </p:nvPr>
        </p:nvSpPr>
        <p:spPr>
          <a:xfrm>
            <a:off x="3262489" y="1143000"/>
            <a:ext cx="8229600" cy="4746625"/>
          </a:xfrm>
        </p:spPr>
        <p:txBody>
          <a:bodyPr>
            <a:spAutoFit/>
          </a:bodyPr>
          <a:lstStyle/>
          <a:p>
            <a:pPr marL="0" indent="0" eaLnBrk="1" hangingPunct="1">
              <a:buNone/>
            </a:pPr>
            <a:r>
              <a:rPr lang="en-US" altLang="en-US" sz="3600" b="1" i="1" smtClean="0">
                <a:solidFill>
                  <a:srgbClr val="FF3300"/>
                </a:solidFill>
                <a:latin typeface="Times New Roman" panose="02020603050405020304" pitchFamily="18" charset="0"/>
                <a:cs typeface="Times New Roman" panose="02020603050405020304" pitchFamily="18" charset="0"/>
              </a:rPr>
              <a:t>Đoạn </a:t>
            </a:r>
            <a:r>
              <a:rPr lang="en-US" altLang="en-US" sz="3600" b="1" i="1">
                <a:solidFill>
                  <a:srgbClr val="FF3300"/>
                </a:solidFill>
                <a:latin typeface="Times New Roman" panose="02020603050405020304" pitchFamily="18" charset="0"/>
                <a:cs typeface="Times New Roman" panose="02020603050405020304" pitchFamily="18" charset="0"/>
              </a:rPr>
              <a:t>1</a:t>
            </a:r>
            <a:r>
              <a:rPr lang="en-US" altLang="en-US" sz="3600" b="1" i="1">
                <a:solidFill>
                  <a:schemeClr val="accent2"/>
                </a:solidFill>
                <a:latin typeface="Times New Roman" panose="02020603050405020304" pitchFamily="18" charset="0"/>
                <a:cs typeface="Times New Roman" panose="02020603050405020304" pitchFamily="18" charset="0"/>
              </a:rPr>
              <a:t>: </a:t>
            </a:r>
            <a:r>
              <a:rPr lang="en-US" altLang="en-US" sz="3600" b="1">
                <a:solidFill>
                  <a:schemeClr val="accent2"/>
                </a:solidFill>
                <a:latin typeface="Times New Roman" panose="02020603050405020304" pitchFamily="18" charset="0"/>
                <a:cs typeface="Times New Roman" panose="02020603050405020304" pitchFamily="18" charset="0"/>
              </a:rPr>
              <a:t>Từ đầu </a:t>
            </a:r>
            <a:r>
              <a:rPr lang="en-US" altLang="en-US" sz="3600" b="1">
                <a:solidFill>
                  <a:schemeClr val="accent2"/>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sz="3600" b="1">
                <a:solidFill>
                  <a:schemeClr val="accent2"/>
                </a:solidFill>
                <a:latin typeface="Times New Roman" panose="02020603050405020304" pitchFamily="18" charset="0"/>
                <a:cs typeface="Times New Roman" panose="02020603050405020304" pitchFamily="18" charset="0"/>
              </a:rPr>
              <a:t> Chúng tôi:</a:t>
            </a:r>
            <a:r>
              <a:rPr lang="en-US" altLang="en-US" sz="3600" b="1" i="1">
                <a:solidFill>
                  <a:schemeClr val="accent2"/>
                </a:solidFill>
                <a:latin typeface="Times New Roman" panose="02020603050405020304" pitchFamily="18" charset="0"/>
                <a:cs typeface="Times New Roman" panose="02020603050405020304" pitchFamily="18" charset="0"/>
              </a:rPr>
              <a:t> Tình cảm của người da đỏ với thiên nhiên và “ đất mẹ”</a:t>
            </a:r>
          </a:p>
          <a:p>
            <a:pPr marL="0" indent="0" eaLnBrk="1" hangingPunct="1">
              <a:buNone/>
            </a:pPr>
            <a:r>
              <a:rPr lang="en-US" altLang="en-US" sz="3600" b="1" i="1" smtClean="0">
                <a:solidFill>
                  <a:srgbClr val="FF3300"/>
                </a:solidFill>
                <a:latin typeface="Times New Roman" panose="02020603050405020304" pitchFamily="18" charset="0"/>
                <a:cs typeface="Times New Roman" panose="02020603050405020304" pitchFamily="18" charset="0"/>
              </a:rPr>
              <a:t>Đoạn </a:t>
            </a:r>
            <a:r>
              <a:rPr lang="en-US" altLang="en-US" sz="3600" b="1" i="1">
                <a:solidFill>
                  <a:srgbClr val="FF3300"/>
                </a:solidFill>
                <a:latin typeface="Times New Roman" panose="02020603050405020304" pitchFamily="18" charset="0"/>
                <a:cs typeface="Times New Roman" panose="02020603050405020304" pitchFamily="18" charset="0"/>
              </a:rPr>
              <a:t>2</a:t>
            </a:r>
            <a:r>
              <a:rPr lang="en-US" altLang="en-US" sz="3600" b="1" i="1">
                <a:solidFill>
                  <a:schemeClr val="accent2"/>
                </a:solidFill>
                <a:latin typeface="Times New Roman" panose="02020603050405020304" pitchFamily="18" charset="0"/>
                <a:cs typeface="Times New Roman" panose="02020603050405020304" pitchFamily="18" charset="0"/>
              </a:rPr>
              <a:t>: </a:t>
            </a:r>
            <a:r>
              <a:rPr lang="en-US" altLang="en-US" sz="3600" b="1">
                <a:solidFill>
                  <a:schemeClr val="accent2"/>
                </a:solidFill>
                <a:latin typeface="Times New Roman" panose="02020603050405020304" pitchFamily="18" charset="0"/>
                <a:cs typeface="Times New Roman" panose="02020603050405020304" pitchFamily="18" charset="0"/>
              </a:rPr>
              <a:t>Tiếp </a:t>
            </a:r>
            <a:r>
              <a:rPr lang="en-US" altLang="en-US" sz="3600" b="1">
                <a:solidFill>
                  <a:schemeClr val="accent2"/>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sz="3600" b="1">
                <a:solidFill>
                  <a:schemeClr val="accent2"/>
                </a:solidFill>
                <a:latin typeface="Times New Roman" panose="02020603050405020304" pitchFamily="18" charset="0"/>
                <a:cs typeface="Times New Roman" panose="02020603050405020304" pitchFamily="18" charset="0"/>
              </a:rPr>
              <a:t> Sự ràng buộc:</a:t>
            </a:r>
            <a:r>
              <a:rPr lang="en-US" altLang="en-US" sz="3600" b="1" i="1">
                <a:solidFill>
                  <a:schemeClr val="accent2"/>
                </a:solidFill>
                <a:latin typeface="Times New Roman" panose="02020603050405020304" pitchFamily="18" charset="0"/>
                <a:cs typeface="Times New Roman" panose="02020603050405020304" pitchFamily="18" charset="0"/>
              </a:rPr>
              <a:t> Cách đối xử đới với thiên nhiên, môi trường giữa người da đỏ và người da </a:t>
            </a:r>
            <a:r>
              <a:rPr lang="en-US" altLang="en-US" sz="3600" b="1" i="1" smtClean="0">
                <a:solidFill>
                  <a:schemeClr val="accent2"/>
                </a:solidFill>
                <a:latin typeface="Times New Roman" panose="02020603050405020304" pitchFamily="18" charset="0"/>
                <a:cs typeface="Times New Roman" panose="02020603050405020304" pitchFamily="18" charset="0"/>
              </a:rPr>
              <a:t>trắng</a:t>
            </a:r>
            <a:endParaRPr lang="en-US" altLang="en-US" sz="3600" b="1" i="1">
              <a:solidFill>
                <a:schemeClr val="accent2"/>
              </a:solidFill>
              <a:latin typeface="Times New Roman" panose="02020603050405020304" pitchFamily="18" charset="0"/>
              <a:cs typeface="Times New Roman" panose="02020603050405020304" pitchFamily="18" charset="0"/>
            </a:endParaRPr>
          </a:p>
          <a:p>
            <a:pPr marL="0" indent="0" eaLnBrk="1" hangingPunct="1">
              <a:buNone/>
            </a:pPr>
            <a:r>
              <a:rPr lang="en-US" altLang="en-US" sz="3600" b="1" i="1" smtClean="0">
                <a:solidFill>
                  <a:srgbClr val="FF3300"/>
                </a:solidFill>
                <a:latin typeface="Times New Roman" panose="02020603050405020304" pitchFamily="18" charset="0"/>
                <a:cs typeface="Times New Roman" panose="02020603050405020304" pitchFamily="18" charset="0"/>
              </a:rPr>
              <a:t>Đoạn </a:t>
            </a:r>
            <a:r>
              <a:rPr lang="en-US" altLang="en-US" sz="3600" b="1" i="1">
                <a:solidFill>
                  <a:srgbClr val="FF3300"/>
                </a:solidFill>
                <a:latin typeface="Times New Roman" panose="02020603050405020304" pitchFamily="18" charset="0"/>
                <a:cs typeface="Times New Roman" panose="02020603050405020304" pitchFamily="18" charset="0"/>
              </a:rPr>
              <a:t>3</a:t>
            </a:r>
            <a:r>
              <a:rPr lang="en-US" altLang="en-US" sz="3600" b="1" i="1">
                <a:solidFill>
                  <a:schemeClr val="accent2"/>
                </a:solidFill>
                <a:latin typeface="Times New Roman" panose="02020603050405020304" pitchFamily="18" charset="0"/>
                <a:cs typeface="Times New Roman" panose="02020603050405020304" pitchFamily="18" charset="0"/>
              </a:rPr>
              <a:t>: </a:t>
            </a:r>
            <a:r>
              <a:rPr lang="en-US" altLang="en-US" sz="3600" b="1">
                <a:solidFill>
                  <a:schemeClr val="accent2"/>
                </a:solidFill>
                <a:latin typeface="Times New Roman" panose="02020603050405020304" pitchFamily="18" charset="0"/>
                <a:cs typeface="Times New Roman" panose="02020603050405020304" pitchFamily="18" charset="0"/>
              </a:rPr>
              <a:t>Phần còn lại:</a:t>
            </a:r>
            <a:r>
              <a:rPr lang="en-US" altLang="en-US" sz="3600" b="1" i="1">
                <a:solidFill>
                  <a:schemeClr val="accent2"/>
                </a:solidFill>
                <a:latin typeface="Times New Roman" panose="02020603050405020304" pitchFamily="18" charset="0"/>
                <a:cs typeface="Times New Roman" panose="02020603050405020304" pitchFamily="18" charset="0"/>
              </a:rPr>
              <a:t> Lời kiến nghị của người da đỏ đối với đất đai và môi </a:t>
            </a:r>
            <a:r>
              <a:rPr lang="en-US" altLang="en-US" sz="3600" b="1" i="1" smtClean="0">
                <a:solidFill>
                  <a:schemeClr val="accent2"/>
                </a:solidFill>
                <a:latin typeface="Times New Roman" panose="02020603050405020304" pitchFamily="18" charset="0"/>
                <a:cs typeface="Times New Roman" panose="02020603050405020304" pitchFamily="18" charset="0"/>
              </a:rPr>
              <a:t>trường</a:t>
            </a:r>
            <a:endParaRPr lang="en-US" altLang="en-US" sz="3600" b="1" i="1">
              <a:solidFill>
                <a:schemeClr val="accent2"/>
              </a:solidFill>
              <a:latin typeface="Times New Roman" panose="02020603050405020304" pitchFamily="18" charset="0"/>
              <a:cs typeface="Times New Roman" panose="02020603050405020304" pitchFamily="18" charset="0"/>
            </a:endParaRPr>
          </a:p>
        </p:txBody>
      </p:sp>
      <p:cxnSp>
        <p:nvCxnSpPr>
          <p:cNvPr id="3" name="Straight Arrow Connector 2"/>
          <p:cNvCxnSpPr>
            <a:stCxn id="6" idx="3"/>
          </p:cNvCxnSpPr>
          <p:nvPr/>
        </p:nvCxnSpPr>
        <p:spPr>
          <a:xfrm flipV="1">
            <a:off x="1919111" y="1682044"/>
            <a:ext cx="1343378" cy="15445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1919111" y="3202252"/>
            <a:ext cx="1343378" cy="16971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p:cNvCxnSpPr>
            <a:stCxn id="6" idx="3"/>
          </p:cNvCxnSpPr>
          <p:nvPr/>
        </p:nvCxnSpPr>
        <p:spPr>
          <a:xfrm flipV="1">
            <a:off x="1919111" y="3226593"/>
            <a:ext cx="1343378"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414350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barn(inVertical)">
                                      <p:cBhvr>
                                        <p:cTn id="19" dur="5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barn(inVertical)">
                                      <p:cBhvr>
                                        <p:cTn id="31" dur="500"/>
                                        <p:tgtEl>
                                          <p:spTgt spid="7">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barn(inVertical)">
                                      <p:cBhvr>
                                        <p:cTn id="4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131"/>
            <a:ext cx="4504765" cy="769441"/>
          </a:xfrm>
          <a:prstGeom prst="rect">
            <a:avLst/>
          </a:prstGeom>
          <a:noFill/>
        </p:spPr>
        <p:txBody>
          <a:bodyPr wrap="square" rtlCol="0">
            <a:spAutoFit/>
          </a:bodyPr>
          <a:lstStyle/>
          <a:p>
            <a:r>
              <a:rPr lang="en-US" sz="4400" b="1" dirty="0" smtClean="0"/>
              <a:t>II. BÀI TẬP</a:t>
            </a:r>
            <a:endParaRPr lang="en-US" sz="4400" b="1" dirty="0"/>
          </a:p>
        </p:txBody>
      </p:sp>
      <p:sp>
        <p:nvSpPr>
          <p:cNvPr id="5" name="TextBox 4"/>
          <p:cNvSpPr txBox="1"/>
          <p:nvPr/>
        </p:nvSpPr>
        <p:spPr>
          <a:xfrm>
            <a:off x="685800" y="1452282"/>
            <a:ext cx="9170894" cy="1477328"/>
          </a:xfrm>
          <a:prstGeom prst="rect">
            <a:avLst/>
          </a:prstGeom>
          <a:noFill/>
        </p:spPr>
        <p:txBody>
          <a:bodyPr wrap="square" rtlCol="0">
            <a:spAutoFit/>
          </a:bodyPr>
          <a:lstStyle/>
          <a:p>
            <a:r>
              <a:rPr lang="en-US" sz="3600" b="1" dirty="0" err="1" smtClean="0">
                <a:latin typeface="Times New Roman" pitchFamily="18" charset="0"/>
                <a:cs typeface="Times New Roman" pitchFamily="18" charset="0"/>
              </a:rPr>
              <a:t>Bài</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tập</a:t>
            </a:r>
            <a:r>
              <a:rPr lang="en-US" sz="3600" b="1" dirty="0" smtClean="0">
                <a:latin typeface="Times New Roman" pitchFamily="18" charset="0"/>
                <a:cs typeface="Times New Roman" pitchFamily="18" charset="0"/>
              </a:rPr>
              <a:t> 1: </a:t>
            </a:r>
            <a:r>
              <a:rPr lang="en-US" sz="3600" b="1" dirty="0" err="1" smtClean="0">
                <a:latin typeface="Times New Roman" pitchFamily="18" charset="0"/>
                <a:cs typeface="Times New Roman" pitchFamily="18" charset="0"/>
              </a:rPr>
              <a:t>Đọc</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đoạn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trích</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và</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trả</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lời</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câu</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hỏi</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vào</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phiếu</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bài</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tập</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sau</a:t>
            </a:r>
            <a:endParaRPr lang="en-US" sz="36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6" name="Title 1"/>
          <p:cNvSpPr txBox="1">
            <a:spLocks/>
          </p:cNvSpPr>
          <p:nvPr/>
        </p:nvSpPr>
        <p:spPr bwMode="auto">
          <a:xfrm>
            <a:off x="197708" y="3017555"/>
            <a:ext cx="12294610" cy="50511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0"/>
              </a:spcAft>
              <a:buNone/>
            </a:pPr>
            <a:r>
              <a:rPr lang="en-US"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Phiếu</a:t>
            </a:r>
            <a:r>
              <a:rPr lang="en-US"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endParaRPr lang="en-US"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Aft>
                <a:spcPts val="0"/>
              </a:spcAft>
              <a:buNone/>
            </a:pP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hỏi</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Tìm</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từ</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ngữ</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hình</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ảnh</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nói</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lên</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cảm</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nhận</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người</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da</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đỏ</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với</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thiên</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nhiên</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đất</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mẹ</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Cột</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2)</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Tìm</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nét</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đặc</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sắc</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về</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nghệ</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thuật</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Cột</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3)</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1"/>
            <a:ext cx="8991600" cy="4525963"/>
          </a:xfrm>
        </p:spPr>
        <p:txBody>
          <a:bodyPr/>
          <a:lstStyle/>
          <a:p>
            <a:pPr marL="0" indent="0" eaLnBrk="1" hangingPunct="1">
              <a:spcBef>
                <a:spcPct val="50000"/>
              </a:spcBef>
              <a:buNone/>
              <a:defRPr/>
            </a:pPr>
            <a:r>
              <a:rPr lang="en-US" altLang="en-US" sz="2200" dirty="0" err="1">
                <a:solidFill>
                  <a:srgbClr val="3434A2"/>
                </a:solidFill>
                <a:latin typeface="Times New Roman" panose="02020603050405020304" pitchFamily="18" charset="0"/>
                <a:cs typeface="Times New Roman" panose="02020603050405020304" pitchFamily="18" charset="0"/>
              </a:rPr>
              <a:t>Đối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với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đồng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bào</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mỗi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tấc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thiêng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liêng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mỗi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lá</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thông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óng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ánh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mỗi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bờ</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cát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mỗi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hạt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sương</a:t>
            </a:r>
            <a:r>
              <a:rPr lang="en-US" altLang="en-US" sz="2200" dirty="0">
                <a:solidFill>
                  <a:srgbClr val="3434A2"/>
                </a:solidFill>
                <a:latin typeface="Times New Roman" panose="02020603050405020304" pitchFamily="18" charset="0"/>
                <a:cs typeface="Times New Roman" panose="02020603050405020304" pitchFamily="18" charset="0"/>
              </a:rPr>
              <a:t> long </a:t>
            </a:r>
            <a:r>
              <a:rPr lang="en-US" altLang="en-US" sz="2200" dirty="0" err="1">
                <a:solidFill>
                  <a:srgbClr val="3434A2"/>
                </a:solidFill>
                <a:latin typeface="Times New Roman" panose="02020603050405020304" pitchFamily="18" charset="0"/>
                <a:cs typeface="Times New Roman" panose="02020603050405020304" pitchFamily="18" charset="0"/>
              </a:rPr>
              <a:t>lanh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trong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cánh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rừng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rậm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rạp</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mỗi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bãi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hoang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tiếng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thì</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thầm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côn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trùng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điều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thiêng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liêng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trong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kí</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ức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kinh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nghiệm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đồng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bào</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dòng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nhựa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chảy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trong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cây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cối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cũng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mang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trong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đó</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kí</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ức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đỏ</a:t>
            </a:r>
            <a:r>
              <a:rPr lang="en-US" altLang="en-US" sz="2200" dirty="0">
                <a:solidFill>
                  <a:srgbClr val="3434A2"/>
                </a:solidFill>
                <a:latin typeface="Times New Roman" panose="02020603050405020304" pitchFamily="18" charset="0"/>
                <a:cs typeface="Times New Roman" panose="02020603050405020304" pitchFamily="18" charset="0"/>
              </a:rPr>
              <a:t>.</a:t>
            </a:r>
          </a:p>
          <a:p>
            <a:pPr marL="0" indent="0" eaLnBrk="1" hangingPunct="1">
              <a:spcBef>
                <a:spcPct val="50000"/>
              </a:spcBef>
              <a:buNone/>
              <a:defRPr/>
            </a:pPr>
            <a:r>
              <a:rPr lang="en-US" altLang="en-US" sz="2200" dirty="0" err="1">
                <a:solidFill>
                  <a:srgbClr val="3434A2"/>
                </a:solidFill>
                <a:latin typeface="Times New Roman" panose="02020603050405020304" pitchFamily="18" charset="0"/>
                <a:cs typeface="Times New Roman" panose="02020603050405020304" pitchFamily="18" charset="0"/>
              </a:rPr>
              <a:t>Khi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chết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họ</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thường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dạo</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chơi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giữa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các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vì</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sao</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quên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nước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họ</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sinh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ra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Còn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chẳng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thể</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quên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được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mảnh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tươi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đẹp</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này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Bởi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lẽ</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mảnh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này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mẹ</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đỏ</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một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phần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mẹ</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mẹ</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cũng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một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phần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bông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hoa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ngát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hương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chị</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anh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em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mỏm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đá</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vũng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nước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trên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đồng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cỏ</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hơi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ấm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ngựa</a:t>
            </a:r>
            <a:r>
              <a:rPr lang="en-US" altLang="en-US" sz="2200" dirty="0">
                <a:solidFill>
                  <a:srgbClr val="3434A2"/>
                </a:solidFill>
                <a:latin typeface="Times New Roman" panose="02020603050405020304" pitchFamily="18" charset="0"/>
                <a:cs typeface="Times New Roman" panose="02020603050405020304" pitchFamily="18" charset="0"/>
              </a:rPr>
              <a:t> con </a:t>
            </a:r>
            <a:r>
              <a:rPr lang="en-US" altLang="en-US" sz="2200" dirty="0" err="1">
                <a:solidFill>
                  <a:srgbClr val="3434A2"/>
                </a:solidFill>
                <a:latin typeface="Times New Roman" panose="02020603050405020304" pitchFamily="18" charset="0"/>
                <a:cs typeface="Times New Roman" panose="02020603050405020304" pitchFamily="18" charset="0"/>
              </a:rPr>
              <a:t>và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con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cả</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đều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cùng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chung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một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gia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đình</a:t>
            </a:r>
            <a:r>
              <a:rPr lang="en-US" altLang="en-US" sz="2200" dirty="0">
                <a:solidFill>
                  <a:srgbClr val="3434A2"/>
                </a:solidFill>
                <a:latin typeface="Times New Roman" panose="02020603050405020304" pitchFamily="18" charset="0"/>
                <a:cs typeface="Times New Roman" panose="02020603050405020304" pitchFamily="18" charset="0"/>
              </a:rPr>
              <a:t>.</a:t>
            </a:r>
          </a:p>
          <a:p>
            <a:pPr marL="0" indent="0" eaLnBrk="1" hangingPunct="1">
              <a:spcBef>
                <a:spcPct val="50000"/>
              </a:spcBef>
              <a:buNone/>
              <a:defRPr/>
            </a:pPr>
            <a:r>
              <a:rPr lang="en-US" altLang="en-US" sz="2200" dirty="0" err="1">
                <a:solidFill>
                  <a:srgbClr val="3434A2"/>
                </a:solidFill>
                <a:latin typeface="Times New Roman" panose="02020603050405020304" pitchFamily="18" charset="0"/>
                <a:cs typeface="Times New Roman" panose="02020603050405020304" pitchFamily="18" charset="0"/>
              </a:rPr>
              <a:t>Dòng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nước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óng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ánh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êm</a:t>
            </a:r>
            <a:r>
              <a:rPr lang="en-US" altLang="en-US" sz="2200" dirty="0">
                <a:solidFill>
                  <a:srgbClr val="3434A2"/>
                </a:solidFill>
                <a:latin typeface="Times New Roman" panose="02020603050405020304" pitchFamily="18" charset="0"/>
                <a:cs typeface="Times New Roman" panose="02020603050405020304" pitchFamily="18" charset="0"/>
              </a:rPr>
              <a:t> ả </a:t>
            </a:r>
            <a:r>
              <a:rPr lang="en-US" altLang="en-US" sz="2200" dirty="0" err="1">
                <a:solidFill>
                  <a:srgbClr val="3434A2"/>
                </a:solidFill>
                <a:latin typeface="Times New Roman" panose="02020603050405020304" pitchFamily="18" charset="0"/>
                <a:cs typeface="Times New Roman" panose="02020603050405020304" pitchFamily="18" charset="0"/>
              </a:rPr>
              <a:t>trôi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dưới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dòng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sông</a:t>
            </a:r>
            <a:r>
              <a:rPr lang="en-US" altLang="en-US" sz="2200" dirty="0">
                <a:solidFill>
                  <a:srgbClr val="3434A2"/>
                </a:solidFill>
                <a:latin typeface="Times New Roman" panose="02020603050405020304" pitchFamily="18" charset="0"/>
                <a:cs typeface="Times New Roman" panose="02020603050405020304" pitchFamily="18" charset="0"/>
              </a:rPr>
              <a:t>, con </a:t>
            </a:r>
            <a:r>
              <a:rPr lang="en-US" altLang="en-US" sz="2200" dirty="0" err="1">
                <a:solidFill>
                  <a:srgbClr val="3434A2"/>
                </a:solidFill>
                <a:latin typeface="Times New Roman" panose="02020603050405020304" pitchFamily="18" charset="0"/>
                <a:cs typeface="Times New Roman" panose="02020603050405020304" pitchFamily="18" charset="0"/>
              </a:rPr>
              <a:t>suối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đâu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chỉ</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giọt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nước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còn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máu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tổ</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tiên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Nếu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bán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mảnh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này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cho</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Ngài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Ngài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phải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nhớ</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rằng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Ngài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phải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dạy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bảo</a:t>
            </a:r>
            <a:r>
              <a:rPr lang="en-US" altLang="en-US" sz="2200" dirty="0">
                <a:solidFill>
                  <a:srgbClr val="3434A2"/>
                </a:solidFill>
                <a:latin typeface="Times New Roman" panose="02020603050405020304" pitchFamily="18" charset="0"/>
                <a:cs typeface="Times New Roman" panose="02020603050405020304" pitchFamily="18" charset="0"/>
              </a:rPr>
              <a:t> con </a:t>
            </a:r>
            <a:r>
              <a:rPr lang="en-US" altLang="en-US" sz="2200" dirty="0" err="1">
                <a:solidFill>
                  <a:srgbClr val="3434A2"/>
                </a:solidFill>
                <a:latin typeface="Times New Roman" panose="02020603050405020304" pitchFamily="18" charset="0"/>
                <a:cs typeface="Times New Roman" panose="02020603050405020304" pitchFamily="18" charset="0"/>
              </a:rPr>
              <a:t>cháu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rằng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mảnh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đất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này</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thiêng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liêng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những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tia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sáng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chói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chang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phản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chiếu</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từ</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mặt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hồ</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trong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vắt</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sẽ</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nói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lên</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cái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gì</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đó</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về</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kí</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ức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người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đỏ</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Tiếng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thì</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thầm</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dòng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nước</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chính</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là</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tiếng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nói</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của</a:t>
            </a:r>
            <a:r>
              <a:rPr lang="en-US" altLang="en-US" sz="2200" dirty="0">
                <a:solidFill>
                  <a:srgbClr val="3434A2"/>
                </a:solidFill>
                <a:latin typeface="Times New Roman" panose="02020603050405020304" pitchFamily="18" charset="0"/>
                <a:cs typeface="Times New Roman" panose="02020603050405020304" pitchFamily="18" charset="0"/>
              </a:rPr>
              <a:t> cha </a:t>
            </a:r>
            <a:r>
              <a:rPr lang="en-US" altLang="en-US" sz="2200" dirty="0" err="1">
                <a:solidFill>
                  <a:srgbClr val="3434A2"/>
                </a:solidFill>
                <a:latin typeface="Times New Roman" panose="02020603050405020304" pitchFamily="18" charset="0"/>
                <a:cs typeface="Times New Roman" panose="02020603050405020304" pitchFamily="18" charset="0"/>
              </a:rPr>
              <a:t>ông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chúng</a:t>
            </a:r>
            <a:r>
              <a:rPr lang="en-US" altLang="en-US" sz="2200" dirty="0">
                <a:solidFill>
                  <a:srgbClr val="3434A2"/>
                </a:solidFill>
                <a:latin typeface="Times New Roman" panose="02020603050405020304" pitchFamily="18" charset="0"/>
                <a:cs typeface="Times New Roman" panose="02020603050405020304" pitchFamily="18" charset="0"/>
              </a:rPr>
              <a:t> </a:t>
            </a:r>
            <a:r>
              <a:rPr lang="en-US" altLang="en-US" sz="2200" dirty="0" err="1">
                <a:solidFill>
                  <a:srgbClr val="3434A2"/>
                </a:solidFill>
                <a:latin typeface="Times New Roman" panose="02020603050405020304" pitchFamily="18" charset="0"/>
                <a:cs typeface="Times New Roman" panose="02020603050405020304" pitchFamily="18" charset="0"/>
              </a:rPr>
              <a:t>tôi</a:t>
            </a:r>
            <a:r>
              <a:rPr lang="en-US" altLang="en-US" sz="2200" dirty="0">
                <a:solidFill>
                  <a:srgbClr val="3434A2"/>
                </a:solidFill>
                <a:latin typeface="Times New Roman" panose="02020603050405020304" pitchFamily="18" charset="0"/>
                <a:cs typeface="Times New Roman" panose="02020603050405020304" pitchFamily="18" charset="0"/>
              </a:rPr>
              <a:t>.</a:t>
            </a:r>
          </a:p>
          <a:p>
            <a:pPr eaLnBrk="1" hangingPunct="1">
              <a:defRPr/>
            </a:pPr>
            <a:endParaRPr lang="en-US" sz="22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267200" y="584200"/>
            <a:ext cx="11430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9" name="Straight Connector 8"/>
          <p:cNvCxnSpPr/>
          <p:nvPr/>
        </p:nvCxnSpPr>
        <p:spPr>
          <a:xfrm>
            <a:off x="7391400" y="584200"/>
            <a:ext cx="1143000"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1828800" y="914400"/>
            <a:ext cx="11430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5" name="Straight Connector 14"/>
          <p:cNvCxnSpPr/>
          <p:nvPr/>
        </p:nvCxnSpPr>
        <p:spPr>
          <a:xfrm>
            <a:off x="3124200" y="914400"/>
            <a:ext cx="13716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9" name="Straight Connector 18"/>
          <p:cNvCxnSpPr/>
          <p:nvPr/>
        </p:nvCxnSpPr>
        <p:spPr>
          <a:xfrm flipV="1">
            <a:off x="1790700" y="1257300"/>
            <a:ext cx="2019300" cy="0"/>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4267200" y="1257300"/>
            <a:ext cx="30480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3" name="Straight Connector 22"/>
          <p:cNvCxnSpPr/>
          <p:nvPr/>
        </p:nvCxnSpPr>
        <p:spPr>
          <a:xfrm>
            <a:off x="6896100" y="1600200"/>
            <a:ext cx="32766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a:off x="8839200" y="2743200"/>
            <a:ext cx="10668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27" name="Straight Connector 26"/>
          <p:cNvCxnSpPr/>
          <p:nvPr/>
        </p:nvCxnSpPr>
        <p:spPr>
          <a:xfrm>
            <a:off x="3505200" y="3086100"/>
            <a:ext cx="14478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29" name="Straight Connector 28"/>
          <p:cNvCxnSpPr/>
          <p:nvPr/>
        </p:nvCxnSpPr>
        <p:spPr>
          <a:xfrm>
            <a:off x="7962900" y="3429000"/>
            <a:ext cx="22479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31" name="Straight Connector 30"/>
          <p:cNvCxnSpPr/>
          <p:nvPr/>
        </p:nvCxnSpPr>
        <p:spPr>
          <a:xfrm>
            <a:off x="6223000" y="3771900"/>
            <a:ext cx="38862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33" name="Straight Connector 32"/>
          <p:cNvCxnSpPr/>
          <p:nvPr/>
        </p:nvCxnSpPr>
        <p:spPr>
          <a:xfrm flipV="1">
            <a:off x="1749426" y="4089400"/>
            <a:ext cx="1374775" cy="25400"/>
          </a:xfrm>
          <a:prstGeom prst="line">
            <a:avLst/>
          </a:prstGeom>
        </p:spPr>
        <p:style>
          <a:lnRef idx="3">
            <a:schemeClr val="accent4"/>
          </a:lnRef>
          <a:fillRef idx="0">
            <a:schemeClr val="accent4"/>
          </a:fillRef>
          <a:effectRef idx="2">
            <a:schemeClr val="accent4"/>
          </a:effectRef>
          <a:fontRef idx="minor">
            <a:schemeClr val="tx1"/>
          </a:fontRef>
        </p:style>
      </p:cxnSp>
      <p:cxnSp>
        <p:nvCxnSpPr>
          <p:cNvPr id="35" name="Straight Connector 34"/>
          <p:cNvCxnSpPr/>
          <p:nvPr/>
        </p:nvCxnSpPr>
        <p:spPr>
          <a:xfrm>
            <a:off x="3505200" y="4114800"/>
            <a:ext cx="25146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37" name="Straight Connector 36"/>
          <p:cNvCxnSpPr/>
          <p:nvPr/>
        </p:nvCxnSpPr>
        <p:spPr>
          <a:xfrm>
            <a:off x="1828800" y="4927600"/>
            <a:ext cx="9906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39" name="Straight Connector 38"/>
          <p:cNvCxnSpPr/>
          <p:nvPr/>
        </p:nvCxnSpPr>
        <p:spPr>
          <a:xfrm>
            <a:off x="5791200" y="4914900"/>
            <a:ext cx="18288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41" name="Straight Connector 40"/>
          <p:cNvCxnSpPr/>
          <p:nvPr/>
        </p:nvCxnSpPr>
        <p:spPr>
          <a:xfrm>
            <a:off x="7937500" y="4914900"/>
            <a:ext cx="8001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43" name="Straight Connector 42"/>
          <p:cNvCxnSpPr/>
          <p:nvPr/>
        </p:nvCxnSpPr>
        <p:spPr>
          <a:xfrm>
            <a:off x="2590800" y="5257800"/>
            <a:ext cx="9144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45" name="Straight Connector 44"/>
          <p:cNvCxnSpPr/>
          <p:nvPr/>
        </p:nvCxnSpPr>
        <p:spPr>
          <a:xfrm>
            <a:off x="1828800" y="5588000"/>
            <a:ext cx="1447800" cy="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1828800" y="5943600"/>
            <a:ext cx="14478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51" name="Straight Connector 50"/>
          <p:cNvCxnSpPr/>
          <p:nvPr/>
        </p:nvCxnSpPr>
        <p:spPr>
          <a:xfrm>
            <a:off x="5410200" y="5943600"/>
            <a:ext cx="281940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53" name="Straight Connector 52"/>
          <p:cNvCxnSpPr/>
          <p:nvPr/>
        </p:nvCxnSpPr>
        <p:spPr>
          <a:xfrm>
            <a:off x="1749426" y="6286500"/>
            <a:ext cx="80327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57" name="Straight Connector 56"/>
          <p:cNvCxnSpPr/>
          <p:nvPr/>
        </p:nvCxnSpPr>
        <p:spPr>
          <a:xfrm>
            <a:off x="1828800" y="6629400"/>
            <a:ext cx="3276600"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 xmlns:p14="http://schemas.microsoft.com/office/powerpoint/2010/main" val="2533334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1000"/>
                                        <p:tgtEl>
                                          <p:spTgt spid="23"/>
                                        </p:tgtEl>
                                      </p:cBhvr>
                                    </p:animEffect>
                                    <p:anim calcmode="lin" valueType="num">
                                      <p:cBhvr>
                                        <p:cTn id="50" dur="1000" fill="hold"/>
                                        <p:tgtEl>
                                          <p:spTgt spid="23"/>
                                        </p:tgtEl>
                                        <p:attrNameLst>
                                          <p:attrName>ppt_x</p:attrName>
                                        </p:attrNameLst>
                                      </p:cBhvr>
                                      <p:tavLst>
                                        <p:tav tm="0">
                                          <p:val>
                                            <p:strVal val="#ppt_x"/>
                                          </p:val>
                                        </p:tav>
                                        <p:tav tm="100000">
                                          <p:val>
                                            <p:strVal val="#ppt_x"/>
                                          </p:val>
                                        </p:tav>
                                      </p:tavLst>
                                    </p:anim>
                                    <p:anim calcmode="lin" valueType="num">
                                      <p:cBhvr>
                                        <p:cTn id="5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1000"/>
                                        <p:tgtEl>
                                          <p:spTgt spid="31"/>
                                        </p:tgtEl>
                                      </p:cBhvr>
                                    </p:animEffect>
                                    <p:anim calcmode="lin" valueType="num">
                                      <p:cBhvr>
                                        <p:cTn id="78" dur="1000" fill="hold"/>
                                        <p:tgtEl>
                                          <p:spTgt spid="31"/>
                                        </p:tgtEl>
                                        <p:attrNameLst>
                                          <p:attrName>ppt_x</p:attrName>
                                        </p:attrNameLst>
                                      </p:cBhvr>
                                      <p:tavLst>
                                        <p:tav tm="0">
                                          <p:val>
                                            <p:strVal val="#ppt_x"/>
                                          </p:val>
                                        </p:tav>
                                        <p:tav tm="100000">
                                          <p:val>
                                            <p:strVal val="#ppt_x"/>
                                          </p:val>
                                        </p:tav>
                                      </p:tavLst>
                                    </p:anim>
                                    <p:anim calcmode="lin" valueType="num">
                                      <p:cBhvr>
                                        <p:cTn id="7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1000"/>
                                        <p:tgtEl>
                                          <p:spTgt spid="35"/>
                                        </p:tgtEl>
                                      </p:cBhvr>
                                    </p:animEffect>
                                    <p:anim calcmode="lin" valueType="num">
                                      <p:cBhvr>
                                        <p:cTn id="92" dur="1000" fill="hold"/>
                                        <p:tgtEl>
                                          <p:spTgt spid="35"/>
                                        </p:tgtEl>
                                        <p:attrNameLst>
                                          <p:attrName>ppt_x</p:attrName>
                                        </p:attrNameLst>
                                      </p:cBhvr>
                                      <p:tavLst>
                                        <p:tav tm="0">
                                          <p:val>
                                            <p:strVal val="#ppt_x"/>
                                          </p:val>
                                        </p:tav>
                                        <p:tav tm="100000">
                                          <p:val>
                                            <p:strVal val="#ppt_x"/>
                                          </p:val>
                                        </p:tav>
                                      </p:tavLst>
                                    </p:anim>
                                    <p:anim calcmode="lin" valueType="num">
                                      <p:cBhvr>
                                        <p:cTn id="9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entr" presetSubtype="0" fill="hold" nodeType="click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fade">
                                      <p:cBhvr>
                                        <p:cTn id="98" dur="1000"/>
                                        <p:tgtEl>
                                          <p:spTgt spid="37"/>
                                        </p:tgtEl>
                                      </p:cBhvr>
                                    </p:animEffect>
                                    <p:anim calcmode="lin" valueType="num">
                                      <p:cBhvr>
                                        <p:cTn id="99" dur="1000" fill="hold"/>
                                        <p:tgtEl>
                                          <p:spTgt spid="37"/>
                                        </p:tgtEl>
                                        <p:attrNameLst>
                                          <p:attrName>ppt_x</p:attrName>
                                        </p:attrNameLst>
                                      </p:cBhvr>
                                      <p:tavLst>
                                        <p:tav tm="0">
                                          <p:val>
                                            <p:strVal val="#ppt_x"/>
                                          </p:val>
                                        </p:tav>
                                        <p:tav tm="100000">
                                          <p:val>
                                            <p:strVal val="#ppt_x"/>
                                          </p:val>
                                        </p:tav>
                                      </p:tavLst>
                                    </p:anim>
                                    <p:anim calcmode="lin" valueType="num">
                                      <p:cBhvr>
                                        <p:cTn id="100"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2" presetClass="entr" presetSubtype="0" fill="hold" nodeType="click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2" presetClass="entr" presetSubtype="0" fill="hold" nodeType="click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entr" presetSubtype="0" fill="hold" nodeType="clickEffect">
                                  <p:stCondLst>
                                    <p:cond delay="0"/>
                                  </p:stCondLst>
                                  <p:childTnLst>
                                    <p:set>
                                      <p:cBhvr>
                                        <p:cTn id="118" dur="1" fill="hold">
                                          <p:stCondLst>
                                            <p:cond delay="0"/>
                                          </p:stCondLst>
                                        </p:cTn>
                                        <p:tgtEl>
                                          <p:spTgt spid="43"/>
                                        </p:tgtEl>
                                        <p:attrNameLst>
                                          <p:attrName>style.visibility</p:attrName>
                                        </p:attrNameLst>
                                      </p:cBhvr>
                                      <p:to>
                                        <p:strVal val="visible"/>
                                      </p:to>
                                    </p:set>
                                    <p:animEffect transition="in" filter="fade">
                                      <p:cBhvr>
                                        <p:cTn id="119" dur="1000"/>
                                        <p:tgtEl>
                                          <p:spTgt spid="43"/>
                                        </p:tgtEl>
                                      </p:cBhvr>
                                    </p:animEffect>
                                    <p:anim calcmode="lin" valueType="num">
                                      <p:cBhvr>
                                        <p:cTn id="120" dur="1000" fill="hold"/>
                                        <p:tgtEl>
                                          <p:spTgt spid="43"/>
                                        </p:tgtEl>
                                        <p:attrNameLst>
                                          <p:attrName>ppt_x</p:attrName>
                                        </p:attrNameLst>
                                      </p:cBhvr>
                                      <p:tavLst>
                                        <p:tav tm="0">
                                          <p:val>
                                            <p:strVal val="#ppt_x"/>
                                          </p:val>
                                        </p:tav>
                                        <p:tav tm="100000">
                                          <p:val>
                                            <p:strVal val="#ppt_x"/>
                                          </p:val>
                                        </p:tav>
                                      </p:tavLst>
                                    </p:anim>
                                    <p:anim calcmode="lin" valueType="num">
                                      <p:cBhvr>
                                        <p:cTn id="12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42" presetClass="entr" presetSubtype="0" fill="hold" nodeType="click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2" presetClass="entr" presetSubtype="0" fill="hold" nodeType="clickEffect">
                                  <p:stCondLst>
                                    <p:cond delay="0"/>
                                  </p:stCondLst>
                                  <p:childTnLst>
                                    <p:set>
                                      <p:cBhvr>
                                        <p:cTn id="132" dur="1" fill="hold">
                                          <p:stCondLst>
                                            <p:cond delay="0"/>
                                          </p:stCondLst>
                                        </p:cTn>
                                        <p:tgtEl>
                                          <p:spTgt spid="47"/>
                                        </p:tgtEl>
                                        <p:attrNameLst>
                                          <p:attrName>style.visibility</p:attrName>
                                        </p:attrNameLst>
                                      </p:cBhvr>
                                      <p:to>
                                        <p:strVal val="visible"/>
                                      </p:to>
                                    </p:set>
                                    <p:animEffect transition="in" filter="fade">
                                      <p:cBhvr>
                                        <p:cTn id="133" dur="1000"/>
                                        <p:tgtEl>
                                          <p:spTgt spid="47"/>
                                        </p:tgtEl>
                                      </p:cBhvr>
                                    </p:animEffect>
                                    <p:anim calcmode="lin" valueType="num">
                                      <p:cBhvr>
                                        <p:cTn id="134" dur="1000" fill="hold"/>
                                        <p:tgtEl>
                                          <p:spTgt spid="47"/>
                                        </p:tgtEl>
                                        <p:attrNameLst>
                                          <p:attrName>ppt_x</p:attrName>
                                        </p:attrNameLst>
                                      </p:cBhvr>
                                      <p:tavLst>
                                        <p:tav tm="0">
                                          <p:val>
                                            <p:strVal val="#ppt_x"/>
                                          </p:val>
                                        </p:tav>
                                        <p:tav tm="100000">
                                          <p:val>
                                            <p:strVal val="#ppt_x"/>
                                          </p:val>
                                        </p:tav>
                                      </p:tavLst>
                                    </p:anim>
                                    <p:anim calcmode="lin" valueType="num">
                                      <p:cBhvr>
                                        <p:cTn id="13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42" presetClass="entr" presetSubtype="0" fill="hold" nodeType="click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1000"/>
                                        <p:tgtEl>
                                          <p:spTgt spid="51"/>
                                        </p:tgtEl>
                                      </p:cBhvr>
                                    </p:animEffect>
                                    <p:anim calcmode="lin" valueType="num">
                                      <p:cBhvr>
                                        <p:cTn id="141" dur="1000" fill="hold"/>
                                        <p:tgtEl>
                                          <p:spTgt spid="51"/>
                                        </p:tgtEl>
                                        <p:attrNameLst>
                                          <p:attrName>ppt_x</p:attrName>
                                        </p:attrNameLst>
                                      </p:cBhvr>
                                      <p:tavLst>
                                        <p:tav tm="0">
                                          <p:val>
                                            <p:strVal val="#ppt_x"/>
                                          </p:val>
                                        </p:tav>
                                        <p:tav tm="100000">
                                          <p:val>
                                            <p:strVal val="#ppt_x"/>
                                          </p:val>
                                        </p:tav>
                                      </p:tavLst>
                                    </p:anim>
                                    <p:anim calcmode="lin" valueType="num">
                                      <p:cBhvr>
                                        <p:cTn id="14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42" presetClass="entr" presetSubtype="0" fill="hold" nodeType="clickEffect">
                                  <p:stCondLst>
                                    <p:cond delay="0"/>
                                  </p:stCondLst>
                                  <p:childTnLst>
                                    <p:set>
                                      <p:cBhvr>
                                        <p:cTn id="146" dur="1" fill="hold">
                                          <p:stCondLst>
                                            <p:cond delay="0"/>
                                          </p:stCondLst>
                                        </p:cTn>
                                        <p:tgtEl>
                                          <p:spTgt spid="53"/>
                                        </p:tgtEl>
                                        <p:attrNameLst>
                                          <p:attrName>style.visibility</p:attrName>
                                        </p:attrNameLst>
                                      </p:cBhvr>
                                      <p:to>
                                        <p:strVal val="visible"/>
                                      </p:to>
                                    </p:set>
                                    <p:animEffect transition="in" filter="fade">
                                      <p:cBhvr>
                                        <p:cTn id="147" dur="1000"/>
                                        <p:tgtEl>
                                          <p:spTgt spid="53"/>
                                        </p:tgtEl>
                                      </p:cBhvr>
                                    </p:animEffect>
                                    <p:anim calcmode="lin" valueType="num">
                                      <p:cBhvr>
                                        <p:cTn id="148" dur="1000" fill="hold"/>
                                        <p:tgtEl>
                                          <p:spTgt spid="53"/>
                                        </p:tgtEl>
                                        <p:attrNameLst>
                                          <p:attrName>ppt_x</p:attrName>
                                        </p:attrNameLst>
                                      </p:cBhvr>
                                      <p:tavLst>
                                        <p:tav tm="0">
                                          <p:val>
                                            <p:strVal val="#ppt_x"/>
                                          </p:val>
                                        </p:tav>
                                        <p:tav tm="100000">
                                          <p:val>
                                            <p:strVal val="#ppt_x"/>
                                          </p:val>
                                        </p:tav>
                                      </p:tavLst>
                                    </p:anim>
                                    <p:anim calcmode="lin" valueType="num">
                                      <p:cBhvr>
                                        <p:cTn id="149"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50" fill="hold" nodeType="clickPar">
                      <p:stCondLst>
                        <p:cond delay="indefinite"/>
                      </p:stCondLst>
                      <p:childTnLst>
                        <p:par>
                          <p:cTn id="151" fill="hold" nodeType="withGroup">
                            <p:stCondLst>
                              <p:cond delay="0"/>
                            </p:stCondLst>
                            <p:childTnLst>
                              <p:par>
                                <p:cTn id="152" presetID="42" presetClass="entr" presetSubtype="0" fill="hold" nodeType="clickEffect">
                                  <p:stCondLst>
                                    <p:cond delay="0"/>
                                  </p:stCondLst>
                                  <p:childTnLst>
                                    <p:set>
                                      <p:cBhvr>
                                        <p:cTn id="153" dur="1" fill="hold">
                                          <p:stCondLst>
                                            <p:cond delay="0"/>
                                          </p:stCondLst>
                                        </p:cTn>
                                        <p:tgtEl>
                                          <p:spTgt spid="57"/>
                                        </p:tgtEl>
                                        <p:attrNameLst>
                                          <p:attrName>style.visibility</p:attrName>
                                        </p:attrNameLst>
                                      </p:cBhvr>
                                      <p:to>
                                        <p:strVal val="visible"/>
                                      </p:to>
                                    </p:set>
                                    <p:animEffect transition="in" filter="fade">
                                      <p:cBhvr>
                                        <p:cTn id="154" dur="1000"/>
                                        <p:tgtEl>
                                          <p:spTgt spid="57"/>
                                        </p:tgtEl>
                                      </p:cBhvr>
                                    </p:animEffect>
                                    <p:anim calcmode="lin" valueType="num">
                                      <p:cBhvr>
                                        <p:cTn id="155" dur="1000" fill="hold"/>
                                        <p:tgtEl>
                                          <p:spTgt spid="57"/>
                                        </p:tgtEl>
                                        <p:attrNameLst>
                                          <p:attrName>ppt_x</p:attrName>
                                        </p:attrNameLst>
                                      </p:cBhvr>
                                      <p:tavLst>
                                        <p:tav tm="0">
                                          <p:val>
                                            <p:strVal val="#ppt_x"/>
                                          </p:val>
                                        </p:tav>
                                        <p:tav tm="100000">
                                          <p:val>
                                            <p:strVal val="#ppt_x"/>
                                          </p:val>
                                        </p:tav>
                                      </p:tavLst>
                                    </p:anim>
                                    <p:anim calcmode="lin" valueType="num">
                                      <p:cBhvr>
                                        <p:cTn id="156"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5"/>
          <p:cNvSpPr txBox="1">
            <a:spLocks noChangeArrowheads="1"/>
          </p:cNvSpPr>
          <p:nvPr/>
        </p:nvSpPr>
        <p:spPr bwMode="auto">
          <a:xfrm>
            <a:off x="8361361" y="1243357"/>
            <a:ext cx="320040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1800">
                <a:solidFill>
                  <a:srgbClr val="000000"/>
                </a:solidFill>
              </a:rPr>
              <a:t>   </a:t>
            </a:r>
          </a:p>
          <a:p>
            <a:pPr fontAlgn="base">
              <a:spcBef>
                <a:spcPct val="0"/>
              </a:spcBef>
              <a:spcAft>
                <a:spcPct val="0"/>
              </a:spcAft>
              <a:buNone/>
            </a:pPr>
            <a:endParaRPr lang="en-US" altLang="en-US" sz="1800">
              <a:solidFill>
                <a:srgbClr val="000000"/>
              </a:solidFill>
            </a:endParaRPr>
          </a:p>
          <a:p>
            <a:pPr fontAlgn="base">
              <a:spcBef>
                <a:spcPct val="0"/>
              </a:spcBef>
              <a:spcAft>
                <a:spcPct val="0"/>
              </a:spcAft>
              <a:buNone/>
            </a:pPr>
            <a:endParaRPr lang="en-US" altLang="en-US" sz="1800">
              <a:solidFill>
                <a:srgbClr val="000000"/>
              </a:solidFill>
            </a:endParaRPr>
          </a:p>
        </p:txBody>
      </p:sp>
      <p:graphicFrame>
        <p:nvGraphicFramePr>
          <p:cNvPr id="2" name="Table 1"/>
          <p:cNvGraphicFramePr>
            <a:graphicFrameLocks noGrp="1"/>
          </p:cNvGraphicFramePr>
          <p:nvPr>
            <p:extLst>
              <p:ext uri="{D42A27DB-BD31-4B8C-83A1-F6EECF244321}">
                <p14:modId xmlns="" xmlns:p14="http://schemas.microsoft.com/office/powerpoint/2010/main" val="465498098"/>
              </p:ext>
            </p:extLst>
          </p:nvPr>
        </p:nvGraphicFramePr>
        <p:xfrm>
          <a:off x="3104548" y="209085"/>
          <a:ext cx="8763000" cy="6384805"/>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731019905"/>
                    </a:ext>
                  </a:extLst>
                </a:gridCol>
                <a:gridCol w="3810000">
                  <a:extLst>
                    <a:ext uri="{9D8B030D-6E8A-4147-A177-3AD203B41FA5}">
                      <a16:colId xmlns="" xmlns:a16="http://schemas.microsoft.com/office/drawing/2014/main" val="617531324"/>
                    </a:ext>
                  </a:extLst>
                </a:gridCol>
                <a:gridCol w="1905000">
                  <a:extLst>
                    <a:ext uri="{9D8B030D-6E8A-4147-A177-3AD203B41FA5}">
                      <a16:colId xmlns="" xmlns:a16="http://schemas.microsoft.com/office/drawing/2014/main" val="3295990106"/>
                    </a:ext>
                  </a:extLst>
                </a:gridCol>
              </a:tblGrid>
              <a:tr h="640040">
                <a:tc>
                  <a:txBody>
                    <a:bodyPr/>
                    <a:lstStyle/>
                    <a:p>
                      <a:pPr algn="ctr"/>
                      <a:r>
                        <a:rPr lang="en-US" sz="1800" smtClean="0">
                          <a:solidFill>
                            <a:srgbClr val="C00000"/>
                          </a:solidFill>
                          <a:latin typeface="Times New Roman" panose="02020603050405020304" pitchFamily="18" charset="0"/>
                          <a:cs typeface="Times New Roman" panose="02020603050405020304" pitchFamily="18" charset="0"/>
                        </a:rPr>
                        <a:t>Thiên</a:t>
                      </a:r>
                      <a:r>
                        <a:rPr lang="en-US" sz="1800" baseline="0" smtClean="0">
                          <a:solidFill>
                            <a:srgbClr val="C00000"/>
                          </a:solidFill>
                          <a:latin typeface="Times New Roman" panose="02020603050405020304" pitchFamily="18" charset="0"/>
                          <a:cs typeface="Times New Roman" panose="02020603050405020304" pitchFamily="18" charset="0"/>
                        </a:rPr>
                        <a:t> nhiên, đất đai</a:t>
                      </a:r>
                      <a:endParaRPr lang="en-US" sz="1800">
                        <a:solidFill>
                          <a:srgbClr val="C00000"/>
                        </a:solidFill>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pPr algn="ctr"/>
                      <a:r>
                        <a:rPr lang="en-US" sz="1800" smtClean="0">
                          <a:solidFill>
                            <a:srgbClr val="C00000"/>
                          </a:solidFill>
                          <a:latin typeface="Times New Roman" panose="02020603050405020304" pitchFamily="18" charset="0"/>
                          <a:cs typeface="Times New Roman" panose="02020603050405020304" pitchFamily="18" charset="0"/>
                        </a:rPr>
                        <a:t>Cảm</a:t>
                      </a:r>
                      <a:r>
                        <a:rPr lang="en-US" sz="1800" baseline="0" smtClean="0">
                          <a:solidFill>
                            <a:srgbClr val="C00000"/>
                          </a:solidFill>
                          <a:latin typeface="Times New Roman" panose="02020603050405020304" pitchFamily="18" charset="0"/>
                          <a:cs typeface="Times New Roman" panose="02020603050405020304" pitchFamily="18" charset="0"/>
                        </a:rPr>
                        <a:t> nhận của người da đỏ về thiên nhiên đất mẹ ( Cột 2)</a:t>
                      </a:r>
                      <a:endParaRPr lang="en-US" sz="1800">
                        <a:solidFill>
                          <a:srgbClr val="C00000"/>
                        </a:solidFill>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pPr algn="ctr"/>
                      <a:r>
                        <a:rPr lang="en-US" sz="1800" smtClean="0">
                          <a:solidFill>
                            <a:srgbClr val="C00000"/>
                          </a:solidFill>
                          <a:latin typeface="Times New Roman" panose="02020603050405020304" pitchFamily="18" charset="0"/>
                          <a:cs typeface="Times New Roman" panose="02020603050405020304" pitchFamily="18" charset="0"/>
                        </a:rPr>
                        <a:t>Nghệ</a:t>
                      </a:r>
                      <a:r>
                        <a:rPr lang="en-US" sz="1800" baseline="0" smtClean="0">
                          <a:solidFill>
                            <a:srgbClr val="C00000"/>
                          </a:solidFill>
                          <a:latin typeface="Times New Roman" panose="02020603050405020304" pitchFamily="18" charset="0"/>
                          <a:cs typeface="Times New Roman" panose="02020603050405020304" pitchFamily="18" charset="0"/>
                        </a:rPr>
                        <a:t> thuật</a:t>
                      </a:r>
                    </a:p>
                    <a:p>
                      <a:pPr algn="ctr"/>
                      <a:r>
                        <a:rPr lang="en-US" sz="1800" baseline="0" smtClean="0">
                          <a:solidFill>
                            <a:srgbClr val="C00000"/>
                          </a:solidFill>
                          <a:latin typeface="Times New Roman" panose="02020603050405020304" pitchFamily="18" charset="0"/>
                          <a:cs typeface="Times New Roman" panose="02020603050405020304" pitchFamily="18" charset="0"/>
                        </a:rPr>
                        <a:t>(Cột 3)</a:t>
                      </a:r>
                      <a:endParaRPr lang="en-US" sz="1800">
                        <a:solidFill>
                          <a:srgbClr val="C00000"/>
                        </a:solidFill>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4053356793"/>
                  </a:ext>
                </a:extLst>
              </a:tr>
              <a:tr h="556055">
                <a:tc>
                  <a:txBody>
                    <a:bodyPr/>
                    <a:lstStyle/>
                    <a:p>
                      <a:r>
                        <a:rPr lang="en-US" sz="1800" smtClean="0">
                          <a:latin typeface="Times New Roman" panose="02020603050405020304" pitchFamily="18" charset="0"/>
                          <a:cs typeface="Times New Roman" panose="02020603050405020304" pitchFamily="18" charset="0"/>
                        </a:rPr>
                        <a:t>Mỗi</a:t>
                      </a:r>
                      <a:r>
                        <a:rPr lang="en-US" sz="1800" baseline="0" smtClean="0">
                          <a:latin typeface="Times New Roman" panose="02020603050405020304" pitchFamily="18" charset="0"/>
                          <a:cs typeface="Times New Roman" panose="02020603050405020304" pitchFamily="18" charset="0"/>
                        </a:rPr>
                        <a:t> tấc đất…</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2027260747"/>
                  </a:ext>
                </a:extLst>
              </a:tr>
              <a:tr h="708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Mỗi lá thông…, mỗi bờ cát, mỗi hạt sương…, cánh rừng…</a:t>
                      </a: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2366250267"/>
                  </a:ext>
                </a:extLst>
              </a:tr>
              <a:tr h="640040">
                <a:tc>
                  <a:txBody>
                    <a:bodyPr/>
                    <a:lstStyle/>
                    <a:p>
                      <a:r>
                        <a:rPr lang="en-US" sz="1800" smtClean="0">
                          <a:latin typeface="Times New Roman" panose="02020603050405020304" pitchFamily="18" charset="0"/>
                          <a:cs typeface="Times New Roman" panose="02020603050405020304" pitchFamily="18" charset="0"/>
                        </a:rPr>
                        <a:t>Mỗi bãi</a:t>
                      </a:r>
                      <a:r>
                        <a:rPr lang="en-US" sz="1800" baseline="0" smtClean="0">
                          <a:latin typeface="Times New Roman" panose="02020603050405020304" pitchFamily="18" charset="0"/>
                          <a:cs typeface="Times New Roman" panose="02020603050405020304" pitchFamily="18" charset="0"/>
                        </a:rPr>
                        <a:t> đất hoang và tiếng </a:t>
                      </a:r>
                      <a:r>
                        <a:rPr lang="en-US" sz="1800" i="1" baseline="0" smtClean="0">
                          <a:solidFill>
                            <a:srgbClr val="FF0000"/>
                          </a:solidFill>
                          <a:latin typeface="Times New Roman" panose="02020603050405020304" pitchFamily="18" charset="0"/>
                          <a:cs typeface="Times New Roman" panose="02020603050405020304" pitchFamily="18" charset="0"/>
                        </a:rPr>
                        <a:t>thì thầm</a:t>
                      </a:r>
                      <a:r>
                        <a:rPr lang="en-US" sz="1800" baseline="0" smtClean="0">
                          <a:latin typeface="Times New Roman" panose="02020603050405020304" pitchFamily="18" charset="0"/>
                          <a:cs typeface="Times New Roman" panose="02020603050405020304" pitchFamily="18" charset="0"/>
                        </a:rPr>
                        <a:t> của côn trùng….</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3457507046"/>
                  </a:ext>
                </a:extLst>
              </a:tr>
              <a:tr h="640040">
                <a:tc>
                  <a:txBody>
                    <a:bodyPr/>
                    <a:lstStyle/>
                    <a:p>
                      <a:r>
                        <a:rPr lang="en-US" sz="1800" smtClean="0">
                          <a:latin typeface="Times New Roman" panose="02020603050405020304" pitchFamily="18" charset="0"/>
                          <a:cs typeface="Times New Roman" panose="02020603050405020304" pitchFamily="18" charset="0"/>
                        </a:rPr>
                        <a:t>Những dòng</a:t>
                      </a:r>
                      <a:r>
                        <a:rPr lang="en-US" sz="1800" baseline="0" smtClean="0">
                          <a:latin typeface="Times New Roman" panose="02020603050405020304" pitchFamily="18" charset="0"/>
                          <a:cs typeface="Times New Roman" panose="02020603050405020304" pitchFamily="18" charset="0"/>
                        </a:rPr>
                        <a:t> nhựa chảy trong cây cối….</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4039713093"/>
                  </a:ext>
                </a:extLst>
              </a:tr>
              <a:tr h="556055">
                <a:tc>
                  <a:txBody>
                    <a:bodyPr/>
                    <a:lstStyle/>
                    <a:p>
                      <a:r>
                        <a:rPr lang="en-US" sz="1800" smtClean="0">
                          <a:latin typeface="Times New Roman" panose="02020603050405020304" pitchFamily="18" charset="0"/>
                          <a:cs typeface="Times New Roman" panose="02020603050405020304" pitchFamily="18" charset="0"/>
                        </a:rPr>
                        <a:t>Dòng</a:t>
                      </a:r>
                      <a:r>
                        <a:rPr lang="en-US" sz="1800" baseline="0" smtClean="0">
                          <a:latin typeface="Times New Roman" panose="02020603050405020304" pitchFamily="18" charset="0"/>
                          <a:cs typeface="Times New Roman" panose="02020603050405020304" pitchFamily="18" charset="0"/>
                        </a:rPr>
                        <a:t> nước…, </a:t>
                      </a:r>
                    </a:p>
                    <a:p>
                      <a:r>
                        <a:rPr lang="en-US" sz="1800" baseline="0" smtClean="0">
                          <a:latin typeface="Times New Roman" panose="02020603050405020304" pitchFamily="18" charset="0"/>
                          <a:cs typeface="Times New Roman" panose="02020603050405020304" pitchFamily="18" charset="0"/>
                        </a:rPr>
                        <a:t>tia sáng… mặt hồ….</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419752019"/>
                  </a:ext>
                </a:extLst>
              </a:tr>
              <a:tr h="640040">
                <a:tc>
                  <a:txBody>
                    <a:bodyPr/>
                    <a:lstStyle/>
                    <a:p>
                      <a:r>
                        <a:rPr lang="en-US" sz="1800" smtClean="0">
                          <a:latin typeface="Times New Roman" panose="02020603050405020304" pitchFamily="18" charset="0"/>
                          <a:cs typeface="Times New Roman" panose="02020603050405020304" pitchFamily="18" charset="0"/>
                        </a:rPr>
                        <a:t>Mảnh đất…,</a:t>
                      </a:r>
                      <a:r>
                        <a:rPr lang="en-US" sz="1800" baseline="0" smtClean="0">
                          <a:latin typeface="Times New Roman" panose="02020603050405020304" pitchFamily="18" charset="0"/>
                          <a:cs typeface="Times New Roman" panose="02020603050405020304" pitchFamily="18" charset="0"/>
                        </a:rPr>
                        <a:t> bông hoa ngát hương…….</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1433932466"/>
                  </a:ext>
                </a:extLst>
              </a:tr>
              <a:tr h="640040">
                <a:tc>
                  <a:txBody>
                    <a:bodyPr/>
                    <a:lstStyle/>
                    <a:p>
                      <a:r>
                        <a:rPr lang="en-US" sz="1800" smtClean="0">
                          <a:latin typeface="Times New Roman" panose="02020603050405020304" pitchFamily="18" charset="0"/>
                          <a:cs typeface="Times New Roman" panose="02020603050405020304" pitchFamily="18" charset="0"/>
                        </a:rPr>
                        <a:t>Những mỏm</a:t>
                      </a:r>
                      <a:r>
                        <a:rPr lang="en-US" sz="1800" baseline="0" smtClean="0">
                          <a:latin typeface="Times New Roman" panose="02020603050405020304" pitchFamily="18" charset="0"/>
                          <a:cs typeface="Times New Roman" panose="02020603050405020304" pitchFamily="18" charset="0"/>
                        </a:rPr>
                        <a:t> đá, vũng nước trên đồng cỏ, hơi ấm của…</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1424973760"/>
                  </a:ext>
                </a:extLst>
              </a:tr>
              <a:tr h="640040">
                <a:tc>
                  <a:txBody>
                    <a:bodyPr/>
                    <a:lstStyle/>
                    <a:p>
                      <a:r>
                        <a:rPr lang="en-US" sz="1800" smtClean="0">
                          <a:latin typeface="Times New Roman" panose="02020603050405020304" pitchFamily="18" charset="0"/>
                          <a:cs typeface="Times New Roman" panose="02020603050405020304" pitchFamily="18" charset="0"/>
                        </a:rPr>
                        <a:t>Ánh</a:t>
                      </a:r>
                      <a:r>
                        <a:rPr lang="en-US" sz="1800" baseline="0" smtClean="0">
                          <a:latin typeface="Times New Roman" panose="02020603050405020304" pitchFamily="18" charset="0"/>
                          <a:cs typeface="Times New Roman" panose="02020603050405020304" pitchFamily="18" charset="0"/>
                        </a:rPr>
                        <a:t> sang, tiếng </a:t>
                      </a:r>
                      <a:r>
                        <a:rPr lang="en-US" sz="1800" i="1" baseline="0" smtClean="0">
                          <a:solidFill>
                            <a:srgbClr val="FF0000"/>
                          </a:solidFill>
                          <a:latin typeface="Times New Roman" panose="02020603050405020304" pitchFamily="18" charset="0"/>
                          <a:cs typeface="Times New Roman" panose="02020603050405020304" pitchFamily="18" charset="0"/>
                        </a:rPr>
                        <a:t>thì thầm </a:t>
                      </a:r>
                      <a:r>
                        <a:rPr lang="en-US" sz="1800" baseline="0" smtClean="0">
                          <a:latin typeface="Times New Roman" panose="02020603050405020304" pitchFamily="18" charset="0"/>
                          <a:cs typeface="Times New Roman" panose="02020603050405020304" pitchFamily="18" charset="0"/>
                        </a:rPr>
                        <a:t>của dòng nước.</a:t>
                      </a: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3788471866"/>
                  </a:ext>
                </a:extLst>
              </a:tr>
              <a:tr h="640040">
                <a:tc>
                  <a:txBody>
                    <a:bodyPr/>
                    <a:lstStyle/>
                    <a:p>
                      <a:r>
                        <a:rPr lang="en-US" sz="1800" smtClean="0">
                          <a:latin typeface="Times New Roman" panose="02020603050405020304" pitchFamily="18" charset="0"/>
                          <a:cs typeface="Times New Roman" panose="02020603050405020304" pitchFamily="18" charset="0"/>
                        </a:rPr>
                        <a:t>Dòng</a:t>
                      </a:r>
                      <a:r>
                        <a:rPr lang="en-US" sz="1800" baseline="0" smtClean="0">
                          <a:latin typeface="Times New Roman" panose="02020603050405020304" pitchFamily="18" charset="0"/>
                          <a:cs typeface="Times New Roman" panose="02020603050405020304" pitchFamily="18" charset="0"/>
                        </a:rPr>
                        <a:t> nước… đâu chỉ là giọt nước.</a:t>
                      </a:r>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tc>
                  <a:txBody>
                    <a:bodyPr/>
                    <a:lstStyle/>
                    <a:p>
                      <a:endParaRPr lang="en-US" sz="1800">
                        <a:latin typeface="Times New Roman" panose="02020603050405020304" pitchFamily="18" charset="0"/>
                        <a:cs typeface="Times New Roman" panose="02020603050405020304" pitchFamily="18" charset="0"/>
                      </a:endParaRPr>
                    </a:p>
                  </a:txBody>
                  <a:tcPr marT="45702" marB="45702">
                    <a:solidFill>
                      <a:schemeClr val="accent1"/>
                    </a:solidFill>
                  </a:tcPr>
                </a:tc>
                <a:extLst>
                  <a:ext uri="{0D108BD9-81ED-4DB2-BD59-A6C34878D82A}">
                    <a16:rowId xmlns="" xmlns:a16="http://schemas.microsoft.com/office/drawing/2014/main" val="2125807053"/>
                  </a:ext>
                </a:extLst>
              </a:tr>
            </a:tbl>
          </a:graphicData>
        </a:graphic>
      </p:graphicFrame>
      <p:sp>
        <p:nvSpPr>
          <p:cNvPr id="5" name="Title 1"/>
          <p:cNvSpPr>
            <a:spLocks noGrp="1"/>
          </p:cNvSpPr>
          <p:nvPr>
            <p:ph idx="4294967295"/>
          </p:nvPr>
        </p:nvSpPr>
        <p:spPr>
          <a:xfrm>
            <a:off x="6437311" y="887367"/>
            <a:ext cx="1676400" cy="457200"/>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Là thiêng liêng</a:t>
            </a:r>
            <a:br>
              <a:rPr lang="en-US" altLang="en-US" sz="1800">
                <a:solidFill>
                  <a:srgbClr val="FF0000"/>
                </a:solidFill>
                <a:latin typeface="Times New Roman" panose="02020603050405020304" pitchFamily="18" charset="0"/>
                <a:cs typeface="Times New Roman" panose="02020603050405020304" pitchFamily="18" charset="0"/>
              </a:rPr>
            </a:br>
            <a:endParaRPr lang="en-US" altLang="en-US" smtClean="0">
              <a:solidFill>
                <a:srgbClr val="FF0000"/>
              </a:solidFill>
            </a:endParaRPr>
          </a:p>
        </p:txBody>
      </p:sp>
      <p:sp>
        <p:nvSpPr>
          <p:cNvPr id="6" name="Title 1"/>
          <p:cNvSpPr>
            <a:spLocks noGrp="1"/>
          </p:cNvSpPr>
          <p:nvPr>
            <p:ph idx="4294967295"/>
          </p:nvPr>
        </p:nvSpPr>
        <p:spPr>
          <a:xfrm>
            <a:off x="10188574" y="910760"/>
            <a:ext cx="1676400" cy="457200"/>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So sánh</a:t>
            </a:r>
          </a:p>
        </p:txBody>
      </p:sp>
      <p:sp>
        <p:nvSpPr>
          <p:cNvPr id="7" name="Title 1"/>
          <p:cNvSpPr>
            <a:spLocks noGrp="1"/>
          </p:cNvSpPr>
          <p:nvPr>
            <p:ph idx="4294967295"/>
          </p:nvPr>
        </p:nvSpPr>
        <p:spPr>
          <a:xfrm>
            <a:off x="6315074" y="1516016"/>
            <a:ext cx="2971800" cy="457200"/>
          </a:xfrm>
        </p:spPr>
        <p:txBody>
          <a:bodyPr/>
          <a:lstStyle/>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Óng ánh, long lanh…rậm rạp</a:t>
            </a:r>
          </a:p>
        </p:txBody>
      </p:sp>
      <p:sp>
        <p:nvSpPr>
          <p:cNvPr id="8" name="Title 1"/>
          <p:cNvSpPr>
            <a:spLocks noGrp="1"/>
          </p:cNvSpPr>
          <p:nvPr>
            <p:ph idx="4294967295"/>
          </p:nvPr>
        </p:nvSpPr>
        <p:spPr>
          <a:xfrm>
            <a:off x="10131424" y="1411632"/>
            <a:ext cx="1887538" cy="573087"/>
          </a:xfrm>
        </p:spPr>
        <p:txBody>
          <a:bodyPr/>
          <a:lstStyle/>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Từ láy, liệt kê, điệp ngữ</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9" name="Title 1"/>
          <p:cNvSpPr>
            <a:spLocks noGrp="1"/>
          </p:cNvSpPr>
          <p:nvPr>
            <p:ph idx="4294967295"/>
          </p:nvPr>
        </p:nvSpPr>
        <p:spPr>
          <a:xfrm>
            <a:off x="6208711" y="2076657"/>
            <a:ext cx="3759200" cy="725488"/>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Là những điều thiêng liêng trong kí ức và kinh nghiệm của đồng bào tôi</a:t>
            </a:r>
          </a:p>
        </p:txBody>
      </p:sp>
      <p:sp>
        <p:nvSpPr>
          <p:cNvPr id="11" name="Title 1"/>
          <p:cNvSpPr>
            <a:spLocks noGrp="1"/>
          </p:cNvSpPr>
          <p:nvPr>
            <p:ph idx="4294967295"/>
          </p:nvPr>
        </p:nvSpPr>
        <p:spPr>
          <a:xfrm>
            <a:off x="10066337" y="2159343"/>
            <a:ext cx="1798637" cy="457200"/>
          </a:xfrm>
          <a:ln cmpd="dbl">
            <a:solidFill>
              <a:schemeClr val="accent1"/>
            </a:solidFill>
          </a:ln>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Nhân  hoá, so sánh</a:t>
            </a: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12" name="Title 1"/>
          <p:cNvSpPr>
            <a:spLocks noGrp="1"/>
          </p:cNvSpPr>
          <p:nvPr>
            <p:ph idx="4294967295"/>
          </p:nvPr>
        </p:nvSpPr>
        <p:spPr>
          <a:xfrm>
            <a:off x="6176961" y="2818157"/>
            <a:ext cx="3873500" cy="420687"/>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Cũng mang trong kí ức của người da đỏ</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13" name="Title 1"/>
          <p:cNvSpPr>
            <a:spLocks noGrp="1"/>
          </p:cNvSpPr>
          <p:nvPr>
            <p:ph idx="4294967295"/>
          </p:nvPr>
        </p:nvSpPr>
        <p:spPr>
          <a:xfrm>
            <a:off x="6192837" y="3347990"/>
            <a:ext cx="3873500" cy="420688"/>
          </a:xfrm>
        </p:spPr>
        <p:txBody>
          <a:bodyPr/>
          <a:lstStyle/>
          <a:p>
            <a:pPr marL="0" indent="0">
              <a:buNone/>
            </a:pPr>
            <a:r>
              <a:rPr lang="en-US" altLang="en-US" sz="1800">
                <a:latin typeface="Times New Roman" panose="02020603050405020304" pitchFamily="18" charset="0"/>
                <a:cs typeface="Times New Roman" panose="02020603050405020304" pitchFamily="18" charset="0"/>
              </a:rPr>
              <a:t>Óng ánh, êm ả, </a:t>
            </a:r>
            <a:endParaRPr lang="en-US" altLang="en-US" sz="1800" smtClean="0">
              <a:latin typeface="Times New Roman" panose="02020603050405020304" pitchFamily="18" charset="0"/>
              <a:cs typeface="Times New Roman" panose="02020603050405020304" pitchFamily="18" charset="0"/>
            </a:endParaRPr>
          </a:p>
          <a:p>
            <a:pPr marL="0" indent="0">
              <a:buNone/>
            </a:pPr>
            <a:r>
              <a:rPr lang="en-US" altLang="en-US" sz="1800" smtClean="0">
                <a:latin typeface="Times New Roman" panose="02020603050405020304" pitchFamily="18" charset="0"/>
                <a:cs typeface="Times New Roman" panose="02020603050405020304" pitchFamily="18" charset="0"/>
              </a:rPr>
              <a:t>chói </a:t>
            </a:r>
            <a:r>
              <a:rPr lang="en-US" altLang="en-US" sz="1800">
                <a:latin typeface="Times New Roman" panose="02020603050405020304" pitchFamily="18" charset="0"/>
                <a:cs typeface="Times New Roman" panose="02020603050405020304" pitchFamily="18" charset="0"/>
              </a:rPr>
              <a:t>chang, trong vắt</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14" name="Title 1"/>
          <p:cNvSpPr>
            <a:spLocks noGrp="1"/>
          </p:cNvSpPr>
          <p:nvPr>
            <p:ph idx="4294967295"/>
          </p:nvPr>
        </p:nvSpPr>
        <p:spPr>
          <a:xfrm>
            <a:off x="10050462" y="3359493"/>
            <a:ext cx="2132013" cy="457200"/>
          </a:xfrm>
        </p:spPr>
        <p:txBody>
          <a:bodyPr/>
          <a:lstStyle/>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Từ láy, tính từ</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15" name="Title 1"/>
          <p:cNvSpPr>
            <a:spLocks noGrp="1"/>
          </p:cNvSpPr>
          <p:nvPr>
            <p:ph idx="4294967295"/>
          </p:nvPr>
        </p:nvSpPr>
        <p:spPr>
          <a:xfrm>
            <a:off x="6292095" y="4121493"/>
            <a:ext cx="3873500" cy="420687"/>
          </a:xfrm>
        </p:spPr>
        <p:txBody>
          <a:bodyPr/>
          <a:lstStyle/>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Là bà mẹ, người chị, người em</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16" name="Title 1"/>
          <p:cNvSpPr>
            <a:spLocks noGrp="1"/>
          </p:cNvSpPr>
          <p:nvPr>
            <p:ph idx="4294967295"/>
          </p:nvPr>
        </p:nvSpPr>
        <p:spPr>
          <a:xfrm>
            <a:off x="10050462" y="3989731"/>
            <a:ext cx="2132013" cy="457200"/>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Nhân  hoá, so sánh</a:t>
            </a:r>
            <a:br>
              <a:rPr lang="en-US" altLang="en-US" sz="1800">
                <a:solidFill>
                  <a:srgbClr val="FF0000"/>
                </a:solidFill>
                <a:latin typeface="Times New Roman" panose="02020603050405020304" pitchFamily="18" charset="0"/>
                <a:cs typeface="Times New Roman" panose="02020603050405020304" pitchFamily="18" charset="0"/>
              </a:rPr>
            </a:br>
            <a:endParaRPr lang="en-US" altLang="en-US" smtClean="0">
              <a:solidFill>
                <a:srgbClr val="FF0000"/>
              </a:solidFill>
            </a:endParaRPr>
          </a:p>
        </p:txBody>
      </p:sp>
      <p:sp>
        <p:nvSpPr>
          <p:cNvPr id="17" name="Title 1"/>
          <p:cNvSpPr>
            <a:spLocks noGrp="1"/>
          </p:cNvSpPr>
          <p:nvPr>
            <p:ph idx="4294967295"/>
          </p:nvPr>
        </p:nvSpPr>
        <p:spPr>
          <a:xfrm>
            <a:off x="6208711" y="4629493"/>
            <a:ext cx="3873500" cy="420688"/>
          </a:xfrm>
        </p:spPr>
        <p:txBody>
          <a:bodyPr/>
          <a:lstStyle/>
          <a:p>
            <a:pPr marL="0" indent="0" eaLnBrk="1" hangingPunct="1">
              <a:spcBef>
                <a:spcPct val="0"/>
              </a:spcBef>
              <a:buNone/>
            </a:pPr>
            <a:r>
              <a:rPr lang="en-US" altLang="en-US" sz="1800">
                <a:latin typeface="Times New Roman" panose="02020603050405020304" pitchFamily="18" charset="0"/>
                <a:cs typeface="Times New Roman" panose="02020603050405020304" pitchFamily="18" charset="0"/>
              </a:rPr>
              <a:t>Tất cả đều cùng chung một gia đình</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18" name="Title 1"/>
          <p:cNvSpPr>
            <a:spLocks noGrp="1"/>
          </p:cNvSpPr>
          <p:nvPr>
            <p:ph idx="4294967295"/>
          </p:nvPr>
        </p:nvSpPr>
        <p:spPr>
          <a:xfrm>
            <a:off x="10059987" y="4629493"/>
            <a:ext cx="2132013" cy="457200"/>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Nhân  hoá</a:t>
            </a:r>
            <a:br>
              <a:rPr lang="en-US" altLang="en-US" sz="1800">
                <a:solidFill>
                  <a:srgbClr val="FF0000"/>
                </a:solidFill>
                <a:latin typeface="Times New Roman" panose="02020603050405020304" pitchFamily="18" charset="0"/>
                <a:cs typeface="Times New Roman" panose="02020603050405020304" pitchFamily="18" charset="0"/>
              </a:rPr>
            </a:br>
            <a:endParaRPr lang="en-US" altLang="en-US" smtClean="0">
              <a:solidFill>
                <a:srgbClr val="FF0000"/>
              </a:solidFill>
            </a:endParaRPr>
          </a:p>
        </p:txBody>
      </p:sp>
      <p:sp>
        <p:nvSpPr>
          <p:cNvPr id="19" name="Title 1"/>
          <p:cNvSpPr>
            <a:spLocks noGrp="1"/>
          </p:cNvSpPr>
          <p:nvPr>
            <p:ph idx="4294967295"/>
          </p:nvPr>
        </p:nvSpPr>
        <p:spPr>
          <a:xfrm>
            <a:off x="6257924" y="5218457"/>
            <a:ext cx="3873500" cy="420687"/>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Kí ức.. Là tiếng nói</a:t>
            </a:r>
            <a:r>
              <a:rPr lang="en-US" altLang="en-US" sz="1800">
                <a:solidFill>
                  <a:srgbClr val="000000"/>
                </a:solidFill>
                <a:latin typeface="Times New Roman" panose="02020603050405020304" pitchFamily="18" charset="0"/>
                <a:cs typeface="Times New Roman" panose="02020603050405020304" pitchFamily="18" charset="0"/>
              </a:rPr>
              <a:t> của cha ông chúng tôi</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20" name="Title 1"/>
          <p:cNvSpPr>
            <a:spLocks noGrp="1"/>
          </p:cNvSpPr>
          <p:nvPr>
            <p:ph idx="4294967295"/>
          </p:nvPr>
        </p:nvSpPr>
        <p:spPr>
          <a:xfrm>
            <a:off x="10059987" y="5261318"/>
            <a:ext cx="2132013" cy="457200"/>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Nhân  hoá, so sánh</a:t>
            </a:r>
            <a:br>
              <a:rPr lang="en-US" altLang="en-US" sz="1800">
                <a:solidFill>
                  <a:srgbClr val="FF0000"/>
                </a:solidFill>
                <a:latin typeface="Times New Roman" panose="02020603050405020304" pitchFamily="18" charset="0"/>
                <a:cs typeface="Times New Roman" panose="02020603050405020304" pitchFamily="18" charset="0"/>
              </a:rPr>
            </a:br>
            <a:endParaRPr lang="en-US" altLang="en-US" smtClean="0">
              <a:solidFill>
                <a:srgbClr val="FF0000"/>
              </a:solidFill>
            </a:endParaRPr>
          </a:p>
        </p:txBody>
      </p:sp>
      <p:sp>
        <p:nvSpPr>
          <p:cNvPr id="21" name="Title 1"/>
          <p:cNvSpPr>
            <a:spLocks noGrp="1"/>
          </p:cNvSpPr>
          <p:nvPr>
            <p:ph idx="4294967295"/>
          </p:nvPr>
        </p:nvSpPr>
        <p:spPr>
          <a:xfrm>
            <a:off x="6315074" y="5951882"/>
            <a:ext cx="3873500" cy="420687"/>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Là máu </a:t>
            </a:r>
            <a:r>
              <a:rPr lang="en-US" altLang="en-US" sz="1800">
                <a:solidFill>
                  <a:srgbClr val="000000"/>
                </a:solidFill>
                <a:latin typeface="Times New Roman" panose="02020603050405020304" pitchFamily="18" charset="0"/>
                <a:cs typeface="Times New Roman" panose="02020603050405020304" pitchFamily="18" charset="0"/>
              </a:rPr>
              <a:t>của tổ tiên chúng tôi</a:t>
            </a:r>
          </a:p>
          <a:p>
            <a:pPr marL="0" indent="0" eaLnBrk="1" hangingPunct="1">
              <a:spcBef>
                <a:spcPct val="0"/>
              </a:spcBef>
              <a:buNone/>
            </a:pPr>
            <a:r>
              <a:rPr lang="en-US" altLang="en-US" sz="1800">
                <a:solidFill>
                  <a:srgbClr val="000000"/>
                </a:solidFill>
                <a:latin typeface="Times New Roman" panose="02020603050405020304" pitchFamily="18" charset="0"/>
                <a:cs typeface="Times New Roman" panose="02020603050405020304" pitchFamily="18" charset="0"/>
              </a:rPr>
              <a:t/>
            </a:r>
            <a:br>
              <a:rPr lang="en-US" altLang="en-US" sz="1800">
                <a:solidFill>
                  <a:srgbClr val="000000"/>
                </a:solidFill>
                <a:latin typeface="Times New Roman" panose="02020603050405020304" pitchFamily="18" charset="0"/>
                <a:cs typeface="Times New Roman" panose="02020603050405020304" pitchFamily="18" charset="0"/>
              </a:rPr>
            </a:br>
            <a:endParaRPr lang="en-US" altLang="en-US" smtClean="0"/>
          </a:p>
        </p:txBody>
      </p:sp>
      <p:sp>
        <p:nvSpPr>
          <p:cNvPr id="22" name="Title 1"/>
          <p:cNvSpPr>
            <a:spLocks noGrp="1"/>
          </p:cNvSpPr>
          <p:nvPr>
            <p:ph idx="4294967295"/>
          </p:nvPr>
        </p:nvSpPr>
        <p:spPr>
          <a:xfrm>
            <a:off x="10131424" y="5897906"/>
            <a:ext cx="1676400" cy="457200"/>
          </a:xfrm>
        </p:spPr>
        <p:txBody>
          <a:bodyPr/>
          <a:lstStyle/>
          <a:p>
            <a:pPr marL="0" indent="0" eaLnBrk="1" hangingPunct="1">
              <a:spcBef>
                <a:spcPct val="0"/>
              </a:spcBef>
              <a:buNone/>
            </a:pPr>
            <a:r>
              <a:rPr lang="en-US" altLang="en-US" sz="1800">
                <a:solidFill>
                  <a:srgbClr val="FF0000"/>
                </a:solidFill>
                <a:latin typeface="Times New Roman" panose="02020603050405020304" pitchFamily="18" charset="0"/>
                <a:cs typeface="Times New Roman" panose="02020603050405020304" pitchFamily="18" charset="0"/>
              </a:rPr>
              <a:t>So sánh</a:t>
            </a:r>
          </a:p>
        </p:txBody>
      </p:sp>
      <p:cxnSp>
        <p:nvCxnSpPr>
          <p:cNvPr id="23" name="Straight Connector 22"/>
          <p:cNvCxnSpPr/>
          <p:nvPr/>
        </p:nvCxnSpPr>
        <p:spPr>
          <a:xfrm>
            <a:off x="6831717" y="1243356"/>
            <a:ext cx="1066800" cy="0"/>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7218361" y="2414490"/>
            <a:ext cx="1524000" cy="0"/>
          </a:xfrm>
          <a:prstGeom prst="line">
            <a:avLst/>
          </a:prstGeom>
        </p:spPr>
        <p:style>
          <a:lnRef idx="3">
            <a:schemeClr val="accent4"/>
          </a:lnRef>
          <a:fillRef idx="0">
            <a:schemeClr val="accent4"/>
          </a:fillRef>
          <a:effectRef idx="2">
            <a:schemeClr val="accent4"/>
          </a:effectRef>
          <a:fontRef idx="minor">
            <a:schemeClr val="tx1"/>
          </a:fontRef>
        </p:style>
      </p:cxnSp>
      <p:sp>
        <p:nvSpPr>
          <p:cNvPr id="24" name="Title 1"/>
          <p:cNvSpPr txBox="1">
            <a:spLocks/>
          </p:cNvSpPr>
          <p:nvPr/>
        </p:nvSpPr>
        <p:spPr bwMode="auto">
          <a:xfrm>
            <a:off x="197708" y="812247"/>
            <a:ext cx="2808179" cy="50511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0"/>
              </a:spcAft>
              <a:buNone/>
            </a:pP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Phiếu</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endPar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spcAft>
                <a:spcPts val="0"/>
              </a:spcAft>
              <a:buNone/>
            </a:pP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hỏi</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Tìm</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từ</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ngữ</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nói</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lên</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da</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đỏ</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thiên</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và</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mẹ</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ea typeface="Times New Roman" panose="02020603050405020304" pitchFamily="18" charset="0"/>
                <a:cs typeface="Times New Roman" panose="02020603050405020304" pitchFamily="18" charset="0"/>
              </a:rPr>
              <a:t>Cột</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2)</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
            </a:r>
            <a:br>
              <a:rPr lang="en-US" sz="2000" dirty="0" smtClean="0">
                <a:latin typeface="Calibri" panose="020F0502020204030204" pitchFamily="34" charset="0"/>
                <a:ea typeface="Calibri" panose="020F0502020204030204" pitchFamily="34" charset="0"/>
                <a:cs typeface="Times New Roman" panose="02020603050405020304" pitchFamily="18" charset="0"/>
              </a:rPr>
            </a:b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Tìm</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nét</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đặc</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sắc</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về</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nghệ</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
            </a:r>
            <a:br>
              <a:rPr lang="en-US" sz="2000" dirty="0" smtClean="0">
                <a:latin typeface="Calibri" panose="020F0502020204030204" pitchFamily="34"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ea typeface="Times New Roman" panose="02020603050405020304" pitchFamily="18" charset="0"/>
                <a:cs typeface="Times New Roman" panose="02020603050405020304" pitchFamily="18" charset="0"/>
              </a:rPr>
              <a:t>Cột</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3)</a:t>
            </a:r>
            <a:r>
              <a:rPr lang="en-US" sz="2000" dirty="0" smtClean="0">
                <a:latin typeface="Calibri" panose="020F0502020204030204" pitchFamily="34" charset="0"/>
                <a:ea typeface="Calibri" panose="020F0502020204030204" pitchFamily="34" charset="0"/>
                <a:cs typeface="Times New Roman" panose="02020603050405020304" pitchFamily="18" charset="0"/>
              </a:rPr>
              <a:t/>
            </a:r>
            <a:br>
              <a:rPr lang="en-US" sz="2000" dirty="0" smtClean="0">
                <a:latin typeface="Calibri" panose="020F0502020204030204" pitchFamily="34" charset="0"/>
                <a:ea typeface="Calibri" panose="020F0502020204030204" pitchFamily="34" charset="0"/>
                <a:cs typeface="Times New Roman" panose="02020603050405020304" pitchFamily="18" charset="0"/>
              </a:rPr>
            </a:br>
            <a:endParaRPr lang="en-US" altLang="en-US" sz="2000" dirty="0" smtClean="0"/>
          </a:p>
        </p:txBody>
      </p:sp>
    </p:spTree>
    <p:extLst>
      <p:ext uri="{BB962C8B-B14F-4D97-AF65-F5344CB8AC3E}">
        <p14:creationId xmlns="" xmlns:p14="http://schemas.microsoft.com/office/powerpoint/2010/main" val="449050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1000"/>
                                        <p:tgtEl>
                                          <p:spTgt spid="8">
                                            <p:txEl>
                                              <p:pRg st="0" end="0"/>
                                            </p:txEl>
                                          </p:spTgt>
                                        </p:tgtEl>
                                      </p:cBhvr>
                                    </p:animEffect>
                                    <p:anim calcmode="lin" valueType="num">
                                      <p:cBhvr>
                                        <p:cTn id="3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1000"/>
                                        <p:tgtEl>
                                          <p:spTgt spid="9">
                                            <p:txEl>
                                              <p:pRg st="0" end="0"/>
                                            </p:txEl>
                                          </p:spTgt>
                                        </p:tgtEl>
                                      </p:cBhvr>
                                    </p:animEffect>
                                    <p:anim calcmode="lin" valueType="num">
                                      <p:cBhvr>
                                        <p:cTn id="4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bg/>
                                          </p:spTgt>
                                        </p:tgtEl>
                                        <p:attrNameLst>
                                          <p:attrName>style.visibility</p:attrName>
                                        </p:attrNameLst>
                                      </p:cBhvr>
                                      <p:to>
                                        <p:strVal val="visible"/>
                                      </p:to>
                                    </p:set>
                                    <p:animEffect transition="in" filter="fade">
                                      <p:cBhvr>
                                        <p:cTn id="49" dur="1000"/>
                                        <p:tgtEl>
                                          <p:spTgt spid="11">
                                            <p:bg/>
                                          </p:spTgt>
                                        </p:tgtEl>
                                      </p:cBhvr>
                                    </p:animEffect>
                                    <p:anim calcmode="lin" valueType="num">
                                      <p:cBhvr>
                                        <p:cTn id="50" dur="1000" fill="hold"/>
                                        <p:tgtEl>
                                          <p:spTgt spid="11">
                                            <p:bg/>
                                          </p:spTgt>
                                        </p:tgtEl>
                                        <p:attrNameLst>
                                          <p:attrName>ppt_x</p:attrName>
                                        </p:attrNameLst>
                                      </p:cBhvr>
                                      <p:tavLst>
                                        <p:tav tm="0">
                                          <p:val>
                                            <p:strVal val="#ppt_x"/>
                                          </p:val>
                                        </p:tav>
                                        <p:tav tm="100000">
                                          <p:val>
                                            <p:strVal val="#ppt_x"/>
                                          </p:val>
                                        </p:tav>
                                      </p:tavLst>
                                    </p:anim>
                                    <p:anim calcmode="lin" valueType="num">
                                      <p:cBhvr>
                                        <p:cTn id="51" dur="1000" fill="hold"/>
                                        <p:tgtEl>
                                          <p:spTgt spid="11">
                                            <p:bg/>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fade">
                                      <p:cBhvr>
                                        <p:cTn id="56" dur="1000"/>
                                        <p:tgtEl>
                                          <p:spTgt spid="11">
                                            <p:txEl>
                                              <p:pRg st="0" end="0"/>
                                            </p:txEl>
                                          </p:spTgt>
                                        </p:tgtEl>
                                      </p:cBhvr>
                                    </p:animEffect>
                                    <p:anim calcmode="lin" valueType="num">
                                      <p:cBhvr>
                                        <p:cTn id="5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xEl>
                                              <p:pRg st="0" end="0"/>
                                            </p:txEl>
                                          </p:spTgt>
                                        </p:tgtEl>
                                        <p:attrNameLst>
                                          <p:attrName>style.visibility</p:attrName>
                                        </p:attrNameLst>
                                      </p:cBhvr>
                                      <p:to>
                                        <p:strVal val="visible"/>
                                      </p:to>
                                    </p:set>
                                    <p:animEffect transition="in" filter="fade">
                                      <p:cBhvr>
                                        <p:cTn id="63" dur="1000"/>
                                        <p:tgtEl>
                                          <p:spTgt spid="12">
                                            <p:txEl>
                                              <p:pRg st="0" end="0"/>
                                            </p:txEl>
                                          </p:spTgt>
                                        </p:tgtEl>
                                      </p:cBhvr>
                                    </p:animEffect>
                                    <p:anim calcmode="lin" valueType="num">
                                      <p:cBhvr>
                                        <p:cTn id="64"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xEl>
                                              <p:pRg st="0" end="0"/>
                                            </p:txEl>
                                          </p:spTgt>
                                        </p:tgtEl>
                                        <p:attrNameLst>
                                          <p:attrName>style.visibility</p:attrName>
                                        </p:attrNameLst>
                                      </p:cBhvr>
                                      <p:to>
                                        <p:strVal val="visible"/>
                                      </p:to>
                                    </p:set>
                                    <p:animEffect transition="in" filter="fade">
                                      <p:cBhvr>
                                        <p:cTn id="70" dur="1000"/>
                                        <p:tgtEl>
                                          <p:spTgt spid="13">
                                            <p:txEl>
                                              <p:pRg st="0" end="0"/>
                                            </p:txEl>
                                          </p:spTgt>
                                        </p:tgtEl>
                                      </p:cBhvr>
                                    </p:animEffect>
                                    <p:anim calcmode="lin" valueType="num">
                                      <p:cBhvr>
                                        <p:cTn id="71"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xEl>
                                              <p:pRg st="1" end="1"/>
                                            </p:txEl>
                                          </p:spTgt>
                                        </p:tgtEl>
                                        <p:attrNameLst>
                                          <p:attrName>style.visibility</p:attrName>
                                        </p:attrNameLst>
                                      </p:cBhvr>
                                      <p:to>
                                        <p:strVal val="visible"/>
                                      </p:to>
                                    </p:set>
                                    <p:animEffect transition="in" filter="fade">
                                      <p:cBhvr>
                                        <p:cTn id="77" dur="1000"/>
                                        <p:tgtEl>
                                          <p:spTgt spid="13">
                                            <p:txEl>
                                              <p:pRg st="1" end="1"/>
                                            </p:txEl>
                                          </p:spTgt>
                                        </p:tgtEl>
                                      </p:cBhvr>
                                    </p:animEffect>
                                    <p:anim calcmode="lin" valueType="num">
                                      <p:cBhvr>
                                        <p:cTn id="7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4">
                                            <p:txEl>
                                              <p:pRg st="0" end="0"/>
                                            </p:txEl>
                                          </p:spTgt>
                                        </p:tgtEl>
                                        <p:attrNameLst>
                                          <p:attrName>style.visibility</p:attrName>
                                        </p:attrNameLst>
                                      </p:cBhvr>
                                      <p:to>
                                        <p:strVal val="visible"/>
                                      </p:to>
                                    </p:set>
                                    <p:animEffect transition="in" filter="fade">
                                      <p:cBhvr>
                                        <p:cTn id="84" dur="1000"/>
                                        <p:tgtEl>
                                          <p:spTgt spid="14">
                                            <p:txEl>
                                              <p:pRg st="0" end="0"/>
                                            </p:txEl>
                                          </p:spTgt>
                                        </p:tgtEl>
                                      </p:cBhvr>
                                    </p:animEffect>
                                    <p:anim calcmode="lin" valueType="num">
                                      <p:cBhvr>
                                        <p:cTn id="8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5">
                                            <p:txEl>
                                              <p:pRg st="0" end="0"/>
                                            </p:txEl>
                                          </p:spTgt>
                                        </p:tgtEl>
                                        <p:attrNameLst>
                                          <p:attrName>style.visibility</p:attrName>
                                        </p:attrNameLst>
                                      </p:cBhvr>
                                      <p:to>
                                        <p:strVal val="visible"/>
                                      </p:to>
                                    </p:set>
                                    <p:animEffect transition="in" filter="fade">
                                      <p:cBhvr>
                                        <p:cTn id="91" dur="1000"/>
                                        <p:tgtEl>
                                          <p:spTgt spid="15">
                                            <p:txEl>
                                              <p:pRg st="0" end="0"/>
                                            </p:txEl>
                                          </p:spTgt>
                                        </p:tgtEl>
                                      </p:cBhvr>
                                    </p:animEffect>
                                    <p:anim calcmode="lin" valueType="num">
                                      <p:cBhvr>
                                        <p:cTn id="92"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6">
                                            <p:txEl>
                                              <p:pRg st="0" end="0"/>
                                            </p:txEl>
                                          </p:spTgt>
                                        </p:tgtEl>
                                        <p:attrNameLst>
                                          <p:attrName>style.visibility</p:attrName>
                                        </p:attrNameLst>
                                      </p:cBhvr>
                                      <p:to>
                                        <p:strVal val="visible"/>
                                      </p:to>
                                    </p:set>
                                    <p:animEffect transition="in" filter="fade">
                                      <p:cBhvr>
                                        <p:cTn id="98" dur="1000"/>
                                        <p:tgtEl>
                                          <p:spTgt spid="16">
                                            <p:txEl>
                                              <p:pRg st="0" end="0"/>
                                            </p:txEl>
                                          </p:spTgt>
                                        </p:tgtEl>
                                      </p:cBhvr>
                                    </p:animEffect>
                                    <p:anim calcmode="lin" valueType="num">
                                      <p:cBhvr>
                                        <p:cTn id="99"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7">
                                            <p:txEl>
                                              <p:pRg st="0" end="0"/>
                                            </p:txEl>
                                          </p:spTgt>
                                        </p:tgtEl>
                                        <p:attrNameLst>
                                          <p:attrName>style.visibility</p:attrName>
                                        </p:attrNameLst>
                                      </p:cBhvr>
                                      <p:to>
                                        <p:strVal val="visible"/>
                                      </p:to>
                                    </p:set>
                                    <p:animEffect transition="in" filter="fade">
                                      <p:cBhvr>
                                        <p:cTn id="105" dur="1000"/>
                                        <p:tgtEl>
                                          <p:spTgt spid="17">
                                            <p:txEl>
                                              <p:pRg st="0" end="0"/>
                                            </p:txEl>
                                          </p:spTgt>
                                        </p:tgtEl>
                                      </p:cBhvr>
                                    </p:animEffect>
                                    <p:anim calcmode="lin" valueType="num">
                                      <p:cBhvr>
                                        <p:cTn id="106"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07"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8">
                                            <p:txEl>
                                              <p:pRg st="0" end="0"/>
                                            </p:txEl>
                                          </p:spTgt>
                                        </p:tgtEl>
                                        <p:attrNameLst>
                                          <p:attrName>style.visibility</p:attrName>
                                        </p:attrNameLst>
                                      </p:cBhvr>
                                      <p:to>
                                        <p:strVal val="visible"/>
                                      </p:to>
                                    </p:set>
                                    <p:animEffect transition="in" filter="fade">
                                      <p:cBhvr>
                                        <p:cTn id="112" dur="1000"/>
                                        <p:tgtEl>
                                          <p:spTgt spid="18">
                                            <p:txEl>
                                              <p:pRg st="0" end="0"/>
                                            </p:txEl>
                                          </p:spTgt>
                                        </p:tgtEl>
                                      </p:cBhvr>
                                    </p:animEffect>
                                    <p:anim calcmode="lin" valueType="num">
                                      <p:cBhvr>
                                        <p:cTn id="113"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14"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9">
                                            <p:txEl>
                                              <p:pRg st="0" end="0"/>
                                            </p:txEl>
                                          </p:spTgt>
                                        </p:tgtEl>
                                        <p:attrNameLst>
                                          <p:attrName>style.visibility</p:attrName>
                                        </p:attrNameLst>
                                      </p:cBhvr>
                                      <p:to>
                                        <p:strVal val="visible"/>
                                      </p:to>
                                    </p:set>
                                    <p:animEffect transition="in" filter="fade">
                                      <p:cBhvr>
                                        <p:cTn id="119" dur="1000"/>
                                        <p:tgtEl>
                                          <p:spTgt spid="19">
                                            <p:txEl>
                                              <p:pRg st="0" end="0"/>
                                            </p:txEl>
                                          </p:spTgt>
                                        </p:tgtEl>
                                      </p:cBhvr>
                                    </p:animEffect>
                                    <p:anim calcmode="lin" valueType="num">
                                      <p:cBhvr>
                                        <p:cTn id="120"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21"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20">
                                            <p:txEl>
                                              <p:pRg st="0" end="0"/>
                                            </p:txEl>
                                          </p:spTgt>
                                        </p:tgtEl>
                                        <p:attrNameLst>
                                          <p:attrName>style.visibility</p:attrName>
                                        </p:attrNameLst>
                                      </p:cBhvr>
                                      <p:to>
                                        <p:strVal val="visible"/>
                                      </p:to>
                                    </p:set>
                                    <p:anim calcmode="lin" valueType="num">
                                      <p:cBhvr additive="base">
                                        <p:cTn id="126"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27"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21">
                                            <p:txEl>
                                              <p:pRg st="0" end="0"/>
                                            </p:txEl>
                                          </p:spTgt>
                                        </p:tgtEl>
                                        <p:attrNameLst>
                                          <p:attrName>style.visibility</p:attrName>
                                        </p:attrNameLst>
                                      </p:cBhvr>
                                      <p:to>
                                        <p:strVal val="visible"/>
                                      </p:to>
                                    </p:set>
                                    <p:animEffect transition="in" filter="fade">
                                      <p:cBhvr>
                                        <p:cTn id="132" dur="1000"/>
                                        <p:tgtEl>
                                          <p:spTgt spid="21">
                                            <p:txEl>
                                              <p:pRg st="0" end="0"/>
                                            </p:txEl>
                                          </p:spTgt>
                                        </p:tgtEl>
                                      </p:cBhvr>
                                    </p:animEffect>
                                    <p:anim calcmode="lin" valueType="num">
                                      <p:cBhvr>
                                        <p:cTn id="13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3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22">
                                            <p:txEl>
                                              <p:pRg st="0" end="0"/>
                                            </p:txEl>
                                          </p:spTgt>
                                        </p:tgtEl>
                                        <p:attrNameLst>
                                          <p:attrName>style.visibility</p:attrName>
                                        </p:attrNameLst>
                                      </p:cBhvr>
                                      <p:to>
                                        <p:strVal val="visible"/>
                                      </p:to>
                                    </p:set>
                                    <p:animEffect transition="in" filter="fade">
                                      <p:cBhvr>
                                        <p:cTn id="139" dur="1000"/>
                                        <p:tgtEl>
                                          <p:spTgt spid="22">
                                            <p:txEl>
                                              <p:pRg st="0" end="0"/>
                                            </p:txEl>
                                          </p:spTgt>
                                        </p:tgtEl>
                                      </p:cBhvr>
                                    </p:animEffect>
                                    <p:anim calcmode="lin" valueType="num">
                                      <p:cBhvr>
                                        <p:cTn id="140"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41"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42" presetClass="entr" presetSubtype="0" fill="hold" nodeType="clickEffect">
                                  <p:stCondLst>
                                    <p:cond delay="0"/>
                                  </p:stCondLst>
                                  <p:childTnLst>
                                    <p:set>
                                      <p:cBhvr>
                                        <p:cTn id="145" dur="1" fill="hold">
                                          <p:stCondLst>
                                            <p:cond delay="0"/>
                                          </p:stCondLst>
                                        </p:cTn>
                                        <p:tgtEl>
                                          <p:spTgt spid="23"/>
                                        </p:tgtEl>
                                        <p:attrNameLst>
                                          <p:attrName>style.visibility</p:attrName>
                                        </p:attrNameLst>
                                      </p:cBhvr>
                                      <p:to>
                                        <p:strVal val="visible"/>
                                      </p:to>
                                    </p:set>
                                    <p:animEffect transition="in" filter="fade">
                                      <p:cBhvr>
                                        <p:cTn id="146" dur="1000"/>
                                        <p:tgtEl>
                                          <p:spTgt spid="23"/>
                                        </p:tgtEl>
                                      </p:cBhvr>
                                    </p:animEffect>
                                    <p:anim calcmode="lin" valueType="num">
                                      <p:cBhvr>
                                        <p:cTn id="147" dur="1000" fill="hold"/>
                                        <p:tgtEl>
                                          <p:spTgt spid="23"/>
                                        </p:tgtEl>
                                        <p:attrNameLst>
                                          <p:attrName>ppt_x</p:attrName>
                                        </p:attrNameLst>
                                      </p:cBhvr>
                                      <p:tavLst>
                                        <p:tav tm="0">
                                          <p:val>
                                            <p:strVal val="#ppt_x"/>
                                          </p:val>
                                        </p:tav>
                                        <p:tav tm="100000">
                                          <p:val>
                                            <p:strVal val="#ppt_x"/>
                                          </p:val>
                                        </p:tav>
                                      </p:tavLst>
                                    </p:anim>
                                    <p:anim calcmode="lin" valueType="num">
                                      <p:cBhvr>
                                        <p:cTn id="14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42" presetClass="entr" presetSubtype="0" fill="hold" nodeType="clickEffect">
                                  <p:stCondLst>
                                    <p:cond delay="0"/>
                                  </p:stCondLst>
                                  <p:childTnLst>
                                    <p:set>
                                      <p:cBhvr>
                                        <p:cTn id="152" dur="1" fill="hold">
                                          <p:stCondLst>
                                            <p:cond delay="0"/>
                                          </p:stCondLst>
                                        </p:cTn>
                                        <p:tgtEl>
                                          <p:spTgt spid="25"/>
                                        </p:tgtEl>
                                        <p:attrNameLst>
                                          <p:attrName>style.visibility</p:attrName>
                                        </p:attrNameLst>
                                      </p:cBhvr>
                                      <p:to>
                                        <p:strVal val="visible"/>
                                      </p:to>
                                    </p:set>
                                    <p:animEffect transition="in" filter="fade">
                                      <p:cBhvr>
                                        <p:cTn id="153" dur="1000"/>
                                        <p:tgtEl>
                                          <p:spTgt spid="25"/>
                                        </p:tgtEl>
                                      </p:cBhvr>
                                    </p:animEffect>
                                    <p:anim calcmode="lin" valueType="num">
                                      <p:cBhvr>
                                        <p:cTn id="154" dur="1000" fill="hold"/>
                                        <p:tgtEl>
                                          <p:spTgt spid="25"/>
                                        </p:tgtEl>
                                        <p:attrNameLst>
                                          <p:attrName>ppt_x</p:attrName>
                                        </p:attrNameLst>
                                      </p:cBhvr>
                                      <p:tavLst>
                                        <p:tav tm="0">
                                          <p:val>
                                            <p:strVal val="#ppt_x"/>
                                          </p:val>
                                        </p:tav>
                                        <p:tav tm="100000">
                                          <p:val>
                                            <p:strVal val="#ppt_x"/>
                                          </p:val>
                                        </p:tav>
                                      </p:tavLst>
                                    </p:anim>
                                    <p:anim calcmode="lin" valueType="num">
                                      <p:cBhvr>
                                        <p:cTn id="15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uiExpand="1" build="p"/>
      <p:bldP spid="9" grpId="0" build="p"/>
      <p:bldP spid="11" grpId="0" build="p" animBg="1"/>
      <p:bldP spid="12" grpId="0" uiExpand="1" build="p"/>
      <p:bldP spid="13" grpId="0" uiExpand="1" build="p"/>
      <p:bldP spid="14" grpId="0" build="p"/>
      <p:bldP spid="15" grpId="0" uiExpand="1" build="p"/>
      <p:bldP spid="16" grpId="0" build="p"/>
      <p:bldP spid="17" grpId="0" uiExpand="1" build="p"/>
      <p:bldP spid="18" grpId="0" build="p"/>
      <p:bldP spid="19" grpId="0" uiExpand="1" build="p"/>
      <p:bldP spid="20" grpId="0" build="p"/>
      <p:bldP spid="21" grpId="0" uiExpand="1" build="p"/>
      <p:bldP spid="2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76201"/>
            <a:ext cx="8229600" cy="4525963"/>
          </a:xfrm>
        </p:spPr>
        <p:txBody>
          <a:bodyPr/>
          <a:lstStyle/>
          <a:p>
            <a:pPr marL="0" indent="0">
              <a:buNone/>
              <a:defRPr/>
            </a:pPr>
            <a:r>
              <a:rPr lang="en-US" altLang="en-US" sz="2000" b="1">
                <a:solidFill>
                  <a:srgbClr val="3434A2"/>
                </a:solidFill>
                <a:latin typeface="Times New Roman" panose="02020603050405020304" pitchFamily="18" charset="0"/>
              </a:rPr>
              <a:t/>
            </a:r>
            <a:br>
              <a:rPr lang="en-US" altLang="en-US" sz="2000" b="1">
                <a:solidFill>
                  <a:srgbClr val="3434A2"/>
                </a:solidFill>
                <a:latin typeface="Times New Roman" panose="02020603050405020304" pitchFamily="18" charset="0"/>
              </a:rPr>
            </a:br>
            <a:r>
              <a:rPr lang="en-US" altLang="en-US" smtClean="0">
                <a:solidFill>
                  <a:srgbClr val="3434A2"/>
                </a:solidFill>
                <a:latin typeface="Times New Roman" panose="02020603050405020304" pitchFamily="18" charset="0"/>
              </a:rPr>
              <a:t>…Khi </a:t>
            </a:r>
            <a:r>
              <a:rPr lang="en-US" altLang="en-US">
                <a:solidFill>
                  <a:srgbClr val="3434A2"/>
                </a:solidFill>
                <a:latin typeface="Times New Roman" panose="02020603050405020304" pitchFamily="18" charset="0"/>
              </a:rPr>
              <a:t>người da trắng chết đi, họ thường dạo chơi giữa các vì sao và </a:t>
            </a:r>
            <a:r>
              <a:rPr lang="en-US" altLang="en-US" i="1">
                <a:solidFill>
                  <a:srgbClr val="FF0000"/>
                </a:solidFill>
                <a:latin typeface="Times New Roman" panose="02020603050405020304" pitchFamily="18" charset="0"/>
              </a:rPr>
              <a:t>quên đi </a:t>
            </a:r>
            <a:r>
              <a:rPr lang="en-US" altLang="en-US">
                <a:solidFill>
                  <a:srgbClr val="3434A2"/>
                </a:solidFill>
                <a:latin typeface="Times New Roman" panose="02020603050405020304" pitchFamily="18" charset="0"/>
              </a:rPr>
              <a:t>đất nước họ sinh ra. Còn chúng tôi, chúng tôi </a:t>
            </a:r>
            <a:r>
              <a:rPr lang="en-US" altLang="en-US" i="1">
                <a:solidFill>
                  <a:srgbClr val="FF0000"/>
                </a:solidFill>
                <a:latin typeface="Times New Roman" panose="02020603050405020304" pitchFamily="18" charset="0"/>
              </a:rPr>
              <a:t>chẳng thể quên </a:t>
            </a:r>
            <a:r>
              <a:rPr lang="en-US" altLang="en-US">
                <a:solidFill>
                  <a:srgbClr val="3434A2"/>
                </a:solidFill>
                <a:latin typeface="Times New Roman" panose="02020603050405020304" pitchFamily="18" charset="0"/>
              </a:rPr>
              <a:t>được mảnh đất tươi đẹp này. Bởi lẽ </a:t>
            </a:r>
            <a:r>
              <a:rPr lang="en-US" altLang="en-US">
                <a:solidFill>
                  <a:schemeClr val="accent2">
                    <a:lumMod val="50000"/>
                  </a:schemeClr>
                </a:solidFill>
                <a:latin typeface="Times New Roman" panose="02020603050405020304" pitchFamily="18" charset="0"/>
              </a:rPr>
              <a:t>mảnh đất này là bà mẹ </a:t>
            </a:r>
            <a:r>
              <a:rPr lang="en-US" altLang="en-US">
                <a:solidFill>
                  <a:srgbClr val="3434A2"/>
                </a:solidFill>
                <a:latin typeface="Times New Roman" panose="02020603050405020304" pitchFamily="18" charset="0"/>
              </a:rPr>
              <a:t>của người da đỏ. Chúng tôi </a:t>
            </a:r>
            <a:r>
              <a:rPr lang="en-US" altLang="en-US">
                <a:solidFill>
                  <a:schemeClr val="accent2">
                    <a:lumMod val="50000"/>
                  </a:schemeClr>
                </a:solidFill>
                <a:latin typeface="Times New Roman" panose="02020603050405020304" pitchFamily="18" charset="0"/>
              </a:rPr>
              <a:t>là một phần của mẹ </a:t>
            </a:r>
            <a:r>
              <a:rPr lang="en-US" altLang="en-US">
                <a:solidFill>
                  <a:srgbClr val="3434A2"/>
                </a:solidFill>
                <a:latin typeface="Times New Roman" panose="02020603050405020304" pitchFamily="18" charset="0"/>
              </a:rPr>
              <a:t>và </a:t>
            </a:r>
            <a:r>
              <a:rPr lang="en-US" altLang="en-US">
                <a:solidFill>
                  <a:schemeClr val="accent2">
                    <a:lumMod val="50000"/>
                  </a:schemeClr>
                </a:solidFill>
                <a:latin typeface="Times New Roman" panose="02020603050405020304" pitchFamily="18" charset="0"/>
              </a:rPr>
              <a:t>mẹ cũng là một phần</a:t>
            </a:r>
            <a:r>
              <a:rPr lang="en-US" altLang="en-US">
                <a:solidFill>
                  <a:srgbClr val="3434A2"/>
                </a:solidFill>
                <a:latin typeface="Times New Roman" panose="02020603050405020304" pitchFamily="18" charset="0"/>
              </a:rPr>
              <a:t> của chúng </a:t>
            </a:r>
            <a:r>
              <a:rPr lang="en-US" altLang="en-US" smtClean="0">
                <a:solidFill>
                  <a:srgbClr val="3434A2"/>
                </a:solidFill>
                <a:latin typeface="Times New Roman" panose="02020603050405020304" pitchFamily="18" charset="0"/>
              </a:rPr>
              <a:t>tôi...]</a:t>
            </a:r>
            <a:endParaRPr lang="en-US"/>
          </a:p>
        </p:txBody>
      </p:sp>
      <p:sp>
        <p:nvSpPr>
          <p:cNvPr id="4" name="Right Arrow 3"/>
          <p:cNvSpPr/>
          <p:nvPr/>
        </p:nvSpPr>
        <p:spPr>
          <a:xfrm>
            <a:off x="1905000" y="3962400"/>
            <a:ext cx="3187700" cy="2057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US" sz="2800">
                <a:solidFill>
                  <a:srgbClr val="BBE0E3">
                    <a:lumMod val="10000"/>
                  </a:srgbClr>
                </a:solidFill>
                <a:latin typeface="Times New Roman" panose="02020603050405020304" pitchFamily="18" charset="0"/>
                <a:cs typeface="Times New Roman" panose="02020603050405020304" pitchFamily="18" charset="0"/>
              </a:rPr>
              <a:t>So sánh, đối lập</a:t>
            </a:r>
          </a:p>
        </p:txBody>
      </p:sp>
      <p:sp>
        <p:nvSpPr>
          <p:cNvPr id="5" name="Rounded Rectangle 4"/>
          <p:cNvSpPr/>
          <p:nvPr/>
        </p:nvSpPr>
        <p:spPr>
          <a:xfrm>
            <a:off x="5334000" y="3543300"/>
            <a:ext cx="50292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en-US" sz="2800">
                <a:solidFill>
                  <a:srgbClr val="BBE0E3">
                    <a:lumMod val="10000"/>
                  </a:srgbClr>
                </a:solidFill>
                <a:latin typeface="Times New Roman" panose="02020603050405020304" pitchFamily="18" charset="0"/>
                <a:cs typeface="Times New Roman" panose="02020603050405020304" pitchFamily="18" charset="0"/>
              </a:rPr>
              <a:t>Nhấn mạnh tình yêu thiên nhiên, gắn bó và trân trọng </a:t>
            </a:r>
          </a:p>
          <a:p>
            <a:pPr algn="just" eaLnBrk="0" fontAlgn="base" hangingPunct="0">
              <a:spcBef>
                <a:spcPct val="0"/>
              </a:spcBef>
              <a:spcAft>
                <a:spcPct val="0"/>
              </a:spcAft>
              <a:defRPr/>
            </a:pPr>
            <a:r>
              <a:rPr lang="en-US" sz="2800">
                <a:solidFill>
                  <a:srgbClr val="BBE0E3">
                    <a:lumMod val="10000"/>
                  </a:srgbClr>
                </a:solidFill>
                <a:latin typeface="Times New Roman" panose="02020603050405020304" pitchFamily="18" charset="0"/>
                <a:cs typeface="Times New Roman" panose="02020603050405020304" pitchFamily="18" charset="0"/>
              </a:rPr>
              <a:t>“đất mẹ” của người da đỏ. Tình yêu đó không chỉ được thể hiện khi họ còn sống mà còn gắn bó với họ ngay cả khi họ chết đi.</a:t>
            </a:r>
          </a:p>
        </p:txBody>
      </p:sp>
    </p:spTree>
    <p:extLst>
      <p:ext uri="{BB962C8B-B14F-4D97-AF65-F5344CB8AC3E}">
        <p14:creationId xmlns="" xmlns:p14="http://schemas.microsoft.com/office/powerpoint/2010/main" val="1110569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
            <a:ext cx="10972800" cy="6126164"/>
          </a:xfrm>
        </p:spPr>
        <p:txBody>
          <a:bodyPr/>
          <a:lstStyle/>
          <a:p>
            <a:pPr marL="0" indent="0">
              <a:buNone/>
            </a:pPr>
            <a:endParaRPr lang="en-US" sz="2800" smtClean="0">
              <a:solidFill>
                <a:srgbClr val="262626"/>
              </a:solidFill>
              <a:latin typeface="Times New Roman" panose="02020603050405020304" pitchFamily="18" charset="0"/>
              <a:cs typeface="Times New Roman" panose="02020603050405020304" pitchFamily="18" charset="0"/>
            </a:endParaRPr>
          </a:p>
          <a:p>
            <a:pPr marL="0" indent="0">
              <a:buNone/>
            </a:pPr>
            <a:r>
              <a:rPr lang="vi-VN" sz="2800" smtClean="0">
                <a:solidFill>
                  <a:schemeClr val="accent2"/>
                </a:solidFill>
                <a:latin typeface="Times New Roman" panose="02020603050405020304" pitchFamily="18" charset="0"/>
                <a:cs typeface="Times New Roman" panose="02020603050405020304" pitchFamily="18" charset="0"/>
              </a:rPr>
              <a:t>“ Trên thì trời xanh, dưới thì nước xanh, chung quanh mình cũng chỉ toàn một sắc xanh cây lá. Tiếng rì rào bất tận của những khu rừng xanh bốn mùa, cùng tiếng sóng rì rào từ biển Đông và vịnh Thái Lan ngày đêm không ngớt vọng về trong hơi gió muối</a:t>
            </a:r>
            <a:r>
              <a:rPr lang="en-US" sz="2800" smtClean="0">
                <a:solidFill>
                  <a:schemeClr val="accent2"/>
                </a:solidFill>
                <a:latin typeface="Times New Roman" panose="02020603050405020304" pitchFamily="18" charset="0"/>
                <a:cs typeface="Times New Roman" panose="02020603050405020304" pitchFamily="18" charset="0"/>
              </a:rPr>
              <a:t>…</a:t>
            </a:r>
            <a:r>
              <a:rPr lang="vi-VN" sz="2800" smtClean="0">
                <a:solidFill>
                  <a:schemeClr val="accent2"/>
                </a:solidFill>
                <a:latin typeface="Times New Roman" panose="02020603050405020304" pitchFamily="18" charset="0"/>
                <a:cs typeface="Times New Roman" panose="02020603050405020304" pitchFamily="18" charset="0"/>
              </a:rPr>
              <a:t>”</a:t>
            </a:r>
            <a:endParaRPr lang="en-US" sz="2800" smtClean="0">
              <a:solidFill>
                <a:schemeClr val="accent2"/>
              </a:solidFill>
              <a:latin typeface="Times New Roman" panose="02020603050405020304" pitchFamily="18" charset="0"/>
              <a:cs typeface="Times New Roman" panose="02020603050405020304" pitchFamily="18" charset="0"/>
            </a:endParaRPr>
          </a:p>
          <a:p>
            <a:pPr marL="0" indent="0">
              <a:buNone/>
            </a:pPr>
            <a:r>
              <a:rPr lang="en-US" sz="2800" i="1" smtClean="0">
                <a:solidFill>
                  <a:schemeClr val="accent2"/>
                </a:solidFill>
                <a:latin typeface="Times New Roman" panose="02020603050405020304" pitchFamily="18" charset="0"/>
                <a:cs typeface="Times New Roman" panose="02020603050405020304" pitchFamily="18" charset="0"/>
              </a:rPr>
              <a:t>							</a:t>
            </a:r>
            <a:r>
              <a:rPr lang="en-US" sz="1600" i="1" smtClean="0">
                <a:solidFill>
                  <a:schemeClr val="accent2"/>
                </a:solidFill>
                <a:latin typeface="Times New Roman" panose="02020603050405020304" pitchFamily="18" charset="0"/>
                <a:cs typeface="Times New Roman" panose="02020603050405020304" pitchFamily="18" charset="0"/>
              </a:rPr>
              <a:t>(Trích Sông nước Cà Mau, Đoàn Giỏi)</a:t>
            </a:r>
          </a:p>
          <a:p>
            <a:pPr marL="0" indent="0">
              <a:buNone/>
            </a:pPr>
            <a:r>
              <a:rPr lang="en-US" sz="2800" smtClean="0">
                <a:solidFill>
                  <a:schemeClr val="accent2"/>
                </a:solidFill>
                <a:latin typeface="Times New Roman" panose="02020603050405020304" pitchFamily="18" charset="0"/>
                <a:cs typeface="Times New Roman" panose="02020603050405020304" pitchFamily="18" charset="0"/>
              </a:rPr>
              <a:t>“</a:t>
            </a:r>
            <a:r>
              <a:rPr lang="vi-VN" sz="2800" smtClean="0">
                <a:solidFill>
                  <a:schemeClr val="accent2"/>
                </a:solidFill>
                <a:latin typeface="Times New Roman" panose="02020603050405020304" pitchFamily="18" charset="0"/>
                <a:cs typeface="Times New Roman" panose="02020603050405020304" pitchFamily="18" charset="0"/>
              </a:rPr>
              <a:t>Mỗi </a:t>
            </a:r>
            <a:r>
              <a:rPr lang="vi-VN" sz="2800">
                <a:solidFill>
                  <a:schemeClr val="accent2"/>
                </a:solidFill>
                <a:latin typeface="Times New Roman" panose="02020603050405020304" pitchFamily="18" charset="0"/>
                <a:cs typeface="Times New Roman" panose="02020603050405020304" pitchFamily="18" charset="0"/>
              </a:rPr>
              <a:t>chiếc lá rụng có một linh hồn riêng, một tâm tình riêng, một cảm giác riêng. Có chiếc tựa mũi tên nhọn, từ cành cây rơi cắm phập xuống đất như cho xong chuyện, cho xong một đời lạnh lùng thản nhiên, không thương tiếc, không do dự vẩn vơ. Có chiếc lá như con chim bị lảo đảo mấy vòng trên không, rồi cố gượng ngoi đầu lên, hay giữ thăng bằng cho chậm tới cái giây nằm phơi trên mặt đất. </a:t>
            </a:r>
            <a:r>
              <a:rPr lang="en-US" sz="2800" smtClean="0">
                <a:solidFill>
                  <a:schemeClr val="accent2"/>
                </a:solidFill>
                <a:latin typeface="Times New Roman" panose="02020603050405020304" pitchFamily="18" charset="0"/>
                <a:cs typeface="Times New Roman" panose="02020603050405020304" pitchFamily="18" charset="0"/>
              </a:rPr>
              <a:t>…</a:t>
            </a:r>
            <a:r>
              <a:rPr lang="vi-VN" sz="2800" smtClean="0">
                <a:solidFill>
                  <a:schemeClr val="accent2"/>
                </a:solidFill>
                <a:latin typeface="Times New Roman" panose="02020603050405020304" pitchFamily="18" charset="0"/>
                <a:cs typeface="Times New Roman" panose="02020603050405020304" pitchFamily="18" charset="0"/>
              </a:rPr>
              <a:t>.</a:t>
            </a:r>
            <a:r>
              <a:rPr lang="en-US" sz="2800" smtClean="0">
                <a:solidFill>
                  <a:schemeClr val="accent2"/>
                </a:solidFill>
                <a:latin typeface="Times New Roman" panose="02020603050405020304" pitchFamily="18" charset="0"/>
                <a:cs typeface="Times New Roman" panose="02020603050405020304" pitchFamily="18" charset="0"/>
              </a:rPr>
              <a:t>”</a:t>
            </a:r>
          </a:p>
          <a:p>
            <a:pPr marL="0" indent="0">
              <a:buNone/>
            </a:pPr>
            <a:r>
              <a:rPr lang="en-US" sz="1600" i="1" smtClean="0">
                <a:solidFill>
                  <a:schemeClr val="accent2"/>
                </a:solidFill>
                <a:latin typeface="Times New Roman" panose="02020603050405020304" pitchFamily="18" charset="0"/>
                <a:cs typeface="Times New Roman" panose="02020603050405020304" pitchFamily="18" charset="0"/>
              </a:rPr>
              <a:t>							( Trích lá rụng, Khái Hưng)</a:t>
            </a:r>
            <a:endParaRPr lang="vi-VN" sz="1600" i="1">
              <a:solidFill>
                <a:schemeClr val="accent2"/>
              </a:solidFill>
              <a:latin typeface="Times New Roman" panose="02020603050405020304" pitchFamily="18" charset="0"/>
              <a:cs typeface="Times New Roman" panose="02020603050405020304" pitchFamily="18" charset="0"/>
            </a:endParaRPr>
          </a:p>
          <a:p>
            <a:pPr marL="0" indent="0">
              <a:buNone/>
            </a:pPr>
            <a:endParaRPr lang="en-US" sz="1600" i="1"/>
          </a:p>
        </p:txBody>
      </p:sp>
    </p:spTree>
    <p:extLst>
      <p:ext uri="{BB962C8B-B14F-4D97-AF65-F5344CB8AC3E}">
        <p14:creationId xmlns="" xmlns:p14="http://schemas.microsoft.com/office/powerpoint/2010/main" val="83437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1133</Words>
  <Application>Microsoft Office PowerPoint</Application>
  <PresentationFormat>Custom</PresentationFormat>
  <Paragraphs>87</Paragraphs>
  <Slides>10</Slides>
  <Notes>0</Notes>
  <HiddenSlides>0</HiddenSlides>
  <MMClips>0</MMClips>
  <ScaleCrop>false</ScaleCrop>
  <HeadingPairs>
    <vt:vector size="4" baseType="variant">
      <vt:variant>
        <vt:lpstr>Theme</vt:lpstr>
      </vt:variant>
      <vt:variant>
        <vt:i4>8</vt:i4>
      </vt:variant>
      <vt:variant>
        <vt:lpstr>Slide Titles</vt:lpstr>
      </vt:variant>
      <vt:variant>
        <vt:i4>10</vt:i4>
      </vt:variant>
    </vt:vector>
  </HeadingPairs>
  <TitlesOfParts>
    <vt:vector size="18" baseType="lpstr">
      <vt:lpstr>Default Design</vt:lpstr>
      <vt:lpstr>3_Default Design</vt:lpstr>
      <vt:lpstr>4_Default Design</vt:lpstr>
      <vt:lpstr>5_Default Design</vt:lpstr>
      <vt:lpstr>6_Default Design</vt:lpstr>
      <vt:lpstr>7_Default Design</vt:lpstr>
      <vt:lpstr>8_Default Design</vt:lpstr>
      <vt:lpstr>9_Default Design</vt:lpstr>
      <vt:lpstr>  TIẾT 125:    CẢM THỤ: BỨC THƯ  CỦA THỦ LĨNH DA ĐỎ  GV: NGUYỄN THỊ BÌNH</vt:lpstr>
      <vt:lpstr>Slide 2</vt:lpstr>
      <vt:lpstr>Slide 3</vt:lpstr>
      <vt:lpstr>Slide 4</vt:lpstr>
      <vt:lpstr>Slide 5</vt:lpstr>
      <vt:lpstr>Slide 6</vt:lpstr>
      <vt:lpstr>Slide 7</vt:lpstr>
      <vt:lpstr>Slide 8</vt:lpstr>
      <vt:lpstr>Slide 9</vt:lpstr>
      <vt:lpstr>Slide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Laptop88 Long Bien</cp:lastModifiedBy>
  <cp:revision>45</cp:revision>
  <dcterms:created xsi:type="dcterms:W3CDTF">2021-04-15T14:04:30Z</dcterms:created>
  <dcterms:modified xsi:type="dcterms:W3CDTF">2021-05-05T03:38:18Z</dcterms:modified>
</cp:coreProperties>
</file>