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59" r:id="rId6"/>
    <p:sldId id="260" r:id="rId7"/>
    <p:sldId id="261" r:id="rId8"/>
    <p:sldId id="262" r:id="rId9"/>
    <p:sldId id="263" r:id="rId10"/>
    <p:sldId id="273" r:id="rId11"/>
    <p:sldId id="264" r:id="rId12"/>
    <p:sldId id="266" r:id="rId13"/>
    <p:sldId id="267" r:id="rId14"/>
    <p:sldId id="268" r:id="rId15"/>
    <p:sldId id="265" r:id="rId16"/>
    <p:sldId id="270" r:id="rId17"/>
    <p:sldId id="271" r:id="rId18"/>
    <p:sldId id="272" r:id="rId19"/>
  </p:sldIdLst>
  <p:sldSz cx="9144000" cy="5143500" type="screen16x9"/>
  <p:notesSz cx="6858000" cy="9144000"/>
  <p:custDataLst>
    <p:tags r:id="rId20"/>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98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58DDF7-F74E-49F9-B16F-EF79EAC79D6C}"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vi-VN"/>
        </a:p>
      </dgm:t>
    </dgm:pt>
    <dgm:pt modelId="{40013629-9018-4055-9581-D7E4BE917E58}">
      <dgm:prSet phldrT="[Text]" phldr="1"/>
      <dgm:spPr>
        <a:solidFill>
          <a:schemeClr val="accent6">
            <a:lumMod val="75000"/>
          </a:schemeClr>
        </a:solidFill>
      </dgm:spPr>
      <dgm:t>
        <a:bodyPr/>
        <a:lstStyle/>
        <a:p>
          <a:endParaRPr lang="vi-VN" dirty="0"/>
        </a:p>
      </dgm:t>
    </dgm:pt>
    <dgm:pt modelId="{1454D6E9-BC4D-41D0-AAAD-3EF85124DB04}" type="parTrans" cxnId="{4C62BB9D-8CBD-4671-AAC2-01FBCAF4A739}">
      <dgm:prSet/>
      <dgm:spPr/>
      <dgm:t>
        <a:bodyPr/>
        <a:lstStyle/>
        <a:p>
          <a:endParaRPr lang="vi-VN"/>
        </a:p>
      </dgm:t>
    </dgm:pt>
    <dgm:pt modelId="{DC39F455-1DCD-4596-B2D6-EA7C22E1336F}" type="sibTrans" cxnId="{4C62BB9D-8CBD-4671-AAC2-01FBCAF4A739}">
      <dgm:prSet/>
      <dgm:spPr/>
      <dgm:t>
        <a:bodyPr/>
        <a:lstStyle/>
        <a:p>
          <a:endParaRPr lang="vi-VN"/>
        </a:p>
      </dgm:t>
    </dgm:pt>
    <dgm:pt modelId="{85FBF4FF-E9DF-4986-81C0-22EE5E9D1277}">
      <dgm:prSet phldrT="[Text]" phldr="1"/>
      <dgm:spPr/>
      <dgm:t>
        <a:bodyPr/>
        <a:lstStyle/>
        <a:p>
          <a:endParaRPr lang="vi-VN" dirty="0"/>
        </a:p>
      </dgm:t>
    </dgm:pt>
    <dgm:pt modelId="{9DD2613C-DDBF-447F-B737-FEDF1DEC6478}" type="parTrans" cxnId="{7144BD06-DF0E-4568-A582-204DA9057FE4}">
      <dgm:prSet/>
      <dgm:spPr/>
      <dgm:t>
        <a:bodyPr/>
        <a:lstStyle/>
        <a:p>
          <a:endParaRPr lang="vi-VN"/>
        </a:p>
      </dgm:t>
    </dgm:pt>
    <dgm:pt modelId="{54659726-6526-4163-8B9E-84FFE127EB54}" type="sibTrans" cxnId="{7144BD06-DF0E-4568-A582-204DA9057FE4}">
      <dgm:prSet/>
      <dgm:spPr/>
      <dgm:t>
        <a:bodyPr/>
        <a:lstStyle/>
        <a:p>
          <a:endParaRPr lang="vi-VN"/>
        </a:p>
      </dgm:t>
    </dgm:pt>
    <dgm:pt modelId="{A08A8505-34FE-4253-9A13-E9757D2E79C1}">
      <dgm:prSet phldrT="[Text]" phldr="1"/>
      <dgm:spPr>
        <a:solidFill>
          <a:srgbClr val="00B0F0"/>
        </a:solidFill>
      </dgm:spPr>
      <dgm:t>
        <a:bodyPr/>
        <a:lstStyle/>
        <a:p>
          <a:endParaRPr lang="vi-VN" dirty="0"/>
        </a:p>
      </dgm:t>
    </dgm:pt>
    <dgm:pt modelId="{380CFA77-8043-4508-9E42-AC8AEAB99014}" type="parTrans" cxnId="{BFD297BA-E1C9-4B3A-AE76-707424A5C220}">
      <dgm:prSet/>
      <dgm:spPr/>
      <dgm:t>
        <a:bodyPr/>
        <a:lstStyle/>
        <a:p>
          <a:endParaRPr lang="vi-VN"/>
        </a:p>
      </dgm:t>
    </dgm:pt>
    <dgm:pt modelId="{8C41BD13-CA90-4A41-9789-D8AFEC506427}" type="sibTrans" cxnId="{BFD297BA-E1C9-4B3A-AE76-707424A5C220}">
      <dgm:prSet/>
      <dgm:spPr/>
      <dgm:t>
        <a:bodyPr/>
        <a:lstStyle/>
        <a:p>
          <a:endParaRPr lang="vi-VN"/>
        </a:p>
      </dgm:t>
    </dgm:pt>
    <dgm:pt modelId="{41E353F8-AB8B-42AE-9857-15ECAB049A12}">
      <dgm:prSet phldrT="[Text]" phldr="1"/>
      <dgm:spPr>
        <a:solidFill>
          <a:schemeClr val="accent2">
            <a:lumMod val="40000"/>
            <a:lumOff val="60000"/>
          </a:schemeClr>
        </a:solidFill>
      </dgm:spPr>
      <dgm:t>
        <a:bodyPr/>
        <a:lstStyle/>
        <a:p>
          <a:endParaRPr lang="vi-VN"/>
        </a:p>
      </dgm:t>
    </dgm:pt>
    <dgm:pt modelId="{5B0ED7C7-1A5E-42B4-9B94-B605741E8312}" type="parTrans" cxnId="{D999B8AD-11B0-4C97-AA5D-552F214123E6}">
      <dgm:prSet/>
      <dgm:spPr/>
      <dgm:t>
        <a:bodyPr/>
        <a:lstStyle/>
        <a:p>
          <a:endParaRPr lang="vi-VN"/>
        </a:p>
      </dgm:t>
    </dgm:pt>
    <dgm:pt modelId="{7DAC3680-5D16-42D5-A1FA-1DA119436841}" type="sibTrans" cxnId="{D999B8AD-11B0-4C97-AA5D-552F214123E6}">
      <dgm:prSet/>
      <dgm:spPr/>
      <dgm:t>
        <a:bodyPr/>
        <a:lstStyle/>
        <a:p>
          <a:endParaRPr lang="vi-VN"/>
        </a:p>
      </dgm:t>
    </dgm:pt>
    <dgm:pt modelId="{6D8A467A-3B13-46E3-A390-DA1D59598374}" type="pres">
      <dgm:prSet presAssocID="{9D58DDF7-F74E-49F9-B16F-EF79EAC79D6C}" presName="matrix" presStyleCnt="0">
        <dgm:presLayoutVars>
          <dgm:chMax val="1"/>
          <dgm:dir/>
          <dgm:resizeHandles val="exact"/>
        </dgm:presLayoutVars>
      </dgm:prSet>
      <dgm:spPr/>
    </dgm:pt>
    <dgm:pt modelId="{CB845947-E090-42C6-890D-0974AE66BD6F}" type="pres">
      <dgm:prSet presAssocID="{9D58DDF7-F74E-49F9-B16F-EF79EAC79D6C}" presName="diamond" presStyleLbl="bgShp" presStyleIdx="0" presStyleCnt="1" custScaleX="167043"/>
      <dgm:spPr>
        <a:solidFill>
          <a:schemeClr val="accent6"/>
        </a:solidFill>
      </dgm:spPr>
    </dgm:pt>
    <dgm:pt modelId="{06C84D3B-386D-4338-94F9-7F7F4E7B49A0}" type="pres">
      <dgm:prSet presAssocID="{9D58DDF7-F74E-49F9-B16F-EF79EAC79D6C}" presName="quad1" presStyleLbl="node1" presStyleIdx="0" presStyleCnt="4" custScaleX="159765" custLinFactNeighborX="-29334" custLinFactNeighborY="2018">
        <dgm:presLayoutVars>
          <dgm:chMax val="0"/>
          <dgm:chPref val="0"/>
          <dgm:bulletEnabled val="1"/>
        </dgm:presLayoutVars>
      </dgm:prSet>
      <dgm:spPr/>
    </dgm:pt>
    <dgm:pt modelId="{C8D18FAB-2442-40C1-9258-8B0B4441C2C8}" type="pres">
      <dgm:prSet presAssocID="{9D58DDF7-F74E-49F9-B16F-EF79EAC79D6C}" presName="quad2" presStyleLbl="node1" presStyleIdx="1" presStyleCnt="4" custScaleX="156125" custLinFactNeighborX="32385" custLinFactNeighborY="972">
        <dgm:presLayoutVars>
          <dgm:chMax val="0"/>
          <dgm:chPref val="0"/>
          <dgm:bulletEnabled val="1"/>
        </dgm:presLayoutVars>
      </dgm:prSet>
      <dgm:spPr/>
    </dgm:pt>
    <dgm:pt modelId="{33986E0E-853E-4BF7-9644-580E4E7F115F}" type="pres">
      <dgm:prSet presAssocID="{9D58DDF7-F74E-49F9-B16F-EF79EAC79D6C}" presName="quad3" presStyleLbl="node1" presStyleIdx="2" presStyleCnt="4" custScaleX="159765" custLinFactNeighborX="-32825" custLinFactNeighborY="-2286">
        <dgm:presLayoutVars>
          <dgm:chMax val="0"/>
          <dgm:chPref val="0"/>
          <dgm:bulletEnabled val="1"/>
        </dgm:presLayoutVars>
      </dgm:prSet>
      <dgm:spPr/>
    </dgm:pt>
    <dgm:pt modelId="{F7E63558-A435-4D95-9C51-AEFE5596B56B}" type="pres">
      <dgm:prSet presAssocID="{9D58DDF7-F74E-49F9-B16F-EF79EAC79D6C}" presName="quad4" presStyleLbl="node1" presStyleIdx="3" presStyleCnt="4" custScaleX="170538" custLinFactNeighborX="35870" custLinFactNeighborY="-3846">
        <dgm:presLayoutVars>
          <dgm:chMax val="0"/>
          <dgm:chPref val="0"/>
          <dgm:bulletEnabled val="1"/>
        </dgm:presLayoutVars>
      </dgm:prSet>
      <dgm:spPr/>
    </dgm:pt>
  </dgm:ptLst>
  <dgm:cxnLst>
    <dgm:cxn modelId="{7144BD06-DF0E-4568-A582-204DA9057FE4}" srcId="{9D58DDF7-F74E-49F9-B16F-EF79EAC79D6C}" destId="{85FBF4FF-E9DF-4986-81C0-22EE5E9D1277}" srcOrd="1" destOrd="0" parTransId="{9DD2613C-DDBF-447F-B737-FEDF1DEC6478}" sibTransId="{54659726-6526-4163-8B9E-84FFE127EB54}"/>
    <dgm:cxn modelId="{FE372345-9794-4477-80AE-AC15C9614ABF}" type="presOf" srcId="{9D58DDF7-F74E-49F9-B16F-EF79EAC79D6C}" destId="{6D8A467A-3B13-46E3-A390-DA1D59598374}" srcOrd="0" destOrd="0" presId="urn:microsoft.com/office/officeart/2005/8/layout/matrix3"/>
    <dgm:cxn modelId="{F1C4DC6E-B1E2-4514-9528-CA22632E2A3E}" type="presOf" srcId="{85FBF4FF-E9DF-4986-81C0-22EE5E9D1277}" destId="{C8D18FAB-2442-40C1-9258-8B0B4441C2C8}" srcOrd="0" destOrd="0" presId="urn:microsoft.com/office/officeart/2005/8/layout/matrix3"/>
    <dgm:cxn modelId="{4C62BB9D-8CBD-4671-AAC2-01FBCAF4A739}" srcId="{9D58DDF7-F74E-49F9-B16F-EF79EAC79D6C}" destId="{40013629-9018-4055-9581-D7E4BE917E58}" srcOrd="0" destOrd="0" parTransId="{1454D6E9-BC4D-41D0-AAAD-3EF85124DB04}" sibTransId="{DC39F455-1DCD-4596-B2D6-EA7C22E1336F}"/>
    <dgm:cxn modelId="{E3AE709E-9E7E-4269-B078-DEB2E2039A8B}" type="presOf" srcId="{A08A8505-34FE-4253-9A13-E9757D2E79C1}" destId="{33986E0E-853E-4BF7-9644-580E4E7F115F}" srcOrd="0" destOrd="0" presId="urn:microsoft.com/office/officeart/2005/8/layout/matrix3"/>
    <dgm:cxn modelId="{D999B8AD-11B0-4C97-AA5D-552F214123E6}" srcId="{9D58DDF7-F74E-49F9-B16F-EF79EAC79D6C}" destId="{41E353F8-AB8B-42AE-9857-15ECAB049A12}" srcOrd="3" destOrd="0" parTransId="{5B0ED7C7-1A5E-42B4-9B94-B605741E8312}" sibTransId="{7DAC3680-5D16-42D5-A1FA-1DA119436841}"/>
    <dgm:cxn modelId="{BFD297BA-E1C9-4B3A-AE76-707424A5C220}" srcId="{9D58DDF7-F74E-49F9-B16F-EF79EAC79D6C}" destId="{A08A8505-34FE-4253-9A13-E9757D2E79C1}" srcOrd="2" destOrd="0" parTransId="{380CFA77-8043-4508-9E42-AC8AEAB99014}" sibTransId="{8C41BD13-CA90-4A41-9789-D8AFEC506427}"/>
    <dgm:cxn modelId="{F08D34C3-2623-4E09-A27E-173935A7C540}" type="presOf" srcId="{41E353F8-AB8B-42AE-9857-15ECAB049A12}" destId="{F7E63558-A435-4D95-9C51-AEFE5596B56B}" srcOrd="0" destOrd="0" presId="urn:microsoft.com/office/officeart/2005/8/layout/matrix3"/>
    <dgm:cxn modelId="{2285D9D0-71DA-46A6-BD15-05ACCC0B2744}" type="presOf" srcId="{40013629-9018-4055-9581-D7E4BE917E58}" destId="{06C84D3B-386D-4338-94F9-7F7F4E7B49A0}" srcOrd="0" destOrd="0" presId="urn:microsoft.com/office/officeart/2005/8/layout/matrix3"/>
    <dgm:cxn modelId="{513B93F0-8D6B-4ACF-85A5-68F85908C137}" type="presParOf" srcId="{6D8A467A-3B13-46E3-A390-DA1D59598374}" destId="{CB845947-E090-42C6-890D-0974AE66BD6F}" srcOrd="0" destOrd="0" presId="urn:microsoft.com/office/officeart/2005/8/layout/matrix3"/>
    <dgm:cxn modelId="{BA6956F8-28F0-46BB-BF85-24C9608B766D}" type="presParOf" srcId="{6D8A467A-3B13-46E3-A390-DA1D59598374}" destId="{06C84D3B-386D-4338-94F9-7F7F4E7B49A0}" srcOrd="1" destOrd="0" presId="urn:microsoft.com/office/officeart/2005/8/layout/matrix3"/>
    <dgm:cxn modelId="{5906B78B-AE6D-4B7E-A57C-1B39DE729FBE}" type="presParOf" srcId="{6D8A467A-3B13-46E3-A390-DA1D59598374}" destId="{C8D18FAB-2442-40C1-9258-8B0B4441C2C8}" srcOrd="2" destOrd="0" presId="urn:microsoft.com/office/officeart/2005/8/layout/matrix3"/>
    <dgm:cxn modelId="{997AC180-9D33-4D90-8F8B-0A0BC58DD853}" type="presParOf" srcId="{6D8A467A-3B13-46E3-A390-DA1D59598374}" destId="{33986E0E-853E-4BF7-9644-580E4E7F115F}" srcOrd="3" destOrd="0" presId="urn:microsoft.com/office/officeart/2005/8/layout/matrix3"/>
    <dgm:cxn modelId="{5DA8187C-7175-4A3C-8B8F-09513F0409AA}" type="presParOf" srcId="{6D8A467A-3B13-46E3-A390-DA1D59598374}" destId="{F7E63558-A435-4D95-9C51-AEFE5596B56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D58DDF7-F74E-49F9-B16F-EF79EAC79D6C}"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vi-VN"/>
        </a:p>
      </dgm:t>
    </dgm:pt>
    <dgm:pt modelId="{40013629-9018-4055-9581-D7E4BE917E58}">
      <dgm:prSet phldrT="[Text]" phldr="1"/>
      <dgm:spPr>
        <a:solidFill>
          <a:schemeClr val="accent6">
            <a:lumMod val="75000"/>
          </a:schemeClr>
        </a:solidFill>
      </dgm:spPr>
      <dgm:t>
        <a:bodyPr/>
        <a:lstStyle/>
        <a:p>
          <a:endParaRPr lang="vi-VN" dirty="0"/>
        </a:p>
      </dgm:t>
    </dgm:pt>
    <dgm:pt modelId="{1454D6E9-BC4D-41D0-AAAD-3EF85124DB04}" type="parTrans" cxnId="{4C62BB9D-8CBD-4671-AAC2-01FBCAF4A739}">
      <dgm:prSet/>
      <dgm:spPr/>
      <dgm:t>
        <a:bodyPr/>
        <a:lstStyle/>
        <a:p>
          <a:endParaRPr lang="vi-VN"/>
        </a:p>
      </dgm:t>
    </dgm:pt>
    <dgm:pt modelId="{DC39F455-1DCD-4596-B2D6-EA7C22E1336F}" type="sibTrans" cxnId="{4C62BB9D-8CBD-4671-AAC2-01FBCAF4A739}">
      <dgm:prSet/>
      <dgm:spPr/>
      <dgm:t>
        <a:bodyPr/>
        <a:lstStyle/>
        <a:p>
          <a:endParaRPr lang="vi-VN"/>
        </a:p>
      </dgm:t>
    </dgm:pt>
    <dgm:pt modelId="{85FBF4FF-E9DF-4986-81C0-22EE5E9D1277}">
      <dgm:prSet phldrT="[Text]" phldr="1"/>
      <dgm:spPr/>
      <dgm:t>
        <a:bodyPr/>
        <a:lstStyle/>
        <a:p>
          <a:endParaRPr lang="vi-VN" dirty="0"/>
        </a:p>
      </dgm:t>
    </dgm:pt>
    <dgm:pt modelId="{9DD2613C-DDBF-447F-B737-FEDF1DEC6478}" type="parTrans" cxnId="{7144BD06-DF0E-4568-A582-204DA9057FE4}">
      <dgm:prSet/>
      <dgm:spPr/>
      <dgm:t>
        <a:bodyPr/>
        <a:lstStyle/>
        <a:p>
          <a:endParaRPr lang="vi-VN"/>
        </a:p>
      </dgm:t>
    </dgm:pt>
    <dgm:pt modelId="{54659726-6526-4163-8B9E-84FFE127EB54}" type="sibTrans" cxnId="{7144BD06-DF0E-4568-A582-204DA9057FE4}">
      <dgm:prSet/>
      <dgm:spPr/>
      <dgm:t>
        <a:bodyPr/>
        <a:lstStyle/>
        <a:p>
          <a:endParaRPr lang="vi-VN"/>
        </a:p>
      </dgm:t>
    </dgm:pt>
    <dgm:pt modelId="{A08A8505-34FE-4253-9A13-E9757D2E79C1}">
      <dgm:prSet phldrT="[Text]" phldr="1"/>
      <dgm:spPr>
        <a:solidFill>
          <a:srgbClr val="00B0F0"/>
        </a:solidFill>
      </dgm:spPr>
      <dgm:t>
        <a:bodyPr/>
        <a:lstStyle/>
        <a:p>
          <a:endParaRPr lang="vi-VN" dirty="0"/>
        </a:p>
      </dgm:t>
    </dgm:pt>
    <dgm:pt modelId="{380CFA77-8043-4508-9E42-AC8AEAB99014}" type="parTrans" cxnId="{BFD297BA-E1C9-4B3A-AE76-707424A5C220}">
      <dgm:prSet/>
      <dgm:spPr/>
      <dgm:t>
        <a:bodyPr/>
        <a:lstStyle/>
        <a:p>
          <a:endParaRPr lang="vi-VN"/>
        </a:p>
      </dgm:t>
    </dgm:pt>
    <dgm:pt modelId="{8C41BD13-CA90-4A41-9789-D8AFEC506427}" type="sibTrans" cxnId="{BFD297BA-E1C9-4B3A-AE76-707424A5C220}">
      <dgm:prSet/>
      <dgm:spPr/>
      <dgm:t>
        <a:bodyPr/>
        <a:lstStyle/>
        <a:p>
          <a:endParaRPr lang="vi-VN"/>
        </a:p>
      </dgm:t>
    </dgm:pt>
    <dgm:pt modelId="{41E353F8-AB8B-42AE-9857-15ECAB049A12}">
      <dgm:prSet phldrT="[Text]" phldr="1"/>
      <dgm:spPr>
        <a:solidFill>
          <a:schemeClr val="accent2">
            <a:lumMod val="40000"/>
            <a:lumOff val="60000"/>
          </a:schemeClr>
        </a:solidFill>
      </dgm:spPr>
      <dgm:t>
        <a:bodyPr/>
        <a:lstStyle/>
        <a:p>
          <a:endParaRPr lang="vi-VN"/>
        </a:p>
      </dgm:t>
    </dgm:pt>
    <dgm:pt modelId="{5B0ED7C7-1A5E-42B4-9B94-B605741E8312}" type="parTrans" cxnId="{D999B8AD-11B0-4C97-AA5D-552F214123E6}">
      <dgm:prSet/>
      <dgm:spPr/>
      <dgm:t>
        <a:bodyPr/>
        <a:lstStyle/>
        <a:p>
          <a:endParaRPr lang="vi-VN"/>
        </a:p>
      </dgm:t>
    </dgm:pt>
    <dgm:pt modelId="{7DAC3680-5D16-42D5-A1FA-1DA119436841}" type="sibTrans" cxnId="{D999B8AD-11B0-4C97-AA5D-552F214123E6}">
      <dgm:prSet/>
      <dgm:spPr/>
      <dgm:t>
        <a:bodyPr/>
        <a:lstStyle/>
        <a:p>
          <a:endParaRPr lang="vi-VN"/>
        </a:p>
      </dgm:t>
    </dgm:pt>
    <dgm:pt modelId="{6D8A467A-3B13-46E3-A390-DA1D59598374}" type="pres">
      <dgm:prSet presAssocID="{9D58DDF7-F74E-49F9-B16F-EF79EAC79D6C}" presName="matrix" presStyleCnt="0">
        <dgm:presLayoutVars>
          <dgm:chMax val="1"/>
          <dgm:dir/>
          <dgm:resizeHandles val="exact"/>
        </dgm:presLayoutVars>
      </dgm:prSet>
      <dgm:spPr/>
    </dgm:pt>
    <dgm:pt modelId="{CB845947-E090-42C6-890D-0974AE66BD6F}" type="pres">
      <dgm:prSet presAssocID="{9D58DDF7-F74E-49F9-B16F-EF79EAC79D6C}" presName="diamond" presStyleLbl="bgShp" presStyleIdx="0" presStyleCnt="1" custScaleX="175688" custLinFactNeighborX="0" custLinFactNeighborY="114"/>
      <dgm:spPr>
        <a:solidFill>
          <a:schemeClr val="accent6"/>
        </a:solidFill>
      </dgm:spPr>
    </dgm:pt>
    <dgm:pt modelId="{06C84D3B-386D-4338-94F9-7F7F4E7B49A0}" type="pres">
      <dgm:prSet presAssocID="{9D58DDF7-F74E-49F9-B16F-EF79EAC79D6C}" presName="quad1" presStyleLbl="node1" presStyleIdx="0" presStyleCnt="4" custScaleX="159765" custLinFactNeighborX="-29334" custLinFactNeighborY="2018">
        <dgm:presLayoutVars>
          <dgm:chMax val="0"/>
          <dgm:chPref val="0"/>
          <dgm:bulletEnabled val="1"/>
        </dgm:presLayoutVars>
      </dgm:prSet>
      <dgm:spPr/>
    </dgm:pt>
    <dgm:pt modelId="{C8D18FAB-2442-40C1-9258-8B0B4441C2C8}" type="pres">
      <dgm:prSet presAssocID="{9D58DDF7-F74E-49F9-B16F-EF79EAC79D6C}" presName="quad2" presStyleLbl="node1" presStyleIdx="1" presStyleCnt="4" custScaleX="156125" custLinFactNeighborX="32385" custLinFactNeighborY="972">
        <dgm:presLayoutVars>
          <dgm:chMax val="0"/>
          <dgm:chPref val="0"/>
          <dgm:bulletEnabled val="1"/>
        </dgm:presLayoutVars>
      </dgm:prSet>
      <dgm:spPr/>
    </dgm:pt>
    <dgm:pt modelId="{33986E0E-853E-4BF7-9644-580E4E7F115F}" type="pres">
      <dgm:prSet presAssocID="{9D58DDF7-F74E-49F9-B16F-EF79EAC79D6C}" presName="quad3" presStyleLbl="node1" presStyleIdx="2" presStyleCnt="4" custScaleX="159765" custLinFactNeighborX="-32825" custLinFactNeighborY="-2286">
        <dgm:presLayoutVars>
          <dgm:chMax val="0"/>
          <dgm:chPref val="0"/>
          <dgm:bulletEnabled val="1"/>
        </dgm:presLayoutVars>
      </dgm:prSet>
      <dgm:spPr/>
    </dgm:pt>
    <dgm:pt modelId="{F7E63558-A435-4D95-9C51-AEFE5596B56B}" type="pres">
      <dgm:prSet presAssocID="{9D58DDF7-F74E-49F9-B16F-EF79EAC79D6C}" presName="quad4" presStyleLbl="node1" presStyleIdx="3" presStyleCnt="4" custScaleX="170538" custLinFactNeighborX="35870" custLinFactNeighborY="-3846">
        <dgm:presLayoutVars>
          <dgm:chMax val="0"/>
          <dgm:chPref val="0"/>
          <dgm:bulletEnabled val="1"/>
        </dgm:presLayoutVars>
      </dgm:prSet>
      <dgm:spPr/>
    </dgm:pt>
  </dgm:ptLst>
  <dgm:cxnLst>
    <dgm:cxn modelId="{6E824E03-158D-4B50-B0C3-0A411CEAB00F}" type="presOf" srcId="{40013629-9018-4055-9581-D7E4BE917E58}" destId="{06C84D3B-386D-4338-94F9-7F7F4E7B49A0}" srcOrd="0" destOrd="0" presId="urn:microsoft.com/office/officeart/2005/8/layout/matrix3"/>
    <dgm:cxn modelId="{7144BD06-DF0E-4568-A582-204DA9057FE4}" srcId="{9D58DDF7-F74E-49F9-B16F-EF79EAC79D6C}" destId="{85FBF4FF-E9DF-4986-81C0-22EE5E9D1277}" srcOrd="1" destOrd="0" parTransId="{9DD2613C-DDBF-447F-B737-FEDF1DEC6478}" sibTransId="{54659726-6526-4163-8B9E-84FFE127EB54}"/>
    <dgm:cxn modelId="{32E27C1F-B724-4B93-B6E4-1CDB135ED314}" type="presOf" srcId="{85FBF4FF-E9DF-4986-81C0-22EE5E9D1277}" destId="{C8D18FAB-2442-40C1-9258-8B0B4441C2C8}" srcOrd="0" destOrd="0" presId="urn:microsoft.com/office/officeart/2005/8/layout/matrix3"/>
    <dgm:cxn modelId="{0232E632-86EF-454C-8FAB-FCB87BE2E6E8}" type="presOf" srcId="{41E353F8-AB8B-42AE-9857-15ECAB049A12}" destId="{F7E63558-A435-4D95-9C51-AEFE5596B56B}" srcOrd="0" destOrd="0" presId="urn:microsoft.com/office/officeart/2005/8/layout/matrix3"/>
    <dgm:cxn modelId="{9E12F035-3466-4159-9FC0-5D2613B4DD4C}" type="presOf" srcId="{A08A8505-34FE-4253-9A13-E9757D2E79C1}" destId="{33986E0E-853E-4BF7-9644-580E4E7F115F}" srcOrd="0" destOrd="0" presId="urn:microsoft.com/office/officeart/2005/8/layout/matrix3"/>
    <dgm:cxn modelId="{CF68A962-57AE-4BEE-864E-94B5E72CEA6E}" type="presOf" srcId="{9D58DDF7-F74E-49F9-B16F-EF79EAC79D6C}" destId="{6D8A467A-3B13-46E3-A390-DA1D59598374}" srcOrd="0" destOrd="0" presId="urn:microsoft.com/office/officeart/2005/8/layout/matrix3"/>
    <dgm:cxn modelId="{4C62BB9D-8CBD-4671-AAC2-01FBCAF4A739}" srcId="{9D58DDF7-F74E-49F9-B16F-EF79EAC79D6C}" destId="{40013629-9018-4055-9581-D7E4BE917E58}" srcOrd="0" destOrd="0" parTransId="{1454D6E9-BC4D-41D0-AAAD-3EF85124DB04}" sibTransId="{DC39F455-1DCD-4596-B2D6-EA7C22E1336F}"/>
    <dgm:cxn modelId="{D999B8AD-11B0-4C97-AA5D-552F214123E6}" srcId="{9D58DDF7-F74E-49F9-B16F-EF79EAC79D6C}" destId="{41E353F8-AB8B-42AE-9857-15ECAB049A12}" srcOrd="3" destOrd="0" parTransId="{5B0ED7C7-1A5E-42B4-9B94-B605741E8312}" sibTransId="{7DAC3680-5D16-42D5-A1FA-1DA119436841}"/>
    <dgm:cxn modelId="{BFD297BA-E1C9-4B3A-AE76-707424A5C220}" srcId="{9D58DDF7-F74E-49F9-B16F-EF79EAC79D6C}" destId="{A08A8505-34FE-4253-9A13-E9757D2E79C1}" srcOrd="2" destOrd="0" parTransId="{380CFA77-8043-4508-9E42-AC8AEAB99014}" sibTransId="{8C41BD13-CA90-4A41-9789-D8AFEC506427}"/>
    <dgm:cxn modelId="{99172205-0C89-418A-AD14-57161F3902BB}" type="presParOf" srcId="{6D8A467A-3B13-46E3-A390-DA1D59598374}" destId="{CB845947-E090-42C6-890D-0974AE66BD6F}" srcOrd="0" destOrd="0" presId="urn:microsoft.com/office/officeart/2005/8/layout/matrix3"/>
    <dgm:cxn modelId="{72A9B0CC-64BD-4706-8F16-305BEF89631D}" type="presParOf" srcId="{6D8A467A-3B13-46E3-A390-DA1D59598374}" destId="{06C84D3B-386D-4338-94F9-7F7F4E7B49A0}" srcOrd="1" destOrd="0" presId="urn:microsoft.com/office/officeart/2005/8/layout/matrix3"/>
    <dgm:cxn modelId="{43A18702-5D27-4550-8A93-76055B5FF77F}" type="presParOf" srcId="{6D8A467A-3B13-46E3-A390-DA1D59598374}" destId="{C8D18FAB-2442-40C1-9258-8B0B4441C2C8}" srcOrd="2" destOrd="0" presId="urn:microsoft.com/office/officeart/2005/8/layout/matrix3"/>
    <dgm:cxn modelId="{E89B4B35-9C66-458D-A792-767B255D44A7}" type="presParOf" srcId="{6D8A467A-3B13-46E3-A390-DA1D59598374}" destId="{33986E0E-853E-4BF7-9644-580E4E7F115F}" srcOrd="3" destOrd="0" presId="urn:microsoft.com/office/officeart/2005/8/layout/matrix3"/>
    <dgm:cxn modelId="{0CA702A4-8ED9-4B66-B470-1E47CA9BBCB1}" type="presParOf" srcId="{6D8A467A-3B13-46E3-A390-DA1D59598374}" destId="{F7E63558-A435-4D95-9C51-AEFE5596B56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45947-E090-42C6-890D-0974AE66BD6F}">
      <dsp:nvSpPr>
        <dsp:cNvPr id="0" name=""/>
        <dsp:cNvSpPr/>
      </dsp:nvSpPr>
      <dsp:spPr>
        <a:xfrm>
          <a:off x="222319" y="0"/>
          <a:ext cx="8591856" cy="5143500"/>
        </a:xfrm>
        <a:prstGeom prst="diamond">
          <a:avLst/>
        </a:prstGeom>
        <a:solidFill>
          <a:schemeClr val="accent6"/>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6C84D3B-386D-4338-94F9-7F7F4E7B49A0}">
      <dsp:nvSpPr>
        <dsp:cNvPr id="0" name=""/>
        <dsp:cNvSpPr/>
      </dsp:nvSpPr>
      <dsp:spPr>
        <a:xfrm>
          <a:off x="1247268" y="529112"/>
          <a:ext cx="3204829" cy="2005965"/>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vi-VN" sz="6400" kern="1200" dirty="0"/>
        </a:p>
      </dsp:txBody>
      <dsp:txXfrm>
        <a:off x="1345191" y="627035"/>
        <a:ext cx="3008983" cy="1810119"/>
      </dsp:txXfrm>
    </dsp:sp>
    <dsp:sp modelId="{C8D18FAB-2442-40C1-9258-8B0B4441C2C8}">
      <dsp:nvSpPr>
        <dsp:cNvPr id="0" name=""/>
        <dsp:cNvSpPr/>
      </dsp:nvSpPr>
      <dsp:spPr>
        <a:xfrm>
          <a:off x="4682108" y="508130"/>
          <a:ext cx="3131812" cy="20059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vi-VN" sz="6400" kern="1200" dirty="0"/>
        </a:p>
      </dsp:txBody>
      <dsp:txXfrm>
        <a:off x="4780031" y="606053"/>
        <a:ext cx="2935966" cy="1810119"/>
      </dsp:txXfrm>
    </dsp:sp>
    <dsp:sp modelId="{33986E0E-853E-4BF7-9644-580E4E7F115F}">
      <dsp:nvSpPr>
        <dsp:cNvPr id="0" name=""/>
        <dsp:cNvSpPr/>
      </dsp:nvSpPr>
      <dsp:spPr>
        <a:xfrm>
          <a:off x="1177239" y="2603046"/>
          <a:ext cx="3204829" cy="2005965"/>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vi-VN" sz="6400" kern="1200" dirty="0"/>
        </a:p>
      </dsp:txBody>
      <dsp:txXfrm>
        <a:off x="1275162" y="2700969"/>
        <a:ext cx="3008983" cy="1810119"/>
      </dsp:txXfrm>
    </dsp:sp>
    <dsp:sp modelId="{F7E63558-A435-4D95-9C51-AEFE5596B56B}">
      <dsp:nvSpPr>
        <dsp:cNvPr id="0" name=""/>
        <dsp:cNvSpPr/>
      </dsp:nvSpPr>
      <dsp:spPr>
        <a:xfrm>
          <a:off x="4607456" y="2571753"/>
          <a:ext cx="3420932" cy="2005965"/>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vi-VN" sz="6400" kern="1200"/>
        </a:p>
      </dsp:txBody>
      <dsp:txXfrm>
        <a:off x="4705379" y="2669676"/>
        <a:ext cx="3225086" cy="1810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45947-E090-42C6-890D-0974AE66BD6F}">
      <dsp:nvSpPr>
        <dsp:cNvPr id="0" name=""/>
        <dsp:cNvSpPr/>
      </dsp:nvSpPr>
      <dsp:spPr>
        <a:xfrm>
          <a:off x="-8" y="0"/>
          <a:ext cx="9036512" cy="5143500"/>
        </a:xfrm>
        <a:prstGeom prst="diamond">
          <a:avLst/>
        </a:prstGeom>
        <a:solidFill>
          <a:schemeClr val="accent6"/>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6C84D3B-386D-4338-94F9-7F7F4E7B49A0}">
      <dsp:nvSpPr>
        <dsp:cNvPr id="0" name=""/>
        <dsp:cNvSpPr/>
      </dsp:nvSpPr>
      <dsp:spPr>
        <a:xfrm>
          <a:off x="1247268" y="529112"/>
          <a:ext cx="3204829" cy="2005965"/>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vi-VN" sz="6400" kern="1200" dirty="0"/>
        </a:p>
      </dsp:txBody>
      <dsp:txXfrm>
        <a:off x="1345191" y="627035"/>
        <a:ext cx="3008983" cy="1810119"/>
      </dsp:txXfrm>
    </dsp:sp>
    <dsp:sp modelId="{C8D18FAB-2442-40C1-9258-8B0B4441C2C8}">
      <dsp:nvSpPr>
        <dsp:cNvPr id="0" name=""/>
        <dsp:cNvSpPr/>
      </dsp:nvSpPr>
      <dsp:spPr>
        <a:xfrm>
          <a:off x="4682108" y="508130"/>
          <a:ext cx="3131812" cy="20059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vi-VN" sz="6400" kern="1200" dirty="0"/>
        </a:p>
      </dsp:txBody>
      <dsp:txXfrm>
        <a:off x="4780031" y="606053"/>
        <a:ext cx="2935966" cy="1810119"/>
      </dsp:txXfrm>
    </dsp:sp>
    <dsp:sp modelId="{33986E0E-853E-4BF7-9644-580E4E7F115F}">
      <dsp:nvSpPr>
        <dsp:cNvPr id="0" name=""/>
        <dsp:cNvSpPr/>
      </dsp:nvSpPr>
      <dsp:spPr>
        <a:xfrm>
          <a:off x="1177239" y="2603046"/>
          <a:ext cx="3204829" cy="2005965"/>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vi-VN" sz="6400" kern="1200" dirty="0"/>
        </a:p>
      </dsp:txBody>
      <dsp:txXfrm>
        <a:off x="1275162" y="2700969"/>
        <a:ext cx="3008983" cy="1810119"/>
      </dsp:txXfrm>
    </dsp:sp>
    <dsp:sp modelId="{F7E63558-A435-4D95-9C51-AEFE5596B56B}">
      <dsp:nvSpPr>
        <dsp:cNvPr id="0" name=""/>
        <dsp:cNvSpPr/>
      </dsp:nvSpPr>
      <dsp:spPr>
        <a:xfrm>
          <a:off x="4607456" y="2571753"/>
          <a:ext cx="3420932" cy="2005965"/>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vi-VN" sz="6400" kern="1200"/>
        </a:p>
      </dsp:txBody>
      <dsp:txXfrm>
        <a:off x="4705379" y="2669676"/>
        <a:ext cx="3225086" cy="181011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05/07/2022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54158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05/07/2022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490528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05/07/2022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40700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05/07/2022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08451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F3CCC-7556-43B9-A4E8-CCA8CA544EA7}" type="datetimeFigureOut">
              <a:rPr lang="vi-VN" smtClean="0"/>
              <a:t>05/07/2022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292823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01F3CCC-7556-43B9-A4E8-CCA8CA544EA7}" type="datetimeFigureOut">
              <a:rPr lang="vi-VN" smtClean="0"/>
              <a:t>05/07/2022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00718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01F3CCC-7556-43B9-A4E8-CCA8CA544EA7}" type="datetimeFigureOut">
              <a:rPr lang="vi-VN" smtClean="0"/>
              <a:t>05/07/2022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1421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01F3CCC-7556-43B9-A4E8-CCA8CA544EA7}" type="datetimeFigureOut">
              <a:rPr lang="vi-VN" smtClean="0"/>
              <a:t>05/07/2022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31591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3CCC-7556-43B9-A4E8-CCA8CA544EA7}" type="datetimeFigureOut">
              <a:rPr lang="vi-VN" smtClean="0"/>
              <a:t>05/07/2022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73246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3CCC-7556-43B9-A4E8-CCA8CA544EA7}" type="datetimeFigureOut">
              <a:rPr lang="vi-VN" smtClean="0"/>
              <a:t>05/07/2022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96495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3CCC-7556-43B9-A4E8-CCA8CA544EA7}" type="datetimeFigureOut">
              <a:rPr lang="vi-VN" smtClean="0"/>
              <a:t>05/07/2022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57308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01F3CCC-7556-43B9-A4E8-CCA8CA544EA7}" type="datetimeFigureOut">
              <a:rPr lang="vi-VN" smtClean="0"/>
              <a:t>05/07/2022</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162BC58-0909-40D8-ACF0-015A0DD55A60}" type="slidenum">
              <a:rPr lang="vi-VN" smtClean="0"/>
              <a:t>‹#›</a:t>
            </a:fld>
            <a:endParaRPr lang="vi-VN"/>
          </a:p>
        </p:txBody>
      </p:sp>
    </p:spTree>
    <p:extLst>
      <p:ext uri="{BB962C8B-B14F-4D97-AF65-F5344CB8AC3E}">
        <p14:creationId xmlns:p14="http://schemas.microsoft.com/office/powerpoint/2010/main" val="3865947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vi-V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p:nvSpPr>
        <p:spPr>
          <a:xfrm>
            <a:off x="539552" y="987574"/>
            <a:ext cx="7616830"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Tôn trọng sự thật</a:t>
            </a:r>
          </a:p>
        </p:txBody>
      </p:sp>
      <p:sp>
        <p:nvSpPr>
          <p:cNvPr id="8" name="Rectangle 7"/>
          <p:cNvSpPr/>
          <p:nvPr/>
        </p:nvSpPr>
        <p:spPr>
          <a:xfrm>
            <a:off x="3495810" y="294356"/>
            <a:ext cx="1704313"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Bài 4</a:t>
            </a:r>
          </a:p>
        </p:txBody>
      </p:sp>
      <p:sp>
        <p:nvSpPr>
          <p:cNvPr id="10" name="Rectangle 9"/>
          <p:cNvSpPr/>
          <p:nvPr/>
        </p:nvSpPr>
        <p:spPr>
          <a:xfrm>
            <a:off x="2649037" y="2217807"/>
            <a:ext cx="3845925" cy="707886"/>
          </a:xfrm>
          <a:prstGeom prst="rect">
            <a:avLst/>
          </a:prstGeom>
          <a:noFill/>
          <a:scene3d>
            <a:camera prst="orthographicFront"/>
            <a:lightRig rig="threePt" dir="t"/>
          </a:scene3d>
          <a:sp3d>
            <a:bevelT/>
          </a:sp3d>
        </p:spPr>
        <p:txBody>
          <a:bodyPr wrap="none" lIns="91440" tIns="45720" rIns="91440" bIns="45720">
            <a:spAutoFit/>
          </a:bodyPr>
          <a:lstStyle/>
          <a:p>
            <a:pPr algn="ctr"/>
            <a:r>
              <a:rPr lang="vi-VN"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GDCD 6 - CTST</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23087774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1800" y="51470"/>
            <a:ext cx="3312368" cy="432048"/>
          </a:xfrm>
          <a:prstGeom prst="rect">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a:latin typeface="+mj-lt"/>
              </a:rPr>
              <a:t>TÔN TRỌNG SỰ THẬT</a:t>
            </a:r>
          </a:p>
        </p:txBody>
      </p:sp>
      <p:sp>
        <p:nvSpPr>
          <p:cNvPr id="5" name="Rectangle 4"/>
          <p:cNvSpPr/>
          <p:nvPr/>
        </p:nvSpPr>
        <p:spPr>
          <a:xfrm>
            <a:off x="107504" y="1059582"/>
            <a:ext cx="1512168" cy="432048"/>
          </a:xfrm>
          <a:prstGeom prst="rect">
            <a:avLst/>
          </a:prstGeom>
          <a:solidFill>
            <a:schemeClr val="accent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a:solidFill>
                  <a:schemeClr val="tx1"/>
                </a:solidFill>
                <a:latin typeface="+mj-lt"/>
              </a:rPr>
              <a:t>Khái niệm</a:t>
            </a:r>
          </a:p>
        </p:txBody>
      </p:sp>
      <p:sp>
        <p:nvSpPr>
          <p:cNvPr id="6" name="Rectangle 5"/>
          <p:cNvSpPr/>
          <p:nvPr/>
        </p:nvSpPr>
        <p:spPr>
          <a:xfrm>
            <a:off x="2015716" y="1060385"/>
            <a:ext cx="1512168" cy="432048"/>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a:solidFill>
                  <a:schemeClr val="tx1"/>
                </a:solidFill>
                <a:latin typeface="+mj-lt"/>
              </a:rPr>
              <a:t>Biểu hiện</a:t>
            </a:r>
          </a:p>
        </p:txBody>
      </p:sp>
      <p:sp>
        <p:nvSpPr>
          <p:cNvPr id="7" name="Rectangle 6"/>
          <p:cNvSpPr/>
          <p:nvPr/>
        </p:nvSpPr>
        <p:spPr>
          <a:xfrm>
            <a:off x="4572000" y="1060385"/>
            <a:ext cx="1512168" cy="432048"/>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a:latin typeface="+mj-lt"/>
              </a:rPr>
              <a:t>Ý nghĩa</a:t>
            </a:r>
          </a:p>
        </p:txBody>
      </p:sp>
      <p:sp>
        <p:nvSpPr>
          <p:cNvPr id="8" name="Rectangle 7"/>
          <p:cNvSpPr/>
          <p:nvPr/>
        </p:nvSpPr>
        <p:spPr>
          <a:xfrm>
            <a:off x="6850530" y="1060385"/>
            <a:ext cx="1800200" cy="432048"/>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a:solidFill>
                  <a:schemeClr val="tx1"/>
                </a:solidFill>
                <a:latin typeface="+mj-lt"/>
              </a:rPr>
              <a:t>Hành động</a:t>
            </a:r>
          </a:p>
        </p:txBody>
      </p:sp>
      <p:sp>
        <p:nvSpPr>
          <p:cNvPr id="9" name="Rectangle 8"/>
          <p:cNvSpPr/>
          <p:nvPr/>
        </p:nvSpPr>
        <p:spPr>
          <a:xfrm>
            <a:off x="125125" y="1919045"/>
            <a:ext cx="1475656" cy="3168352"/>
          </a:xfrm>
          <a:prstGeom prst="rect">
            <a:avLst/>
          </a:prstGeom>
          <a:solidFill>
            <a:schemeClr val="accent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sz="2400" dirty="0">
                <a:solidFill>
                  <a:schemeClr val="tx1"/>
                </a:solidFill>
                <a:latin typeface="+mj-lt"/>
              </a:rPr>
              <a:t>Tôn trọng sự thật là suy nghĩ, nói và làm theo đúng sự thật, bảo vệ sự thật</a:t>
            </a:r>
            <a:r>
              <a:rPr lang="vi-VN" i="1" dirty="0">
                <a:solidFill>
                  <a:schemeClr val="tx1"/>
                </a:solidFill>
              </a:rPr>
              <a:t>.</a:t>
            </a:r>
            <a:endParaRPr lang="vi-VN" dirty="0">
              <a:solidFill>
                <a:schemeClr val="tx1"/>
              </a:solidFill>
            </a:endParaRPr>
          </a:p>
          <a:p>
            <a:pPr algn="ctr"/>
            <a:endParaRPr lang="vi-VN" dirty="0">
              <a:solidFill>
                <a:schemeClr val="tx1"/>
              </a:solidFill>
            </a:endParaRPr>
          </a:p>
        </p:txBody>
      </p:sp>
      <p:sp>
        <p:nvSpPr>
          <p:cNvPr id="10" name="Rectangle 9"/>
          <p:cNvSpPr/>
          <p:nvPr/>
        </p:nvSpPr>
        <p:spPr>
          <a:xfrm>
            <a:off x="2015716" y="1919045"/>
            <a:ext cx="1475656" cy="3168352"/>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sz="2400" dirty="0">
                <a:solidFill>
                  <a:schemeClr val="tx1"/>
                </a:solidFill>
                <a:latin typeface="+mj-lt"/>
              </a:rPr>
              <a:t>Là người sống ngay thẳng, thật thà, nhận lỗi khi có khuyết điểm.</a:t>
            </a:r>
            <a:endParaRPr lang="vi-VN" dirty="0">
              <a:solidFill>
                <a:schemeClr val="tx1"/>
              </a:solidFill>
            </a:endParaRPr>
          </a:p>
        </p:txBody>
      </p:sp>
      <p:sp>
        <p:nvSpPr>
          <p:cNvPr id="12" name="Rectangle 11"/>
          <p:cNvSpPr/>
          <p:nvPr/>
        </p:nvSpPr>
        <p:spPr>
          <a:xfrm>
            <a:off x="4146587" y="2135069"/>
            <a:ext cx="648072" cy="2952328"/>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sz="2000" dirty="0">
                <a:latin typeface="+mj-lt"/>
              </a:rPr>
              <a:t>Là đức tính cần thiết, quý báu</a:t>
            </a:r>
          </a:p>
        </p:txBody>
      </p:sp>
      <p:sp>
        <p:nvSpPr>
          <p:cNvPr id="13" name="Rectangle 12"/>
          <p:cNvSpPr/>
          <p:nvPr/>
        </p:nvSpPr>
        <p:spPr>
          <a:xfrm>
            <a:off x="4938675" y="2135069"/>
            <a:ext cx="648072" cy="2952328"/>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dirty="0">
                <a:latin typeface="+mj-lt"/>
              </a:rPr>
              <a:t>Tạo ra các mối quan hệ xã hội tốt đẹp</a:t>
            </a:r>
          </a:p>
        </p:txBody>
      </p:sp>
      <p:sp>
        <p:nvSpPr>
          <p:cNvPr id="14" name="Rectangle 13"/>
          <p:cNvSpPr/>
          <p:nvPr/>
        </p:nvSpPr>
        <p:spPr>
          <a:xfrm>
            <a:off x="5730763" y="2135069"/>
            <a:ext cx="720080" cy="2952328"/>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dirty="0">
                <a:latin typeface="+mj-lt"/>
              </a:rPr>
              <a:t>Được mọi người tin yêu, quý trọng.</a:t>
            </a:r>
          </a:p>
        </p:txBody>
      </p:sp>
      <p:sp>
        <p:nvSpPr>
          <p:cNvPr id="16" name="Rectangle 15"/>
          <p:cNvSpPr/>
          <p:nvPr/>
        </p:nvSpPr>
        <p:spPr>
          <a:xfrm>
            <a:off x="6821829" y="2135068"/>
            <a:ext cx="792088" cy="868729"/>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dirty="0">
                <a:solidFill>
                  <a:schemeClr val="tx1"/>
                </a:solidFill>
                <a:latin typeface="+mj-lt"/>
              </a:rPr>
              <a:t>Nhận thức đúng</a:t>
            </a:r>
          </a:p>
        </p:txBody>
      </p:sp>
      <p:sp>
        <p:nvSpPr>
          <p:cNvPr id="19" name="Rectangle 18"/>
          <p:cNvSpPr/>
          <p:nvPr/>
        </p:nvSpPr>
        <p:spPr>
          <a:xfrm>
            <a:off x="6819927" y="3179184"/>
            <a:ext cx="792088" cy="864095"/>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dirty="0">
                <a:solidFill>
                  <a:schemeClr val="tx1"/>
                </a:solidFill>
                <a:latin typeface="+mj-lt"/>
              </a:rPr>
              <a:t>Hành động</a:t>
            </a:r>
          </a:p>
          <a:p>
            <a:pPr algn="ctr"/>
            <a:r>
              <a:rPr lang="vi-VN" dirty="0">
                <a:solidFill>
                  <a:schemeClr val="tx1"/>
                </a:solidFill>
                <a:latin typeface="+mj-lt"/>
              </a:rPr>
              <a:t>đúng</a:t>
            </a:r>
          </a:p>
        </p:txBody>
      </p:sp>
      <p:sp>
        <p:nvSpPr>
          <p:cNvPr id="20" name="Rectangle 19"/>
          <p:cNvSpPr/>
          <p:nvPr/>
        </p:nvSpPr>
        <p:spPr>
          <a:xfrm>
            <a:off x="6821829" y="4257327"/>
            <a:ext cx="792088" cy="864095"/>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dirty="0">
                <a:solidFill>
                  <a:schemeClr val="tx1"/>
                </a:solidFill>
                <a:latin typeface="+mj-lt"/>
              </a:rPr>
              <a:t>Thái độ</a:t>
            </a:r>
          </a:p>
          <a:p>
            <a:pPr algn="ctr"/>
            <a:r>
              <a:rPr lang="vi-VN" dirty="0">
                <a:solidFill>
                  <a:schemeClr val="tx1"/>
                </a:solidFill>
                <a:latin typeface="+mj-lt"/>
              </a:rPr>
              <a:t>đúng</a:t>
            </a:r>
          </a:p>
        </p:txBody>
      </p:sp>
      <p:sp>
        <p:nvSpPr>
          <p:cNvPr id="21" name="Rectangle 20"/>
          <p:cNvSpPr/>
          <p:nvPr/>
        </p:nvSpPr>
        <p:spPr>
          <a:xfrm>
            <a:off x="8066290" y="2135069"/>
            <a:ext cx="792088" cy="868729"/>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dirty="0">
                <a:solidFill>
                  <a:schemeClr val="tx1"/>
                </a:solidFill>
                <a:latin typeface="+mj-lt"/>
              </a:rPr>
              <a:t>Bảo vệ sự thật</a:t>
            </a:r>
          </a:p>
        </p:txBody>
      </p:sp>
      <p:sp>
        <p:nvSpPr>
          <p:cNvPr id="22" name="Rectangle 21"/>
          <p:cNvSpPr/>
          <p:nvPr/>
        </p:nvSpPr>
        <p:spPr>
          <a:xfrm>
            <a:off x="8064388" y="3179185"/>
            <a:ext cx="792088" cy="1908212"/>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dirty="0">
                <a:solidFill>
                  <a:schemeClr val="tx1"/>
                </a:solidFill>
                <a:latin typeface="+mj-lt"/>
              </a:rPr>
              <a:t>Lên án, phê phán điều sai</a:t>
            </a:r>
          </a:p>
          <a:p>
            <a:pPr algn="ctr"/>
            <a:r>
              <a:rPr lang="vi-VN" dirty="0">
                <a:solidFill>
                  <a:schemeClr val="tx1"/>
                </a:solidFill>
                <a:latin typeface="+mj-lt"/>
              </a:rPr>
              <a:t>trái</a:t>
            </a:r>
          </a:p>
        </p:txBody>
      </p:sp>
      <p:cxnSp>
        <p:nvCxnSpPr>
          <p:cNvPr id="24" name="Straight Arrow Connector 23"/>
          <p:cNvCxnSpPr>
            <a:stCxn id="4" idx="2"/>
            <a:endCxn id="7" idx="0"/>
          </p:cNvCxnSpPr>
          <p:nvPr/>
        </p:nvCxnSpPr>
        <p:spPr>
          <a:xfrm>
            <a:off x="4427984" y="483518"/>
            <a:ext cx="900100" cy="576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33037" y="485410"/>
            <a:ext cx="3280007" cy="574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 idx="2"/>
            <a:endCxn id="6" idx="0"/>
          </p:cNvCxnSpPr>
          <p:nvPr/>
        </p:nvCxnSpPr>
        <p:spPr>
          <a:xfrm flipH="1">
            <a:off x="2771800" y="483518"/>
            <a:ext cx="1656184" cy="576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5" idx="0"/>
          </p:cNvCxnSpPr>
          <p:nvPr/>
        </p:nvCxnSpPr>
        <p:spPr>
          <a:xfrm flipH="1">
            <a:off x="863588" y="482715"/>
            <a:ext cx="3532704" cy="576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5" idx="2"/>
          </p:cNvCxnSpPr>
          <p:nvPr/>
        </p:nvCxnSpPr>
        <p:spPr>
          <a:xfrm>
            <a:off x="863588" y="1491630"/>
            <a:ext cx="0" cy="4274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a:off x="2741233" y="1522171"/>
            <a:ext cx="0" cy="4274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a:stCxn id="7" idx="2"/>
          </p:cNvCxnSpPr>
          <p:nvPr/>
        </p:nvCxnSpPr>
        <p:spPr>
          <a:xfrm flipH="1">
            <a:off x="5279995" y="1492433"/>
            <a:ext cx="48089" cy="64263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a:stCxn id="7" idx="2"/>
            <a:endCxn id="12" idx="0"/>
          </p:cNvCxnSpPr>
          <p:nvPr/>
        </p:nvCxnSpPr>
        <p:spPr>
          <a:xfrm flipH="1">
            <a:off x="4470623" y="1492433"/>
            <a:ext cx="857461" cy="6426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a:stCxn id="7" idx="2"/>
            <a:endCxn id="14" idx="0"/>
          </p:cNvCxnSpPr>
          <p:nvPr/>
        </p:nvCxnSpPr>
        <p:spPr>
          <a:xfrm>
            <a:off x="5328084" y="1492433"/>
            <a:ext cx="762719" cy="6426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a:endCxn id="16" idx="0"/>
          </p:cNvCxnSpPr>
          <p:nvPr/>
        </p:nvCxnSpPr>
        <p:spPr>
          <a:xfrm flipH="1">
            <a:off x="7217873" y="1497497"/>
            <a:ext cx="580847" cy="63757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a:endCxn id="21" idx="0"/>
          </p:cNvCxnSpPr>
          <p:nvPr/>
        </p:nvCxnSpPr>
        <p:spPr>
          <a:xfrm>
            <a:off x="7802451" y="1492433"/>
            <a:ext cx="659883" cy="6426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p:cNvCxnSpPr>
            <a:stCxn id="16" idx="2"/>
            <a:endCxn id="19" idx="0"/>
          </p:cNvCxnSpPr>
          <p:nvPr/>
        </p:nvCxnSpPr>
        <p:spPr>
          <a:xfrm flipH="1">
            <a:off x="7215971" y="3003797"/>
            <a:ext cx="1902" cy="1753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flipH="1">
            <a:off x="7215971" y="4074095"/>
            <a:ext cx="1902" cy="1753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flipH="1">
            <a:off x="8447830" y="3003798"/>
            <a:ext cx="1902" cy="1753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101215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ppt_x"/>
                                          </p:val>
                                        </p:tav>
                                        <p:tav tm="100000">
                                          <p:val>
                                            <p:strVal val="#ppt_x"/>
                                          </p:val>
                                        </p:tav>
                                      </p:tavLst>
                                    </p:anim>
                                    <p:anim calcmode="lin" valueType="num">
                                      <p:cBhvr additive="base">
                                        <p:cTn id="21" dur="500" fill="hold"/>
                                        <p:tgtEl>
                                          <p:spTgt spid="3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ppt_x"/>
                                          </p:val>
                                        </p:tav>
                                        <p:tav tm="100000">
                                          <p:val>
                                            <p:strVal val="#ppt_x"/>
                                          </p:val>
                                        </p:tav>
                                      </p:tavLst>
                                    </p:anim>
                                    <p:anim calcmode="lin" valueType="num">
                                      <p:cBhvr additive="base">
                                        <p:cTn id="43" dur="500" fill="hold"/>
                                        <p:tgtEl>
                                          <p:spTgt spid="3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ppt_x"/>
                                          </p:val>
                                        </p:tav>
                                        <p:tav tm="100000">
                                          <p:val>
                                            <p:strVal val="#ppt_x"/>
                                          </p:val>
                                        </p:tav>
                                      </p:tavLst>
                                    </p:anim>
                                    <p:anim calcmode="lin" valueType="num">
                                      <p:cBhvr additive="base">
                                        <p:cTn id="63" dur="500" fill="hold"/>
                                        <p:tgtEl>
                                          <p:spTgt spid="3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ppt_x"/>
                                          </p:val>
                                        </p:tav>
                                        <p:tav tm="100000">
                                          <p:val>
                                            <p:strVal val="#ppt_x"/>
                                          </p:val>
                                        </p:tav>
                                      </p:tavLst>
                                    </p:anim>
                                    <p:anim calcmode="lin" valueType="num">
                                      <p:cBhvr additive="base">
                                        <p:cTn id="6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ppt_x"/>
                                          </p:val>
                                        </p:tav>
                                        <p:tav tm="100000">
                                          <p:val>
                                            <p:strVal val="#ppt_x"/>
                                          </p:val>
                                        </p:tav>
                                      </p:tavLst>
                                    </p:anim>
                                    <p:anim calcmode="lin" valueType="num">
                                      <p:cBhvr additive="base">
                                        <p:cTn id="73" dur="500" fill="hold"/>
                                        <p:tgtEl>
                                          <p:spTgt spid="36"/>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additive="base">
                                        <p:cTn id="76" dur="500" fill="hold"/>
                                        <p:tgtEl>
                                          <p:spTgt spid="13"/>
                                        </p:tgtEl>
                                        <p:attrNameLst>
                                          <p:attrName>ppt_x</p:attrName>
                                        </p:attrNameLst>
                                      </p:cBhvr>
                                      <p:tavLst>
                                        <p:tav tm="0">
                                          <p:val>
                                            <p:strVal val="#ppt_x"/>
                                          </p:val>
                                        </p:tav>
                                        <p:tav tm="100000">
                                          <p:val>
                                            <p:strVal val="#ppt_x"/>
                                          </p:val>
                                        </p:tav>
                                      </p:tavLst>
                                    </p:anim>
                                    <p:anim calcmode="lin" valueType="num">
                                      <p:cBhvr additive="base">
                                        <p:cTn id="7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additive="base">
                                        <p:cTn id="82" dur="500" fill="hold"/>
                                        <p:tgtEl>
                                          <p:spTgt spid="41"/>
                                        </p:tgtEl>
                                        <p:attrNameLst>
                                          <p:attrName>ppt_x</p:attrName>
                                        </p:attrNameLst>
                                      </p:cBhvr>
                                      <p:tavLst>
                                        <p:tav tm="0">
                                          <p:val>
                                            <p:strVal val="#ppt_x"/>
                                          </p:val>
                                        </p:tav>
                                        <p:tav tm="100000">
                                          <p:val>
                                            <p:strVal val="#ppt_x"/>
                                          </p:val>
                                        </p:tav>
                                      </p:tavLst>
                                    </p:anim>
                                    <p:anim calcmode="lin" valueType="num">
                                      <p:cBhvr additive="base">
                                        <p:cTn id="83" dur="500" fill="hold"/>
                                        <p:tgtEl>
                                          <p:spTgt spid="41"/>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additive="base">
                                        <p:cTn id="86" dur="500" fill="hold"/>
                                        <p:tgtEl>
                                          <p:spTgt spid="14"/>
                                        </p:tgtEl>
                                        <p:attrNameLst>
                                          <p:attrName>ppt_x</p:attrName>
                                        </p:attrNameLst>
                                      </p:cBhvr>
                                      <p:tavLst>
                                        <p:tav tm="0">
                                          <p:val>
                                            <p:strVal val="#ppt_x"/>
                                          </p:val>
                                        </p:tav>
                                        <p:tav tm="100000">
                                          <p:val>
                                            <p:strVal val="#ppt_x"/>
                                          </p:val>
                                        </p:tav>
                                      </p:tavLst>
                                    </p:anim>
                                    <p:anim calcmode="lin" valueType="num">
                                      <p:cBhvr additive="base">
                                        <p:cTn id="8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circle(in)">
                                      <p:cBhvr>
                                        <p:cTn id="92" dur="2000"/>
                                        <p:tgtEl>
                                          <p:spTgt spid="26"/>
                                        </p:tgtEl>
                                      </p:cBhvr>
                                    </p:animEffect>
                                  </p:childTnLst>
                                </p:cTn>
                              </p:par>
                              <p:par>
                                <p:cTn id="93" presetID="6" presetClass="entr" presetSubtype="16" fill="hold" grpId="0" nodeType="with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circle(in)">
                                      <p:cBhvr>
                                        <p:cTn id="95" dur="2000"/>
                                        <p:tgtEl>
                                          <p:spTgt spid="8"/>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45"/>
                                        </p:tgtEl>
                                        <p:attrNameLst>
                                          <p:attrName>style.visibility</p:attrName>
                                        </p:attrNameLst>
                                      </p:cBhvr>
                                      <p:to>
                                        <p:strVal val="visible"/>
                                      </p:to>
                                    </p:set>
                                    <p:anim calcmode="lin" valueType="num">
                                      <p:cBhvr additive="base">
                                        <p:cTn id="100" dur="500" fill="hold"/>
                                        <p:tgtEl>
                                          <p:spTgt spid="45"/>
                                        </p:tgtEl>
                                        <p:attrNameLst>
                                          <p:attrName>ppt_x</p:attrName>
                                        </p:attrNameLst>
                                      </p:cBhvr>
                                      <p:tavLst>
                                        <p:tav tm="0">
                                          <p:val>
                                            <p:strVal val="#ppt_x"/>
                                          </p:val>
                                        </p:tav>
                                        <p:tav tm="100000">
                                          <p:val>
                                            <p:strVal val="#ppt_x"/>
                                          </p:val>
                                        </p:tav>
                                      </p:tavLst>
                                    </p:anim>
                                    <p:anim calcmode="lin" valueType="num">
                                      <p:cBhvr additive="base">
                                        <p:cTn id="101" dur="500" fill="hold"/>
                                        <p:tgtEl>
                                          <p:spTgt spid="45"/>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additive="base">
                                        <p:cTn id="104" dur="500" fill="hold"/>
                                        <p:tgtEl>
                                          <p:spTgt spid="16"/>
                                        </p:tgtEl>
                                        <p:attrNameLst>
                                          <p:attrName>ppt_x</p:attrName>
                                        </p:attrNameLst>
                                      </p:cBhvr>
                                      <p:tavLst>
                                        <p:tav tm="0">
                                          <p:val>
                                            <p:strVal val="#ppt_x"/>
                                          </p:val>
                                        </p:tav>
                                        <p:tav tm="100000">
                                          <p:val>
                                            <p:strVal val="#ppt_x"/>
                                          </p:val>
                                        </p:tav>
                                      </p:tavLst>
                                    </p:anim>
                                    <p:anim calcmode="lin" valueType="num">
                                      <p:cBhvr additive="base">
                                        <p:cTn id="10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ppt_x"/>
                                          </p:val>
                                        </p:tav>
                                        <p:tav tm="100000">
                                          <p:val>
                                            <p:strVal val="#ppt_x"/>
                                          </p:val>
                                        </p:tav>
                                      </p:tavLst>
                                    </p:anim>
                                    <p:anim calcmode="lin" valueType="num">
                                      <p:cBhvr additive="base">
                                        <p:cTn id="111" dur="500" fill="hold"/>
                                        <p:tgtEl>
                                          <p:spTgt spid="50"/>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19"/>
                                        </p:tgtEl>
                                        <p:attrNameLst>
                                          <p:attrName>style.visibility</p:attrName>
                                        </p:attrNameLst>
                                      </p:cBhvr>
                                      <p:to>
                                        <p:strVal val="visible"/>
                                      </p:to>
                                    </p:set>
                                    <p:anim calcmode="lin" valueType="num">
                                      <p:cBhvr additive="base">
                                        <p:cTn id="114" dur="500" fill="hold"/>
                                        <p:tgtEl>
                                          <p:spTgt spid="19"/>
                                        </p:tgtEl>
                                        <p:attrNameLst>
                                          <p:attrName>ppt_x</p:attrName>
                                        </p:attrNameLst>
                                      </p:cBhvr>
                                      <p:tavLst>
                                        <p:tav tm="0">
                                          <p:val>
                                            <p:strVal val="#ppt_x"/>
                                          </p:val>
                                        </p:tav>
                                        <p:tav tm="100000">
                                          <p:val>
                                            <p:strVal val="#ppt_x"/>
                                          </p:val>
                                        </p:tav>
                                      </p:tavLst>
                                    </p:anim>
                                    <p:anim calcmode="lin" valueType="num">
                                      <p:cBhvr additive="base">
                                        <p:cTn id="1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nodeType="click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additive="base">
                                        <p:cTn id="120" dur="500" fill="hold"/>
                                        <p:tgtEl>
                                          <p:spTgt spid="51"/>
                                        </p:tgtEl>
                                        <p:attrNameLst>
                                          <p:attrName>ppt_x</p:attrName>
                                        </p:attrNameLst>
                                      </p:cBhvr>
                                      <p:tavLst>
                                        <p:tav tm="0">
                                          <p:val>
                                            <p:strVal val="#ppt_x"/>
                                          </p:val>
                                        </p:tav>
                                        <p:tav tm="100000">
                                          <p:val>
                                            <p:strVal val="#ppt_x"/>
                                          </p:val>
                                        </p:tav>
                                      </p:tavLst>
                                    </p:anim>
                                    <p:anim calcmode="lin" valueType="num">
                                      <p:cBhvr additive="base">
                                        <p:cTn id="121" dur="500" fill="hold"/>
                                        <p:tgtEl>
                                          <p:spTgt spid="51"/>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additive="base">
                                        <p:cTn id="124" dur="500" fill="hold"/>
                                        <p:tgtEl>
                                          <p:spTgt spid="20"/>
                                        </p:tgtEl>
                                        <p:attrNameLst>
                                          <p:attrName>ppt_x</p:attrName>
                                        </p:attrNameLst>
                                      </p:cBhvr>
                                      <p:tavLst>
                                        <p:tav tm="0">
                                          <p:val>
                                            <p:strVal val="#ppt_x"/>
                                          </p:val>
                                        </p:tav>
                                        <p:tav tm="100000">
                                          <p:val>
                                            <p:strVal val="#ppt_x"/>
                                          </p:val>
                                        </p:tav>
                                      </p:tavLst>
                                    </p:anim>
                                    <p:anim calcmode="lin" valueType="num">
                                      <p:cBhvr additive="base">
                                        <p:cTn id="1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nodeType="clickEffect">
                                  <p:stCondLst>
                                    <p:cond delay="0"/>
                                  </p:stCondLst>
                                  <p:childTnLst>
                                    <p:set>
                                      <p:cBhvr>
                                        <p:cTn id="129" dur="1" fill="hold">
                                          <p:stCondLst>
                                            <p:cond delay="0"/>
                                          </p:stCondLst>
                                        </p:cTn>
                                        <p:tgtEl>
                                          <p:spTgt spid="47"/>
                                        </p:tgtEl>
                                        <p:attrNameLst>
                                          <p:attrName>style.visibility</p:attrName>
                                        </p:attrNameLst>
                                      </p:cBhvr>
                                      <p:to>
                                        <p:strVal val="visible"/>
                                      </p:to>
                                    </p:set>
                                    <p:anim calcmode="lin" valueType="num">
                                      <p:cBhvr additive="base">
                                        <p:cTn id="130" dur="500" fill="hold"/>
                                        <p:tgtEl>
                                          <p:spTgt spid="47"/>
                                        </p:tgtEl>
                                        <p:attrNameLst>
                                          <p:attrName>ppt_x</p:attrName>
                                        </p:attrNameLst>
                                      </p:cBhvr>
                                      <p:tavLst>
                                        <p:tav tm="0">
                                          <p:val>
                                            <p:strVal val="#ppt_x"/>
                                          </p:val>
                                        </p:tav>
                                        <p:tav tm="100000">
                                          <p:val>
                                            <p:strVal val="#ppt_x"/>
                                          </p:val>
                                        </p:tav>
                                      </p:tavLst>
                                    </p:anim>
                                    <p:anim calcmode="lin" valueType="num">
                                      <p:cBhvr additive="base">
                                        <p:cTn id="131" dur="500" fill="hold"/>
                                        <p:tgtEl>
                                          <p:spTgt spid="47"/>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additive="base">
                                        <p:cTn id="134" dur="500" fill="hold"/>
                                        <p:tgtEl>
                                          <p:spTgt spid="21"/>
                                        </p:tgtEl>
                                        <p:attrNameLst>
                                          <p:attrName>ppt_x</p:attrName>
                                        </p:attrNameLst>
                                      </p:cBhvr>
                                      <p:tavLst>
                                        <p:tav tm="0">
                                          <p:val>
                                            <p:strVal val="#ppt_x"/>
                                          </p:val>
                                        </p:tav>
                                        <p:tav tm="100000">
                                          <p:val>
                                            <p:strVal val="#ppt_x"/>
                                          </p:val>
                                        </p:tav>
                                      </p:tavLst>
                                    </p:anim>
                                    <p:anim calcmode="lin" valueType="num">
                                      <p:cBhvr additive="base">
                                        <p:cTn id="13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nodeType="clickEffect">
                                  <p:stCondLst>
                                    <p:cond delay="0"/>
                                  </p:stCondLst>
                                  <p:childTnLst>
                                    <p:set>
                                      <p:cBhvr>
                                        <p:cTn id="139" dur="1" fill="hold">
                                          <p:stCondLst>
                                            <p:cond delay="0"/>
                                          </p:stCondLst>
                                        </p:cTn>
                                        <p:tgtEl>
                                          <p:spTgt spid="52"/>
                                        </p:tgtEl>
                                        <p:attrNameLst>
                                          <p:attrName>style.visibility</p:attrName>
                                        </p:attrNameLst>
                                      </p:cBhvr>
                                      <p:to>
                                        <p:strVal val="visible"/>
                                      </p:to>
                                    </p:set>
                                    <p:anim calcmode="lin" valueType="num">
                                      <p:cBhvr additive="base">
                                        <p:cTn id="140" dur="500" fill="hold"/>
                                        <p:tgtEl>
                                          <p:spTgt spid="52"/>
                                        </p:tgtEl>
                                        <p:attrNameLst>
                                          <p:attrName>ppt_x</p:attrName>
                                        </p:attrNameLst>
                                      </p:cBhvr>
                                      <p:tavLst>
                                        <p:tav tm="0">
                                          <p:val>
                                            <p:strVal val="#ppt_x"/>
                                          </p:val>
                                        </p:tav>
                                        <p:tav tm="100000">
                                          <p:val>
                                            <p:strVal val="#ppt_x"/>
                                          </p:val>
                                        </p:tav>
                                      </p:tavLst>
                                    </p:anim>
                                    <p:anim calcmode="lin" valueType="num">
                                      <p:cBhvr additive="base">
                                        <p:cTn id="141" dur="500" fill="hold"/>
                                        <p:tgtEl>
                                          <p:spTgt spid="52"/>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22"/>
                                        </p:tgtEl>
                                        <p:attrNameLst>
                                          <p:attrName>style.visibility</p:attrName>
                                        </p:attrNameLst>
                                      </p:cBhvr>
                                      <p:to>
                                        <p:strVal val="visible"/>
                                      </p:to>
                                    </p:set>
                                    <p:anim calcmode="lin" valueType="num">
                                      <p:cBhvr additive="base">
                                        <p:cTn id="144" dur="500" fill="hold"/>
                                        <p:tgtEl>
                                          <p:spTgt spid="22"/>
                                        </p:tgtEl>
                                        <p:attrNameLst>
                                          <p:attrName>ppt_x</p:attrName>
                                        </p:attrNameLst>
                                      </p:cBhvr>
                                      <p:tavLst>
                                        <p:tav tm="0">
                                          <p:val>
                                            <p:strVal val="#ppt_x"/>
                                          </p:val>
                                        </p:tav>
                                        <p:tav tm="100000">
                                          <p:val>
                                            <p:strVal val="#ppt_x"/>
                                          </p:val>
                                        </p:tav>
                                      </p:tavLst>
                                    </p:anim>
                                    <p:anim calcmode="lin" valueType="num">
                                      <p:cBhvr additive="base">
                                        <p:cTn id="14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6" grpId="0" animBg="1"/>
      <p:bldP spid="19"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4870"/>
            <a:ext cx="9144000" cy="5076563"/>
          </a:xfrm>
        </p:spPr>
      </p:pic>
      <p:sp>
        <p:nvSpPr>
          <p:cNvPr id="5" name="Rectangle 4"/>
          <p:cNvSpPr/>
          <p:nvPr/>
        </p:nvSpPr>
        <p:spPr>
          <a:xfrm>
            <a:off x="1296768" y="555526"/>
            <a:ext cx="6205545" cy="923330"/>
          </a:xfrm>
          <a:prstGeom prst="rect">
            <a:avLst/>
          </a:prstGeom>
          <a:noFill/>
        </p:spPr>
        <p:txBody>
          <a:bodyPr wrap="none" lIns="91440" tIns="45720" rIns="91440" bIns="45720">
            <a:spAutoFit/>
          </a:bodyPr>
          <a:lstStyle/>
          <a:p>
            <a:pPr algn="ctr"/>
            <a:r>
              <a:rPr lang="vi-VN" sz="5400" b="1" cap="none" spc="0" dirty="0">
                <a:ln w="10541" cmpd="sng">
                  <a:solidFill>
                    <a:schemeClr val="accent1">
                      <a:shade val="88000"/>
                      <a:satMod val="110000"/>
                    </a:schemeClr>
                  </a:solidFill>
                  <a:prstDash val="solid"/>
                </a:ln>
                <a:solidFill>
                  <a:srgbClr val="002060"/>
                </a:solidFill>
                <a:effectLst/>
                <a:latin typeface="+mj-lt"/>
              </a:rPr>
              <a:t>Hoạt động luyện tập</a:t>
            </a:r>
            <a:endParaRPr lang="en-US" sz="54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34993313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8" name="TextBox 7"/>
          <p:cNvSpPr txBox="1"/>
          <p:nvPr/>
        </p:nvSpPr>
        <p:spPr>
          <a:xfrm rot="21411255">
            <a:off x="316655" y="582149"/>
            <a:ext cx="3607387" cy="461665"/>
          </a:xfrm>
          <a:prstGeom prst="rect">
            <a:avLst/>
          </a:prstGeom>
          <a:noFill/>
        </p:spPr>
        <p:txBody>
          <a:bodyPr wrap="square" rtlCol="0">
            <a:spAutoFit/>
          </a:bodyPr>
          <a:lstStyle/>
          <a:p>
            <a:r>
              <a:rPr lang="vi-VN" sz="2400" b="1" dirty="0">
                <a:solidFill>
                  <a:srgbClr val="002060"/>
                </a:solidFill>
                <a:latin typeface="+mj-lt"/>
              </a:rPr>
              <a:t>Vòng 1: Nhóm chuyên gia</a:t>
            </a:r>
          </a:p>
        </p:txBody>
      </p:sp>
      <p:sp>
        <p:nvSpPr>
          <p:cNvPr id="10" name="TextBox 9"/>
          <p:cNvSpPr txBox="1"/>
          <p:nvPr/>
        </p:nvSpPr>
        <p:spPr>
          <a:xfrm rot="21411255">
            <a:off x="520331" y="923717"/>
            <a:ext cx="3456384" cy="1938992"/>
          </a:xfrm>
          <a:prstGeom prst="rect">
            <a:avLst/>
          </a:prstGeom>
          <a:noFill/>
        </p:spPr>
        <p:txBody>
          <a:bodyPr wrap="square" rtlCol="0">
            <a:spAutoFit/>
          </a:bodyPr>
          <a:lstStyle/>
          <a:p>
            <a:r>
              <a:rPr lang="vi-VN" sz="2400" dirty="0">
                <a:latin typeface="+mj-lt"/>
              </a:rPr>
              <a:t>- Lớp chia thành 4 nhóm</a:t>
            </a:r>
          </a:p>
          <a:p>
            <a:r>
              <a:rPr lang="vi-VN" sz="2400" dirty="0">
                <a:latin typeface="+mj-lt"/>
              </a:rPr>
              <a:t>+ N1: BT 1.1</a:t>
            </a:r>
          </a:p>
          <a:p>
            <a:r>
              <a:rPr lang="vi-VN" sz="2400" dirty="0">
                <a:latin typeface="+mj-lt"/>
              </a:rPr>
              <a:t>+ N2: BT 1.2</a:t>
            </a:r>
          </a:p>
          <a:p>
            <a:r>
              <a:rPr lang="vi-VN" sz="2400" dirty="0">
                <a:latin typeface="+mj-lt"/>
              </a:rPr>
              <a:t>+ N3: BT 1.3</a:t>
            </a:r>
          </a:p>
          <a:p>
            <a:r>
              <a:rPr lang="vi-VN" sz="2400" dirty="0">
                <a:latin typeface="+mj-lt"/>
              </a:rPr>
              <a:t>+ N4: </a:t>
            </a:r>
            <a:r>
              <a:rPr lang="vi-VN" sz="2400" b="1" dirty="0">
                <a:latin typeface="+mj-lt"/>
              </a:rPr>
              <a:t>BT 2</a:t>
            </a:r>
          </a:p>
        </p:txBody>
      </p:sp>
      <p:sp>
        <p:nvSpPr>
          <p:cNvPr id="11" name="TextBox 10"/>
          <p:cNvSpPr txBox="1"/>
          <p:nvPr/>
        </p:nvSpPr>
        <p:spPr>
          <a:xfrm rot="21411255">
            <a:off x="630925" y="2669827"/>
            <a:ext cx="3607387" cy="1200329"/>
          </a:xfrm>
          <a:prstGeom prst="rect">
            <a:avLst/>
          </a:prstGeom>
          <a:noFill/>
        </p:spPr>
        <p:txBody>
          <a:bodyPr wrap="square" rtlCol="0">
            <a:spAutoFit/>
          </a:bodyPr>
          <a:lstStyle/>
          <a:p>
            <a:r>
              <a:rPr lang="vi-VN" sz="2400" dirty="0">
                <a:latin typeface="+mj-lt"/>
              </a:rPr>
              <a:t>- Các thành viên trong mỗi nhóm đánh số thứ tự từ 1 đến 4</a:t>
            </a:r>
          </a:p>
        </p:txBody>
      </p:sp>
      <p:sp>
        <p:nvSpPr>
          <p:cNvPr id="12" name="Right Brace 11"/>
          <p:cNvSpPr/>
          <p:nvPr/>
        </p:nvSpPr>
        <p:spPr>
          <a:xfrm rot="21301308">
            <a:off x="2248523" y="1419622"/>
            <a:ext cx="451269" cy="129614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3" name="TextBox 12"/>
          <p:cNvSpPr txBox="1"/>
          <p:nvPr/>
        </p:nvSpPr>
        <p:spPr>
          <a:xfrm rot="21282699">
            <a:off x="2755179" y="1421128"/>
            <a:ext cx="1096741" cy="1077218"/>
          </a:xfrm>
          <a:prstGeom prst="rect">
            <a:avLst/>
          </a:prstGeom>
          <a:noFill/>
        </p:spPr>
        <p:txBody>
          <a:bodyPr wrap="square" rtlCol="0">
            <a:spAutoFit/>
          </a:bodyPr>
          <a:lstStyle/>
          <a:p>
            <a:r>
              <a:rPr lang="vi-VN" sz="3200" dirty="0">
                <a:solidFill>
                  <a:srgbClr val="FF0000"/>
                </a:solidFill>
                <a:latin typeface="+mj-lt"/>
              </a:rPr>
              <a:t>Thảo luận</a:t>
            </a:r>
          </a:p>
        </p:txBody>
      </p:sp>
      <p:sp>
        <p:nvSpPr>
          <p:cNvPr id="14" name="TextBox 13"/>
          <p:cNvSpPr txBox="1"/>
          <p:nvPr/>
        </p:nvSpPr>
        <p:spPr>
          <a:xfrm rot="21414782">
            <a:off x="4620449" y="380384"/>
            <a:ext cx="3607387" cy="461665"/>
          </a:xfrm>
          <a:prstGeom prst="rect">
            <a:avLst/>
          </a:prstGeom>
          <a:noFill/>
        </p:spPr>
        <p:txBody>
          <a:bodyPr wrap="square" rtlCol="0">
            <a:spAutoFit/>
          </a:bodyPr>
          <a:lstStyle/>
          <a:p>
            <a:r>
              <a:rPr lang="vi-VN" sz="2400" b="1" dirty="0">
                <a:solidFill>
                  <a:srgbClr val="002060"/>
                </a:solidFill>
                <a:latin typeface="+mj-lt"/>
              </a:rPr>
              <a:t>Vòng 2: Nhóm mảnh ghép</a:t>
            </a:r>
          </a:p>
        </p:txBody>
      </p:sp>
      <p:sp>
        <p:nvSpPr>
          <p:cNvPr id="15" name="TextBox 14"/>
          <p:cNvSpPr txBox="1"/>
          <p:nvPr/>
        </p:nvSpPr>
        <p:spPr>
          <a:xfrm rot="21411255">
            <a:off x="4746233" y="792366"/>
            <a:ext cx="3607387" cy="1200329"/>
          </a:xfrm>
          <a:prstGeom prst="rect">
            <a:avLst/>
          </a:prstGeom>
          <a:noFill/>
        </p:spPr>
        <p:txBody>
          <a:bodyPr wrap="square" rtlCol="0">
            <a:spAutoFit/>
          </a:bodyPr>
          <a:lstStyle/>
          <a:p>
            <a:r>
              <a:rPr lang="vi-VN" sz="2400" dirty="0">
                <a:latin typeface="+mj-lt"/>
              </a:rPr>
              <a:t>- Các thành viên có số thứ tự giống nhau vào 1 nhóm, thành lập nhóm mới</a:t>
            </a:r>
          </a:p>
        </p:txBody>
      </p:sp>
      <p:sp>
        <p:nvSpPr>
          <p:cNvPr id="16" name="TextBox 15"/>
          <p:cNvSpPr txBox="1"/>
          <p:nvPr/>
        </p:nvSpPr>
        <p:spPr>
          <a:xfrm rot="21411255">
            <a:off x="4736098" y="1926280"/>
            <a:ext cx="3607387" cy="830997"/>
          </a:xfrm>
          <a:prstGeom prst="rect">
            <a:avLst/>
          </a:prstGeom>
          <a:noFill/>
        </p:spPr>
        <p:txBody>
          <a:bodyPr wrap="square" rtlCol="0">
            <a:spAutoFit/>
          </a:bodyPr>
          <a:lstStyle/>
          <a:p>
            <a:r>
              <a:rPr lang="vi-VN" sz="2400" dirty="0">
                <a:latin typeface="+mj-lt"/>
              </a:rPr>
              <a:t>- Thống nhất nội dung và trình bày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240" y="3860142"/>
            <a:ext cx="1319309" cy="1319309"/>
          </a:xfrm>
          <a:prstGeom prst="ellipse">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857" y="3042840"/>
            <a:ext cx="1809750" cy="13620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028" y="2732903"/>
            <a:ext cx="2640260" cy="2425458"/>
          </a:xfrm>
          <a:prstGeom prst="ellipse">
            <a:avLst/>
          </a:prstGeom>
          <a:ln>
            <a:noFill/>
          </a:ln>
          <a:effectLst>
            <a:softEdge rad="112500"/>
          </a:effectLst>
        </p:spPr>
      </p:pic>
      <p:sp>
        <p:nvSpPr>
          <p:cNvPr id="17" name="Rectangle 16"/>
          <p:cNvSpPr/>
          <p:nvPr/>
        </p:nvSpPr>
        <p:spPr>
          <a:xfrm>
            <a:off x="3683918" y="3579862"/>
            <a:ext cx="4320480" cy="2088232"/>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800" b="1" cap="none" spc="0" dirty="0">
                <a:ln w="11430"/>
                <a:solidFill>
                  <a:srgbClr val="FF0000"/>
                </a:solidFill>
                <a:effectLst>
                  <a:outerShdw blurRad="50800" dist="39000" dir="5460000" algn="tl">
                    <a:srgbClr val="000000">
                      <a:alpha val="38000"/>
                    </a:srgbClr>
                  </a:outerShdw>
                </a:effectLst>
                <a:latin typeface="+mj-lt"/>
              </a:rPr>
              <a:t>Trò chơi: Chim đổi tổ</a:t>
            </a:r>
            <a:endParaRPr lang="en-US" sz="2800" b="1" cap="none" spc="0" dirty="0">
              <a:ln w="11430"/>
              <a:solidFill>
                <a:srgbClr val="FF0000"/>
              </a:solidFill>
              <a:effectLst>
                <a:outerShdw blurRad="50800" dist="39000" dir="5460000" algn="tl">
                  <a:srgbClr val="000000">
                    <a:alpha val="38000"/>
                  </a:srgbClr>
                </a:outerShdw>
              </a:effectLst>
              <a:latin typeface="+mj-lt"/>
            </a:endParaRPr>
          </a:p>
        </p:txBody>
      </p:sp>
      <p:sp>
        <p:nvSpPr>
          <p:cNvPr id="18" name="Rectangle 17"/>
          <p:cNvSpPr/>
          <p:nvPr/>
        </p:nvSpPr>
        <p:spPr>
          <a:xfrm>
            <a:off x="4337873" y="4300812"/>
            <a:ext cx="2826415" cy="646331"/>
          </a:xfrm>
          <a:prstGeom prst="rect">
            <a:avLst/>
          </a:prstGeom>
          <a:noFill/>
        </p:spPr>
        <p:txBody>
          <a:bodyPr wrap="none" lIns="91440" tIns="45720" rIns="91440" bIns="45720">
            <a:spAutoFit/>
          </a:bodyPr>
          <a:lstStyle/>
          <a:p>
            <a:pPr algn="ctr"/>
            <a:r>
              <a:rPr lang="vi-VN" sz="3600" b="1" cap="none" spc="0" dirty="0">
                <a:ln w="10541" cmpd="sng">
                  <a:solidFill>
                    <a:schemeClr val="accent1">
                      <a:shade val="88000"/>
                      <a:satMod val="110000"/>
                    </a:schemeClr>
                  </a:solidFill>
                  <a:prstDash val="solid"/>
                </a:ln>
                <a:solidFill>
                  <a:srgbClr val="002060"/>
                </a:solidFill>
                <a:effectLst/>
                <a:latin typeface="+mj-lt"/>
              </a:rPr>
              <a:t>HĐ luyện tập</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12350477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afterEffect">
                                  <p:stCondLst>
                                    <p:cond delay="0"/>
                                  </p:stCondLst>
                                  <p:childTnLst>
                                    <p:animMotion origin="layout" path="M -2.5E-6 -0.01483 L 0.17188 -0.39006 C 0.20851 -0.47283 0.26233 -0.51761 0.3191 -0.51761 C 0.38334 -0.51761 0.43455 -0.47283 0.47118 -0.39006 L 0.6441 -0.01483 " pathEditMode="relative" rAng="0" ptsTypes="FffFF">
                                      <p:cBhvr>
                                        <p:cTn id="6" dur="2000" fill="hold"/>
                                        <p:tgtEl>
                                          <p:spTgt spid="3"/>
                                        </p:tgtEl>
                                        <p:attrNameLst>
                                          <p:attrName>ppt_x</p:attrName>
                                          <p:attrName>ppt_y</p:attrName>
                                        </p:attrNameLst>
                                      </p:cBhvr>
                                      <p:rCtr x="32205" y="-25139"/>
                                    </p:animMotion>
                                  </p:childTnLst>
                                </p:cTn>
                              </p:par>
                            </p:childTnLst>
                          </p:cTn>
                        </p:par>
                        <p:par>
                          <p:cTn id="7" fill="hold">
                            <p:stCondLst>
                              <p:cond delay="2000"/>
                            </p:stCondLst>
                            <p:childTnLst>
                              <p:par>
                                <p:cTn id="8" presetID="44" presetClass="path" presetSubtype="0" accel="50000" decel="50000" fill="hold" nodeType="afterEffect">
                                  <p:stCondLst>
                                    <p:cond delay="0"/>
                                  </p:stCondLst>
                                  <p:childTnLst>
                                    <p:animMotion origin="layout" path="M 2.5E-6 0.0698 L -0.22778 -0.41013 C -0.27518 -0.51637 -0.34601 -0.57412 -0.41997 -0.57412 C -0.50469 -0.57412 -0.57222 -0.51637 -0.61945 -0.41013 L -0.84566 0.0698 " pathEditMode="relative" rAng="0" ptsTypes="FffFF">
                                      <p:cBhvr>
                                        <p:cTn id="9" dur="2000" fill="hold"/>
                                        <p:tgtEl>
                                          <p:spTgt spid="5"/>
                                        </p:tgtEl>
                                        <p:attrNameLst>
                                          <p:attrName>ppt_x</p:attrName>
                                          <p:attrName>ppt_y</p:attrName>
                                        </p:attrNameLst>
                                      </p:cBhvr>
                                      <p:rCtr x="-42292" y="-321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297805" y="1165080"/>
            <a:ext cx="3794179" cy="1077218"/>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Thử tài trí nhớ</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ca dao, tục ngữ tiếp sức</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21210376">
            <a:off x="3416104" y="2672616"/>
            <a:ext cx="4517961" cy="830997"/>
          </a:xfrm>
          <a:prstGeom prst="rect">
            <a:avLst/>
          </a:prstGeom>
          <a:noFill/>
        </p:spPr>
        <p:txBody>
          <a:bodyPr wrap="square" rtlCol="0">
            <a:spAutoFit/>
          </a:bodyPr>
          <a:lstStyle/>
          <a:p>
            <a:r>
              <a:rPr lang="vi-VN" sz="2400" b="1" dirty="0">
                <a:latin typeface="+mj-lt"/>
              </a:rPr>
              <a:t>Tìm những câu ca dao, tục ngữ nói về sự thật, tôn trọng sự thật.</a:t>
            </a:r>
            <a:endParaRPr lang="vi-VN" sz="2400" dirty="0">
              <a:latin typeface="+mj-lt"/>
            </a:endParaRPr>
          </a:p>
        </p:txBody>
      </p:sp>
    </p:spTree>
    <p:extLst>
      <p:ext uri="{BB962C8B-B14F-4D97-AF65-F5344CB8AC3E}">
        <p14:creationId xmlns:p14="http://schemas.microsoft.com/office/powerpoint/2010/main" val="2435333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2724" y="-64030"/>
            <a:ext cx="4079963" cy="584775"/>
          </a:xfrm>
          <a:prstGeom prst="rect">
            <a:avLst/>
          </a:prstGeom>
          <a:noFill/>
        </p:spPr>
        <p:txBody>
          <a:bodyPr wrap="none" lIns="91440" tIns="45720" rIns="91440" bIns="45720">
            <a:spAutoFit/>
          </a:bodyPr>
          <a:lstStyle/>
          <a:p>
            <a:pPr algn="ctr"/>
            <a:r>
              <a:rPr lang="vi-VN" sz="3200" b="1" cap="none" spc="0" dirty="0">
                <a:ln w="10541" cmpd="sng">
                  <a:solidFill>
                    <a:schemeClr val="accent1">
                      <a:shade val="88000"/>
                      <a:satMod val="110000"/>
                    </a:schemeClr>
                  </a:solidFill>
                  <a:prstDash val="solid"/>
                </a:ln>
                <a:solidFill>
                  <a:srgbClr val="002060"/>
                </a:solidFill>
                <a:effectLst/>
                <a:latin typeface="+mj-lt"/>
              </a:rPr>
              <a:t>Gợi ý đáp án bài tập 1</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Rectangle 4"/>
          <p:cNvSpPr/>
          <p:nvPr/>
        </p:nvSpPr>
        <p:spPr>
          <a:xfrm>
            <a:off x="323528" y="559800"/>
            <a:ext cx="4104456" cy="2160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p:cNvSpPr/>
          <p:nvPr/>
        </p:nvSpPr>
        <p:spPr>
          <a:xfrm>
            <a:off x="4716016" y="559800"/>
            <a:ext cx="4248472" cy="4448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357311" y="2848510"/>
            <a:ext cx="4104456" cy="21602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40774" y="570954"/>
            <a:ext cx="4087209" cy="2246769"/>
          </a:xfrm>
          <a:prstGeom prst="rect">
            <a:avLst/>
          </a:prstGeom>
          <a:noFill/>
        </p:spPr>
        <p:txBody>
          <a:bodyPr wrap="square" rtlCol="0">
            <a:spAutoFit/>
          </a:bodyPr>
          <a:lstStyle/>
          <a:p>
            <a:pPr algn="just"/>
            <a:r>
              <a:rPr lang="vi-VN" sz="2800" b="1" dirty="0">
                <a:latin typeface="+mj-lt"/>
              </a:rPr>
              <a:t>BT 1.1</a:t>
            </a:r>
            <a:r>
              <a:rPr lang="vi-VN" sz="2800" dirty="0">
                <a:latin typeface="+mj-lt"/>
              </a:rPr>
              <a:t>: Em đồng ý với ý kiến bạn bạn Huyền.  Vì còn là học sinh chúng ta nên nói đúng sự thật dù là việc nhỏ nhất.</a:t>
            </a:r>
          </a:p>
        </p:txBody>
      </p:sp>
      <p:sp>
        <p:nvSpPr>
          <p:cNvPr id="10" name="TextBox 9"/>
          <p:cNvSpPr txBox="1"/>
          <p:nvPr/>
        </p:nvSpPr>
        <p:spPr>
          <a:xfrm>
            <a:off x="4790841" y="570954"/>
            <a:ext cx="4087209" cy="4401205"/>
          </a:xfrm>
          <a:prstGeom prst="rect">
            <a:avLst/>
          </a:prstGeom>
          <a:noFill/>
        </p:spPr>
        <p:txBody>
          <a:bodyPr wrap="square" rtlCol="0">
            <a:spAutoFit/>
          </a:bodyPr>
          <a:lstStyle/>
          <a:p>
            <a:pPr algn="just"/>
            <a:r>
              <a:rPr lang="vi-VN" sz="2800" b="1" dirty="0">
                <a:solidFill>
                  <a:schemeClr val="bg1"/>
                </a:solidFill>
                <a:latin typeface="+mj-lt"/>
              </a:rPr>
              <a:t>BT 1.2:  </a:t>
            </a:r>
            <a:r>
              <a:rPr lang="vi-VN" sz="2800" dirty="0">
                <a:solidFill>
                  <a:schemeClr val="bg1"/>
                </a:solidFill>
                <a:latin typeface="+mj-lt"/>
              </a:rPr>
              <a:t>Em không đồng tình với hành động bạn Nam. Vì Nam là một cậu học sinh nhút nhát, không dám nhận lỗi khi mình phạm phải mà còn bảo An che giấu giúp mình.</a:t>
            </a:r>
          </a:p>
          <a:p>
            <a:pPr algn="just"/>
            <a:r>
              <a:rPr lang="vi-VN" sz="2800" dirty="0">
                <a:solidFill>
                  <a:schemeClr val="bg1"/>
                </a:solidFill>
                <a:latin typeface="+mj-lt"/>
              </a:rPr>
              <a:t>Nếu là An, em sẽ khuyên Nam nên nhận lỗi với cô giáo và các bạn.</a:t>
            </a:r>
          </a:p>
        </p:txBody>
      </p:sp>
      <p:sp>
        <p:nvSpPr>
          <p:cNvPr id="11" name="TextBox 10"/>
          <p:cNvSpPr txBox="1"/>
          <p:nvPr/>
        </p:nvSpPr>
        <p:spPr>
          <a:xfrm>
            <a:off x="336333" y="2848510"/>
            <a:ext cx="4087209" cy="2000548"/>
          </a:xfrm>
          <a:prstGeom prst="rect">
            <a:avLst/>
          </a:prstGeom>
          <a:noFill/>
        </p:spPr>
        <p:txBody>
          <a:bodyPr wrap="square" rtlCol="0">
            <a:spAutoFit/>
          </a:bodyPr>
          <a:lstStyle/>
          <a:p>
            <a:pPr algn="just"/>
            <a:r>
              <a:rPr lang="vi-VN" sz="2600" b="1" dirty="0">
                <a:latin typeface="+mj-lt"/>
              </a:rPr>
              <a:t>BT 1.3</a:t>
            </a:r>
            <a:r>
              <a:rPr lang="vi-VN" sz="2400" b="1" dirty="0">
                <a:latin typeface="+mj-lt"/>
              </a:rPr>
              <a:t>: </a:t>
            </a:r>
            <a:r>
              <a:rPr lang="vi-VN" sz="2400" dirty="0">
                <a:latin typeface="+mj-lt"/>
              </a:rPr>
              <a:t>Thái độ của em với hành động của bạn Hà: bạn rất đáng được tuyên dương, bạn đã dũng cảm chỉ ra lỗi, cái sai của người khác.</a:t>
            </a:r>
          </a:p>
        </p:txBody>
      </p:sp>
    </p:spTree>
    <p:extLst>
      <p:ext uri="{BB962C8B-B14F-4D97-AF65-F5344CB8AC3E}">
        <p14:creationId xmlns:p14="http://schemas.microsoft.com/office/powerpoint/2010/main" val="9100766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5108584"/>
          </a:xfrm>
        </p:spPr>
      </p:pic>
      <p:sp>
        <p:nvSpPr>
          <p:cNvPr id="5" name="Rectangle 4"/>
          <p:cNvSpPr/>
          <p:nvPr/>
        </p:nvSpPr>
        <p:spPr>
          <a:xfrm>
            <a:off x="2580511" y="520745"/>
            <a:ext cx="4079963" cy="584775"/>
          </a:xfrm>
          <a:prstGeom prst="rect">
            <a:avLst/>
          </a:prstGeom>
          <a:noFill/>
        </p:spPr>
        <p:txBody>
          <a:bodyPr wrap="none" lIns="91440" tIns="45720" rIns="91440" bIns="45720">
            <a:spAutoFit/>
          </a:bodyPr>
          <a:lstStyle/>
          <a:p>
            <a:pPr algn="ctr"/>
            <a:r>
              <a:rPr lang="vi-VN" sz="3200" b="1" cap="none" spc="0" dirty="0">
                <a:ln w="10541" cmpd="sng">
                  <a:solidFill>
                    <a:schemeClr val="accent1">
                      <a:shade val="88000"/>
                      <a:satMod val="110000"/>
                    </a:schemeClr>
                  </a:solidFill>
                  <a:prstDash val="solid"/>
                </a:ln>
                <a:solidFill>
                  <a:srgbClr val="002060"/>
                </a:solidFill>
                <a:effectLst/>
                <a:latin typeface="+mj-lt"/>
              </a:rPr>
              <a:t>Gợi ý đáp án bài tập 2</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pic>
        <p:nvPicPr>
          <p:cNvPr id="7" name="Shape 168"/>
          <p:cNvPicPr/>
          <p:nvPr/>
        </p:nvPicPr>
        <p:blipFill>
          <a:blip r:embed="rId3"/>
          <a:stretch/>
        </p:blipFill>
        <p:spPr>
          <a:xfrm>
            <a:off x="179512" y="1707654"/>
            <a:ext cx="3096344" cy="3168352"/>
          </a:xfrm>
          <a:prstGeom prst="rect">
            <a:avLst/>
          </a:prstGeom>
        </p:spPr>
      </p:pic>
      <p:sp>
        <p:nvSpPr>
          <p:cNvPr id="9" name="Line Callout 2 8"/>
          <p:cNvSpPr/>
          <p:nvPr/>
        </p:nvSpPr>
        <p:spPr>
          <a:xfrm>
            <a:off x="4716016" y="1923677"/>
            <a:ext cx="3600400" cy="2285385"/>
          </a:xfrm>
          <a:prstGeom prst="borderCallout2">
            <a:avLst>
              <a:gd name="adj1" fmla="val 18750"/>
              <a:gd name="adj2" fmla="val -8333"/>
              <a:gd name="adj3" fmla="val 113923"/>
              <a:gd name="adj4" fmla="val -20826"/>
              <a:gd name="adj5" fmla="val 113569"/>
              <a:gd name="adj6" fmla="val -59440"/>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a:p>
        </p:txBody>
      </p:sp>
      <p:sp>
        <p:nvSpPr>
          <p:cNvPr id="10" name="Rectangle 9"/>
          <p:cNvSpPr/>
          <p:nvPr/>
        </p:nvSpPr>
        <p:spPr>
          <a:xfrm>
            <a:off x="4742354" y="1962294"/>
            <a:ext cx="3574062" cy="2246769"/>
          </a:xfrm>
          <a:prstGeom prst="rect">
            <a:avLst/>
          </a:prstGeom>
        </p:spPr>
        <p:txBody>
          <a:bodyPr wrap="square">
            <a:spAutoFit/>
          </a:bodyPr>
          <a:lstStyle/>
          <a:p>
            <a:pPr algn="just"/>
            <a:r>
              <a:rPr lang="en-US" sz="2800" dirty="0">
                <a:solidFill>
                  <a:schemeClr val="bg1"/>
                </a:solidFill>
                <a:latin typeface="Times New Roman" panose="02020603050405020304" pitchFamily="18" charset="0"/>
                <a:cs typeface="Times New Roman" panose="02020603050405020304" pitchFamily="18" charset="0"/>
              </a:rPr>
              <a:t>Anh Vũ Huy Cảng là một người không tham lam, không gian dối, rất trung thực, biết tôn trọng sự thật.</a:t>
            </a:r>
            <a:endParaRPr lang="vi-VN" sz="2800" dirty="0">
              <a:solidFill>
                <a:schemeClr val="bg1"/>
              </a:solidFill>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a:off x="4427984" y="235572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8046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3014188" y="69464"/>
            <a:ext cx="5450502" cy="3970318"/>
          </a:xfrm>
          <a:prstGeom prst="rect">
            <a:avLst/>
          </a:prstGeom>
          <a:noFill/>
        </p:spPr>
        <p:txBody>
          <a:bodyPr wrap="square" rtlCol="0">
            <a:spAutoFit/>
          </a:bodyPr>
          <a:lstStyle/>
          <a:p>
            <a:endParaRPr lang="vi-VN" sz="2400" dirty="0">
              <a:latin typeface="+mj-lt"/>
            </a:endParaRPr>
          </a:p>
          <a:p>
            <a:pPr algn="ctr"/>
            <a:r>
              <a:rPr lang="vi-VN" sz="3600" b="1" dirty="0">
                <a:solidFill>
                  <a:srgbClr val="002060"/>
                </a:solidFill>
                <a:latin typeface="+mj-lt"/>
              </a:rPr>
              <a:t>Hoạt động vận dụng:</a:t>
            </a:r>
          </a:p>
          <a:p>
            <a:endParaRPr lang="vi-VN" sz="2400" dirty="0">
              <a:latin typeface="+mj-lt"/>
            </a:endParaRPr>
          </a:p>
          <a:p>
            <a:r>
              <a:rPr lang="vi-VN" sz="2400" dirty="0">
                <a:latin typeface="+mj-lt"/>
              </a:rPr>
              <a:t> Viết cảm nhận của em về một trong 2 câu ca dao:</a:t>
            </a:r>
          </a:p>
          <a:p>
            <a:pPr algn="ctr"/>
            <a:r>
              <a:rPr lang="vi-VN" sz="2400" dirty="0">
                <a:latin typeface="+mj-lt"/>
              </a:rPr>
              <a:t>           1.  Những người tính nết thật thà</a:t>
            </a:r>
          </a:p>
          <a:p>
            <a:pPr algn="ctr"/>
            <a:r>
              <a:rPr lang="vi-VN" sz="2400" dirty="0">
                <a:latin typeface="+mj-lt"/>
              </a:rPr>
              <a:t>            Đi đâu cũng được người ta tin dùng</a:t>
            </a:r>
          </a:p>
          <a:p>
            <a:pPr algn="ctr"/>
            <a:r>
              <a:rPr lang="vi-VN" sz="2400" dirty="0">
                <a:latin typeface="+mj-lt"/>
              </a:rPr>
              <a:t>2. Của phi nghĩa có giàu đâu</a:t>
            </a:r>
          </a:p>
          <a:p>
            <a:pPr algn="ctr"/>
            <a:r>
              <a:rPr lang="vi-VN" sz="2400" dirty="0">
                <a:latin typeface="+mj-lt"/>
              </a:rPr>
              <a:t>Ở cho ngay thẳng giàu sau mới bền.</a:t>
            </a:r>
          </a:p>
          <a:p>
            <a:endParaRPr lang="vi-VN" sz="2400" dirty="0">
              <a:latin typeface="+mj-lt"/>
            </a:endParaRPr>
          </a:p>
        </p:txBody>
      </p:sp>
      <p:sp>
        <p:nvSpPr>
          <p:cNvPr id="2" name="Rectangle 1"/>
          <p:cNvSpPr/>
          <p:nvPr/>
        </p:nvSpPr>
        <p:spPr>
          <a:xfrm>
            <a:off x="4937673" y="3795886"/>
            <a:ext cx="3325526" cy="584775"/>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Làm trên lớp</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29179721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2990581" y="134093"/>
            <a:ext cx="5450502" cy="4339650"/>
          </a:xfrm>
          <a:prstGeom prst="rect">
            <a:avLst/>
          </a:prstGeom>
          <a:noFill/>
        </p:spPr>
        <p:txBody>
          <a:bodyPr wrap="square" rtlCol="0">
            <a:spAutoFit/>
          </a:bodyPr>
          <a:lstStyle/>
          <a:p>
            <a:endParaRPr lang="vi-VN" sz="2400" dirty="0">
              <a:latin typeface="+mj-lt"/>
            </a:endParaRPr>
          </a:p>
          <a:p>
            <a:pPr algn="ctr"/>
            <a:r>
              <a:rPr lang="vi-VN" sz="3200" b="1" dirty="0">
                <a:solidFill>
                  <a:srgbClr val="002060"/>
                </a:solidFill>
                <a:latin typeface="+mj-lt"/>
              </a:rPr>
              <a:t>Hoạt động vận dụng:</a:t>
            </a:r>
            <a:endParaRPr lang="vi-VN" sz="2400" dirty="0">
              <a:latin typeface="+mj-lt"/>
            </a:endParaRPr>
          </a:p>
          <a:p>
            <a:pPr algn="ctr"/>
            <a:r>
              <a:rPr lang="vi-VN" sz="2400" dirty="0">
                <a:latin typeface="+mj-lt"/>
              </a:rPr>
              <a:t> </a:t>
            </a:r>
            <a:r>
              <a:rPr lang="vi-VN" sz="2800" b="1" dirty="0">
                <a:latin typeface="+mj-lt"/>
              </a:rPr>
              <a:t>Em hãy thiết kế tấm thiệp và cam kết thực hiện thông điệp trong tấm thiệp đó.</a:t>
            </a:r>
          </a:p>
          <a:p>
            <a:pPr marL="457200" indent="-457200">
              <a:buFontTx/>
              <a:buChar char="-"/>
            </a:pPr>
            <a:r>
              <a:rPr lang="vi-VN" sz="2800" b="1" dirty="0">
                <a:latin typeface="+mj-lt"/>
              </a:rPr>
              <a:t>Hình thức tự do sáng tạo</a:t>
            </a:r>
          </a:p>
          <a:p>
            <a:pPr marL="457200" indent="-457200">
              <a:buFontTx/>
              <a:buChar char="-"/>
            </a:pPr>
            <a:r>
              <a:rPr lang="vi-VN" sz="2800" b="1" dirty="0">
                <a:latin typeface="+mj-lt"/>
              </a:rPr>
              <a:t>Có thể làm thiệp thủ công hoặc thiệp điện tử</a:t>
            </a:r>
          </a:p>
          <a:p>
            <a:pPr marL="457200" indent="-457200">
              <a:buFontTx/>
              <a:buChar char="-"/>
            </a:pPr>
            <a:r>
              <a:rPr lang="vi-VN" sz="2800" b="1" i="1" dirty="0">
                <a:latin typeface="+mj-lt"/>
              </a:rPr>
              <a:t>Thời gian nộp: Tiết sau</a:t>
            </a:r>
          </a:p>
          <a:p>
            <a:endParaRPr lang="vi-VN" sz="2400" dirty="0">
              <a:latin typeface="+mj-lt"/>
            </a:endParaRPr>
          </a:p>
        </p:txBody>
      </p:sp>
      <p:sp>
        <p:nvSpPr>
          <p:cNvPr id="2" name="Rectangle 1"/>
          <p:cNvSpPr/>
          <p:nvPr/>
        </p:nvSpPr>
        <p:spPr>
          <a:xfrm>
            <a:off x="5580112" y="4240003"/>
            <a:ext cx="2579552" cy="584775"/>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Làm ở nhà</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31021758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5165439"/>
          </a:xfrm>
        </p:spPr>
      </p:pic>
      <p:sp>
        <p:nvSpPr>
          <p:cNvPr id="5" name="Rectangle 4"/>
          <p:cNvSpPr/>
          <p:nvPr/>
        </p:nvSpPr>
        <p:spPr>
          <a:xfrm>
            <a:off x="467544" y="555526"/>
            <a:ext cx="8196475" cy="1107996"/>
          </a:xfrm>
          <a:prstGeom prst="rect">
            <a:avLst/>
          </a:prstGeom>
          <a:noFill/>
        </p:spPr>
        <p:txBody>
          <a:bodyPr wrap="none" lIns="91440" tIns="45720" rIns="91440" bIns="45720">
            <a:spAutoFit/>
            <a:scene3d>
              <a:camera prst="perspectiveRelaxedModerately"/>
              <a:lightRig rig="threePt" dir="t"/>
            </a:scene3d>
          </a:bodyPr>
          <a:lstStyle/>
          <a:p>
            <a:pPr algn="ctr"/>
            <a:r>
              <a:rPr lang="vi-VN" sz="6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Xin chào và hẹn gặp lại</a:t>
            </a:r>
            <a:endParaRPr lang="en-US" sz="6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val="24577158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136"/>
            <a:ext cx="9144000" cy="5162636"/>
          </a:xfrm>
        </p:spPr>
      </p:pic>
      <p:sp>
        <p:nvSpPr>
          <p:cNvPr id="5" name="Rectangle 4"/>
          <p:cNvSpPr/>
          <p:nvPr/>
        </p:nvSpPr>
        <p:spPr>
          <a:xfrm>
            <a:off x="1835696" y="123478"/>
            <a:ext cx="5273174" cy="584775"/>
          </a:xfrm>
          <a:prstGeom prst="rect">
            <a:avLst/>
          </a:prstGeom>
          <a:noFill/>
        </p:spPr>
        <p:txBody>
          <a:bodyPr wrap="none" lIns="91440" tIns="45720" rIns="91440" bIns="45720">
            <a:spAutoFit/>
          </a:bodyPr>
          <a:lstStyle/>
          <a:p>
            <a:pPr algn="ct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HOẠT ĐỘNG KHỞI ĐỘNG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pic>
        <p:nvPicPr>
          <p:cNvPr id="6" name="Shape 158"/>
          <p:cNvPicPr/>
          <p:nvPr/>
        </p:nvPicPr>
        <p:blipFill>
          <a:blip r:embed="rId3"/>
          <a:stretch/>
        </p:blipFill>
        <p:spPr>
          <a:xfrm>
            <a:off x="361027" y="739659"/>
            <a:ext cx="4111256" cy="3200243"/>
          </a:xfrm>
          <a:prstGeom prst="rect">
            <a:avLst/>
          </a:prstGeom>
        </p:spPr>
      </p:pic>
      <p:sp>
        <p:nvSpPr>
          <p:cNvPr id="7" name="Rectangle 6"/>
          <p:cNvSpPr/>
          <p:nvPr/>
        </p:nvSpPr>
        <p:spPr>
          <a:xfrm>
            <a:off x="4932040" y="751176"/>
            <a:ext cx="3168352" cy="2677656"/>
          </a:xfrm>
          <a:prstGeom prst="rect">
            <a:avLst/>
          </a:prstGeom>
          <a:ln w="19050">
            <a:solidFill>
              <a:schemeClr val="tx1"/>
            </a:solidFill>
          </a:ln>
        </p:spPr>
        <p:txBody>
          <a:bodyPr wrap="square">
            <a:spAutoFit/>
          </a:bodyPr>
          <a:lstStyle/>
          <a:p>
            <a:r>
              <a:rPr lang="vi-VN" sz="2400" i="1" dirty="0">
                <a:latin typeface="+mj-lt"/>
              </a:rPr>
              <a:t>“Do vô tình nên cháu đâm vào gương ô tô. Cháu xin lỗi ạ. Liên lạc với cháu theo số điện thoại để cháu đền ạ (do cháu không biết chủ ô tô là ai) 0949...”</a:t>
            </a:r>
            <a:endParaRPr lang="vi-VN" sz="2400" dirty="0">
              <a:latin typeface="+mj-lt"/>
            </a:endParaRPr>
          </a:p>
        </p:txBody>
      </p:sp>
      <p:sp>
        <p:nvSpPr>
          <p:cNvPr id="8" name="TextBox 7"/>
          <p:cNvSpPr txBox="1"/>
          <p:nvPr/>
        </p:nvSpPr>
        <p:spPr>
          <a:xfrm>
            <a:off x="0" y="4237904"/>
            <a:ext cx="6408712" cy="892552"/>
          </a:xfrm>
          <a:prstGeom prst="rect">
            <a:avLst/>
          </a:prstGeom>
          <a:solidFill>
            <a:srgbClr val="FFFF00"/>
          </a:solidFill>
        </p:spPr>
        <p:txBody>
          <a:bodyPr wrap="square" rtlCol="0">
            <a:spAutoFit/>
          </a:bodyPr>
          <a:lstStyle/>
          <a:p>
            <a:r>
              <a:rPr lang="vi-VN" sz="2600" dirty="0">
                <a:latin typeface="+mj-lt"/>
              </a:rPr>
              <a:t>Trao Đổi cặp đôi với bạn, chia sẻ suy nghĩ của mình về việc làm của bạn HS trong tình huống</a:t>
            </a:r>
          </a:p>
        </p:txBody>
      </p:sp>
      <p:cxnSp>
        <p:nvCxnSpPr>
          <p:cNvPr id="10" name="Straight Arrow Connector 9"/>
          <p:cNvCxnSpPr/>
          <p:nvPr/>
        </p:nvCxnSpPr>
        <p:spPr>
          <a:xfrm flipH="1">
            <a:off x="3059832" y="3418471"/>
            <a:ext cx="1872208" cy="8090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1113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16" y="0"/>
            <a:ext cx="9192797" cy="516263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5766"/>
            <a:ext cx="3059832" cy="2437234"/>
          </a:xfrm>
          <a:prstGeom prst="rect">
            <a:avLst/>
          </a:prstGeom>
        </p:spPr>
      </p:pic>
      <p:sp>
        <p:nvSpPr>
          <p:cNvPr id="6" name="Rectangle 5"/>
          <p:cNvSpPr/>
          <p:nvPr/>
        </p:nvSpPr>
        <p:spPr>
          <a:xfrm>
            <a:off x="3036911" y="4040213"/>
            <a:ext cx="5917005" cy="523220"/>
          </a:xfrm>
          <a:prstGeom prst="rect">
            <a:avLst/>
          </a:prstGeom>
          <a:noFill/>
        </p:spPr>
        <p:txBody>
          <a:bodyPr wrap="none" lIns="91440" tIns="45720" rIns="91440" bIns="45720">
            <a:spAutoFit/>
          </a:bodyPr>
          <a:lstStyle/>
          <a:p>
            <a:pPr algn="ctr"/>
            <a:r>
              <a:rPr lang="vi-VN" sz="2800" b="1" cap="none" spc="0" dirty="0">
                <a:ln w="1905"/>
                <a:solidFill>
                  <a:srgbClr val="002060"/>
                </a:solidFill>
                <a:effectLst>
                  <a:innerShdw blurRad="69850" dist="43180" dir="5400000">
                    <a:srgbClr val="000000">
                      <a:alpha val="65000"/>
                    </a:srgbClr>
                  </a:innerShdw>
                </a:effectLst>
                <a:latin typeface="+mj-lt"/>
              </a:rPr>
              <a:t>Câu chuyện: Một nhà thơ chân chính</a:t>
            </a:r>
            <a:endParaRPr lang="en-US" sz="2800" b="1" cap="none" spc="0" dirty="0">
              <a:ln w="1905"/>
              <a:solidFill>
                <a:srgbClr val="002060"/>
              </a:solidFill>
              <a:effectLst>
                <a:innerShdw blurRad="69850" dist="43180" dir="5400000">
                  <a:srgbClr val="000000">
                    <a:alpha val="65000"/>
                  </a:srgbClr>
                </a:innerShdw>
              </a:effectLst>
              <a:latin typeface="+mj-lt"/>
            </a:endParaRPr>
          </a:p>
        </p:txBody>
      </p:sp>
      <p:pic>
        <p:nvPicPr>
          <p:cNvPr id="1026" name="Picture 2" descr="C:\Users\pc\Pictures\Hình GA GDCD 6 mới\tải xuốn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92"/>
            <a:ext cx="4427984" cy="3139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5650877" y="0"/>
            <a:ext cx="3466956" cy="2304256"/>
          </a:xfrm>
          <a:prstGeom prst="cloudCallout">
            <a:avLst>
              <a:gd name="adj1" fmla="val -109272"/>
              <a:gd name="adj2" fmla="val -42315"/>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t> </a:t>
            </a:r>
            <a:endParaRPr lang="vi-VN" dirty="0"/>
          </a:p>
          <a:p>
            <a:pPr algn="ctr"/>
            <a:endParaRPr lang="vi-VN" sz="2400" dirty="0">
              <a:latin typeface="Times New Roman" panose="02020603050405020304" pitchFamily="18" charset="0"/>
              <a:cs typeface="Times New Roman" panose="02020603050405020304" pitchFamily="18" charset="0"/>
            </a:endParaRPr>
          </a:p>
          <a:p>
            <a:pPr algn="ctr"/>
            <a:r>
              <a:rPr lang="nl-NL" sz="2400" dirty="0">
                <a:latin typeface="Times New Roman" panose="02020603050405020304" pitchFamily="18" charset="0"/>
                <a:cs typeface="Times New Roman" panose="02020603050405020304" pitchFamily="18" charset="0"/>
              </a:rPr>
              <a:t>Việc chấp nhận cái chết của nhà thơ cho thấy ông là người như thế </a:t>
            </a:r>
            <a:r>
              <a:rPr lang="vi-VN" sz="2400" dirty="0">
                <a:latin typeface="Times New Roman" panose="02020603050405020304" pitchFamily="18" charset="0"/>
                <a:cs typeface="Times New Roman" panose="02020603050405020304" pitchFamily="18" charset="0"/>
              </a:rPr>
              <a:t> </a:t>
            </a:r>
            <a:r>
              <a:rPr lang="nl-NL" sz="2400" dirty="0">
                <a:latin typeface="Times New Roman" panose="02020603050405020304" pitchFamily="18" charset="0"/>
                <a:cs typeface="Times New Roman" panose="02020603050405020304" pitchFamily="18" charset="0"/>
              </a:rPr>
              <a:t>nào?</a:t>
            </a:r>
            <a:endParaRPr lang="vi-VN" sz="2400" dirty="0">
              <a:latin typeface="Times New Roman" panose="02020603050405020304" pitchFamily="18" charset="0"/>
              <a:cs typeface="Times New Roman" panose="02020603050405020304" pitchFamily="18" charset="0"/>
            </a:endParaRPr>
          </a:p>
          <a:p>
            <a:pPr algn="ctr"/>
            <a:endParaRPr lang="vi-VN" dirty="0"/>
          </a:p>
        </p:txBody>
      </p:sp>
      <p:sp>
        <p:nvSpPr>
          <p:cNvPr id="9" name="Cloud Callout 8"/>
          <p:cNvSpPr/>
          <p:nvPr/>
        </p:nvSpPr>
        <p:spPr>
          <a:xfrm>
            <a:off x="5148064" y="2355726"/>
            <a:ext cx="2592288" cy="1578657"/>
          </a:xfrm>
          <a:prstGeom prst="cloudCallout">
            <a:avLst>
              <a:gd name="adj1" fmla="val -100580"/>
              <a:gd name="adj2" fmla="val -163179"/>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atin typeface="Times New Roman" panose="02020603050405020304" pitchFamily="18" charset="0"/>
                <a:cs typeface="Times New Roman" panose="02020603050405020304" pitchFamily="18" charset="0"/>
              </a:rPr>
              <a:t> </a:t>
            </a:r>
            <a:endParaRPr lang="vi-VN" dirty="0">
              <a:latin typeface="Times New Roman" panose="02020603050405020304" pitchFamily="18" charset="0"/>
              <a:cs typeface="Times New Roman" panose="02020603050405020304" pitchFamily="18" charset="0"/>
            </a:endParaRPr>
          </a:p>
          <a:p>
            <a:pPr algn="ctr"/>
            <a:r>
              <a:rPr lang="vi-VN" sz="2800" dirty="0">
                <a:latin typeface="Times New Roman" panose="02020603050405020304" pitchFamily="18" charset="0"/>
                <a:cs typeface="Times New Roman" panose="02020603050405020304" pitchFamily="18" charset="0"/>
              </a:rPr>
              <a:t>T</a:t>
            </a:r>
            <a:r>
              <a:rPr lang="nl-NL" sz="2800" dirty="0">
                <a:latin typeface="Times New Roman" panose="02020603050405020304" pitchFamily="18" charset="0"/>
                <a:cs typeface="Times New Roman" panose="02020603050405020304" pitchFamily="18" charset="0"/>
              </a:rPr>
              <a:t>hế nào</a:t>
            </a:r>
            <a:r>
              <a:rPr lang="vi-VN" sz="2800" dirty="0">
                <a:latin typeface="Times New Roman" panose="02020603050405020304" pitchFamily="18" charset="0"/>
                <a:cs typeface="Times New Roman" panose="02020603050405020304" pitchFamily="18" charset="0"/>
              </a:rPr>
              <a:t> </a:t>
            </a:r>
            <a:r>
              <a:rPr lang="nl-NL" sz="2800" dirty="0">
                <a:latin typeface="Times New Roman" panose="02020603050405020304" pitchFamily="18" charset="0"/>
                <a:cs typeface="Times New Roman" panose="02020603050405020304" pitchFamily="18" charset="0"/>
              </a:rPr>
              <a:t>là tôn trọng sự thật?</a:t>
            </a:r>
            <a:endParaRPr lang="vi-VN" sz="2800" dirty="0">
              <a:latin typeface="Times New Roman" panose="02020603050405020304" pitchFamily="18" charset="0"/>
              <a:cs typeface="Times New Roman" panose="02020603050405020304" pitchFamily="18" charset="0"/>
            </a:endParaRPr>
          </a:p>
          <a:p>
            <a:pPr algn="ct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47876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16" y="0"/>
            <a:ext cx="9192797" cy="516263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5766"/>
            <a:ext cx="3059832" cy="2437234"/>
          </a:xfrm>
          <a:prstGeom prst="rect">
            <a:avLst/>
          </a:prstGeom>
        </p:spPr>
      </p:pic>
      <p:sp>
        <p:nvSpPr>
          <p:cNvPr id="6" name="Rectangle 5"/>
          <p:cNvSpPr/>
          <p:nvPr/>
        </p:nvSpPr>
        <p:spPr>
          <a:xfrm>
            <a:off x="3036911" y="4040213"/>
            <a:ext cx="5917005" cy="523220"/>
          </a:xfrm>
          <a:prstGeom prst="rect">
            <a:avLst/>
          </a:prstGeom>
          <a:noFill/>
        </p:spPr>
        <p:txBody>
          <a:bodyPr wrap="none" lIns="91440" tIns="45720" rIns="91440" bIns="45720">
            <a:spAutoFit/>
          </a:bodyPr>
          <a:lstStyle/>
          <a:p>
            <a:pPr algn="ctr"/>
            <a:r>
              <a:rPr lang="vi-VN" sz="2800" b="1" cap="none" spc="0" dirty="0">
                <a:ln w="1905"/>
                <a:solidFill>
                  <a:srgbClr val="002060"/>
                </a:solidFill>
                <a:effectLst>
                  <a:innerShdw blurRad="69850" dist="43180" dir="5400000">
                    <a:srgbClr val="000000">
                      <a:alpha val="65000"/>
                    </a:srgbClr>
                  </a:innerShdw>
                </a:effectLst>
                <a:latin typeface="+mj-lt"/>
              </a:rPr>
              <a:t>Câu chuyện: Một nhà thơ chân chính</a:t>
            </a:r>
            <a:endParaRPr lang="en-US" sz="2800" b="1" cap="none" spc="0" dirty="0">
              <a:ln w="1905"/>
              <a:solidFill>
                <a:srgbClr val="002060"/>
              </a:solidFill>
              <a:effectLst>
                <a:innerShdw blurRad="69850" dist="43180" dir="5400000">
                  <a:srgbClr val="000000">
                    <a:alpha val="65000"/>
                  </a:srgbClr>
                </a:innerShdw>
              </a:effectLst>
              <a:latin typeface="+mj-lt"/>
            </a:endParaRPr>
          </a:p>
        </p:txBody>
      </p:sp>
      <p:pic>
        <p:nvPicPr>
          <p:cNvPr id="1026" name="Picture 2" descr="C:\Users\pc\Pictures\Hình GA GDCD 6 mới\tải xuốn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92"/>
            <a:ext cx="4427984" cy="3139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915816" y="2931790"/>
            <a:ext cx="6228184" cy="1200329"/>
          </a:xfrm>
          <a:prstGeom prst="rect">
            <a:avLst/>
          </a:prstGeom>
        </p:spPr>
        <p:txBody>
          <a:bodyPr wrap="square">
            <a:spAutoFit/>
          </a:bodyPr>
          <a:lstStyle/>
          <a:p>
            <a:pPr lvl="0"/>
            <a:r>
              <a:rPr lang="en-US" sz="2400" dirty="0">
                <a:latin typeface="Times New Roman" panose="02020603050405020304" pitchFamily="18" charset="0"/>
                <a:cs typeface="Times New Roman" panose="02020603050405020304" pitchFamily="18" charset="0"/>
              </a:rPr>
              <a:t>Việc chấp nhận cái kết của nhà thơ cuối cùng cho thấy ông là người chân chính, luôn coi trọng sự thật trước mắt.</a:t>
            </a:r>
            <a:endParaRPr lang="vi-VN"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4487462" y="195486"/>
            <a:ext cx="4572000" cy="1938992"/>
          </a:xfrm>
          <a:prstGeom prst="rect">
            <a:avLst/>
          </a:prstGeom>
        </p:spPr>
        <p:txBody>
          <a:bodyPr>
            <a:spAutoFit/>
          </a:bodyPr>
          <a:lstStyle/>
          <a:p>
            <a:pPr algn="just"/>
            <a:r>
              <a:rPr lang="en-US" sz="2400" dirty="0">
                <a:solidFill>
                  <a:srgbClr val="002060"/>
                </a:solidFill>
                <a:latin typeface="Times New Roman" panose="02020603050405020304" pitchFamily="18" charset="0"/>
                <a:cs typeface="Times New Roman" panose="02020603050405020304" pitchFamily="18" charset="0"/>
              </a:rPr>
              <a:t>Sở dĩ ông hát như vậy vì ông muốn tôn trọng sự thật hiện tại của nhà vua không lo cho bá tánh muôn dân, ông muốn vạch trần cho nhà vua thức tỉnh. </a:t>
            </a:r>
            <a:endParaRPr lang="vi-VN" sz="2400" b="1" dirty="0">
              <a:solidFill>
                <a:srgbClr val="00206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41555" y="483518"/>
            <a:ext cx="2776722" cy="461665"/>
          </a:xfrm>
          <a:prstGeom prst="rect">
            <a:avLst/>
          </a:prstGeom>
        </p:spPr>
        <p:txBody>
          <a:bodyPr wrap="none">
            <a:spAutoFit/>
          </a:bodyPr>
          <a:lstStyle/>
          <a:p>
            <a:pPr algn="just"/>
            <a:r>
              <a:rPr lang="en-US" sz="2400" b="1" dirty="0">
                <a:solidFill>
                  <a:srgbClr val="FF0000"/>
                </a:solidFill>
                <a:latin typeface="Times New Roman" panose="02020603050405020304" pitchFamily="18" charset="0"/>
                <a:cs typeface="Times New Roman" panose="02020603050405020304" pitchFamily="18" charset="0"/>
              </a:rPr>
              <a:t>Nhà thơ chân chính</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60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10"/>
                                        </p:tgtEl>
                                        <p:attrNameLst>
                                          <p:attrName>style.visibility</p:attrName>
                                        </p:attrNameLst>
                                      </p:cBhvr>
                                      <p:to>
                                        <p:strVal val="visible"/>
                                      </p:to>
                                    </p:set>
                                    <p:set>
                                      <p:cBhvr>
                                        <p:cTn id="17" dur="455" fill="hold">
                                          <p:stCondLst>
                                            <p:cond delay="0"/>
                                          </p:stCondLst>
                                        </p:cTn>
                                        <p:tgtEl>
                                          <p:spTgt spid="10"/>
                                        </p:tgtEl>
                                        <p:attrNameLst>
                                          <p:attrName>style.rotation</p:attrName>
                                        </p:attrNameLst>
                                      </p:cBhvr>
                                      <p:to>
                                        <p:strVal val="-45.0"/>
                                      </p:to>
                                    </p:set>
                                    <p:anim calcmode="lin" valueType="num">
                                      <p:cBhvr>
                                        <p:cTn id="18"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5143500"/>
          </a:xfrm>
        </p:spPr>
      </p:pic>
      <p:sp>
        <p:nvSpPr>
          <p:cNvPr id="7" name="Rectangle 6"/>
          <p:cNvSpPr/>
          <p:nvPr/>
        </p:nvSpPr>
        <p:spPr>
          <a:xfrm>
            <a:off x="2483768" y="31028"/>
            <a:ext cx="4762714" cy="646331"/>
          </a:xfrm>
          <a:prstGeom prst="rect">
            <a:avLst/>
          </a:prstGeom>
          <a:noFill/>
        </p:spPr>
        <p:txBody>
          <a:bodyPr wrap="none" lIns="91440" tIns="45720" rIns="91440" bIns="45720">
            <a:spAutoFit/>
          </a:bodyPr>
          <a:lstStyle/>
          <a:p>
            <a:pPr algn="ctr"/>
            <a:r>
              <a:rPr lang="vi-VN"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 tiếp sức</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8" name="Rectangle 7"/>
          <p:cNvSpPr/>
          <p:nvPr/>
        </p:nvSpPr>
        <p:spPr>
          <a:xfrm>
            <a:off x="1047237" y="987574"/>
            <a:ext cx="7416824" cy="1944215"/>
          </a:xfrm>
          <a:prstGeom prst="rect">
            <a:avLst/>
          </a:prstGeom>
          <a:noFill/>
        </p:spPr>
        <p:txBody>
          <a:bodyPr wrap="none" lIns="91440" tIns="45720" rIns="91440" bIns="45720">
            <a:prstTxWarp prst="textArchUp">
              <a:avLst/>
            </a:prstTxWarp>
            <a:spAutoFit/>
          </a:bodyPr>
          <a:lstStyle/>
          <a:p>
            <a:pPr algn="ctr"/>
            <a:r>
              <a:rPr lang="en-US" sz="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Tìm các biểu hiện của tôn trọng sự thật</a:t>
            </a:r>
          </a:p>
        </p:txBody>
      </p:sp>
      <p:sp>
        <p:nvSpPr>
          <p:cNvPr id="10" name="Rectangle 9"/>
          <p:cNvSpPr/>
          <p:nvPr/>
        </p:nvSpPr>
        <p:spPr>
          <a:xfrm>
            <a:off x="3602128" y="1070387"/>
            <a:ext cx="2307042" cy="707886"/>
          </a:xfrm>
          <a:prstGeom prst="rect">
            <a:avLst/>
          </a:prstGeom>
          <a:noFill/>
        </p:spPr>
        <p:txBody>
          <a:bodyPr wrap="none" lIns="91440" tIns="45720" rIns="91440" bIns="45720">
            <a:spAutoFit/>
          </a:bodyPr>
          <a:lstStyle/>
          <a:p>
            <a:pPr algn="ctr"/>
            <a:r>
              <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Luật chơi</a:t>
            </a:r>
          </a:p>
        </p:txBody>
      </p:sp>
      <p:sp>
        <p:nvSpPr>
          <p:cNvPr id="11" name="TextBox 10"/>
          <p:cNvSpPr txBox="1"/>
          <p:nvPr/>
        </p:nvSpPr>
        <p:spPr>
          <a:xfrm>
            <a:off x="1547664" y="1635646"/>
            <a:ext cx="6264696" cy="2893100"/>
          </a:xfrm>
          <a:prstGeom prst="rect">
            <a:avLst/>
          </a:prstGeom>
          <a:noFill/>
          <a:ln>
            <a:solidFill>
              <a:schemeClr val="tx1"/>
            </a:solidFill>
            <a:prstDash val="dashDot"/>
          </a:ln>
        </p:spPr>
        <p:txBody>
          <a:bodyPr wrap="square" rtlCol="0">
            <a:spAutoFit/>
          </a:bodyPr>
          <a:lstStyle/>
          <a:p>
            <a:r>
              <a:rPr lang="vi-VN" sz="2600" dirty="0">
                <a:latin typeface="+mj-lt"/>
              </a:rPr>
              <a:t>- Lớp chia thành 2 đội xếp thành 2 hàng dọc đứng song song nhau. </a:t>
            </a:r>
          </a:p>
          <a:p>
            <a:r>
              <a:rPr lang="vi-VN" sz="2600" dirty="0">
                <a:latin typeface="+mj-lt"/>
              </a:rPr>
              <a:t>-Trong vòng 1 phút, từng thành viên trong đội chạy lên viết các biểu hiện của tôn trọng sự thật lên bảng . </a:t>
            </a:r>
          </a:p>
          <a:p>
            <a:r>
              <a:rPr lang="vi-VN" sz="2600" dirty="0">
                <a:latin typeface="+mj-lt"/>
              </a:rPr>
              <a:t>- Đội nào ghi được nhiều biểu hiện đúng hơn chiến thắng..</a:t>
            </a:r>
          </a:p>
        </p:txBody>
      </p:sp>
    </p:spTree>
    <p:extLst>
      <p:ext uri="{BB962C8B-B14F-4D97-AF65-F5344CB8AC3E}">
        <p14:creationId xmlns:p14="http://schemas.microsoft.com/office/powerpoint/2010/main" val="14247966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43499"/>
          </a:xfrm>
        </p:spPr>
      </p:pic>
      <p:sp>
        <p:nvSpPr>
          <p:cNvPr id="5" name="Rectangle 4"/>
          <p:cNvSpPr/>
          <p:nvPr/>
        </p:nvSpPr>
        <p:spPr>
          <a:xfrm>
            <a:off x="467544" y="267494"/>
            <a:ext cx="8424936" cy="4678204"/>
          </a:xfrm>
          <a:prstGeom prst="rect">
            <a:avLst/>
          </a:prstGeom>
        </p:spPr>
        <p:txBody>
          <a:bodyPr wrap="square">
            <a:spAutoFit/>
          </a:bodyPr>
          <a:lstStyle/>
          <a:p>
            <a:r>
              <a:rPr lang="vi-VN" dirty="0">
                <a:solidFill>
                  <a:schemeClr val="accent6">
                    <a:lumMod val="20000"/>
                    <a:lumOff val="80000"/>
                  </a:schemeClr>
                </a:solidFill>
                <a:latin typeface="+mj-lt"/>
              </a:rPr>
              <a:t>- </a:t>
            </a:r>
            <a:r>
              <a:rPr lang="vi-VN" sz="2000" b="1" dirty="0">
                <a:solidFill>
                  <a:schemeClr val="accent6">
                    <a:lumMod val="20000"/>
                    <a:lumOff val="80000"/>
                  </a:schemeClr>
                </a:solidFill>
                <a:latin typeface="+mj-lt"/>
              </a:rPr>
              <a:t>Sự thật</a:t>
            </a:r>
            <a:r>
              <a:rPr lang="vi-VN" sz="2000" dirty="0">
                <a:solidFill>
                  <a:schemeClr val="accent6">
                    <a:lumMod val="20000"/>
                    <a:lumOff val="80000"/>
                  </a:schemeClr>
                </a:solidFill>
                <a:latin typeface="+mj-lt"/>
              </a:rPr>
              <a:t> là những gì có thật trong cuộc sống hiện thực và phản ánh đúng hiện thực cuộc sống.</a:t>
            </a:r>
          </a:p>
          <a:p>
            <a:r>
              <a:rPr lang="vi-VN" sz="2000" dirty="0">
                <a:solidFill>
                  <a:schemeClr val="accent6">
                    <a:lumMod val="20000"/>
                    <a:lumOff val="80000"/>
                  </a:schemeClr>
                </a:solidFill>
                <a:latin typeface="+mj-lt"/>
              </a:rPr>
              <a:t>- </a:t>
            </a:r>
            <a:r>
              <a:rPr lang="vi-VN" sz="2000" b="1" dirty="0">
                <a:solidFill>
                  <a:schemeClr val="accent6">
                    <a:lumMod val="20000"/>
                    <a:lumOff val="80000"/>
                  </a:schemeClr>
                </a:solidFill>
                <a:latin typeface="+mj-lt"/>
              </a:rPr>
              <a:t>Tôn trọng sự thật</a:t>
            </a:r>
            <a:r>
              <a:rPr lang="vi-VN" sz="2000" dirty="0">
                <a:solidFill>
                  <a:schemeClr val="accent6">
                    <a:lumMod val="20000"/>
                    <a:lumOff val="80000"/>
                  </a:schemeClr>
                </a:solidFill>
                <a:latin typeface="+mj-lt"/>
              </a:rPr>
              <a:t> là suy nghĩ, nói và làm theo đúng sự thật, bảo vệ sự thật.</a:t>
            </a:r>
          </a:p>
          <a:p>
            <a:r>
              <a:rPr lang="nl-NL" sz="2000" b="1" dirty="0">
                <a:solidFill>
                  <a:schemeClr val="accent6">
                    <a:lumMod val="20000"/>
                    <a:lumOff val="80000"/>
                  </a:schemeClr>
                </a:solidFill>
                <a:latin typeface="+mj-lt"/>
              </a:rPr>
              <a:t>*</a:t>
            </a:r>
            <a:r>
              <a:rPr lang="vi-VN" sz="2000" b="1" dirty="0">
                <a:solidFill>
                  <a:schemeClr val="accent6">
                    <a:lumMod val="20000"/>
                    <a:lumOff val="80000"/>
                  </a:schemeClr>
                </a:solidFill>
                <a:latin typeface="+mj-lt"/>
              </a:rPr>
              <a:t>Biểu hiện của tôn trọng sự thật:</a:t>
            </a:r>
            <a:endParaRPr lang="vi-VN" sz="2000" dirty="0">
              <a:solidFill>
                <a:schemeClr val="accent6">
                  <a:lumMod val="20000"/>
                  <a:lumOff val="80000"/>
                </a:schemeClr>
              </a:solidFill>
              <a:latin typeface="+mj-lt"/>
            </a:endParaRPr>
          </a:p>
          <a:p>
            <a:r>
              <a:rPr lang="pt-BR" sz="2000" i="1"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Tôn trọng sự thật biểu hiện thông qua suy nghĩ, hành động (việc làm), lời nói, thái độ</a:t>
            </a:r>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a:t>
            </a:r>
          </a:p>
          <a:p>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Một số biểu hiện của tôn trọng sự thật thường gặp:</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		+ Sống ngay thẳng, thật thà</a:t>
            </a:r>
          </a:p>
          <a:p>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Dám nhận lỗi khi làm sai</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Dũng cảm nói lên sự thật</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Không che dấu, bao che cho các hành động sai trái</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Chấp nhận mọi hậu quả khi sự thật được sáng tỏ</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Đấu tranh để bảo vệ sự thật</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Có ý thức bảo vệ, gìn giữ sự thật</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Lên án, bài trừ những sự việc sai trái</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474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63406513"/>
              </p:ext>
            </p:extLst>
          </p:nvPr>
        </p:nvGraphicFramePr>
        <p:xfrm>
          <a:off x="0" y="0"/>
          <a:ext cx="9036496"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629" y="267494"/>
            <a:ext cx="861774" cy="4320480"/>
          </a:xfrm>
          <a:prstGeom prst="rect">
            <a:avLst/>
          </a:prstGeom>
          <a:noFill/>
        </p:spPr>
        <p:txBody>
          <a:bodyPr vert="vert" wrap="square" lIns="91440" tIns="45720" rIns="91440" bIns="45720">
            <a:spAutoFit/>
          </a:bodyPr>
          <a:lstStyle/>
          <a:p>
            <a:pPr algn="ctr"/>
            <a:r>
              <a:rPr lang="vi-VN" sz="4400" b="1" cap="none" spc="0" dirty="0">
                <a:ln w="10541" cmpd="sng">
                  <a:solidFill>
                    <a:schemeClr val="accent1">
                      <a:shade val="88000"/>
                      <a:satMod val="110000"/>
                    </a:schemeClr>
                  </a:solidFill>
                  <a:prstDash val="solid"/>
                </a:ln>
                <a:solidFill>
                  <a:srgbClr val="002060"/>
                </a:solidFill>
                <a:effectLst/>
                <a:latin typeface="+mj-lt"/>
              </a:rPr>
              <a:t>Hoạt động nhóm</a:t>
            </a:r>
            <a:endParaRPr lang="en-US" sz="44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Rectangle 5"/>
          <p:cNvSpPr/>
          <p:nvPr/>
        </p:nvSpPr>
        <p:spPr>
          <a:xfrm>
            <a:off x="8383280" y="123478"/>
            <a:ext cx="861774" cy="4896544"/>
          </a:xfrm>
          <a:prstGeom prst="rect">
            <a:avLst/>
          </a:prstGeom>
          <a:noFill/>
        </p:spPr>
        <p:txBody>
          <a:bodyPr vert="vert" wrap="square" lIns="91440" tIns="45720" rIns="91440" bIns="45720">
            <a:spAutoFit/>
          </a:bodyPr>
          <a:lstStyle/>
          <a:p>
            <a:pPr algn="ctr"/>
            <a:r>
              <a:rPr lang="vi-VN" sz="4400" b="1" cap="none" spc="0" dirty="0">
                <a:ln w="10541" cmpd="sng">
                  <a:solidFill>
                    <a:schemeClr val="accent1">
                      <a:shade val="88000"/>
                      <a:satMod val="110000"/>
                    </a:schemeClr>
                  </a:solidFill>
                  <a:prstDash val="solid"/>
                </a:ln>
                <a:solidFill>
                  <a:srgbClr val="002060"/>
                </a:solidFill>
                <a:effectLst/>
                <a:latin typeface="+mj-lt"/>
              </a:rPr>
              <a:t>KT khăn phủ bàn</a:t>
            </a:r>
            <a:endParaRPr lang="en-US" sz="44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TextBox 6"/>
          <p:cNvSpPr txBox="1"/>
          <p:nvPr/>
        </p:nvSpPr>
        <p:spPr>
          <a:xfrm>
            <a:off x="1403648" y="4609004"/>
            <a:ext cx="6264696" cy="523220"/>
          </a:xfrm>
          <a:prstGeom prst="rect">
            <a:avLst/>
          </a:prstGeom>
          <a:noFill/>
        </p:spPr>
        <p:txBody>
          <a:bodyPr wrap="square" rtlCol="0">
            <a:spAutoFit/>
          </a:bodyPr>
          <a:lstStyle/>
          <a:p>
            <a:r>
              <a:rPr lang="vi-VN" sz="2800" b="1" dirty="0">
                <a:latin typeface="+mj-lt"/>
              </a:rPr>
              <a:t>Vì sao chúng ta phải tôn trọng sự thật?</a:t>
            </a:r>
          </a:p>
        </p:txBody>
      </p:sp>
      <p:sp>
        <p:nvSpPr>
          <p:cNvPr id="8" name="TextBox 7"/>
          <p:cNvSpPr txBox="1"/>
          <p:nvPr/>
        </p:nvSpPr>
        <p:spPr>
          <a:xfrm>
            <a:off x="1259632" y="5884"/>
            <a:ext cx="6264696" cy="523220"/>
          </a:xfrm>
          <a:prstGeom prst="rect">
            <a:avLst/>
          </a:prstGeom>
          <a:noFill/>
        </p:spPr>
        <p:txBody>
          <a:bodyPr wrap="square" rtlCol="0">
            <a:spAutoFit/>
          </a:bodyPr>
          <a:lstStyle/>
          <a:p>
            <a:pPr algn="ctr"/>
            <a:r>
              <a:rPr lang="vi-VN" sz="2800" b="1" dirty="0">
                <a:solidFill>
                  <a:srgbClr val="C00000"/>
                </a:solidFill>
                <a:latin typeface="+mj-lt"/>
              </a:rPr>
              <a:t>Phiếu học tập số 1</a:t>
            </a:r>
          </a:p>
        </p:txBody>
      </p:sp>
      <p:sp>
        <p:nvSpPr>
          <p:cNvPr id="9" name="TextBox 8"/>
          <p:cNvSpPr txBox="1"/>
          <p:nvPr/>
        </p:nvSpPr>
        <p:spPr>
          <a:xfrm>
            <a:off x="1371680" y="468252"/>
            <a:ext cx="3020300" cy="2092881"/>
          </a:xfrm>
          <a:prstGeom prst="rect">
            <a:avLst/>
          </a:prstGeom>
          <a:noFill/>
        </p:spPr>
        <p:txBody>
          <a:bodyPr wrap="square" rtlCol="0">
            <a:spAutoFit/>
          </a:bodyPr>
          <a:lstStyle/>
          <a:p>
            <a:r>
              <a:rPr lang="vi-VN" sz="2600" b="1" dirty="0">
                <a:solidFill>
                  <a:schemeClr val="bg1"/>
                </a:solidFill>
                <a:latin typeface="+mj-lt"/>
              </a:rPr>
              <a:t>Câu trả lời của tôi:</a:t>
            </a:r>
          </a:p>
          <a:p>
            <a:r>
              <a:rPr lang="vi-VN" sz="2600" b="1" dirty="0">
                <a:solidFill>
                  <a:schemeClr val="bg1"/>
                </a:solidFill>
                <a:latin typeface="+mj-lt"/>
              </a:rPr>
              <a:t>…………………………………………………………………………………....</a:t>
            </a:r>
          </a:p>
        </p:txBody>
      </p:sp>
      <p:sp>
        <p:nvSpPr>
          <p:cNvPr id="10" name="TextBox 9"/>
          <p:cNvSpPr txBox="1"/>
          <p:nvPr/>
        </p:nvSpPr>
        <p:spPr>
          <a:xfrm>
            <a:off x="4788024" y="2542875"/>
            <a:ext cx="3020300" cy="2092881"/>
          </a:xfrm>
          <a:prstGeom prst="rect">
            <a:avLst/>
          </a:prstGeom>
          <a:noFill/>
        </p:spPr>
        <p:txBody>
          <a:bodyPr wrap="square" rtlCol="0">
            <a:spAutoFit/>
          </a:bodyPr>
          <a:lstStyle/>
          <a:p>
            <a:r>
              <a:rPr lang="vi-VN" sz="2600" b="1" dirty="0">
                <a:latin typeface="+mj-lt"/>
              </a:rPr>
              <a:t>Câu trả lời của tôi:</a:t>
            </a:r>
          </a:p>
          <a:p>
            <a:r>
              <a:rPr lang="vi-VN" sz="2600" b="1" dirty="0">
                <a:latin typeface="+mj-lt"/>
              </a:rPr>
              <a:t>…………………………………………………………………………………....</a:t>
            </a:r>
          </a:p>
        </p:txBody>
      </p:sp>
      <p:sp>
        <p:nvSpPr>
          <p:cNvPr id="11" name="TextBox 10"/>
          <p:cNvSpPr txBox="1"/>
          <p:nvPr/>
        </p:nvSpPr>
        <p:spPr>
          <a:xfrm>
            <a:off x="4788024" y="480675"/>
            <a:ext cx="3020300" cy="2092881"/>
          </a:xfrm>
          <a:prstGeom prst="rect">
            <a:avLst/>
          </a:prstGeom>
          <a:noFill/>
        </p:spPr>
        <p:txBody>
          <a:bodyPr wrap="square" rtlCol="0">
            <a:spAutoFit/>
          </a:bodyPr>
          <a:lstStyle/>
          <a:p>
            <a:r>
              <a:rPr lang="vi-VN" sz="2600" b="1" dirty="0">
                <a:solidFill>
                  <a:schemeClr val="bg1"/>
                </a:solidFill>
                <a:latin typeface="+mj-lt"/>
              </a:rPr>
              <a:t>Câu trả lời của tôi:</a:t>
            </a:r>
          </a:p>
          <a:p>
            <a:r>
              <a:rPr lang="vi-VN" sz="2600" b="1" dirty="0">
                <a:solidFill>
                  <a:schemeClr val="bg1"/>
                </a:solidFill>
                <a:latin typeface="+mj-lt"/>
              </a:rPr>
              <a:t>…………………………………………………………………………………....</a:t>
            </a:r>
          </a:p>
        </p:txBody>
      </p:sp>
      <p:sp>
        <p:nvSpPr>
          <p:cNvPr id="12" name="TextBox 11"/>
          <p:cNvSpPr txBox="1"/>
          <p:nvPr/>
        </p:nvSpPr>
        <p:spPr>
          <a:xfrm>
            <a:off x="1272074" y="2573556"/>
            <a:ext cx="3020300" cy="2092881"/>
          </a:xfrm>
          <a:prstGeom prst="rect">
            <a:avLst/>
          </a:prstGeom>
          <a:noFill/>
        </p:spPr>
        <p:txBody>
          <a:bodyPr wrap="square" rtlCol="0">
            <a:spAutoFit/>
          </a:bodyPr>
          <a:lstStyle/>
          <a:p>
            <a:r>
              <a:rPr lang="vi-VN" sz="2600" b="1" dirty="0">
                <a:latin typeface="+mj-lt"/>
              </a:rPr>
              <a:t>Câu trả lời của tôi:</a:t>
            </a:r>
          </a:p>
          <a:p>
            <a:r>
              <a:rPr lang="vi-VN" sz="2600" b="1" dirty="0">
                <a:latin typeface="+mj-lt"/>
              </a:rPr>
              <a:t>…………………………………………………………………………………....</a:t>
            </a:r>
          </a:p>
        </p:txBody>
      </p:sp>
    </p:spTree>
    <p:extLst>
      <p:ext uri="{BB962C8B-B14F-4D97-AF65-F5344CB8AC3E}">
        <p14:creationId xmlns:p14="http://schemas.microsoft.com/office/powerpoint/2010/main" val="70400992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31346961"/>
              </p:ext>
            </p:extLst>
          </p:nvPr>
        </p:nvGraphicFramePr>
        <p:xfrm>
          <a:off x="0" y="0"/>
          <a:ext cx="9036496"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403648" y="4609004"/>
            <a:ext cx="6768752" cy="523220"/>
          </a:xfrm>
          <a:prstGeom prst="rect">
            <a:avLst/>
          </a:prstGeom>
          <a:noFill/>
        </p:spPr>
        <p:txBody>
          <a:bodyPr wrap="square" rtlCol="0">
            <a:spAutoFit/>
          </a:bodyPr>
          <a:lstStyle/>
          <a:p>
            <a:r>
              <a:rPr lang="vi-VN" sz="2800" b="1" dirty="0">
                <a:latin typeface="+mj-lt"/>
              </a:rPr>
              <a:t>Mọi người đều phải tôn trọng sự thật vì:</a:t>
            </a:r>
          </a:p>
        </p:txBody>
      </p:sp>
      <p:sp>
        <p:nvSpPr>
          <p:cNvPr id="8" name="TextBox 7"/>
          <p:cNvSpPr txBox="1"/>
          <p:nvPr/>
        </p:nvSpPr>
        <p:spPr>
          <a:xfrm>
            <a:off x="1259632" y="5884"/>
            <a:ext cx="6264696" cy="523220"/>
          </a:xfrm>
          <a:prstGeom prst="rect">
            <a:avLst/>
          </a:prstGeom>
          <a:noFill/>
        </p:spPr>
        <p:txBody>
          <a:bodyPr wrap="square" rtlCol="0">
            <a:spAutoFit/>
          </a:bodyPr>
          <a:lstStyle/>
          <a:p>
            <a:pPr algn="ctr"/>
            <a:r>
              <a:rPr lang="vi-VN" sz="2800" b="1" dirty="0">
                <a:solidFill>
                  <a:srgbClr val="C00000"/>
                </a:solidFill>
                <a:latin typeface="+mj-lt"/>
              </a:rPr>
              <a:t>Gợi ý Phiếu học tập số 1</a:t>
            </a:r>
          </a:p>
        </p:txBody>
      </p:sp>
      <p:sp>
        <p:nvSpPr>
          <p:cNvPr id="9" name="TextBox 8"/>
          <p:cNvSpPr txBox="1"/>
          <p:nvPr/>
        </p:nvSpPr>
        <p:spPr>
          <a:xfrm>
            <a:off x="1371680" y="468252"/>
            <a:ext cx="3020300" cy="2092881"/>
          </a:xfrm>
          <a:prstGeom prst="rect">
            <a:avLst/>
          </a:prstGeom>
          <a:noFill/>
        </p:spPr>
        <p:txBody>
          <a:bodyPr wrap="square" rtlCol="0">
            <a:spAutoFit/>
          </a:bodyPr>
          <a:lstStyle/>
          <a:p>
            <a:pPr algn="just"/>
            <a:r>
              <a:rPr lang="vi-VN" sz="2600" b="1" dirty="0">
                <a:solidFill>
                  <a:schemeClr val="bg1"/>
                </a:solidFill>
                <a:latin typeface="+mj-lt"/>
              </a:rPr>
              <a:t>Góp phần bảo vệ cuộc sống, bảo vệ giá trị đúng đắn, tránh nhầm lẫn, oan sai;</a:t>
            </a:r>
          </a:p>
        </p:txBody>
      </p:sp>
      <p:sp>
        <p:nvSpPr>
          <p:cNvPr id="10" name="TextBox 9"/>
          <p:cNvSpPr txBox="1"/>
          <p:nvPr/>
        </p:nvSpPr>
        <p:spPr>
          <a:xfrm>
            <a:off x="4788024" y="2542875"/>
            <a:ext cx="3020300" cy="1692771"/>
          </a:xfrm>
          <a:prstGeom prst="rect">
            <a:avLst/>
          </a:prstGeom>
          <a:noFill/>
        </p:spPr>
        <p:txBody>
          <a:bodyPr wrap="square" rtlCol="0">
            <a:spAutoFit/>
          </a:bodyPr>
          <a:lstStyle/>
          <a:p>
            <a:pPr algn="just"/>
            <a:r>
              <a:rPr lang="vi-VN" sz="2600" b="1" dirty="0">
                <a:latin typeface="+mj-lt"/>
              </a:rPr>
              <a:t>Làm cho cuộc sống trở nên tốt đẹp hơn, xã hội yên bình, văn minh hơn.</a:t>
            </a:r>
          </a:p>
        </p:txBody>
      </p:sp>
      <p:sp>
        <p:nvSpPr>
          <p:cNvPr id="11" name="TextBox 10"/>
          <p:cNvSpPr txBox="1"/>
          <p:nvPr/>
        </p:nvSpPr>
        <p:spPr>
          <a:xfrm>
            <a:off x="4788024" y="480675"/>
            <a:ext cx="3020300" cy="2092881"/>
          </a:xfrm>
          <a:prstGeom prst="rect">
            <a:avLst/>
          </a:prstGeom>
          <a:noFill/>
        </p:spPr>
        <p:txBody>
          <a:bodyPr wrap="square" rtlCol="0">
            <a:spAutoFit/>
          </a:bodyPr>
          <a:lstStyle/>
          <a:p>
            <a:pPr algn="just"/>
            <a:r>
              <a:rPr lang="vi-VN" sz="2600" b="1" dirty="0">
                <a:solidFill>
                  <a:schemeClr val="bg1"/>
                </a:solidFill>
                <a:latin typeface="+mj-lt"/>
              </a:rPr>
              <a:t>Giúp con người nâng cao phẩm giá bản thân, tin tưởng; gắn kết với nhau hơn;</a:t>
            </a:r>
          </a:p>
        </p:txBody>
      </p:sp>
      <p:sp>
        <p:nvSpPr>
          <p:cNvPr id="12" name="TextBox 11"/>
          <p:cNvSpPr txBox="1"/>
          <p:nvPr/>
        </p:nvSpPr>
        <p:spPr>
          <a:xfrm>
            <a:off x="1272074" y="2573556"/>
            <a:ext cx="3020300" cy="2092881"/>
          </a:xfrm>
          <a:prstGeom prst="rect">
            <a:avLst/>
          </a:prstGeom>
          <a:noFill/>
        </p:spPr>
        <p:txBody>
          <a:bodyPr wrap="square" rtlCol="0">
            <a:spAutoFit/>
          </a:bodyPr>
          <a:lstStyle/>
          <a:p>
            <a:pPr algn="just"/>
            <a:r>
              <a:rPr lang="vi-VN" sz="2600" b="1" dirty="0">
                <a:latin typeface="+mj-lt"/>
              </a:rPr>
              <a:t>Làm cho tâm hồn ta thanh thản bình an, góp phần làm cho sức khỏe tốt hơn;</a:t>
            </a:r>
          </a:p>
        </p:txBody>
      </p:sp>
    </p:spTree>
    <p:extLst>
      <p:ext uri="{BB962C8B-B14F-4D97-AF65-F5344CB8AC3E}">
        <p14:creationId xmlns:p14="http://schemas.microsoft.com/office/powerpoint/2010/main" val="41262667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3440" y="-15876"/>
            <a:ext cx="5033749" cy="707886"/>
          </a:xfrm>
          <a:prstGeom prst="rect">
            <a:avLst/>
          </a:prstGeom>
          <a:noFill/>
        </p:spPr>
        <p:txBody>
          <a:bodyPr wrap="none" lIns="91440" tIns="45720" rIns="91440" bIns="45720">
            <a:spAutoFit/>
          </a:bodyPr>
          <a:lstStyle/>
          <a:p>
            <a:pPr algn="ctr"/>
            <a:r>
              <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Quan sát và suy ngẫm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418" y="2973153"/>
            <a:ext cx="4033254" cy="21082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440" y="692010"/>
            <a:ext cx="4054232" cy="22426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7" y="1131590"/>
            <a:ext cx="4625331" cy="3672408"/>
          </a:xfrm>
          <a:prstGeom prst="rect">
            <a:avLst/>
          </a:prstGeom>
        </p:spPr>
      </p:pic>
      <p:sp>
        <p:nvSpPr>
          <p:cNvPr id="8" name="Rectangle 7"/>
          <p:cNvSpPr/>
          <p:nvPr/>
        </p:nvSpPr>
        <p:spPr>
          <a:xfrm>
            <a:off x="4849251" y="4027294"/>
            <a:ext cx="1295546" cy="707886"/>
          </a:xfrm>
          <a:prstGeom prst="rect">
            <a:avLst/>
          </a:prstGeom>
          <a:noFill/>
        </p:spPr>
        <p:txBody>
          <a:bodyPr wrap="none" lIns="91440" tIns="45720" rIns="91440" bIns="45720">
            <a:spAutoFit/>
          </a:bodyPr>
          <a:lstStyle/>
          <a:p>
            <a:pPr algn="ctr"/>
            <a:r>
              <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Lên?</a:t>
            </a:r>
          </a:p>
        </p:txBody>
      </p:sp>
      <p:sp>
        <p:nvSpPr>
          <p:cNvPr id="9" name="Rectangle 8"/>
          <p:cNvSpPr/>
          <p:nvPr/>
        </p:nvSpPr>
        <p:spPr>
          <a:xfrm>
            <a:off x="6895407" y="4027294"/>
            <a:ext cx="1895071" cy="707886"/>
          </a:xfrm>
          <a:prstGeom prst="rect">
            <a:avLst/>
          </a:prstGeom>
          <a:noFill/>
        </p:spPr>
        <p:txBody>
          <a:bodyPr wrap="none" lIns="91440" tIns="45720" rIns="91440" bIns="45720">
            <a:spAutoFit/>
          </a:bodyPr>
          <a:lstStyle/>
          <a:p>
            <a:pPr algn="ctr"/>
            <a:r>
              <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Xuống?</a:t>
            </a:r>
          </a:p>
        </p:txBody>
      </p:sp>
    </p:spTree>
    <p:extLst>
      <p:ext uri="{BB962C8B-B14F-4D97-AF65-F5344CB8AC3E}">
        <p14:creationId xmlns:p14="http://schemas.microsoft.com/office/powerpoint/2010/main" val="1908905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4825&quot;&gt;&lt;property id=&quot;20148&quot; value=&quot;5&quot;/&gt;&lt;property id=&quot;20300&quot; value=&quot;Slide 2&quot;/&gt;&lt;property id=&quot;20307&quot; value=&quot;257&quot;/&gt;&lt;/object&gt;&lt;object type=&quot;3&quot; unique_id=&quot;14826&quot;&gt;&lt;property id=&quot;20148&quot; value=&quot;5&quot;/&gt;&lt;property id=&quot;20300&quot; value=&quot;Slide 3&quot;/&gt;&lt;property id=&quot;20307&quot; value=&quot;258&quot;/&gt;&lt;/object&gt;&lt;object type=&quot;3&quot; unique_id=&quot;14827&quot;&gt;&lt;property id=&quot;20148&quot; value=&quot;5&quot;/&gt;&lt;property id=&quot;20300&quot; value=&quot;Slide 5&quot;/&gt;&lt;property id=&quot;20307&quot; value=&quot;259&quot;/&gt;&lt;/object&gt;&lt;object type=&quot;3&quot; unique_id=&quot;14828&quot;&gt;&lt;property id=&quot;20148&quot; value=&quot;5&quot;/&gt;&lt;property id=&quot;20300&quot; value=&quot;Slide 6&quot;/&gt;&lt;property id=&quot;20307&quot; value=&quot;260&quot;/&gt;&lt;/object&gt;&lt;object type=&quot;3&quot; unique_id=&quot;14829&quot;&gt;&lt;property id=&quot;20148&quot; value=&quot;5&quot;/&gt;&lt;property id=&quot;20300&quot; value=&quot;Slide 7&quot;/&gt;&lt;property id=&quot;20307&quot; value=&quot;261&quot;/&gt;&lt;/object&gt;&lt;object type=&quot;3&quot; unique_id=&quot;14830&quot;&gt;&lt;property id=&quot;20148&quot; value=&quot;5&quot;/&gt;&lt;property id=&quot;20300&quot; value=&quot;Slide 8&quot;/&gt;&lt;property id=&quot;20307&quot; value=&quot;262&quot;/&gt;&lt;/object&gt;&lt;object type=&quot;3&quot; unique_id=&quot;14831&quot;&gt;&lt;property id=&quot;20148&quot; value=&quot;5&quot;/&gt;&lt;property id=&quot;20300&quot; value=&quot;Slide 9&quot;/&gt;&lt;property id=&quot;20307&quot; value=&quot;263&quot;/&gt;&lt;/object&gt;&lt;object type=&quot;3&quot; unique_id=&quot;14882&quot;&gt;&lt;property id=&quot;20148&quot; value=&quot;5&quot;/&gt;&lt;property id=&quot;20300&quot; value=&quot;Slide 11&quot;/&gt;&lt;property id=&quot;20307&quot; value=&quot;264&quot;/&gt;&lt;/object&gt;&lt;object type=&quot;3&quot; unique_id=&quot;14883&quot;&gt;&lt;property id=&quot;20148&quot; value=&quot;5&quot;/&gt;&lt;property id=&quot;20300&quot; value=&quot;Slide 15&quot;/&gt;&lt;property id=&quot;20307&quot; value=&quot;265&quot;/&gt;&lt;/object&gt;&lt;object type=&quot;3&quot; unique_id=&quot;14968&quot;&gt;&lt;property id=&quot;20148&quot; value=&quot;5&quot;/&gt;&lt;property id=&quot;20300&quot; value=&quot;Slide 4&quot;/&gt;&lt;property id=&quot;20307&quot; value=&quot;269&quot;/&gt;&lt;/object&gt;&lt;object type=&quot;3&quot; unique_id=&quot;14969&quot;&gt;&lt;property id=&quot;20148&quot; value=&quot;5&quot;/&gt;&lt;property id=&quot;20300&quot; value=&quot;Slide 12&quot;/&gt;&lt;property id=&quot;20307&quot; value=&quot;266&quot;/&gt;&lt;/object&gt;&lt;object type=&quot;3&quot; unique_id=&quot;14970&quot;&gt;&lt;property id=&quot;20148&quot; value=&quot;5&quot;/&gt;&lt;property id=&quot;20300&quot; value=&quot;Slide 13&quot;/&gt;&lt;property id=&quot;20307&quot; value=&quot;267&quot;/&gt;&lt;/object&gt;&lt;object type=&quot;3&quot; unique_id=&quot;14971&quot;&gt;&lt;property id=&quot;20148&quot; value=&quot;5&quot;/&gt;&lt;property id=&quot;20300&quot; value=&quot;Slide 14&quot;/&gt;&lt;property id=&quot;20307&quot; value=&quot;268&quot;/&gt;&lt;/object&gt;&lt;object type=&quot;3&quot; unique_id=&quot;15036&quot;&gt;&lt;property id=&quot;20148&quot; value=&quot;5&quot;/&gt;&lt;property id=&quot;20300&quot; value=&quot;Slide 16&quot;/&gt;&lt;property id=&quot;20307&quot; value=&quot;270&quot;/&gt;&lt;/object&gt;&lt;object type=&quot;3&quot; unique_id=&quot;15037&quot;&gt;&lt;property id=&quot;20148&quot; value=&quot;5&quot;/&gt;&lt;property id=&quot;20300&quot; value=&quot;Slide 17&quot;/&gt;&lt;property id=&quot;20307&quot; value=&quot;271&quot;/&gt;&lt;/object&gt;&lt;object type=&quot;3&quot; unique_id=&quot;15146&quot;&gt;&lt;property id=&quot;20148&quot; value=&quot;5&quot;/&gt;&lt;property id=&quot;20300&quot; value=&quot;Slide 10&quot;/&gt;&lt;property id=&quot;20307&quot; value=&quot;273&quot;/&gt;&lt;/object&gt;&lt;object type=&quot;3&quot; unique_id=&quot;15147&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50800" dist="38100" dir="2700000" algn="tl"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402</TotalTime>
  <Words>1101</Words>
  <Application>Microsoft Office PowerPoint</Application>
  <PresentationFormat>On-screen Show (16:9)</PresentationFormat>
  <Paragraphs>124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Lê</cp:lastModifiedBy>
  <cp:revision>29</cp:revision>
  <dcterms:created xsi:type="dcterms:W3CDTF">2021-07-22T02:28:40Z</dcterms:created>
  <dcterms:modified xsi:type="dcterms:W3CDTF">2022-07-05T14:04:41Z</dcterms:modified>
</cp:coreProperties>
</file>