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13"/>
  </p:notesMasterIdLst>
  <p:sldIdLst>
    <p:sldId id="314" r:id="rId2"/>
    <p:sldId id="313" r:id="rId3"/>
    <p:sldId id="299" r:id="rId4"/>
    <p:sldId id="325" r:id="rId5"/>
    <p:sldId id="326" r:id="rId6"/>
    <p:sldId id="317" r:id="rId7"/>
    <p:sldId id="327" r:id="rId8"/>
    <p:sldId id="324" r:id="rId9"/>
    <p:sldId id="323" r:id="rId10"/>
    <p:sldId id="319" r:id="rId11"/>
    <p:sldId id="30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9457" autoAdjust="0"/>
  </p:normalViewPr>
  <p:slideViewPr>
    <p:cSldViewPr>
      <p:cViewPr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6-10-18T16:00:24.9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10592 8706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BD532-B2E0-437B-9004-125957C3FA17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5848C-981C-415A-ACA9-F109B16320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92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0C2-5B51-45F5-A960-563D50C573B4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C63D-C944-432A-AAB3-0BC4DD080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66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0C2-5B51-45F5-A960-563D50C573B4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C63D-C944-432A-AAB3-0BC4DD080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7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0C2-5B51-45F5-A960-563D50C573B4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C63D-C944-432A-AAB3-0BC4DD080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3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0C2-5B51-45F5-A960-563D50C573B4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C63D-C944-432A-AAB3-0BC4DD080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5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0C2-5B51-45F5-A960-563D50C573B4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C63D-C944-432A-AAB3-0BC4DD080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8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0C2-5B51-45F5-A960-563D50C573B4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C63D-C944-432A-AAB3-0BC4DD080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92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0C2-5B51-45F5-A960-563D50C573B4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C63D-C944-432A-AAB3-0BC4DD080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0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0C2-5B51-45F5-A960-563D50C573B4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C63D-C944-432A-AAB3-0BC4DD080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0C2-5B51-45F5-A960-563D50C573B4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C63D-C944-432A-AAB3-0BC4DD080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0C2-5B51-45F5-A960-563D50C573B4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C63D-C944-432A-AAB3-0BC4DD080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6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0C2-5B51-45F5-A960-563D50C573B4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2C63D-C944-432A-AAB3-0BC4DD080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0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CB0C2-5B51-45F5-A960-563D50C573B4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2C63D-C944-432A-AAB3-0BC4DD080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ediaMart\Desktop\POWNPOINT%20thi%20GVG%20va%20chuyen%20de\P.P%20ENGLISH%208\UNIT%204\E.8%20Unit%204\E.8%20Unit%204%20GSt\26%20Track%2026.mp3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10.emf"/><Relationship Id="rId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2541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+ </a:t>
            </a:r>
            <a:r>
              <a:rPr lang="en-US" sz="2800" b="1" u="sng" dirty="0" smtClean="0">
                <a:solidFill>
                  <a:srgbClr val="FF0000"/>
                </a:solidFill>
              </a:rPr>
              <a:t>WARM UP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AutoShape 8" descr="Kết quả hình ảnh cho letter"/>
          <p:cNvSpPr>
            <a:spLocks noChangeAspect="1" noChangeArrowheads="1"/>
          </p:cNvSpPr>
          <p:nvPr/>
        </p:nvSpPr>
        <p:spPr bwMode="auto">
          <a:xfrm>
            <a:off x="513997" y="84138"/>
            <a:ext cx="301625" cy="30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4" descr="Picture Sao 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847082">
            <a:off x="6148789" y="378675"/>
            <a:ext cx="540716" cy="675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4" descr="Picture Sao 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847082">
            <a:off x="1566716" y="5920212"/>
            <a:ext cx="696071" cy="869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2286000" y="45720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CUSTOMS and TRADITIONS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26" name="AutoShape 2" descr="Kết quả hình ảnh cho leisure activit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Kết quả hình ảnh cho leisure activit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Kết quả hình ảnh cho leisure activit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Kết quả hình ảnh cho leisure activit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Kết quả hình ảnh cho leisure activit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Kết quả hình ảnh cho leisure activiti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2" name="Picture 2" descr="Kết quả hình ảnh cho Customs and traditions in viet na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838200"/>
            <a:ext cx="4007785" cy="2667000"/>
          </a:xfrm>
          <a:prstGeom prst="rect">
            <a:avLst/>
          </a:prstGeom>
          <a:noFill/>
        </p:spPr>
      </p:pic>
      <p:pic>
        <p:nvPicPr>
          <p:cNvPr id="15364" name="Picture 4" descr="Kết quả hình ảnh cho Customs and traditions in viet nam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24400" y="838200"/>
            <a:ext cx="3912306" cy="26670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295400" y="3657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TRADITIONS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7400" y="3657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CUSTOMS 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763401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17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33400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2 a. </a:t>
            </a:r>
            <a:r>
              <a:rPr lang="en-US" sz="2400" u="sng" dirty="0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Match the pictures with the customs and traditions in the box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067800" cy="5232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4: OUR CUSTOMS AND TRADITIONS –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Getting started</a:t>
            </a:r>
            <a:endParaRPr lang="en-US" sz="2800" b="1" dirty="0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1084042"/>
            <a:ext cx="1524000" cy="1125758"/>
          </a:xfrm>
          <a:prstGeom prst="rect">
            <a:avLst/>
          </a:prstGeom>
          <a:noFill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/>
          <a:srcRect b="11765"/>
          <a:stretch>
            <a:fillRect/>
          </a:stretch>
        </p:blipFill>
        <p:spPr bwMode="auto">
          <a:xfrm>
            <a:off x="7543800" y="2514599"/>
            <a:ext cx="1524000" cy="1264913"/>
          </a:xfrm>
          <a:prstGeom prst="rect">
            <a:avLst/>
          </a:prstGeom>
          <a:noFill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1142999"/>
            <a:ext cx="1524000" cy="990601"/>
          </a:xfrm>
          <a:prstGeom prst="rect">
            <a:avLst/>
          </a:prstGeom>
          <a:noFill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" y="3962400"/>
            <a:ext cx="1600200" cy="1223433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2231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3905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6534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67600" y="4038600"/>
            <a:ext cx="1511808" cy="1219200"/>
          </a:xfrm>
          <a:prstGeom prst="rect">
            <a:avLst/>
          </a:prstGeom>
          <a:noFill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67600" y="5486400"/>
            <a:ext cx="1524000" cy="1092425"/>
          </a:xfrm>
          <a:prstGeom prst="rect">
            <a:avLst/>
          </a:prstGeom>
          <a:noFill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2400" y="5410200"/>
            <a:ext cx="1580444" cy="1143000"/>
          </a:xfrm>
          <a:prstGeom prst="rect">
            <a:avLst/>
          </a:prstGeom>
          <a:noFill/>
        </p:spPr>
      </p:pic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2209800"/>
            <a:ext cx="1676400" cy="1460281"/>
          </a:xfrm>
          <a:prstGeom prst="rect">
            <a:avLst/>
          </a:prstGeom>
          <a:noFill/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362200" y="1143000"/>
            <a:ext cx="4343400" cy="55707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1. smiling to accept a compliment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2.worshipping ancestors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3. wrapping gifts in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colourful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paper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4. having lunch together on the second day of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Tet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5. placing the chopsticks on top of the rice bowl when finishing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a meal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6. children in the family standing in a row to greet guests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7.wearing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aodai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on special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occassions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8. giving children lucky money at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Tet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1257300" y="1943100"/>
            <a:ext cx="1524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5638800" y="2971800"/>
            <a:ext cx="2971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>
            <a:off x="1752600" y="18288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1447800" y="3276600"/>
            <a:ext cx="1143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1028700" y="4457700"/>
            <a:ext cx="2057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676900" y="2933700"/>
            <a:ext cx="2819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6057900" y="4076700"/>
            <a:ext cx="1981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781800" y="6096000"/>
            <a:ext cx="533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676400" y="26670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 c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934200" y="45720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 c/t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00200" y="1295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 c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600200" y="3886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 t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676400" y="57150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 c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010400" y="13716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 c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86600" y="2895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 t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10400" y="60960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 c/t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143000"/>
            <a:ext cx="5715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* </a:t>
            </a:r>
            <a:r>
              <a:rPr lang="en-US" sz="2800" b="1" u="sng" dirty="0" smtClean="0">
                <a:solidFill>
                  <a:srgbClr val="0070C0"/>
                </a:solidFill>
              </a:rPr>
              <a:t>Homework: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- Learn vocabulary by heart and rewrite them in sentences.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- Redo the exercise in your notebook.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- Prepare for a </a:t>
            </a:r>
            <a:r>
              <a:rPr lang="en-US" sz="2800" smtClean="0">
                <a:solidFill>
                  <a:srgbClr val="0070C0"/>
                </a:solidFill>
              </a:rPr>
              <a:t>closer look 1</a:t>
            </a:r>
            <a:endParaRPr lang="en-US" sz="2800" dirty="0" smtClean="0">
              <a:solidFill>
                <a:srgbClr val="0070C0"/>
              </a:solidFill>
            </a:endParaRPr>
          </a:p>
          <a:p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" y="0"/>
            <a:ext cx="9067800" cy="5232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4: OUR CUSTOMS AND TRADITIONS –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Getting started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5400000">
            <a:off x="76200" y="76200"/>
            <a:ext cx="2362200" cy="2362200"/>
            <a:chOff x="48" y="1632"/>
            <a:chExt cx="3072" cy="2640"/>
          </a:xfrm>
        </p:grpSpPr>
        <p:pic>
          <p:nvPicPr>
            <p:cNvPr id="5" name="Picture 2" descr="Frames PPT 007"/>
            <p:cNvPicPr>
              <a:picLocks noChangeAspect="1" noChangeArrowheads="1"/>
            </p:cNvPicPr>
            <p:nvPr/>
          </p:nvPicPr>
          <p:blipFill>
            <a:blip r:embed="rId3"/>
            <a:srcRect t="85001" r="80000"/>
            <a:stretch>
              <a:fillRect/>
            </a:stretch>
          </p:blipFill>
          <p:spPr bwMode="auto">
            <a:xfrm>
              <a:off x="48" y="3792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44" y="2496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96" y="1632"/>
              <a:ext cx="0" cy="23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480" y="4176"/>
              <a:ext cx="17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6" y="4224"/>
              <a:ext cx="27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 rot="10800000">
            <a:off x="6172200" y="152400"/>
            <a:ext cx="2858804" cy="2193120"/>
            <a:chOff x="48" y="1632"/>
            <a:chExt cx="3072" cy="2640"/>
          </a:xfrm>
        </p:grpSpPr>
        <p:pic>
          <p:nvPicPr>
            <p:cNvPr id="11" name="Picture 2" descr="Frames PPT 007"/>
            <p:cNvPicPr>
              <a:picLocks noChangeAspect="1" noChangeArrowheads="1"/>
            </p:cNvPicPr>
            <p:nvPr/>
          </p:nvPicPr>
          <p:blipFill>
            <a:blip r:embed="rId3"/>
            <a:srcRect t="85001" r="80000"/>
            <a:stretch>
              <a:fillRect/>
            </a:stretch>
          </p:blipFill>
          <p:spPr bwMode="auto">
            <a:xfrm>
              <a:off x="48" y="3792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Line 4"/>
            <p:cNvSpPr>
              <a:spLocks noChangeShapeType="1"/>
            </p:cNvSpPr>
            <p:nvPr/>
          </p:nvSpPr>
          <p:spPr bwMode="auto">
            <a:xfrm>
              <a:off x="144" y="2496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5"/>
            <p:cNvSpPr>
              <a:spLocks noChangeShapeType="1"/>
            </p:cNvSpPr>
            <p:nvPr/>
          </p:nvSpPr>
          <p:spPr bwMode="auto">
            <a:xfrm>
              <a:off x="96" y="1632"/>
              <a:ext cx="0" cy="23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480" y="4176"/>
              <a:ext cx="17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336" y="4224"/>
              <a:ext cx="27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228600" y="228600"/>
            <a:ext cx="8915400" cy="541414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>
                <a:gd name="adj1" fmla="val 9037428"/>
                <a:gd name="adj2" fmla="val 36712"/>
              </a:avLst>
            </a:prstTxWarp>
            <a:spAutoFit/>
          </a:bodyPr>
          <a:lstStyle/>
          <a:p>
            <a:pPr algn="ctr"/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Welcome to 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English Class7</a:t>
            </a:r>
          </a:p>
          <a:p>
            <a:pPr algn="ctr"/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28" name="Picture 27" descr="http://kenhtuyensinh.vn/images/2013/Hoc-tieng-anh-giao-tiep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19200"/>
            <a:ext cx="3657600" cy="236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9" name="Picture 28" descr="https://encrypted-tbn2.gstatic.com/images?q=tbn:ANd9GcQongWViEbyQJxN3XvuAs_9QTa6Zk_AME-p8RkYClltpKUlvg7D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2381250" cy="133223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30" name="Cloud Callout 29"/>
          <p:cNvSpPr/>
          <p:nvPr/>
        </p:nvSpPr>
        <p:spPr>
          <a:xfrm>
            <a:off x="1447800" y="4572000"/>
            <a:ext cx="4204855" cy="1393875"/>
          </a:xfrm>
          <a:prstGeom prst="cloudCallout">
            <a:avLst>
              <a:gd name="adj1" fmla="val 58762"/>
              <a:gd name="adj2" fmla="val 3624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Let’s learn English !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76400" y="3581400"/>
            <a:ext cx="632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Unit 4: OUR CUSTOMS AND TRADITIONS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Period 26: Getting started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32" name="Picture 14" descr="Picture Sao ba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3847082">
            <a:off x="7424482" y="3619540"/>
            <a:ext cx="389859" cy="48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4" descr="Picture Sao ba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3847082">
            <a:off x="8620099" y="324466"/>
            <a:ext cx="386561" cy="547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4" descr="Picture Sao ba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3847082">
            <a:off x="865816" y="330220"/>
            <a:ext cx="370357" cy="46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4" descr="Picture Sao ba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3847082">
            <a:off x="1281485" y="4798690"/>
            <a:ext cx="524192" cy="654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4" descr="Picture Sao ba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3847082">
            <a:off x="1752525" y="2804592"/>
            <a:ext cx="590502" cy="73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 animBg="1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9469"/>
            <a:ext cx="9067800" cy="5232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4: OUR CUSTOMS AND TRADITIONS –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Getting started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9404" y="893802"/>
            <a:ext cx="3321996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+ </a:t>
            </a:r>
            <a:r>
              <a:rPr lang="en-US" sz="3200" b="1" u="sng" dirty="0" smtClean="0">
                <a:solidFill>
                  <a:srgbClr val="FF0000"/>
                </a:solidFill>
              </a:rPr>
              <a:t>Vocabulary</a:t>
            </a:r>
            <a:r>
              <a:rPr lang="en-US" sz="3200" dirty="0" smtClean="0">
                <a:solidFill>
                  <a:srgbClr val="FF0000"/>
                </a:solidFill>
              </a:rPr>
              <a:t>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8491" y="2430578"/>
            <a:ext cx="5581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- accept          (v)</a:t>
            </a:r>
            <a:r>
              <a:rPr lang="en-US" sz="2800" dirty="0"/>
              <a:t>  </a:t>
            </a:r>
            <a:r>
              <a:rPr lang="en-US" sz="2800" dirty="0">
                <a:solidFill>
                  <a:srgbClr val="0070C0"/>
                </a:solidFill>
              </a:rPr>
              <a:t>/</a:t>
            </a:r>
            <a:r>
              <a:rPr lang="en-US" sz="2800" dirty="0" err="1">
                <a:solidFill>
                  <a:srgbClr val="0070C0"/>
                </a:solidFill>
              </a:rPr>
              <a:t>əkˈsept</a:t>
            </a:r>
            <a:r>
              <a:rPr lang="en-US" sz="2800" dirty="0">
                <a:solidFill>
                  <a:srgbClr val="0070C0"/>
                </a:solidFill>
              </a:rPr>
              <a:t>/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4770" y="2865533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- pass down   (v)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8491" y="3368806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- generations (n)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70C0"/>
                </a:solidFill>
              </a:rPr>
              <a:t>/ˌ</a:t>
            </a:r>
            <a:r>
              <a:rPr lang="en-US" sz="2800" dirty="0" err="1">
                <a:solidFill>
                  <a:srgbClr val="0070C0"/>
                </a:solidFill>
              </a:rPr>
              <a:t>dʒen·əˈreɪ·ʃən</a:t>
            </a:r>
            <a:r>
              <a:rPr lang="en-US" sz="2800" dirty="0">
                <a:solidFill>
                  <a:srgbClr val="0070C0"/>
                </a:solidFill>
              </a:rPr>
              <a:t>/</a:t>
            </a:r>
            <a:r>
              <a:rPr lang="en-US" sz="2800" dirty="0" smtClean="0">
                <a:solidFill>
                  <a:srgbClr val="0070C0"/>
                </a:solidFill>
              </a:rPr>
              <a:t>   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8491" y="38963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- spot on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9785" y="4419600"/>
            <a:ext cx="4518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- manner         (n)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70C0"/>
                </a:solidFill>
              </a:rPr>
              <a:t>/ˈ</a:t>
            </a:r>
            <a:r>
              <a:rPr lang="en-US" sz="2800" dirty="0" err="1">
                <a:solidFill>
                  <a:srgbClr val="0070C0"/>
                </a:solidFill>
              </a:rPr>
              <a:t>mæn.ər</a:t>
            </a:r>
            <a:r>
              <a:rPr lang="en-US" sz="2800" dirty="0">
                <a:solidFill>
                  <a:srgbClr val="0070C0"/>
                </a:solidFill>
              </a:rPr>
              <a:t>/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66480" y="2430578"/>
            <a:ext cx="4534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agree (v)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68206" y="2896779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1694" y="3368806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82802" y="3892026"/>
            <a:ext cx="6592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totally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correct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62499" y="44196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9502" y="1530573"/>
            <a:ext cx="4820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 Custom (n</a:t>
            </a:r>
            <a:r>
              <a:rPr lang="en-US" sz="2800" dirty="0" smtClean="0">
                <a:solidFill>
                  <a:srgbClr val="0070C0"/>
                </a:solidFill>
              </a:rPr>
              <a:t>):</a:t>
            </a:r>
            <a:r>
              <a:rPr lang="en-US" sz="2800" dirty="0">
                <a:solidFill>
                  <a:srgbClr val="0070C0"/>
                </a:solidFill>
              </a:rPr>
              <a:t>/ˈ</a:t>
            </a:r>
            <a:r>
              <a:rPr lang="en-US" sz="2800" dirty="0" err="1">
                <a:solidFill>
                  <a:srgbClr val="0070C0"/>
                </a:solidFill>
              </a:rPr>
              <a:t>kʌs.təm</a:t>
            </a:r>
            <a:r>
              <a:rPr lang="en-US" sz="2800" dirty="0">
                <a:solidFill>
                  <a:srgbClr val="0070C0"/>
                </a:solidFill>
              </a:rPr>
              <a:t>/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văn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hóa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9502" y="2002423"/>
            <a:ext cx="5749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 Tradition (n)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70C0"/>
                </a:solidFill>
              </a:rPr>
              <a:t>/</a:t>
            </a:r>
            <a:r>
              <a:rPr lang="en-US" sz="2800" dirty="0" err="1">
                <a:solidFill>
                  <a:srgbClr val="0070C0"/>
                </a:solidFill>
              </a:rPr>
              <a:t>trəˈdiʃən</a:t>
            </a:r>
            <a:r>
              <a:rPr lang="en-US" sz="2800" dirty="0"/>
              <a:t>/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truyền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thống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213" y="4942820"/>
            <a:ext cx="6741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Table manner (n) </a:t>
            </a:r>
            <a:r>
              <a:rPr lang="en-US" sz="2800" dirty="0" err="1" smtClean="0">
                <a:solidFill>
                  <a:srgbClr val="FF0000"/>
                </a:solidFill>
              </a:rPr>
              <a:t>phép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tắc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ăn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uống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559" y="5459096"/>
            <a:ext cx="3342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 smtClean="0"/>
              <a:t>Knife (n)</a:t>
            </a:r>
            <a:r>
              <a:rPr lang="en-US" sz="2800" dirty="0"/>
              <a:t> /</a:t>
            </a:r>
            <a:r>
              <a:rPr lang="en-US" sz="2800" dirty="0" err="1">
                <a:solidFill>
                  <a:srgbClr val="0070C0"/>
                </a:solidFill>
              </a:rPr>
              <a:t>naɪf</a:t>
            </a:r>
            <a:r>
              <a:rPr lang="en-US" sz="2800" dirty="0" smtClean="0">
                <a:solidFill>
                  <a:srgbClr val="0070C0"/>
                </a:solidFill>
              </a:rPr>
              <a:t>/</a:t>
            </a:r>
            <a:r>
              <a:rPr lang="en-US" sz="2800" dirty="0" smtClean="0"/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dao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4821" y="5804594"/>
            <a:ext cx="29946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 Fork (n)</a:t>
            </a:r>
            <a:r>
              <a:rPr lang="en-US" sz="2800" dirty="0"/>
              <a:t>  /</a:t>
            </a:r>
            <a:r>
              <a:rPr lang="en-US" sz="2800" dirty="0" err="1">
                <a:solidFill>
                  <a:srgbClr val="0070C0"/>
                </a:solidFill>
              </a:rPr>
              <a:t>fɔːk</a:t>
            </a:r>
            <a:r>
              <a:rPr lang="en-US" sz="2800" dirty="0">
                <a:solidFill>
                  <a:srgbClr val="0070C0"/>
                </a:solidFill>
              </a:rPr>
              <a:t>/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dĩa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s://dictionary.cambridge.org/images/full/fork_noun_001_06612.jpg?version=5.0.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792" y="3632008"/>
            <a:ext cx="1959374" cy="2939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AutoShape 4" descr="Image result for knife for ea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6" descr="Image result for knife for eat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8" descr="Image result for knife for eati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10" descr="Image result for knife for eati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12" descr="Image result for knife for eatin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" name="Picture 6" descr="Image result for knife for eat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546" y="3952220"/>
            <a:ext cx="2983454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  <p:bldP spid="15" grpId="0"/>
      <p:bldP spid="16" grpId="0"/>
      <p:bldP spid="17" grpId="0"/>
      <p:bldP spid="18" grpId="0"/>
      <p:bldP spid="2" grpId="0"/>
      <p:bldP spid="3" grpId="0"/>
      <p:bldP spid="6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tan thai ha\Desktop\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78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9047" y="124099"/>
            <a:ext cx="626434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vi-VN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A lesson on customs and </a:t>
            </a:r>
            <a:r>
              <a:rPr lang="en-US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traditions</a:t>
            </a:r>
            <a:endParaRPr lang="en-US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647700"/>
            <a:ext cx="9144000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Low" eaLnBrk="1" hangingPunct="1"/>
            <a:r>
              <a:rPr lang="vi-VN" altLang="vi-VN" b="1" dirty="0">
                <a:solidFill>
                  <a:srgbClr val="FF0000"/>
                </a:solidFill>
              </a:rPr>
              <a:t>Teacher:</a:t>
            </a:r>
            <a:r>
              <a:rPr lang="vi-VN" altLang="vi-VN" dirty="0">
                <a:solidFill>
                  <a:srgbClr val="FF0000"/>
                </a:solidFill>
              </a:rPr>
              <a:t> Today we’re going to learn about customs and traditions. Do you think they’re the same?</a:t>
            </a:r>
          </a:p>
          <a:p>
            <a:pPr algn="justLow"/>
            <a:r>
              <a:rPr lang="vi-VN" altLang="vi-VN" b="1" dirty="0">
                <a:solidFill>
                  <a:schemeClr val="accent2"/>
                </a:solidFill>
              </a:rPr>
              <a:t>Mi:          </a:t>
            </a:r>
            <a:r>
              <a:rPr lang="vi-VN" altLang="vi-VN" dirty="0">
                <a:solidFill>
                  <a:schemeClr val="accent2"/>
                </a:solidFill>
              </a:rPr>
              <a:t> I think they’re different, but it’s hard to explain how.</a:t>
            </a:r>
          </a:p>
          <a:p>
            <a:pPr algn="justLow"/>
            <a:r>
              <a:rPr lang="vi-VN" altLang="vi-VN" b="1" dirty="0">
                <a:solidFill>
                  <a:schemeClr val="accent2"/>
                </a:solidFill>
              </a:rPr>
              <a:t>Nick:     </a:t>
            </a:r>
            <a:r>
              <a:rPr lang="vi-VN" altLang="vi-VN" dirty="0">
                <a:solidFill>
                  <a:schemeClr val="accent2"/>
                </a:solidFill>
              </a:rPr>
              <a:t>In my opinion, a custom is something that has become an </a:t>
            </a:r>
            <a:r>
              <a:rPr lang="vi-VN" altLang="vi-VN" i="1" dirty="0">
                <a:solidFill>
                  <a:schemeClr val="accent2"/>
                </a:solidFill>
              </a:rPr>
              <a:t>accepted</a:t>
            </a:r>
            <a:r>
              <a:rPr lang="vi-VN" altLang="vi-VN" dirty="0">
                <a:solidFill>
                  <a:schemeClr val="accent2"/>
                </a:solidFill>
              </a:rPr>
              <a:t> way of doing things. And a tradition is something we do that is </a:t>
            </a:r>
            <a:r>
              <a:rPr lang="vi-VN" altLang="vi-VN" i="1" dirty="0">
                <a:solidFill>
                  <a:schemeClr val="accent2"/>
                </a:solidFill>
              </a:rPr>
              <a:t>special</a:t>
            </a:r>
            <a:r>
              <a:rPr lang="vi-VN" altLang="vi-VN" dirty="0">
                <a:solidFill>
                  <a:schemeClr val="accent2"/>
                </a:solidFill>
              </a:rPr>
              <a:t> and is passed down through the generations.</a:t>
            </a:r>
          </a:p>
          <a:p>
            <a:pPr algn="justLow"/>
            <a:r>
              <a:rPr lang="vi-VN" altLang="vi-VN" b="1" dirty="0">
                <a:solidFill>
                  <a:srgbClr val="FF0000"/>
                </a:solidFill>
              </a:rPr>
              <a:t>Teache</a:t>
            </a:r>
            <a:r>
              <a:rPr lang="vi-VN" altLang="vi-VN" b="1" dirty="0">
                <a:solidFill>
                  <a:schemeClr val="accent2"/>
                </a:solidFill>
              </a:rPr>
              <a:t>r:</a:t>
            </a:r>
            <a:r>
              <a:rPr lang="vi-VN" altLang="vi-VN" dirty="0">
                <a:solidFill>
                  <a:schemeClr val="accent2"/>
                </a:solidFill>
              </a:rPr>
              <a:t> </a:t>
            </a:r>
            <a:r>
              <a:rPr lang="vi-VN" altLang="vi-VN" dirty="0">
                <a:solidFill>
                  <a:srgbClr val="FF0000"/>
                </a:solidFill>
              </a:rPr>
              <a:t>Yes, spot on! Give me an example of a custom.</a:t>
            </a:r>
          </a:p>
          <a:p>
            <a:pPr algn="justLow"/>
            <a:r>
              <a:rPr lang="vi-VN" altLang="vi-VN" dirty="0">
                <a:solidFill>
                  <a:schemeClr val="accent2"/>
                </a:solidFill>
              </a:rPr>
              <a:t>  </a:t>
            </a:r>
          </a:p>
          <a:p>
            <a:pPr algn="justLow"/>
            <a:r>
              <a:rPr lang="vi-VN" altLang="vi-VN" b="1" dirty="0">
                <a:solidFill>
                  <a:schemeClr val="accent2"/>
                </a:solidFill>
              </a:rPr>
              <a:t>Mai:</a:t>
            </a:r>
            <a:r>
              <a:rPr lang="vi-VN" altLang="vi-VN" dirty="0">
                <a:solidFill>
                  <a:schemeClr val="accent2"/>
                </a:solidFill>
              </a:rPr>
              <a:t>         My family has this custom of eating dinner at 7 p.m. sharp.</a:t>
            </a:r>
          </a:p>
          <a:p>
            <a:pPr algn="justLow"/>
            <a:r>
              <a:rPr lang="vi-VN" altLang="vi-VN" b="1" dirty="0">
                <a:solidFill>
                  <a:srgbClr val="FF0000"/>
                </a:solidFill>
              </a:rPr>
              <a:t>Teacher</a:t>
            </a:r>
            <a:r>
              <a:rPr lang="vi-VN" altLang="vi-VN" b="1" dirty="0">
                <a:solidFill>
                  <a:schemeClr val="accent2"/>
                </a:solidFill>
              </a:rPr>
              <a:t>:</a:t>
            </a:r>
            <a:r>
              <a:rPr lang="vi-VN" altLang="vi-VN" dirty="0">
                <a:solidFill>
                  <a:schemeClr val="accent2"/>
                </a:solidFill>
              </a:rPr>
              <a:t> </a:t>
            </a:r>
            <a:r>
              <a:rPr lang="vi-VN" altLang="vi-VN" dirty="0">
                <a:solidFill>
                  <a:srgbClr val="FF0000"/>
                </a:solidFill>
              </a:rPr>
              <a:t>Really?</a:t>
            </a:r>
          </a:p>
          <a:p>
            <a:pPr algn="justLow"/>
            <a:r>
              <a:rPr lang="vi-VN" altLang="vi-VN" b="1" dirty="0">
                <a:solidFill>
                  <a:schemeClr val="accent2"/>
                </a:solidFill>
              </a:rPr>
              <a:t>Mai:</a:t>
            </a:r>
            <a:r>
              <a:rPr lang="vi-VN" altLang="vi-VN" dirty="0">
                <a:solidFill>
                  <a:schemeClr val="accent2"/>
                </a:solidFill>
              </a:rPr>
              <a:t>         Yes, we have to be at the dinner table on time.</a:t>
            </a:r>
          </a:p>
          <a:p>
            <a:pPr algn="justLow"/>
            <a:r>
              <a:rPr lang="vi-VN" altLang="vi-VN" b="1" dirty="0">
                <a:solidFill>
                  <a:srgbClr val="FF0000"/>
                </a:solidFill>
              </a:rPr>
              <a:t>Teacher</a:t>
            </a:r>
            <a:r>
              <a:rPr lang="vi-VN" altLang="vi-VN" b="1" dirty="0">
                <a:solidFill>
                  <a:schemeClr val="accent2"/>
                </a:solidFill>
              </a:rPr>
              <a:t>:</a:t>
            </a:r>
            <a:r>
              <a:rPr lang="vi-VN" altLang="vi-VN" dirty="0">
                <a:solidFill>
                  <a:schemeClr val="accent2"/>
                </a:solidFill>
              </a:rPr>
              <a:t> </a:t>
            </a:r>
            <a:r>
              <a:rPr lang="vi-VN" altLang="vi-VN" dirty="0">
                <a:solidFill>
                  <a:srgbClr val="FF0000"/>
                </a:solidFill>
              </a:rPr>
              <a:t>That’s interesting! How about a tradition, Phong?</a:t>
            </a:r>
          </a:p>
          <a:p>
            <a:pPr algn="justLow"/>
            <a:r>
              <a:rPr lang="vi-VN" altLang="vi-VN" b="1" dirty="0">
                <a:solidFill>
                  <a:schemeClr val="accent2"/>
                </a:solidFill>
              </a:rPr>
              <a:t>Phong:   </a:t>
            </a:r>
            <a:r>
              <a:rPr lang="vi-VN" altLang="vi-VN" dirty="0">
                <a:solidFill>
                  <a:schemeClr val="accent2"/>
                </a:solidFill>
              </a:rPr>
              <a:t> We have a family tradition of visiting the pagoda on the first day of every lunar </a:t>
            </a:r>
            <a:r>
              <a:rPr lang="en-US" altLang="vi-VN" dirty="0">
                <a:solidFill>
                  <a:schemeClr val="accent2"/>
                </a:solidFill>
              </a:rPr>
              <a:t>    </a:t>
            </a:r>
            <a:r>
              <a:rPr lang="vi-VN" altLang="vi-VN" dirty="0">
                <a:solidFill>
                  <a:schemeClr val="accent2"/>
                </a:solidFill>
              </a:rPr>
              <a:t>month.</a:t>
            </a:r>
          </a:p>
          <a:p>
            <a:pPr algn="justLow"/>
            <a:r>
              <a:rPr lang="vi-VN" altLang="vi-VN" b="1" dirty="0">
                <a:solidFill>
                  <a:schemeClr val="accent2"/>
                </a:solidFill>
              </a:rPr>
              <a:t>Nick:</a:t>
            </a:r>
            <a:r>
              <a:rPr lang="vi-VN" altLang="vi-VN" dirty="0">
                <a:solidFill>
                  <a:schemeClr val="accent2"/>
                </a:solidFill>
              </a:rPr>
              <a:t>       You’re kidding!</a:t>
            </a:r>
          </a:p>
          <a:p>
            <a:pPr algn="justLow"/>
            <a:r>
              <a:rPr lang="vi-VN" altLang="vi-VN" b="1" dirty="0">
                <a:solidFill>
                  <a:schemeClr val="accent2"/>
                </a:solidFill>
              </a:rPr>
              <a:t>Phong:   </a:t>
            </a:r>
            <a:r>
              <a:rPr lang="vi-VN" altLang="vi-VN" dirty="0">
                <a:solidFill>
                  <a:schemeClr val="accent2"/>
                </a:solidFill>
              </a:rPr>
              <a:t> No, no. We’ve followed this tradition for generations.</a:t>
            </a:r>
          </a:p>
          <a:p>
            <a:pPr algn="justLow"/>
            <a:r>
              <a:rPr lang="vi-VN" altLang="vi-VN" b="1" dirty="0">
                <a:solidFill>
                  <a:srgbClr val="FF0000"/>
                </a:solidFill>
              </a:rPr>
              <a:t>Teacher</a:t>
            </a:r>
            <a:r>
              <a:rPr lang="vi-VN" altLang="vi-VN" b="1" dirty="0">
                <a:solidFill>
                  <a:schemeClr val="accent2"/>
                </a:solidFill>
              </a:rPr>
              <a:t>:</a:t>
            </a:r>
            <a:r>
              <a:rPr lang="vi-VN" altLang="vi-VN" dirty="0">
                <a:solidFill>
                  <a:schemeClr val="accent2"/>
                </a:solidFill>
              </a:rPr>
              <a:t> </a:t>
            </a:r>
            <a:r>
              <a:rPr lang="vi-VN" altLang="vi-VN" dirty="0">
                <a:solidFill>
                  <a:srgbClr val="FF0000"/>
                </a:solidFill>
              </a:rPr>
              <a:t>You’ve mentioned family, but what about social customs and traditions, Nick?</a:t>
            </a:r>
          </a:p>
          <a:p>
            <a:pPr algn="justLow"/>
            <a:r>
              <a:rPr lang="vi-VN" altLang="vi-VN" b="1" dirty="0">
                <a:solidFill>
                  <a:schemeClr val="accent2"/>
                </a:solidFill>
              </a:rPr>
              <a:t>Nick:</a:t>
            </a:r>
            <a:r>
              <a:rPr lang="vi-VN" altLang="vi-VN" dirty="0">
                <a:solidFill>
                  <a:schemeClr val="accent2"/>
                </a:solidFill>
              </a:rPr>
              <a:t>      Well, in the UK there are lots of customs for table manners. For example, we have to use a knife and fork at dinner. Then, there’s a British tradition of having afternoon tea at 4 p.m.</a:t>
            </a:r>
          </a:p>
          <a:p>
            <a:pPr algn="justLow"/>
            <a:r>
              <a:rPr lang="vi-VN" altLang="vi-VN" b="1" dirty="0">
                <a:solidFill>
                  <a:srgbClr val="FF0000"/>
                </a:solidFill>
              </a:rPr>
              <a:t>Teacher</a:t>
            </a:r>
            <a:r>
              <a:rPr lang="vi-VN" altLang="vi-VN" b="1" dirty="0">
                <a:solidFill>
                  <a:schemeClr val="accent2"/>
                </a:solidFill>
              </a:rPr>
              <a:t>:</a:t>
            </a:r>
            <a:r>
              <a:rPr lang="vi-VN" altLang="vi-VN" dirty="0">
                <a:solidFill>
                  <a:schemeClr val="accent2"/>
                </a:solidFill>
              </a:rPr>
              <a:t> </a:t>
            </a:r>
            <a:r>
              <a:rPr lang="vi-VN" altLang="vi-VN" dirty="0">
                <a:solidFill>
                  <a:srgbClr val="FF0000"/>
                </a:solidFill>
              </a:rPr>
              <a:t>Sounds lovely! Now, for homework, you should find information about a custom or tradition. You’re doing mini presentations next week...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3813120" y="3134160"/>
              <a:ext cx="360" cy="3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03760" y="312480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26 Track 2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183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" y="1219200"/>
            <a:ext cx="807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a . 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Find a word/ phrase that means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:</a:t>
            </a:r>
            <a:endParaRPr lang="en-US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067800" cy="5232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4: OUR CUSTOMS AND TRADITIONS –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Getting started</a:t>
            </a:r>
            <a:endParaRPr lang="en-US" sz="2800" b="1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1923395"/>
            <a:ext cx="4419600" cy="44012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1. Agreed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2. grandparents, parents, and children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3. totally correct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4. exactly on time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5. relating to human society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938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6. a polite way of eating at the dinner table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609600"/>
            <a:ext cx="34290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1. Listen and read: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1828800"/>
            <a:ext cx="3124200" cy="45243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C00000"/>
                </a:solidFill>
              </a:rPr>
              <a:t>1.accepted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C00000"/>
                </a:solidFill>
              </a:rPr>
              <a:t>2.social           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C00000"/>
                </a:solidFill>
              </a:rPr>
              <a:t>3.table manners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C00000"/>
                </a:solidFill>
              </a:rPr>
              <a:t>4.generations         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C00000"/>
                </a:solidFill>
              </a:rPr>
              <a:t>5.spot on         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C00000"/>
                </a:solidFill>
              </a:rPr>
              <a:t>6.sharp        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724400" y="23622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4533900" y="3086100"/>
            <a:ext cx="1371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4572000" y="3962400"/>
            <a:ext cx="13716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4572000" y="4724400"/>
            <a:ext cx="13716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4191000" y="3505200"/>
            <a:ext cx="1981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4229100" y="4229100"/>
            <a:ext cx="19812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CD Audio 17">
            <a:hlinkClick r:id="" action="ppaction://media"/>
          </p:cNvPr>
          <p:cNvPicPr>
            <a:picLocks noRot="1" noChangeAspect="1"/>
          </p:cNvPicPr>
          <p:nvPr>
            <a:audioCd>
              <a:st track="26"/>
              <a:end track="26" time="108"/>
            </a:audioCd>
          </p:nvPr>
        </p:nvPicPr>
        <p:blipFill>
          <a:blip r:embed="rId3"/>
          <a:stretch>
            <a:fillRect/>
          </a:stretch>
        </p:blipFill>
        <p:spPr>
          <a:xfrm>
            <a:off x="228600" y="609600"/>
            <a:ext cx="5334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0" y="47625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  <a:hlinkClick r:id="rId2" action="ppaction://hlinksldjump"/>
              </a:rPr>
              <a:t>b. Tick (✔) true (T) or false (F).</a:t>
            </a:r>
            <a:endParaRPr lang="vi-VN" altLang="en-US" sz="200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397000"/>
          <a:ext cx="7531100" cy="391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0903">
                  <a:extLst>
                    <a:ext uri="{9D8B030D-6E8A-4147-A177-3AD203B41FA5}"/>
                  </a:extLst>
                </a:gridCol>
                <a:gridCol w="838157">
                  <a:extLst>
                    <a:ext uri="{9D8B030D-6E8A-4147-A177-3AD203B41FA5}"/>
                  </a:extLst>
                </a:gridCol>
                <a:gridCol w="902040">
                  <a:extLst>
                    <a:ext uri="{9D8B030D-6E8A-4147-A177-3AD203B41FA5}"/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vi-VN" dirty="0"/>
                    </a:p>
                  </a:txBody>
                  <a:tcPr marL="91435" marR="9143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  <a:endParaRPr lang="vi-VN" dirty="0"/>
                    </a:p>
                  </a:txBody>
                  <a:tcPr marL="91435" marR="9143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  <a:endParaRPr lang="vi-VN" dirty="0"/>
                    </a:p>
                  </a:txBody>
                  <a:tcPr marL="91435" marR="91435">
                    <a:solidFill>
                      <a:srgbClr val="FFC000"/>
                    </a:solidFill>
                  </a:tcPr>
                </a:tc>
                <a:extLst>
                  <a:ext uri="{0D108BD9-81ED-4DB2-BD59-A6C34878D82A}"/>
                </a:extLst>
              </a:tr>
              <a:tr h="89916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 Nick’s explanation of customs and traditions is correct.</a:t>
                      </a:r>
                      <a:endParaRPr lang="vi-V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 Only families have customs and traditions.</a:t>
                      </a:r>
                      <a:endParaRPr lang="vi-V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740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 In the UK there’s a tradition of having afternoon tea.</a:t>
                      </a:r>
                      <a:endParaRPr lang="vi-V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381760">
                <a:tc>
                  <a:txBody>
                    <a:bodyPr/>
                    <a:lstStyle/>
                    <a:p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 In the UK there is no accepted way of behaving at the dinner table.</a:t>
                      </a:r>
                      <a:endParaRPr lang="vi-V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453313" y="2828925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✔</a:t>
            </a:r>
            <a:endParaRPr lang="vi-VN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405688" y="4419600"/>
            <a:ext cx="415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✔</a:t>
            </a:r>
            <a:endParaRPr lang="vi-VN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602413" y="3492500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✔</a:t>
            </a:r>
            <a:endParaRPr lang="vi-VN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477000" y="1916113"/>
            <a:ext cx="415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✔</a:t>
            </a:r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11733824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0" y="10953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  <a:hlinkClick r:id="rId2" action="ppaction://hlinksldjump"/>
              </a:rPr>
              <a:t>c. Choose the best answer .</a:t>
            </a:r>
            <a:endParaRPr lang="vi-VN" altLang="en-US" sz="2000">
              <a:solidFill>
                <a:srgbClr val="FF0000"/>
              </a:solidFill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34925" y="762000"/>
            <a:ext cx="91440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Mai’s family custom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is________at</a:t>
            </a: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p.m. sharp.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eating dinner      B. eating lunch                   C. eating breakfast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When Phong talks about one of his family traditions Nick feels ____.</a:t>
            </a:r>
            <a:r>
              <a:rPr lang="vi-VN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A. angry                   B. </a:t>
            </a:r>
            <a:r>
              <a:rPr lang="vi-VN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surprised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C. boring 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 startAt="3"/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similarity between a custom and a tradition both refer to doing something that_____________ 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develops on time   B.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undevelops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C. develops over time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The difference between a custom and a tradition is: A custom is something______ . A tradition is something _______ and is passed down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the generations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accepted- special      B. special- accepted     C. specially- accept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 startAt="5"/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students should find______ about a custom or tradition for </a:t>
            </a:r>
            <a:r>
              <a:rPr lang="en-US" alt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homework.</a:t>
            </a:r>
            <a:endParaRPr lang="en-US" altLang="en-US" sz="2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looks                           B. lesson                       C. information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-34925" y="1077913"/>
            <a:ext cx="533400" cy="533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89188" y="1822450"/>
            <a:ext cx="533400" cy="533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589588" y="2895600"/>
            <a:ext cx="533400" cy="533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4419600"/>
            <a:ext cx="533400" cy="533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56288" y="5486400"/>
            <a:ext cx="533400" cy="533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38974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52400" y="685800"/>
            <a:ext cx="883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d.  </a:t>
            </a:r>
            <a:r>
              <a:rPr lang="en-US" sz="3200" u="sng" dirty="0" smtClean="0">
                <a:solidFill>
                  <a:srgbClr val="C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Find these sentences in the conversation and fill in the missing words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067800" cy="52322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4: OUR CUSTOMS AND TRADITIONS –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Getting started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600200"/>
            <a:ext cx="899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55588" algn="l"/>
                <a:tab pos="1035050" algn="ctr"/>
                <a:tab pos="1800225" algn="r"/>
                <a:tab pos="1839913" algn="l"/>
              </a:tabLst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1. We	.................. be at the dinner table on time.</a:t>
            </a:r>
            <a:endParaRPr lang="en-US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55588" algn="l"/>
                <a:tab pos="1035050" algn="ctr"/>
                <a:tab pos="1800225" algn="r"/>
                <a:tab pos="1839913" algn="l"/>
              </a:tabLst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2. You ..............  find information about a custom or</a:t>
            </a:r>
            <a:r>
              <a:rPr lang="en-US" sz="1400" dirty="0" smtClean="0">
                <a:solidFill>
                  <a:srgbClr val="002060"/>
                </a:solidFill>
                <a:latin typeface="Arial" pitchFamily="34" charset="0"/>
                <a:ea typeface="Courier New" pitchFamily="49" charset="0"/>
                <a:cs typeface="Arial" pitchFamily="34" charset="0"/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tradition.</a:t>
            </a:r>
            <a:endParaRPr lang="en-US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8194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What do you think these sentences mean?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1558128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have to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1992085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should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199" y="3581400"/>
            <a:ext cx="137160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have to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199" y="4191000"/>
            <a:ext cx="137160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should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28800" y="35814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Express obligation/ necessity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8800" y="41910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Giving advice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2" grpId="0" animBg="1"/>
      <p:bldP spid="13" grpId="0" animBg="1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2392</TotalTime>
  <Words>645</Words>
  <Application>Microsoft Office PowerPoint</Application>
  <PresentationFormat>On-screen Show (4:3)</PresentationFormat>
  <Paragraphs>118</Paragraphs>
  <Slides>11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MediaMart</cp:lastModifiedBy>
  <cp:revision>224</cp:revision>
  <dcterms:created xsi:type="dcterms:W3CDTF">2015-06-22T02:35:54Z</dcterms:created>
  <dcterms:modified xsi:type="dcterms:W3CDTF">2020-11-11T15:40:34Z</dcterms:modified>
</cp:coreProperties>
</file>