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0" r:id="rId5"/>
    <p:sldId id="281" r:id="rId6"/>
    <p:sldId id="282" r:id="rId7"/>
    <p:sldId id="283" r:id="rId8"/>
    <p:sldId id="261" r:id="rId9"/>
    <p:sldId id="268" r:id="rId10"/>
    <p:sldId id="258" r:id="rId11"/>
    <p:sldId id="269" r:id="rId12"/>
    <p:sldId id="259" r:id="rId13"/>
    <p:sldId id="260" r:id="rId14"/>
    <p:sldId id="270" r:id="rId15"/>
    <p:sldId id="276" r:id="rId16"/>
    <p:sldId id="277" r:id="rId17"/>
    <p:sldId id="272" r:id="rId18"/>
    <p:sldId id="273" r:id="rId19"/>
    <p:sldId id="275" r:id="rId20"/>
    <p:sldId id="262" r:id="rId21"/>
    <p:sldId id="271" r:id="rId22"/>
    <p:sldId id="278" r:id="rId23"/>
    <p:sldId id="279" r:id="rId24"/>
    <p:sldId id="264"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218E6-399F-415B-93B5-EECFAB245134}" type="doc">
      <dgm:prSet loTypeId="urn:microsoft.com/office/officeart/2005/8/layout/vList3" loCatId="list" qsTypeId="urn:microsoft.com/office/officeart/2005/8/quickstyle/simple1" qsCatId="simple" csTypeId="urn:microsoft.com/office/officeart/2005/8/colors/colorful4" csCatId="colorful" phldr="1"/>
      <dgm:spPr/>
    </dgm:pt>
    <dgm:pt modelId="{03DCC58D-7C55-485F-B97F-75F0AF1AD043}">
      <dgm:prSet phldrT="[Text]" custT="1"/>
      <dgm:spPr/>
      <dgm:t>
        <a:bodyPr/>
        <a:lstStyle/>
        <a:p>
          <a:pPr algn="just"/>
          <a:r>
            <a:rPr lang="vi-VN" sz="2000" dirty="0">
              <a:solidFill>
                <a:schemeClr val="tx1"/>
              </a:solidFill>
              <a:latin typeface="Arial" panose="020B0604020202020204" pitchFamily="34" charset="0"/>
              <a:cs typeface="Arial" panose="020B0604020202020204" pitchFamily="34" charset="0"/>
            </a:rPr>
            <a:t>a) Người tự chủ biết tự kiểm chế những ham muốn của bản thân ;</a:t>
          </a:r>
          <a:endParaRPr lang="en-US" sz="2000" dirty="0">
            <a:solidFill>
              <a:schemeClr val="tx1"/>
            </a:solidFill>
            <a:latin typeface="Arial" panose="020B0604020202020204" pitchFamily="34" charset="0"/>
            <a:cs typeface="Arial" panose="020B0604020202020204" pitchFamily="34" charset="0"/>
          </a:endParaRPr>
        </a:p>
      </dgm:t>
    </dgm:pt>
    <dgm:pt modelId="{ECCF90C5-1989-44CF-9C1A-0165E4E1F799}" type="parTrans" cxnId="{995A2B0E-3D4B-4512-A84F-AB9D412415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76F23F4-2ED2-4D13-A4CD-9AB2B1EE34BC}" type="sibTrans" cxnId="{995A2B0E-3D4B-4512-A84F-AB9D412415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881C1B8-749D-429F-9039-5EC82F8329CE}">
      <dgm:prSet custT="1"/>
      <dgm:spPr/>
      <dgm:t>
        <a:bodyPr/>
        <a:lstStyle/>
        <a:p>
          <a:pPr algn="just"/>
          <a:r>
            <a:rPr lang="en-US" sz="2000" dirty="0">
              <a:solidFill>
                <a:schemeClr val="tx1"/>
              </a:solidFill>
              <a:latin typeface="Arial" panose="020B0604020202020204" pitchFamily="34" charset="0"/>
              <a:cs typeface="Arial" panose="020B0604020202020204" pitchFamily="34" charset="0"/>
            </a:rPr>
            <a:t>b) </a:t>
          </a:r>
          <a:r>
            <a:rPr lang="en-US" sz="2000" dirty="0" err="1">
              <a:solidFill>
                <a:schemeClr val="tx1"/>
              </a:solidFill>
              <a:latin typeface="Arial" panose="020B0604020202020204" pitchFamily="34" charset="0"/>
              <a:cs typeface="Arial" panose="020B0604020202020204" pitchFamily="34" charset="0"/>
            </a:rPr>
            <a:t>Không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nên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nóng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nảy</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vội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vàng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trong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hành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động</a:t>
          </a:r>
          <a:r>
            <a:rPr lang="en-US" sz="2000" dirty="0">
              <a:solidFill>
                <a:schemeClr val="tx1"/>
              </a:solidFill>
              <a:latin typeface="Arial" panose="020B0604020202020204" pitchFamily="34" charset="0"/>
              <a:cs typeface="Arial" panose="020B0604020202020204" pitchFamily="34" charset="0"/>
            </a:rPr>
            <a:t> ;</a:t>
          </a:r>
        </a:p>
      </dgm:t>
    </dgm:pt>
    <dgm:pt modelId="{E77668BE-54F3-4679-8EDC-45DEAD7E22E9}" type="parTrans" cxnId="{E4C5578E-EA46-4854-8150-9497BD4D0F8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0064817-B801-41EE-A6F8-9E0E0D196430}" type="sibTrans" cxnId="{E4C5578E-EA46-4854-8150-9497BD4D0F8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2092855-E78D-4651-B0CA-0C60ACD4FC59}">
      <dgm:prSet custT="1"/>
      <dgm:spPr/>
      <dgm:t>
        <a:bodyPr/>
        <a:lstStyle/>
        <a:p>
          <a:pPr algn="just"/>
          <a:r>
            <a:rPr lang="vi-VN" sz="2000" dirty="0">
              <a:solidFill>
                <a:schemeClr val="tx1"/>
              </a:solidFill>
              <a:latin typeface="Arial" panose="020B0604020202020204" pitchFamily="34" charset="0"/>
              <a:cs typeface="Arial" panose="020B0604020202020204" pitchFamily="34" charset="0"/>
            </a:rPr>
            <a:t>c) Người tự chủ luôn hành động theo ý mình ;</a:t>
          </a:r>
          <a:endParaRPr lang="en-US" sz="2000" dirty="0">
            <a:solidFill>
              <a:schemeClr val="tx1"/>
            </a:solidFill>
            <a:latin typeface="Arial" panose="020B0604020202020204" pitchFamily="34" charset="0"/>
            <a:cs typeface="Arial" panose="020B0604020202020204" pitchFamily="34" charset="0"/>
          </a:endParaRPr>
        </a:p>
      </dgm:t>
    </dgm:pt>
    <dgm:pt modelId="{22C157E9-3F96-42E4-A520-70274A40B3BB}" type="parTrans" cxnId="{83D3520C-9B39-4BEE-B869-30178B5EA20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9870B51-2580-4195-B33E-6F7201ED524D}" type="sibTrans" cxnId="{83D3520C-9B39-4BEE-B869-30178B5EA20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8C1AB08-5CC6-42BC-86BD-DE0109BFA080}">
      <dgm:prSet custT="1"/>
      <dgm:spPr/>
      <dgm:t>
        <a:bodyPr/>
        <a:lstStyle/>
        <a:p>
          <a:pPr algn="just"/>
          <a:r>
            <a:rPr lang="en-US" sz="2000" dirty="0">
              <a:solidFill>
                <a:schemeClr val="tx1"/>
              </a:solidFill>
              <a:latin typeface="Arial" panose="020B0604020202020204" pitchFamily="34" charset="0"/>
              <a:cs typeface="Arial" panose="020B0604020202020204" pitchFamily="34" charset="0"/>
            </a:rPr>
            <a:t>d) </a:t>
          </a:r>
          <a:r>
            <a:rPr lang="en-US" sz="2000" dirty="0" err="1">
              <a:solidFill>
                <a:schemeClr val="tx1"/>
              </a:solidFill>
              <a:latin typeface="Arial" panose="020B0604020202020204" pitchFamily="34" charset="0"/>
              <a:cs typeface="Arial" panose="020B0604020202020204" pitchFamily="34" charset="0"/>
            </a:rPr>
            <a:t>Cần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biết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điều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chỉnh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hành</a:t>
          </a:r>
          <a:r>
            <a:rPr lang="en-US" sz="2000" dirty="0">
              <a:solidFill>
                <a:schemeClr val="tx1"/>
              </a:solidFill>
              <a:latin typeface="Arial" panose="020B0604020202020204" pitchFamily="34" charset="0"/>
              <a:cs typeface="Arial" panose="020B0604020202020204" pitchFamily="34" charset="0"/>
            </a:rPr>
            <a:t> vi </a:t>
          </a:r>
          <a:r>
            <a:rPr lang="en-US" sz="2000" dirty="0" err="1">
              <a:solidFill>
                <a:schemeClr val="tx1"/>
              </a:solidFill>
              <a:latin typeface="Arial" panose="020B0604020202020204" pitchFamily="34" charset="0"/>
              <a:cs typeface="Arial" panose="020B0604020202020204" pitchFamily="34" charset="0"/>
            </a:rPr>
            <a:t>của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mình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trong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tình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huống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khác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nhau</a:t>
          </a:r>
          <a:r>
            <a:rPr lang="en-US" sz="2000" dirty="0">
              <a:solidFill>
                <a:schemeClr val="tx1"/>
              </a:solidFill>
              <a:latin typeface="Arial" panose="020B0604020202020204" pitchFamily="34" charset="0"/>
              <a:cs typeface="Arial" panose="020B0604020202020204" pitchFamily="34" charset="0"/>
            </a:rPr>
            <a:t> ;</a:t>
          </a:r>
        </a:p>
      </dgm:t>
    </dgm:pt>
    <dgm:pt modelId="{32160997-929B-4DED-AA3B-545306E41F18}" type="parTrans" cxnId="{EB35BEE9-496C-408E-BDD4-43EACCFDD71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00D64E9-3A7D-4E4E-B9F3-912E3142430D}" type="sibTrans" cxnId="{EB35BEE9-496C-408E-BDD4-43EACCFDD71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0CE00A0-B13D-4A2E-AE0E-08184D3BECE4}">
      <dgm:prSet custT="1"/>
      <dgm:spPr/>
      <dgm:t>
        <a:bodyPr/>
        <a:lstStyle/>
        <a:p>
          <a:pPr algn="just"/>
          <a:r>
            <a:rPr lang="vi-VN" sz="2000" dirty="0">
              <a:solidFill>
                <a:schemeClr val="tx1"/>
              </a:solidFill>
              <a:latin typeface="Arial" panose="020B0604020202020204" pitchFamily="34" charset="0"/>
              <a:cs typeface="Arial" panose="020B0604020202020204" pitchFamily="34" charset="0"/>
            </a:rPr>
            <a:t>đ) Người có tính tự chủ không cần quan tâm đến hoàn cảnh và đối tượng giao tiếp ;</a:t>
          </a:r>
          <a:endParaRPr lang="en-US" sz="2000" dirty="0">
            <a:solidFill>
              <a:schemeClr val="tx1"/>
            </a:solidFill>
            <a:latin typeface="Arial" panose="020B0604020202020204" pitchFamily="34" charset="0"/>
            <a:cs typeface="Arial" panose="020B0604020202020204" pitchFamily="34" charset="0"/>
          </a:endParaRPr>
        </a:p>
      </dgm:t>
    </dgm:pt>
    <dgm:pt modelId="{293CF763-95AB-4910-9AE4-981CFF4A71BA}" type="parTrans" cxnId="{7AD64FBE-7AAA-46AE-9CEC-8E8C1ADCC9E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35ED63D-FF0C-4790-9349-51FD381318F3}" type="sibTrans" cxnId="{7AD64FBE-7AAA-46AE-9CEC-8E8C1ADCC9E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10E2028-6AA8-4FB1-AF79-21AE1200A5C8}">
      <dgm:prSet custT="1"/>
      <dgm:spPr/>
      <dgm:t>
        <a:bodyPr/>
        <a:lstStyle/>
        <a:p>
          <a:pPr algn="just"/>
          <a:r>
            <a:rPr lang="vi-VN" sz="2000" dirty="0">
              <a:solidFill>
                <a:schemeClr val="tx1"/>
              </a:solidFill>
              <a:latin typeface="Arial" panose="020B0604020202020204" pitchFamily="34" charset="0"/>
              <a:cs typeface="Arial" panose="020B0604020202020204" pitchFamily="34" charset="0"/>
            </a:rPr>
            <a:t>e) Cần giữ thái độ ôn hoà, từ tốn trong giao tiếp với người khác.</a:t>
          </a:r>
          <a:endParaRPr lang="en-US" sz="2000" dirty="0">
            <a:solidFill>
              <a:schemeClr val="tx1"/>
            </a:solidFill>
            <a:latin typeface="Arial" panose="020B0604020202020204" pitchFamily="34" charset="0"/>
            <a:cs typeface="Arial" panose="020B0604020202020204" pitchFamily="34" charset="0"/>
          </a:endParaRPr>
        </a:p>
      </dgm:t>
    </dgm:pt>
    <dgm:pt modelId="{2D3E1E8A-AAF3-4B2C-86C4-873CDFFDC4FA}" type="parTrans" cxnId="{6D788022-D09B-49EB-ADAB-20FD8D9187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AC766E7C-070E-4B58-BA77-3CC556A53F6B}" type="sibTrans" cxnId="{6D788022-D09B-49EB-ADAB-20FD8D9187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EA3DAAFE-CF81-4256-9590-A3E30447F9F0}" type="pres">
      <dgm:prSet presAssocID="{E7B218E6-399F-415B-93B5-EECFAB245134}" presName="linearFlow" presStyleCnt="0">
        <dgm:presLayoutVars>
          <dgm:dir/>
          <dgm:resizeHandles val="exact"/>
        </dgm:presLayoutVars>
      </dgm:prSet>
      <dgm:spPr/>
    </dgm:pt>
    <dgm:pt modelId="{07F2DA61-E6AD-40BF-AAE3-90D5C28B3EAE}" type="pres">
      <dgm:prSet presAssocID="{03DCC58D-7C55-485F-B97F-75F0AF1AD043}" presName="composite" presStyleCnt="0"/>
      <dgm:spPr/>
    </dgm:pt>
    <dgm:pt modelId="{CAF99FD3-C258-4607-8497-49EA59DDBFB5}" type="pres">
      <dgm:prSet presAssocID="{03DCC58D-7C55-485F-B97F-75F0AF1AD043}" presName="imgShp" presStyleLbl="fgImgPlace1" presStyleIdx="0" presStyleCnt="6" custLinFactX="-68548" custLinFactNeighborX="-100000" custLinFactNeighborY="88931"/>
      <dgm:spPr/>
    </dgm:pt>
    <dgm:pt modelId="{79BC15C9-27D7-4A3A-968D-60C07F6465BA}" type="pres">
      <dgm:prSet presAssocID="{03DCC58D-7C55-485F-B97F-75F0AF1AD043}" presName="txShp" presStyleLbl="node1" presStyleIdx="0" presStyleCnt="6" custScaleX="138455" custLinFactNeighborX="-565" custLinFactNeighborY="99387">
        <dgm:presLayoutVars>
          <dgm:bulletEnabled val="1"/>
        </dgm:presLayoutVars>
      </dgm:prSet>
      <dgm:spPr/>
    </dgm:pt>
    <dgm:pt modelId="{15658BFC-538F-4635-9DCB-AA9606E84D16}" type="pres">
      <dgm:prSet presAssocID="{376F23F4-2ED2-4D13-A4CD-9AB2B1EE34BC}" presName="spacing" presStyleCnt="0"/>
      <dgm:spPr/>
    </dgm:pt>
    <dgm:pt modelId="{77285CEF-0A0C-4051-BEDB-6B8274D797FD}" type="pres">
      <dgm:prSet presAssocID="{5881C1B8-749D-429F-9039-5EC82F8329CE}" presName="composite" presStyleCnt="0"/>
      <dgm:spPr/>
    </dgm:pt>
    <dgm:pt modelId="{BC99155B-7020-450F-9524-5F174AB7BA48}" type="pres">
      <dgm:prSet presAssocID="{5881C1B8-749D-429F-9039-5EC82F8329CE}" presName="imgShp" presStyleLbl="fgImgPlace1" presStyleIdx="1" presStyleCnt="6" custLinFactX="-66440" custLinFactNeighborX="-100000" custLinFactNeighborY="63959"/>
      <dgm:spPr/>
    </dgm:pt>
    <dgm:pt modelId="{825B0901-9B96-407B-88D9-2F0EA07FB867}" type="pres">
      <dgm:prSet presAssocID="{5881C1B8-749D-429F-9039-5EC82F8329CE}" presName="txShp" presStyleLbl="node1" presStyleIdx="1" presStyleCnt="6" custScaleX="138455" custLinFactNeighborX="-175" custLinFactNeighborY="74042">
        <dgm:presLayoutVars>
          <dgm:bulletEnabled val="1"/>
        </dgm:presLayoutVars>
      </dgm:prSet>
      <dgm:spPr/>
    </dgm:pt>
    <dgm:pt modelId="{E1D451B1-2E4E-4CB0-B465-4BF59115D72F}" type="pres">
      <dgm:prSet presAssocID="{F0064817-B801-41EE-A6F8-9E0E0D196430}" presName="spacing" presStyleCnt="0"/>
      <dgm:spPr/>
    </dgm:pt>
    <dgm:pt modelId="{1705FDF0-F117-438F-9E97-808B602C0BA2}" type="pres">
      <dgm:prSet presAssocID="{32092855-E78D-4651-B0CA-0C60ACD4FC59}" presName="composite" presStyleCnt="0"/>
      <dgm:spPr/>
    </dgm:pt>
    <dgm:pt modelId="{67A28E8F-81F1-47B4-8D2D-7930CE029D81}" type="pres">
      <dgm:prSet presAssocID="{32092855-E78D-4651-B0CA-0C60ACD4FC59}" presName="imgShp" presStyleLbl="fgImgPlace1" presStyleIdx="2" presStyleCnt="6" custLinFactX="-51693" custLinFactNeighborX="-100000" custLinFactNeighborY="37127"/>
      <dgm:spPr/>
    </dgm:pt>
    <dgm:pt modelId="{2512ED3B-E6AC-45CD-8FAD-FD6F9B38442D}" type="pres">
      <dgm:prSet presAssocID="{32092855-E78D-4651-B0CA-0C60ACD4FC59}" presName="txShp" presStyleLbl="node1" presStyleIdx="2" presStyleCnt="6" custScaleX="138455" custLinFactNeighborX="-308" custLinFactNeighborY="45539">
        <dgm:presLayoutVars>
          <dgm:bulletEnabled val="1"/>
        </dgm:presLayoutVars>
      </dgm:prSet>
      <dgm:spPr/>
    </dgm:pt>
    <dgm:pt modelId="{0F409D1B-D3F6-40D2-9B1D-ACE81437AC6D}" type="pres">
      <dgm:prSet presAssocID="{59870B51-2580-4195-B33E-6F7201ED524D}" presName="spacing" presStyleCnt="0"/>
      <dgm:spPr/>
    </dgm:pt>
    <dgm:pt modelId="{0BCEC500-7189-4BD7-BA65-C2195E4F7767}" type="pres">
      <dgm:prSet presAssocID="{08C1AB08-5CC6-42BC-86BD-DE0109BFA080}" presName="composite" presStyleCnt="0"/>
      <dgm:spPr/>
    </dgm:pt>
    <dgm:pt modelId="{72456736-8471-4FE1-AA64-A7AB192A8E01}" type="pres">
      <dgm:prSet presAssocID="{08C1AB08-5CC6-42BC-86BD-DE0109BFA080}" presName="imgShp" presStyleLbl="fgImgPlace1" presStyleIdx="3" presStyleCnt="6" custLinFactX="-100000" custLinFactNeighborX="-113592"/>
      <dgm:spPr/>
    </dgm:pt>
    <dgm:pt modelId="{5512E0C5-D2C0-47E4-BE02-63D4F01D4527}" type="pres">
      <dgm:prSet presAssocID="{08C1AB08-5CC6-42BC-86BD-DE0109BFA080}" presName="txShp" presStyleLbl="node1" presStyleIdx="3" presStyleCnt="6" custScaleX="138455" custLinFactNeighborX="11" custLinFactNeighborY="36161">
        <dgm:presLayoutVars>
          <dgm:bulletEnabled val="1"/>
        </dgm:presLayoutVars>
      </dgm:prSet>
      <dgm:spPr/>
    </dgm:pt>
    <dgm:pt modelId="{7380EF35-7F4F-4CAC-BD2B-34D1FBA79259}" type="pres">
      <dgm:prSet presAssocID="{000D64E9-3A7D-4E4E-B9F3-912E3142430D}" presName="spacing" presStyleCnt="0"/>
      <dgm:spPr/>
    </dgm:pt>
    <dgm:pt modelId="{A2952CF6-CC91-4C71-A39B-6615FCF49695}" type="pres">
      <dgm:prSet presAssocID="{90CE00A0-B13D-4A2E-AE0E-08184D3BECE4}" presName="composite" presStyleCnt="0"/>
      <dgm:spPr/>
    </dgm:pt>
    <dgm:pt modelId="{5C7E2AC4-BE07-449D-A2BD-ABEF7452894D}" type="pres">
      <dgm:prSet presAssocID="{90CE00A0-B13D-4A2E-AE0E-08184D3BECE4}" presName="imgShp" presStyleLbl="fgImgPlace1" presStyleIdx="4" presStyleCnt="6" custLinFactX="-100000" custLinFactNeighborX="-113592"/>
      <dgm:spPr/>
    </dgm:pt>
    <dgm:pt modelId="{373BC118-D2A4-43E4-9C55-1306373EA821}" type="pres">
      <dgm:prSet presAssocID="{90CE00A0-B13D-4A2E-AE0E-08184D3BECE4}" presName="txShp" presStyleLbl="node1" presStyleIdx="4" presStyleCnt="6" custScaleX="138455" custLinFactNeighborX="11" custLinFactNeighborY="15547">
        <dgm:presLayoutVars>
          <dgm:bulletEnabled val="1"/>
        </dgm:presLayoutVars>
      </dgm:prSet>
      <dgm:spPr/>
    </dgm:pt>
    <dgm:pt modelId="{C1C0FF96-7739-4A39-8AA5-18E59BBC09C9}" type="pres">
      <dgm:prSet presAssocID="{335ED63D-FF0C-4790-9349-51FD381318F3}" presName="spacing" presStyleCnt="0"/>
      <dgm:spPr/>
    </dgm:pt>
    <dgm:pt modelId="{22F88CA3-F85D-4794-99F3-67CFE4434FC5}" type="pres">
      <dgm:prSet presAssocID="{910E2028-6AA8-4FB1-AF79-21AE1200A5C8}" presName="composite" presStyleCnt="0"/>
      <dgm:spPr/>
    </dgm:pt>
    <dgm:pt modelId="{23ADDFA2-A684-47BA-A7E9-D93D819815AF}" type="pres">
      <dgm:prSet presAssocID="{910E2028-6AA8-4FB1-AF79-21AE1200A5C8}" presName="imgShp" presStyleLbl="fgImgPlace1" presStyleIdx="5" presStyleCnt="6" custLinFactX="-100000" custLinFactNeighborX="-113592"/>
      <dgm:spPr/>
    </dgm:pt>
    <dgm:pt modelId="{947425F4-AEAF-4C09-A760-768C8E57FE3B}" type="pres">
      <dgm:prSet presAssocID="{910E2028-6AA8-4FB1-AF79-21AE1200A5C8}" presName="txShp" presStyleLbl="node1" presStyleIdx="5" presStyleCnt="6" custScaleX="138455">
        <dgm:presLayoutVars>
          <dgm:bulletEnabled val="1"/>
        </dgm:presLayoutVars>
      </dgm:prSet>
      <dgm:spPr/>
    </dgm:pt>
  </dgm:ptLst>
  <dgm:cxnLst>
    <dgm:cxn modelId="{E2E9ED03-1574-4288-9452-D092D39261FD}" type="presOf" srcId="{E7B218E6-399F-415B-93B5-EECFAB245134}" destId="{EA3DAAFE-CF81-4256-9590-A3E30447F9F0}" srcOrd="0" destOrd="0" presId="urn:microsoft.com/office/officeart/2005/8/layout/vList3"/>
    <dgm:cxn modelId="{83D3520C-9B39-4BEE-B869-30178B5EA204}" srcId="{E7B218E6-399F-415B-93B5-EECFAB245134}" destId="{32092855-E78D-4651-B0CA-0C60ACD4FC59}" srcOrd="2" destOrd="0" parTransId="{22C157E9-3F96-42E4-A520-70274A40B3BB}" sibTransId="{59870B51-2580-4195-B33E-6F7201ED524D}"/>
    <dgm:cxn modelId="{995A2B0E-3D4B-4512-A84F-AB9D41241506}" srcId="{E7B218E6-399F-415B-93B5-EECFAB245134}" destId="{03DCC58D-7C55-485F-B97F-75F0AF1AD043}" srcOrd="0" destOrd="0" parTransId="{ECCF90C5-1989-44CF-9C1A-0165E4E1F799}" sibTransId="{376F23F4-2ED2-4D13-A4CD-9AB2B1EE34BC}"/>
    <dgm:cxn modelId="{4010D714-B6E0-4789-B9A7-896602C0E7A5}" type="presOf" srcId="{910E2028-6AA8-4FB1-AF79-21AE1200A5C8}" destId="{947425F4-AEAF-4C09-A760-768C8E57FE3B}" srcOrd="0" destOrd="0" presId="urn:microsoft.com/office/officeart/2005/8/layout/vList3"/>
    <dgm:cxn modelId="{6D788022-D09B-49EB-ADAB-20FD8D918706}" srcId="{E7B218E6-399F-415B-93B5-EECFAB245134}" destId="{910E2028-6AA8-4FB1-AF79-21AE1200A5C8}" srcOrd="5" destOrd="0" parTransId="{2D3E1E8A-AAF3-4B2C-86C4-873CDFFDC4FA}" sibTransId="{AC766E7C-070E-4B58-BA77-3CC556A53F6B}"/>
    <dgm:cxn modelId="{EC5B004A-324A-498E-B335-4660FBDD577D}" type="presOf" srcId="{32092855-E78D-4651-B0CA-0C60ACD4FC59}" destId="{2512ED3B-E6AC-45CD-8FAD-FD6F9B38442D}" srcOrd="0" destOrd="0" presId="urn:microsoft.com/office/officeart/2005/8/layout/vList3"/>
    <dgm:cxn modelId="{36006373-FD89-4B8E-AAB1-EE2FE4271DF1}" type="presOf" srcId="{03DCC58D-7C55-485F-B97F-75F0AF1AD043}" destId="{79BC15C9-27D7-4A3A-968D-60C07F6465BA}" srcOrd="0" destOrd="0" presId="urn:microsoft.com/office/officeart/2005/8/layout/vList3"/>
    <dgm:cxn modelId="{86C46279-86A0-467A-86C3-42FF3D27E96A}" type="presOf" srcId="{90CE00A0-B13D-4A2E-AE0E-08184D3BECE4}" destId="{373BC118-D2A4-43E4-9C55-1306373EA821}" srcOrd="0" destOrd="0" presId="urn:microsoft.com/office/officeart/2005/8/layout/vList3"/>
    <dgm:cxn modelId="{32A7218D-0F04-4EA3-B249-D6711BFB1D3F}" type="presOf" srcId="{5881C1B8-749D-429F-9039-5EC82F8329CE}" destId="{825B0901-9B96-407B-88D9-2F0EA07FB867}" srcOrd="0" destOrd="0" presId="urn:microsoft.com/office/officeart/2005/8/layout/vList3"/>
    <dgm:cxn modelId="{E4C5578E-EA46-4854-8150-9497BD4D0F8F}" srcId="{E7B218E6-399F-415B-93B5-EECFAB245134}" destId="{5881C1B8-749D-429F-9039-5EC82F8329CE}" srcOrd="1" destOrd="0" parTransId="{E77668BE-54F3-4679-8EDC-45DEAD7E22E9}" sibTransId="{F0064817-B801-41EE-A6F8-9E0E0D196430}"/>
    <dgm:cxn modelId="{7AD64FBE-7AAA-46AE-9CEC-8E8C1ADCC9E5}" srcId="{E7B218E6-399F-415B-93B5-EECFAB245134}" destId="{90CE00A0-B13D-4A2E-AE0E-08184D3BECE4}" srcOrd="4" destOrd="0" parTransId="{293CF763-95AB-4910-9AE4-981CFF4A71BA}" sibTransId="{335ED63D-FF0C-4790-9349-51FD381318F3}"/>
    <dgm:cxn modelId="{A823EEDC-09A0-43F1-B04F-FAB332E8801B}" type="presOf" srcId="{08C1AB08-5CC6-42BC-86BD-DE0109BFA080}" destId="{5512E0C5-D2C0-47E4-BE02-63D4F01D4527}" srcOrd="0" destOrd="0" presId="urn:microsoft.com/office/officeart/2005/8/layout/vList3"/>
    <dgm:cxn modelId="{EB35BEE9-496C-408E-BDD4-43EACCFDD71E}" srcId="{E7B218E6-399F-415B-93B5-EECFAB245134}" destId="{08C1AB08-5CC6-42BC-86BD-DE0109BFA080}" srcOrd="3" destOrd="0" parTransId="{32160997-929B-4DED-AA3B-545306E41F18}" sibTransId="{000D64E9-3A7D-4E4E-B9F3-912E3142430D}"/>
    <dgm:cxn modelId="{6C8EC72C-2A37-41E7-8C9D-898A35395F0E}" type="presParOf" srcId="{EA3DAAFE-CF81-4256-9590-A3E30447F9F0}" destId="{07F2DA61-E6AD-40BF-AAE3-90D5C28B3EAE}" srcOrd="0" destOrd="0" presId="urn:microsoft.com/office/officeart/2005/8/layout/vList3"/>
    <dgm:cxn modelId="{7CDBAD19-6B84-469E-AE30-3F1510CA1E06}" type="presParOf" srcId="{07F2DA61-E6AD-40BF-AAE3-90D5C28B3EAE}" destId="{CAF99FD3-C258-4607-8497-49EA59DDBFB5}" srcOrd="0" destOrd="0" presId="urn:microsoft.com/office/officeart/2005/8/layout/vList3"/>
    <dgm:cxn modelId="{4017F436-7EBE-457F-830B-0DC38D92E6CA}" type="presParOf" srcId="{07F2DA61-E6AD-40BF-AAE3-90D5C28B3EAE}" destId="{79BC15C9-27D7-4A3A-968D-60C07F6465BA}" srcOrd="1" destOrd="0" presId="urn:microsoft.com/office/officeart/2005/8/layout/vList3"/>
    <dgm:cxn modelId="{07156BFA-AC77-4C9D-99A5-2DE5774EF34B}" type="presParOf" srcId="{EA3DAAFE-CF81-4256-9590-A3E30447F9F0}" destId="{15658BFC-538F-4635-9DCB-AA9606E84D16}" srcOrd="1" destOrd="0" presId="urn:microsoft.com/office/officeart/2005/8/layout/vList3"/>
    <dgm:cxn modelId="{AB168079-DDF1-47EC-BEA8-5954DC3A2247}" type="presParOf" srcId="{EA3DAAFE-CF81-4256-9590-A3E30447F9F0}" destId="{77285CEF-0A0C-4051-BEDB-6B8274D797FD}" srcOrd="2" destOrd="0" presId="urn:microsoft.com/office/officeart/2005/8/layout/vList3"/>
    <dgm:cxn modelId="{DAE8D581-9026-4BC2-8009-86C4FF5541D1}" type="presParOf" srcId="{77285CEF-0A0C-4051-BEDB-6B8274D797FD}" destId="{BC99155B-7020-450F-9524-5F174AB7BA48}" srcOrd="0" destOrd="0" presId="urn:microsoft.com/office/officeart/2005/8/layout/vList3"/>
    <dgm:cxn modelId="{7AAB8B39-2F25-4F9E-ADEF-D6E6C5A8AAA2}" type="presParOf" srcId="{77285CEF-0A0C-4051-BEDB-6B8274D797FD}" destId="{825B0901-9B96-407B-88D9-2F0EA07FB867}" srcOrd="1" destOrd="0" presId="urn:microsoft.com/office/officeart/2005/8/layout/vList3"/>
    <dgm:cxn modelId="{C1A8D00D-F279-4FFA-8D0E-D76AFBED990E}" type="presParOf" srcId="{EA3DAAFE-CF81-4256-9590-A3E30447F9F0}" destId="{E1D451B1-2E4E-4CB0-B465-4BF59115D72F}" srcOrd="3" destOrd="0" presId="urn:microsoft.com/office/officeart/2005/8/layout/vList3"/>
    <dgm:cxn modelId="{22AF385F-6D69-4C09-8A69-E3938CBC839A}" type="presParOf" srcId="{EA3DAAFE-CF81-4256-9590-A3E30447F9F0}" destId="{1705FDF0-F117-438F-9E97-808B602C0BA2}" srcOrd="4" destOrd="0" presId="urn:microsoft.com/office/officeart/2005/8/layout/vList3"/>
    <dgm:cxn modelId="{D2F4B22A-F335-47F9-A2F8-793EBA087228}" type="presParOf" srcId="{1705FDF0-F117-438F-9E97-808B602C0BA2}" destId="{67A28E8F-81F1-47B4-8D2D-7930CE029D81}" srcOrd="0" destOrd="0" presId="urn:microsoft.com/office/officeart/2005/8/layout/vList3"/>
    <dgm:cxn modelId="{1409AD05-D7EA-4E3D-89B5-7B3095E18780}" type="presParOf" srcId="{1705FDF0-F117-438F-9E97-808B602C0BA2}" destId="{2512ED3B-E6AC-45CD-8FAD-FD6F9B38442D}" srcOrd="1" destOrd="0" presId="urn:microsoft.com/office/officeart/2005/8/layout/vList3"/>
    <dgm:cxn modelId="{40FB6FBF-6B31-42E7-B319-70C881665083}" type="presParOf" srcId="{EA3DAAFE-CF81-4256-9590-A3E30447F9F0}" destId="{0F409D1B-D3F6-40D2-9B1D-ACE81437AC6D}" srcOrd="5" destOrd="0" presId="urn:microsoft.com/office/officeart/2005/8/layout/vList3"/>
    <dgm:cxn modelId="{DEDCD482-FCEB-4D91-80F2-605C1ED191CA}" type="presParOf" srcId="{EA3DAAFE-CF81-4256-9590-A3E30447F9F0}" destId="{0BCEC500-7189-4BD7-BA65-C2195E4F7767}" srcOrd="6" destOrd="0" presId="urn:microsoft.com/office/officeart/2005/8/layout/vList3"/>
    <dgm:cxn modelId="{8DA05E0A-9352-438C-B389-23ED02956CE4}" type="presParOf" srcId="{0BCEC500-7189-4BD7-BA65-C2195E4F7767}" destId="{72456736-8471-4FE1-AA64-A7AB192A8E01}" srcOrd="0" destOrd="0" presId="urn:microsoft.com/office/officeart/2005/8/layout/vList3"/>
    <dgm:cxn modelId="{5DFD8C89-A9C1-4732-B52C-24DA865D9654}" type="presParOf" srcId="{0BCEC500-7189-4BD7-BA65-C2195E4F7767}" destId="{5512E0C5-D2C0-47E4-BE02-63D4F01D4527}" srcOrd="1" destOrd="0" presId="urn:microsoft.com/office/officeart/2005/8/layout/vList3"/>
    <dgm:cxn modelId="{16D743EF-AC1B-4742-9869-F7741572AA58}" type="presParOf" srcId="{EA3DAAFE-CF81-4256-9590-A3E30447F9F0}" destId="{7380EF35-7F4F-4CAC-BD2B-34D1FBA79259}" srcOrd="7" destOrd="0" presId="urn:microsoft.com/office/officeart/2005/8/layout/vList3"/>
    <dgm:cxn modelId="{0688BD8D-6E70-480F-8E97-6942277F21D3}" type="presParOf" srcId="{EA3DAAFE-CF81-4256-9590-A3E30447F9F0}" destId="{A2952CF6-CC91-4C71-A39B-6615FCF49695}" srcOrd="8" destOrd="0" presId="urn:microsoft.com/office/officeart/2005/8/layout/vList3"/>
    <dgm:cxn modelId="{20B4E938-167B-4022-B3F3-CFCEFF8AE419}" type="presParOf" srcId="{A2952CF6-CC91-4C71-A39B-6615FCF49695}" destId="{5C7E2AC4-BE07-449D-A2BD-ABEF7452894D}" srcOrd="0" destOrd="0" presId="urn:microsoft.com/office/officeart/2005/8/layout/vList3"/>
    <dgm:cxn modelId="{F0C373A0-6C0A-4036-A84C-1095478F781B}" type="presParOf" srcId="{A2952CF6-CC91-4C71-A39B-6615FCF49695}" destId="{373BC118-D2A4-43E4-9C55-1306373EA821}" srcOrd="1" destOrd="0" presId="urn:microsoft.com/office/officeart/2005/8/layout/vList3"/>
    <dgm:cxn modelId="{D600FF29-8D99-48DD-9C5C-DBE63B493103}" type="presParOf" srcId="{EA3DAAFE-CF81-4256-9590-A3E30447F9F0}" destId="{C1C0FF96-7739-4A39-8AA5-18E59BBC09C9}" srcOrd="9" destOrd="0" presId="urn:microsoft.com/office/officeart/2005/8/layout/vList3"/>
    <dgm:cxn modelId="{C08F6FFA-1987-460E-A2D5-E1E7676348FF}" type="presParOf" srcId="{EA3DAAFE-CF81-4256-9590-A3E30447F9F0}" destId="{22F88CA3-F85D-4794-99F3-67CFE4434FC5}" srcOrd="10" destOrd="0" presId="urn:microsoft.com/office/officeart/2005/8/layout/vList3"/>
    <dgm:cxn modelId="{16F99175-73B3-43C9-A83E-B1207B29EB5B}" type="presParOf" srcId="{22F88CA3-F85D-4794-99F3-67CFE4434FC5}" destId="{23ADDFA2-A684-47BA-A7E9-D93D819815AF}" srcOrd="0" destOrd="0" presId="urn:microsoft.com/office/officeart/2005/8/layout/vList3"/>
    <dgm:cxn modelId="{6E133D09-D131-464F-B3BB-D5BE9DA3F7D8}" type="presParOf" srcId="{22F88CA3-F85D-4794-99F3-67CFE4434FC5}" destId="{947425F4-AEAF-4C09-A760-768C8E57FE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C15C9-27D7-4A3A-968D-60C07F6465BA}">
      <dsp:nvSpPr>
        <dsp:cNvPr id="0" name=""/>
        <dsp:cNvSpPr/>
      </dsp:nvSpPr>
      <dsp:spPr>
        <a:xfrm rot="10800000">
          <a:off x="321888" y="751136"/>
          <a:ext cx="8260088" cy="7557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263" tIns="76200" rIns="142240" bIns="76200" numCol="1" spcCol="1270" anchor="ctr" anchorCtr="0">
          <a:noAutofit/>
        </a:bodyPr>
        <a:lstStyle/>
        <a:p>
          <a:pPr marL="0" lvl="0" indent="0" algn="just" defTabSz="889000">
            <a:lnSpc>
              <a:spcPct val="90000"/>
            </a:lnSpc>
            <a:spcBef>
              <a:spcPct val="0"/>
            </a:spcBef>
            <a:spcAft>
              <a:spcPct val="35000"/>
            </a:spcAft>
            <a:buNone/>
          </a:pPr>
          <a:r>
            <a:rPr lang="vi-VN" sz="2000" kern="1200" dirty="0">
              <a:solidFill>
                <a:schemeClr val="tx1"/>
              </a:solidFill>
              <a:latin typeface="Arial" panose="020B0604020202020204" pitchFamily="34" charset="0"/>
              <a:cs typeface="Arial" panose="020B0604020202020204" pitchFamily="34" charset="0"/>
            </a:rPr>
            <a:t>a) Người tự chủ biết tự kiểm chế những ham muốn của bản thân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510825" y="751136"/>
        <a:ext cx="8071151" cy="755747"/>
      </dsp:txXfrm>
    </dsp:sp>
    <dsp:sp modelId="{CAF99FD3-C258-4607-8497-49EA59DDBFB5}">
      <dsp:nvSpPr>
        <dsp:cNvPr id="0" name=""/>
        <dsp:cNvSpPr/>
      </dsp:nvSpPr>
      <dsp:spPr>
        <a:xfrm>
          <a:off x="0" y="672115"/>
          <a:ext cx="755747" cy="7557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5B0901-9B96-407B-88D9-2F0EA07FB867}">
      <dsp:nvSpPr>
        <dsp:cNvPr id="0" name=""/>
        <dsp:cNvSpPr/>
      </dsp:nvSpPr>
      <dsp:spPr>
        <a:xfrm rot="10800000">
          <a:off x="345155" y="1540935"/>
          <a:ext cx="8260088" cy="755747"/>
        </a:xfrm>
        <a:prstGeom prst="homePlate">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263" tIns="76200" rIns="142240" bIns="76200" numCol="1" spcCol="1270" anchor="ctr" anchorCtr="0">
          <a:noAutofit/>
        </a:bodyPr>
        <a:lstStyle/>
        <a:p>
          <a:pPr marL="0" lvl="0" indent="0" algn="just"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b) </a:t>
          </a:r>
          <a:r>
            <a:rPr lang="en-US" sz="2000" kern="1200" dirty="0" err="1">
              <a:solidFill>
                <a:schemeClr val="tx1"/>
              </a:solidFill>
              <a:latin typeface="Arial" panose="020B0604020202020204" pitchFamily="34" charset="0"/>
              <a:cs typeface="Arial" panose="020B0604020202020204" pitchFamily="34" charset="0"/>
            </a:rPr>
            <a:t>Không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nên</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nóng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nảy</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vội</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vàng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trong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hành</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động</a:t>
          </a:r>
          <a:r>
            <a:rPr lang="en-US" sz="2000" kern="1200" dirty="0">
              <a:solidFill>
                <a:schemeClr val="tx1"/>
              </a:solidFill>
              <a:latin typeface="Arial" panose="020B0604020202020204" pitchFamily="34" charset="0"/>
              <a:cs typeface="Arial" panose="020B0604020202020204" pitchFamily="34" charset="0"/>
            </a:rPr>
            <a:t> ;</a:t>
          </a:r>
        </a:p>
      </dsp:txBody>
      <dsp:txXfrm rot="10800000">
        <a:off x="534092" y="1540935"/>
        <a:ext cx="8071151" cy="755747"/>
      </dsp:txXfrm>
    </dsp:sp>
    <dsp:sp modelId="{BC99155B-7020-450F-9524-5F174AB7BA48}">
      <dsp:nvSpPr>
        <dsp:cNvPr id="0" name=""/>
        <dsp:cNvSpPr/>
      </dsp:nvSpPr>
      <dsp:spPr>
        <a:xfrm>
          <a:off x="0" y="1464733"/>
          <a:ext cx="755747" cy="755747"/>
        </a:xfrm>
        <a:prstGeom prst="ellipse">
          <a:avLst/>
        </a:prstGeom>
        <a:solidFill>
          <a:schemeClr val="accent4">
            <a:tint val="50000"/>
            <a:hueOff val="-796256"/>
            <a:satOff val="4522"/>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2ED3B-E6AC-45CD-8FAD-FD6F9B38442D}">
      <dsp:nvSpPr>
        <dsp:cNvPr id="0" name=""/>
        <dsp:cNvSpPr/>
      </dsp:nvSpPr>
      <dsp:spPr>
        <a:xfrm rot="10800000">
          <a:off x="337220" y="2306867"/>
          <a:ext cx="8260088" cy="755747"/>
        </a:xfrm>
        <a:prstGeom prst="homePlate">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263" tIns="76200" rIns="142240" bIns="76200" numCol="1" spcCol="1270" anchor="ctr" anchorCtr="0">
          <a:noAutofit/>
        </a:bodyPr>
        <a:lstStyle/>
        <a:p>
          <a:pPr marL="0" lvl="0" indent="0" algn="just" defTabSz="889000">
            <a:lnSpc>
              <a:spcPct val="90000"/>
            </a:lnSpc>
            <a:spcBef>
              <a:spcPct val="0"/>
            </a:spcBef>
            <a:spcAft>
              <a:spcPct val="35000"/>
            </a:spcAft>
            <a:buNone/>
          </a:pPr>
          <a:r>
            <a:rPr lang="vi-VN" sz="2000" kern="1200" dirty="0">
              <a:solidFill>
                <a:schemeClr val="tx1"/>
              </a:solidFill>
              <a:latin typeface="Arial" panose="020B0604020202020204" pitchFamily="34" charset="0"/>
              <a:cs typeface="Arial" panose="020B0604020202020204" pitchFamily="34" charset="0"/>
            </a:rPr>
            <a:t>c) Người tự chủ luôn hành động theo ý mình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526157" y="2306867"/>
        <a:ext cx="8071151" cy="755747"/>
      </dsp:txXfrm>
    </dsp:sp>
    <dsp:sp modelId="{67A28E8F-81F1-47B4-8D2D-7930CE029D81}">
      <dsp:nvSpPr>
        <dsp:cNvPr id="0" name=""/>
        <dsp:cNvSpPr/>
      </dsp:nvSpPr>
      <dsp:spPr>
        <a:xfrm>
          <a:off x="0" y="2243294"/>
          <a:ext cx="755747" cy="755747"/>
        </a:xfrm>
        <a:prstGeom prst="ellipse">
          <a:avLst/>
        </a:prstGeom>
        <a:solidFill>
          <a:schemeClr val="accent4">
            <a:tint val="50000"/>
            <a:hueOff val="-1592513"/>
            <a:satOff val="9044"/>
            <a:lumOff val="7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2E0C5-D2C0-47E4-BE02-63D4F01D4527}">
      <dsp:nvSpPr>
        <dsp:cNvPr id="0" name=""/>
        <dsp:cNvSpPr/>
      </dsp:nvSpPr>
      <dsp:spPr>
        <a:xfrm rot="10800000">
          <a:off x="356251" y="3217337"/>
          <a:ext cx="8260088" cy="755747"/>
        </a:xfrm>
        <a:prstGeom prst="homePlate">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263" tIns="76200" rIns="142240" bIns="76200" numCol="1" spcCol="1270" anchor="ctr" anchorCtr="0">
          <a:noAutofit/>
        </a:bodyPr>
        <a:lstStyle/>
        <a:p>
          <a:pPr marL="0" lvl="0" indent="0" algn="just"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d) </a:t>
          </a:r>
          <a:r>
            <a:rPr lang="en-US" sz="2000" kern="1200" dirty="0" err="1">
              <a:solidFill>
                <a:schemeClr val="tx1"/>
              </a:solidFill>
              <a:latin typeface="Arial" panose="020B0604020202020204" pitchFamily="34" charset="0"/>
              <a:cs typeface="Arial" panose="020B0604020202020204" pitchFamily="34" charset="0"/>
            </a:rPr>
            <a:t>Cần</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biết</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điều</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chỉnh</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thái</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độ</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hành</a:t>
          </a:r>
          <a:r>
            <a:rPr lang="en-US" sz="2000" kern="1200" dirty="0">
              <a:solidFill>
                <a:schemeClr val="tx1"/>
              </a:solidFill>
              <a:latin typeface="Arial" panose="020B0604020202020204" pitchFamily="34" charset="0"/>
              <a:cs typeface="Arial" panose="020B0604020202020204" pitchFamily="34" charset="0"/>
            </a:rPr>
            <a:t> vi </a:t>
          </a:r>
          <a:r>
            <a:rPr lang="en-US" sz="2000" kern="1200" dirty="0" err="1">
              <a:solidFill>
                <a:schemeClr val="tx1"/>
              </a:solidFill>
              <a:latin typeface="Arial" panose="020B0604020202020204" pitchFamily="34" charset="0"/>
              <a:cs typeface="Arial" panose="020B0604020202020204" pitchFamily="34" charset="0"/>
            </a:rPr>
            <a:t>của</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mình</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trong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các</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tình</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huống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khác</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nhau</a:t>
          </a:r>
          <a:r>
            <a:rPr lang="en-US" sz="2000" kern="1200" dirty="0">
              <a:solidFill>
                <a:schemeClr val="tx1"/>
              </a:solidFill>
              <a:latin typeface="Arial" panose="020B0604020202020204" pitchFamily="34" charset="0"/>
              <a:cs typeface="Arial" panose="020B0604020202020204" pitchFamily="34" charset="0"/>
            </a:rPr>
            <a:t> ;</a:t>
          </a:r>
        </a:p>
      </dsp:txBody>
      <dsp:txXfrm rot="10800000">
        <a:off x="545188" y="3217337"/>
        <a:ext cx="8071151" cy="755747"/>
      </dsp:txXfrm>
    </dsp:sp>
    <dsp:sp modelId="{72456736-8471-4FE1-AA64-A7AB192A8E01}">
      <dsp:nvSpPr>
        <dsp:cNvPr id="0" name=""/>
        <dsp:cNvSpPr/>
      </dsp:nvSpPr>
      <dsp:spPr>
        <a:xfrm>
          <a:off x="0" y="2944051"/>
          <a:ext cx="755747" cy="755747"/>
        </a:xfrm>
        <a:prstGeom prst="ellipse">
          <a:avLst/>
        </a:prstGeom>
        <a:solidFill>
          <a:schemeClr val="accent4">
            <a:tint val="50000"/>
            <a:hueOff val="-2388769"/>
            <a:satOff val="13566"/>
            <a:lumOff val="1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BC118-D2A4-43E4-9C55-1306373EA821}">
      <dsp:nvSpPr>
        <dsp:cNvPr id="0" name=""/>
        <dsp:cNvSpPr/>
      </dsp:nvSpPr>
      <dsp:spPr>
        <a:xfrm rot="10800000">
          <a:off x="356251" y="4042890"/>
          <a:ext cx="8260088" cy="755747"/>
        </a:xfrm>
        <a:prstGeom prst="homePlate">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263" tIns="76200" rIns="142240" bIns="76200" numCol="1" spcCol="1270" anchor="ctr" anchorCtr="0">
          <a:noAutofit/>
        </a:bodyPr>
        <a:lstStyle/>
        <a:p>
          <a:pPr marL="0" lvl="0" indent="0" algn="just" defTabSz="889000">
            <a:lnSpc>
              <a:spcPct val="90000"/>
            </a:lnSpc>
            <a:spcBef>
              <a:spcPct val="0"/>
            </a:spcBef>
            <a:spcAft>
              <a:spcPct val="35000"/>
            </a:spcAft>
            <a:buNone/>
          </a:pPr>
          <a:r>
            <a:rPr lang="vi-VN" sz="2000" kern="1200" dirty="0">
              <a:solidFill>
                <a:schemeClr val="tx1"/>
              </a:solidFill>
              <a:latin typeface="Arial" panose="020B0604020202020204" pitchFamily="34" charset="0"/>
              <a:cs typeface="Arial" panose="020B0604020202020204" pitchFamily="34" charset="0"/>
            </a:rPr>
            <a:t>đ) Người có tính tự chủ không cần quan tâm đến hoàn cảnh và đối tượng giao tiếp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545188" y="4042890"/>
        <a:ext cx="8071151" cy="755747"/>
      </dsp:txXfrm>
    </dsp:sp>
    <dsp:sp modelId="{5C7E2AC4-BE07-449D-A2BD-ABEF7452894D}">
      <dsp:nvSpPr>
        <dsp:cNvPr id="0" name=""/>
        <dsp:cNvSpPr/>
      </dsp:nvSpPr>
      <dsp:spPr>
        <a:xfrm>
          <a:off x="0" y="3925394"/>
          <a:ext cx="755747" cy="755747"/>
        </a:xfrm>
        <a:prstGeom prst="ellipse">
          <a:avLst/>
        </a:prstGeom>
        <a:solidFill>
          <a:schemeClr val="accent4">
            <a:tint val="50000"/>
            <a:hueOff val="-3185025"/>
            <a:satOff val="18088"/>
            <a:lumOff val="14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425F4-AEAF-4C09-A760-768C8E57FE3B}">
      <dsp:nvSpPr>
        <dsp:cNvPr id="0" name=""/>
        <dsp:cNvSpPr/>
      </dsp:nvSpPr>
      <dsp:spPr>
        <a:xfrm rot="10800000">
          <a:off x="355595" y="4906738"/>
          <a:ext cx="8260088" cy="755747"/>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263" tIns="76200" rIns="142240" bIns="76200" numCol="1" spcCol="1270" anchor="ctr" anchorCtr="0">
          <a:noAutofit/>
        </a:bodyPr>
        <a:lstStyle/>
        <a:p>
          <a:pPr marL="0" lvl="0" indent="0" algn="just" defTabSz="889000">
            <a:lnSpc>
              <a:spcPct val="90000"/>
            </a:lnSpc>
            <a:spcBef>
              <a:spcPct val="0"/>
            </a:spcBef>
            <a:spcAft>
              <a:spcPct val="35000"/>
            </a:spcAft>
            <a:buNone/>
          </a:pPr>
          <a:r>
            <a:rPr lang="vi-VN" sz="2000" kern="1200" dirty="0">
              <a:solidFill>
                <a:schemeClr val="tx1"/>
              </a:solidFill>
              <a:latin typeface="Arial" panose="020B0604020202020204" pitchFamily="34" charset="0"/>
              <a:cs typeface="Arial" panose="020B0604020202020204" pitchFamily="34" charset="0"/>
            </a:rPr>
            <a:t>e) Cần giữ thái độ ôn hoà, từ tốn trong giao tiếp với người khác.</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544532" y="4906738"/>
        <a:ext cx="8071151" cy="755747"/>
      </dsp:txXfrm>
    </dsp:sp>
    <dsp:sp modelId="{23ADDFA2-A684-47BA-A7E9-D93D819815AF}">
      <dsp:nvSpPr>
        <dsp:cNvPr id="0" name=""/>
        <dsp:cNvSpPr/>
      </dsp:nvSpPr>
      <dsp:spPr>
        <a:xfrm>
          <a:off x="0" y="4906738"/>
          <a:ext cx="755747" cy="755747"/>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603E0-D109-4691-8916-EE35CA0760E1}" type="datetimeFigureOut">
              <a:rPr lang="en-US" smtClean="0"/>
              <a:t>10/12/2022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C46A1-E5E8-4095-B768-0EE7C1CFF9E0}" type="slidenum">
              <a:rPr lang="en-US" smtClean="0"/>
              <a:t>‹#›</a:t>
            </a:fld>
            <a:endParaRPr lang="en-US"/>
          </a:p>
        </p:txBody>
      </p:sp>
    </p:spTree>
    <p:extLst>
      <p:ext uri="{BB962C8B-B14F-4D97-AF65-F5344CB8AC3E}">
        <p14:creationId xmlns:p14="http://schemas.microsoft.com/office/powerpoint/2010/main" val="225680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147006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Người</a:t>
            </a:r>
            <a:r>
              <a:rPr lang="en-US" baseline="0" dirty="0"/>
              <a:t> </a:t>
            </a:r>
            <a:r>
              <a:rPr lang="en-US" baseline="0" dirty="0" err="1"/>
              <a:t>soạn</a:t>
            </a:r>
            <a:r>
              <a:rPr lang="en-US" baseline="0" dirty="0"/>
              <a:t>: </a:t>
            </a:r>
            <a:r>
              <a:rPr lang="en-US" baseline="0" dirty="0" err="1"/>
              <a:t>Bùi</a:t>
            </a:r>
            <a:r>
              <a:rPr lang="en-US" baseline="0" dirty="0"/>
              <a:t> </a:t>
            </a:r>
            <a:r>
              <a:rPr lang="en-US" baseline="0" dirty="0" err="1"/>
              <a:t>Thị</a:t>
            </a:r>
            <a:r>
              <a:rPr lang="en-US" baseline="0" dirty="0"/>
              <a:t> </a:t>
            </a:r>
            <a:r>
              <a:rPr lang="en-US" baseline="0" dirty="0" err="1"/>
              <a:t>Đào</a:t>
            </a:r>
            <a:r>
              <a:rPr lang="en-US" baseline="0" dirty="0"/>
              <a:t>- </a:t>
            </a:r>
            <a:r>
              <a:rPr lang="en-US" baseline="0" dirty="0" err="1"/>
              <a:t>Trường</a:t>
            </a:r>
            <a:r>
              <a:rPr lang="en-US" baseline="0" dirty="0"/>
              <a:t> THCS </a:t>
            </a:r>
            <a:r>
              <a:rPr lang="en-US" baseline="0" dirty="0" err="1"/>
              <a:t>Đào</a:t>
            </a:r>
            <a:r>
              <a:rPr lang="en-US" baseline="0" dirty="0"/>
              <a:t> </a:t>
            </a:r>
            <a:r>
              <a:rPr lang="en-US" baseline="0" dirty="0" err="1"/>
              <a:t>Duy</a:t>
            </a:r>
            <a:r>
              <a:rPr lang="en-US" baseline="0" dirty="0"/>
              <a:t> </a:t>
            </a:r>
            <a:r>
              <a:rPr lang="en-US" baseline="0" dirty="0" err="1"/>
              <a:t>Từ</a:t>
            </a:r>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22</a:t>
            </a:fld>
            <a:endParaRPr lang="en-US"/>
          </a:p>
        </p:txBody>
      </p:sp>
    </p:spTree>
    <p:extLst>
      <p:ext uri="{BB962C8B-B14F-4D97-AF65-F5344CB8AC3E}">
        <p14:creationId xmlns:p14="http://schemas.microsoft.com/office/powerpoint/2010/main" val="375303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D631E-B2AB-48EE-A464-D99BDCF52D90}"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19282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4539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30333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32950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29484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D631E-B2AB-48EE-A464-D99BDCF52D90}"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71406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D631E-B2AB-48EE-A464-D99BDCF52D90}"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22074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D631E-B2AB-48EE-A464-D99BDCF52D90}"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48082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D631E-B2AB-48EE-A464-D99BDCF52D90}"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83822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07896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56179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D631E-B2AB-48EE-A464-D99BDCF52D90}" type="datetimeFigureOut">
              <a:rPr lang="en-US" smtClean="0"/>
              <a:t>10/12/2022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C19F-FB1A-4146-9A96-DE9EFC166E48}" type="slidenum">
              <a:rPr lang="en-US" smtClean="0"/>
              <a:t>‹#›</a:t>
            </a:fld>
            <a:endParaRPr lang="en-US"/>
          </a:p>
        </p:txBody>
      </p:sp>
    </p:spTree>
    <p:extLst>
      <p:ext uri="{BB962C8B-B14F-4D97-AF65-F5344CB8AC3E}">
        <p14:creationId xmlns:p14="http://schemas.microsoft.com/office/powerpoint/2010/main" val="213403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Vụ nữ sinh bị đánh hội đồng: Cảnh cáo, khiển trách 19 học sinh đánh nhau, cổ vũ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676"/>
            <a:ext cx="7924800" cy="57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4" name="TextBox 3"/>
          <p:cNvSpPr txBox="1"/>
          <p:nvPr/>
        </p:nvSpPr>
        <p:spPr>
          <a:xfrm>
            <a:off x="228600" y="1219200"/>
            <a:ext cx="3352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1.Khái </a:t>
            </a:r>
            <a:r>
              <a:rPr lang="en-US" sz="2400" b="1" u="sng" dirty="0" err="1">
                <a:latin typeface="Times New Roman" pitchFamily="18" charset="0"/>
                <a:cs typeface="Times New Roman" pitchFamily="18" charset="0"/>
              </a:rPr>
              <a:t>niệm</a:t>
            </a:r>
            <a:r>
              <a:rPr lang="en-US" sz="2400" b="1" u="sng" dirty="0">
                <a:latin typeface="Times New Roman" pitchFamily="18" charset="0"/>
                <a:cs typeface="Times New Roman" pitchFamily="18" charset="0"/>
              </a:rPr>
              <a:t>:</a:t>
            </a:r>
          </a:p>
        </p:txBody>
      </p:sp>
      <p:sp>
        <p:nvSpPr>
          <p:cNvPr id="2" name="TextBox 1"/>
          <p:cNvSpPr txBox="1"/>
          <p:nvPr/>
        </p:nvSpPr>
        <p:spPr>
          <a:xfrm>
            <a:off x="381000" y="1762656"/>
            <a:ext cx="13716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p>
        </p:txBody>
      </p:sp>
      <p:sp>
        <p:nvSpPr>
          <p:cNvPr id="5" name="TextBox 4"/>
          <p:cNvSpPr txBox="1"/>
          <p:nvPr/>
        </p:nvSpPr>
        <p:spPr>
          <a:xfrm>
            <a:off x="1536967" y="1784779"/>
            <a:ext cx="29718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a:t>
            </a:r>
          </a:p>
        </p:txBody>
      </p:sp>
      <p:sp>
        <p:nvSpPr>
          <p:cNvPr id="6" name="TextBox 5"/>
          <p:cNvSpPr txBox="1"/>
          <p:nvPr/>
        </p:nvSpPr>
        <p:spPr>
          <a:xfrm>
            <a:off x="228600" y="2221636"/>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2.Biểu </a:t>
            </a:r>
            <a:r>
              <a:rPr lang="en-US" sz="2400" b="1" u="sng" dirty="0" err="1">
                <a:latin typeface="Times New Roman" pitchFamily="18" charset="0"/>
                <a:cs typeface="Times New Roman" pitchFamily="18" charset="0"/>
              </a:rPr>
              <a:t>hiện</a:t>
            </a:r>
            <a:r>
              <a:rPr lang="en-US" sz="2400" b="1" u="sng" dirty="0">
                <a:latin typeface="Times New Roman" pitchFamily="18" charset="0"/>
                <a:cs typeface="Times New Roman" pitchFamily="18" charset="0"/>
              </a:rPr>
              <a:t>:</a:t>
            </a:r>
          </a:p>
        </p:txBody>
      </p:sp>
      <p:sp>
        <p:nvSpPr>
          <p:cNvPr id="7" name="TextBox 6"/>
          <p:cNvSpPr txBox="1"/>
          <p:nvPr/>
        </p:nvSpPr>
        <p:spPr>
          <a:xfrm>
            <a:off x="381000" y="2723076"/>
            <a:ext cx="17526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a:t>
            </a:r>
            <a:r>
              <a:rPr lang="en-US" sz="2400" b="1" dirty="0">
                <a:solidFill>
                  <a:srgbClr val="FF0000"/>
                </a:solidFill>
                <a:latin typeface="Times New Roman" pitchFamily="18" charset="0"/>
                <a:cs typeface="Times New Roman" pitchFamily="18" charset="0"/>
              </a:rPr>
              <a:t>:</a:t>
            </a:r>
          </a:p>
        </p:txBody>
      </p:sp>
      <p:sp>
        <p:nvSpPr>
          <p:cNvPr id="8" name="TextBox 7"/>
          <p:cNvSpPr txBox="1"/>
          <p:nvPr/>
        </p:nvSpPr>
        <p:spPr>
          <a:xfrm>
            <a:off x="398206" y="3505200"/>
            <a:ext cx="20193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a:t>
            </a:r>
          </a:p>
        </p:txBody>
      </p:sp>
      <p:sp>
        <p:nvSpPr>
          <p:cNvPr id="9" name="TextBox 8"/>
          <p:cNvSpPr txBox="1"/>
          <p:nvPr/>
        </p:nvSpPr>
        <p:spPr>
          <a:xfrm>
            <a:off x="341168" y="4336197"/>
            <a:ext cx="1832264"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t>
            </a:r>
            <a:r>
              <a:rPr lang="en-US" sz="2400" b="1" dirty="0">
                <a:solidFill>
                  <a:srgbClr val="FF0000"/>
                </a:solidFill>
                <a:latin typeface="Times New Roman" pitchFamily="18" charset="0"/>
                <a:cs typeface="Times New Roman" pitchFamily="18" charset="0"/>
              </a:rPr>
              <a:t>:</a:t>
            </a:r>
          </a:p>
        </p:txBody>
      </p:sp>
      <p:sp>
        <p:nvSpPr>
          <p:cNvPr id="10" name="Rectangle 9"/>
          <p:cNvSpPr/>
          <p:nvPr/>
        </p:nvSpPr>
        <p:spPr>
          <a:xfrm>
            <a:off x="1928919" y="2728623"/>
            <a:ext cx="1677062"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tĩnh</a:t>
            </a:r>
            <a:endParaRPr lang="en-US" sz="2400" b="1" dirty="0">
              <a:latin typeface="Times New Roman" pitchFamily="18" charset="0"/>
              <a:cs typeface="Times New Roman" pitchFamily="18" charset="0"/>
            </a:endParaRPr>
          </a:p>
        </p:txBody>
      </p:sp>
      <p:sp>
        <p:nvSpPr>
          <p:cNvPr id="11" name="Rectangle 10"/>
          <p:cNvSpPr/>
          <p:nvPr/>
        </p:nvSpPr>
        <p:spPr>
          <a:xfrm>
            <a:off x="1928919" y="3145200"/>
            <a:ext cx="1256306"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tin</a:t>
            </a:r>
            <a:endParaRPr lang="en-US" sz="2400" dirty="0"/>
          </a:p>
        </p:txBody>
      </p:sp>
      <p:sp>
        <p:nvSpPr>
          <p:cNvPr id="12" name="Rectangle 11"/>
          <p:cNvSpPr/>
          <p:nvPr/>
        </p:nvSpPr>
        <p:spPr>
          <a:xfrm>
            <a:off x="2246795" y="3505200"/>
            <a:ext cx="6638556" cy="830997"/>
          </a:xfrm>
          <a:prstGeom prst="rect">
            <a:avLst/>
          </a:prstGeom>
        </p:spPr>
        <p:txBody>
          <a:bodyPr wrap="square">
            <a:spAutoFit/>
          </a:bodyPr>
          <a:lstStyle/>
          <a:p>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endParaRPr lang="en-US" b="1" dirty="0">
              <a:solidFill>
                <a:srgbClr val="FF0000"/>
              </a:solidFill>
              <a:latin typeface="Times New Roman" pitchFamily="18" charset="0"/>
              <a:cs typeface="Times New Roman" pitchFamily="18" charset="0"/>
            </a:endParaRPr>
          </a:p>
        </p:txBody>
      </p:sp>
      <p:sp>
        <p:nvSpPr>
          <p:cNvPr id="13" name="Rectangle 12"/>
          <p:cNvSpPr/>
          <p:nvPr/>
        </p:nvSpPr>
        <p:spPr>
          <a:xfrm>
            <a:off x="2209924" y="4382363"/>
            <a:ext cx="6172076" cy="830997"/>
          </a:xfrm>
          <a:prstGeom prst="rect">
            <a:avLst/>
          </a:prstGeom>
        </p:spPr>
        <p:txBody>
          <a:bodyPr wrap="square">
            <a:spAutoFit/>
          </a:bodyPr>
          <a:lstStyle/>
          <a:p>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chắn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huống</a:t>
            </a:r>
            <a:r>
              <a:rPr lang="en-US" sz="2400" b="1" dirty="0">
                <a:latin typeface="Times New Roman" pitchFamily="18" charset="0"/>
                <a:cs typeface="Times New Roman" pitchFamily="18" charset="0"/>
              </a:rPr>
              <a:t>.</a:t>
            </a:r>
          </a:p>
        </p:txBody>
      </p:sp>
      <p:sp>
        <p:nvSpPr>
          <p:cNvPr id="15" name="TextBox 14"/>
          <p:cNvSpPr txBox="1"/>
          <p:nvPr/>
        </p:nvSpPr>
        <p:spPr>
          <a:xfrm>
            <a:off x="2586569" y="383232"/>
            <a:ext cx="5029200" cy="461665"/>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Tiết</a:t>
            </a:r>
            <a:r>
              <a:rPr lang="en-US" sz="2400" b="1" u="sng"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a:t>
            </a:r>
            <a:r>
              <a:rPr lang="en-US" sz="2400" b="1" dirty="0">
                <a:latin typeface="Times New Roman" pitchFamily="18" charset="0"/>
                <a:cs typeface="Times New Roman" pitchFamily="18" charset="0"/>
              </a:rPr>
              <a:t>:  TỰ CHỦ</a:t>
            </a:r>
            <a:endParaRPr lang="en-US" sz="2400" b="1" u="sng" dirty="0">
              <a:latin typeface="Times New Roman" pitchFamily="18" charset="0"/>
              <a:cs typeface="Times New Roman" pitchFamily="18" charset="0"/>
            </a:endParaRPr>
          </a:p>
        </p:txBody>
      </p:sp>
      <p:sp>
        <p:nvSpPr>
          <p:cNvPr id="16" name="TextBox 15"/>
          <p:cNvSpPr txBox="1"/>
          <p:nvPr/>
        </p:nvSpPr>
        <p:spPr>
          <a:xfrm>
            <a:off x="410496" y="5181600"/>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3.Ý </a:t>
            </a:r>
            <a:r>
              <a:rPr lang="en-US" sz="2400" b="1" u="sng" dirty="0" err="1">
                <a:latin typeface="Times New Roman" pitchFamily="18" charset="0"/>
                <a:cs typeface="Times New Roman" pitchFamily="18" charset="0"/>
              </a:rPr>
              <a:t>nghĩa</a:t>
            </a:r>
            <a:r>
              <a:rPr lang="en-US" sz="2400" b="1" u="sng" dirty="0">
                <a:latin typeface="Times New Roman" pitchFamily="18" charset="0"/>
                <a:cs typeface="Times New Roman" pitchFamily="18" charset="0"/>
              </a:rPr>
              <a:t>:</a:t>
            </a:r>
          </a:p>
        </p:txBody>
      </p:sp>
      <p:sp>
        <p:nvSpPr>
          <p:cNvPr id="17" name="TextBox 16"/>
          <p:cNvSpPr txBox="1"/>
          <p:nvPr/>
        </p:nvSpPr>
        <p:spPr>
          <a:xfrm>
            <a:off x="252850" y="766464"/>
            <a:ext cx="5029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II. NỘI DUNG BÀI HỌC</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5943032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2062103"/>
          </a:xfrm>
          <a:prstGeom prst="rect">
            <a:avLst/>
          </a:prstGeom>
        </p:spPr>
        <p:txBody>
          <a:bodyPr wrap="square">
            <a:spAutoFit/>
          </a:bodyPr>
          <a:lstStyle/>
          <a:p>
            <a:r>
              <a:rPr lang="nl-NL" sz="3200" b="1" dirty="0"/>
              <a:t>Câu 1:</a:t>
            </a:r>
            <a:r>
              <a:rPr lang="nl-NL" sz="3200" dirty="0"/>
              <a:t> Khi có người làm em giận, em sẽ xử sự như thế nào? </a:t>
            </a:r>
          </a:p>
          <a:p>
            <a:r>
              <a:rPr lang="nl-NL" sz="3200" dirty="0">
                <a:solidFill>
                  <a:srgbClr val="FF0000"/>
                </a:solidFill>
              </a:rPr>
              <a:t>Bình tĩnh, không nóng nãy, sau đó ôn tồn, mềm mỏng chỉ cho người đó thấy cái sai.</a:t>
            </a:r>
            <a:endParaRPr lang="en-US" sz="3200" dirty="0">
              <a:solidFill>
                <a:srgbClr val="FF0000"/>
              </a:solidFill>
            </a:endParaRPr>
          </a:p>
        </p:txBody>
      </p:sp>
      <p:sp>
        <p:nvSpPr>
          <p:cNvPr id="7" name="Rectangle 6"/>
          <p:cNvSpPr/>
          <p:nvPr/>
        </p:nvSpPr>
        <p:spPr>
          <a:xfrm>
            <a:off x="469490" y="2590800"/>
            <a:ext cx="7639665" cy="1569660"/>
          </a:xfrm>
          <a:prstGeom prst="rect">
            <a:avLst/>
          </a:prstGeom>
        </p:spPr>
        <p:txBody>
          <a:bodyPr wrap="square">
            <a:spAutoFit/>
          </a:bodyPr>
          <a:lstStyle/>
          <a:p>
            <a:r>
              <a:rPr lang="nl-NL" sz="3200" b="1" dirty="0"/>
              <a:t>Câu 2: </a:t>
            </a:r>
            <a:r>
              <a:rPr lang="nl-NL" sz="3200" dirty="0"/>
              <a:t>Ba mẹ đã từng thất hứa với em chưa? Em có thái độ và suy nghĩ như thế nào về việc làm đó?</a:t>
            </a:r>
            <a:endParaRPr lang="en-US" sz="3200" dirty="0"/>
          </a:p>
        </p:txBody>
      </p:sp>
    </p:spTree>
    <p:extLst>
      <p:ext uri="{BB962C8B-B14F-4D97-AF65-F5344CB8AC3E}">
        <p14:creationId xmlns:p14="http://schemas.microsoft.com/office/powerpoint/2010/main" val="18711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HINH NEN POWERPOINT\hinh-nen-powerpoint-de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8"/>
            <a:ext cx="914400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User\Pictures\shi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47326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User\Pictures\dot tr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17893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TRANH GDCD\tu la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15027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388" y="1744663"/>
            <a:ext cx="1827212"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647950"/>
            <a:ext cx="15811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8662">
            <a:off x="2611438" y="2982913"/>
            <a:ext cx="2224087"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1852613"/>
            <a:ext cx="195421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350" y="2409825"/>
            <a:ext cx="2547938"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oup 9"/>
          <p:cNvGrpSpPr>
            <a:grpSpLocks/>
          </p:cNvGrpSpPr>
          <p:nvPr/>
        </p:nvGrpSpPr>
        <p:grpSpPr bwMode="auto">
          <a:xfrm>
            <a:off x="434975" y="425450"/>
            <a:ext cx="2190750" cy="3197225"/>
            <a:chOff x="72" y="1344"/>
            <a:chExt cx="1464" cy="2256"/>
          </a:xfrm>
        </p:grpSpPr>
        <p:pic>
          <p:nvPicPr>
            <p:cNvPr id="8214" name="Picture 10" descr="Từ cậu bé Nguyễn Ngọc Ký ngày nào vượt lên số phậ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 y="1344"/>
              <a:ext cx="144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Oval 11"/>
            <p:cNvSpPr>
              <a:spLocks noChangeArrowheads="1"/>
            </p:cNvSpPr>
            <p:nvPr/>
          </p:nvSpPr>
          <p:spPr bwMode="auto">
            <a:xfrm>
              <a:off x="72" y="3020"/>
              <a:ext cx="384" cy="3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spcBef>
                  <a:spcPct val="0"/>
                </a:spcBef>
                <a:buClrTx/>
                <a:buSzTx/>
                <a:buFontTx/>
                <a:buNone/>
              </a:pPr>
              <a:r>
                <a:rPr lang="en-US" altLang="en-US" sz="3200">
                  <a:solidFill>
                    <a:schemeClr val="bg2"/>
                  </a:solidFill>
                  <a:latin typeface="Times New Roman" pitchFamily="18" charset="0"/>
                </a:rPr>
                <a:t>1</a:t>
              </a:r>
            </a:p>
          </p:txBody>
        </p:sp>
      </p:grpSp>
      <p:grpSp>
        <p:nvGrpSpPr>
          <p:cNvPr id="17420" name="Group 12"/>
          <p:cNvGrpSpPr>
            <a:grpSpLocks/>
          </p:cNvGrpSpPr>
          <p:nvPr/>
        </p:nvGrpSpPr>
        <p:grpSpPr bwMode="auto">
          <a:xfrm>
            <a:off x="425450" y="3740150"/>
            <a:ext cx="2276475" cy="2735263"/>
            <a:chOff x="1632" y="1968"/>
            <a:chExt cx="1504" cy="2256"/>
          </a:xfrm>
        </p:grpSpPr>
        <p:pic>
          <p:nvPicPr>
            <p:cNvPr id="8212" name="Picture 13" descr="Báo Nhật viết bài về cô bé “xương thủy tinh” Nguyễn Phương A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1968"/>
              <a:ext cx="150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Oval 14"/>
            <p:cNvSpPr>
              <a:spLocks noChangeArrowheads="1"/>
            </p:cNvSpPr>
            <p:nvPr/>
          </p:nvSpPr>
          <p:spPr bwMode="auto">
            <a:xfrm>
              <a:off x="1665" y="3551"/>
              <a:ext cx="384" cy="3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spcBef>
                  <a:spcPct val="0"/>
                </a:spcBef>
                <a:buClrTx/>
                <a:buSzTx/>
                <a:buFontTx/>
                <a:buNone/>
              </a:pPr>
              <a:r>
                <a:rPr lang="en-US" altLang="en-US" sz="3200">
                  <a:solidFill>
                    <a:schemeClr val="bg2"/>
                  </a:solidFill>
                  <a:latin typeface="Times New Roman" pitchFamily="18" charset="0"/>
                </a:rPr>
                <a:t>2</a:t>
              </a:r>
            </a:p>
          </p:txBody>
        </p:sp>
      </p:grpSp>
      <p:grpSp>
        <p:nvGrpSpPr>
          <p:cNvPr id="17423" name="Group 15"/>
          <p:cNvGrpSpPr>
            <a:grpSpLocks/>
          </p:cNvGrpSpPr>
          <p:nvPr/>
        </p:nvGrpSpPr>
        <p:grpSpPr bwMode="auto">
          <a:xfrm>
            <a:off x="6108700" y="3478213"/>
            <a:ext cx="2881313" cy="2944812"/>
            <a:chOff x="3361" y="2033"/>
            <a:chExt cx="2172" cy="1631"/>
          </a:xfrm>
        </p:grpSpPr>
        <p:pic>
          <p:nvPicPr>
            <p:cNvPr id="8210" name="Picture 16" descr="Ảnh: ANT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1" y="2033"/>
              <a:ext cx="2172" cy="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Oval 17"/>
            <p:cNvSpPr>
              <a:spLocks noChangeArrowheads="1"/>
            </p:cNvSpPr>
            <p:nvPr/>
          </p:nvSpPr>
          <p:spPr bwMode="auto">
            <a:xfrm>
              <a:off x="5126" y="3242"/>
              <a:ext cx="300" cy="27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spcBef>
                  <a:spcPct val="0"/>
                </a:spcBef>
                <a:buClrTx/>
                <a:buSzTx/>
                <a:buFontTx/>
                <a:buNone/>
              </a:pPr>
              <a:r>
                <a:rPr lang="en-US" altLang="en-US" sz="3200">
                  <a:solidFill>
                    <a:schemeClr val="bg2"/>
                  </a:solidFill>
                  <a:latin typeface="Times New Roman" pitchFamily="18" charset="0"/>
                </a:rPr>
                <a:t>3</a:t>
              </a:r>
            </a:p>
          </p:txBody>
        </p:sp>
      </p:grpSp>
      <p:grpSp>
        <p:nvGrpSpPr>
          <p:cNvPr id="17426" name="Group 18"/>
          <p:cNvGrpSpPr>
            <a:grpSpLocks/>
          </p:cNvGrpSpPr>
          <p:nvPr/>
        </p:nvGrpSpPr>
        <p:grpSpPr bwMode="auto">
          <a:xfrm>
            <a:off x="6221413" y="290513"/>
            <a:ext cx="2779712" cy="3275012"/>
            <a:chOff x="3390" y="349"/>
            <a:chExt cx="2325" cy="1424"/>
          </a:xfrm>
        </p:grpSpPr>
        <p:pic>
          <p:nvPicPr>
            <p:cNvPr id="8208"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0" y="349"/>
              <a:ext cx="2316"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Oval 20"/>
            <p:cNvSpPr>
              <a:spLocks noChangeArrowheads="1"/>
            </p:cNvSpPr>
            <p:nvPr/>
          </p:nvSpPr>
          <p:spPr bwMode="auto">
            <a:xfrm>
              <a:off x="5331" y="1314"/>
              <a:ext cx="384"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spcBef>
                  <a:spcPct val="0"/>
                </a:spcBef>
                <a:buClrTx/>
                <a:buSzTx/>
                <a:buFontTx/>
                <a:buNone/>
              </a:pPr>
              <a:r>
                <a:rPr lang="en-US" altLang="en-US" sz="3200">
                  <a:solidFill>
                    <a:schemeClr val="bg2"/>
                  </a:solidFill>
                  <a:latin typeface="Times New Roman" pitchFamily="18" charset="0"/>
                </a:rPr>
                <a:t>4</a:t>
              </a:r>
            </a:p>
          </p:txBody>
        </p:sp>
      </p:grpSp>
      <p:sp>
        <p:nvSpPr>
          <p:cNvPr id="17431" name="Text Box 23"/>
          <p:cNvSpPr txBox="1">
            <a:spLocks noChangeArrowheads="1"/>
          </p:cNvSpPr>
          <p:nvPr/>
        </p:nvSpPr>
        <p:spPr bwMode="auto">
          <a:xfrm>
            <a:off x="2625725" y="152400"/>
            <a:ext cx="362267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lgn="just">
              <a:spcBef>
                <a:spcPct val="0"/>
              </a:spcBef>
              <a:buClrTx/>
              <a:buSzTx/>
              <a:buFont typeface="Wingdings" pitchFamily="2" charset="2"/>
              <a:buNone/>
            </a:pPr>
            <a:r>
              <a:rPr lang="en-US" altLang="en-US" sz="2400" b="1">
                <a:solidFill>
                  <a:srgbClr val="0000FF"/>
                </a:solidFill>
                <a:latin typeface="Times New Roman" pitchFamily="18" charset="0"/>
              </a:rPr>
              <a:t>1. Nguyễn Ngọc Ký</a:t>
            </a:r>
          </a:p>
          <a:p>
            <a:pPr algn="just">
              <a:spcBef>
                <a:spcPct val="0"/>
              </a:spcBef>
              <a:buClrTx/>
              <a:buSzTx/>
              <a:buFont typeface="Wingdings" pitchFamily="2" charset="2"/>
              <a:buNone/>
            </a:pPr>
            <a:r>
              <a:rPr lang="en-US" altLang="en-US" sz="2400" b="1">
                <a:solidFill>
                  <a:srgbClr val="0000FF"/>
                </a:solidFill>
                <a:latin typeface="Times New Roman" pitchFamily="18" charset="0"/>
              </a:rPr>
              <a:t>2. Nguyễn Công Hùng</a:t>
            </a:r>
          </a:p>
          <a:p>
            <a:pPr algn="just">
              <a:spcBef>
                <a:spcPct val="0"/>
              </a:spcBef>
              <a:buClrTx/>
              <a:buSzTx/>
              <a:buFont typeface="Wingdings" pitchFamily="2" charset="2"/>
              <a:buNone/>
            </a:pPr>
            <a:r>
              <a:rPr lang="en-US" altLang="en-US" sz="2400" b="1">
                <a:solidFill>
                  <a:srgbClr val="0000FF"/>
                </a:solidFill>
                <a:latin typeface="Times New Roman" pitchFamily="18" charset="0"/>
              </a:rPr>
              <a:t>3.Nguyễn Phương Anh</a:t>
            </a:r>
          </a:p>
          <a:p>
            <a:pPr algn="just">
              <a:spcBef>
                <a:spcPct val="0"/>
              </a:spcBef>
              <a:buClrTx/>
              <a:buSzTx/>
              <a:buFont typeface="Wingdings" pitchFamily="2" charset="2"/>
              <a:buNone/>
            </a:pPr>
            <a:r>
              <a:rPr lang="en-US" altLang="en-US" sz="2400" b="1">
                <a:solidFill>
                  <a:srgbClr val="0000FF"/>
                </a:solidFill>
                <a:latin typeface="Times New Roman" pitchFamily="18" charset="0"/>
              </a:rPr>
              <a:t>4.Nguyễn Thị Cao Nguyên</a:t>
            </a:r>
            <a:r>
              <a:rPr lang="en-US" altLang="en-US" sz="2400" b="1">
                <a:solidFill>
                  <a:schemeClr val="tx2"/>
                </a:solidFill>
                <a:latin typeface="Times New Roman" pitchFamily="18" charset="0"/>
              </a:rPr>
              <a:t> </a:t>
            </a:r>
          </a:p>
        </p:txBody>
      </p:sp>
      <p:sp>
        <p:nvSpPr>
          <p:cNvPr id="17432" name="Text Box 24"/>
          <p:cNvSpPr txBox="1">
            <a:spLocks noChangeArrowheads="1"/>
          </p:cNvSpPr>
          <p:nvPr/>
        </p:nvSpPr>
        <p:spPr bwMode="auto">
          <a:xfrm>
            <a:off x="330200" y="3219450"/>
            <a:ext cx="2295525"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lgn="just">
              <a:spcBef>
                <a:spcPct val="50000"/>
              </a:spcBef>
              <a:buClrTx/>
              <a:buSzTx/>
              <a:buFont typeface="Wingdings" pitchFamily="2" charset="2"/>
              <a:buNone/>
            </a:pPr>
            <a:r>
              <a:rPr lang="en-US" altLang="en-US" sz="2400" b="1">
                <a:solidFill>
                  <a:srgbClr val="FF0000"/>
                </a:solidFill>
                <a:latin typeface="Times New Roman" pitchFamily="18" charset="0"/>
              </a:rPr>
              <a:t> </a:t>
            </a:r>
            <a:r>
              <a:rPr lang="en-US" altLang="en-US" sz="2200" b="1">
                <a:solidFill>
                  <a:srgbClr val="F00006"/>
                </a:solidFill>
                <a:latin typeface="Times New Roman" pitchFamily="18" charset="0"/>
              </a:rPr>
              <a:t>Nguyễn Ngọc Ký</a:t>
            </a:r>
          </a:p>
        </p:txBody>
      </p:sp>
      <p:sp>
        <p:nvSpPr>
          <p:cNvPr id="17433" name="Text Box 25"/>
          <p:cNvSpPr txBox="1">
            <a:spLocks noChangeArrowheads="1"/>
          </p:cNvSpPr>
          <p:nvPr/>
        </p:nvSpPr>
        <p:spPr bwMode="auto">
          <a:xfrm>
            <a:off x="190500" y="6078538"/>
            <a:ext cx="2990850" cy="4619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lgn="just">
              <a:spcBef>
                <a:spcPct val="50000"/>
              </a:spcBef>
              <a:buClrTx/>
              <a:buSzTx/>
              <a:buFont typeface="Wingdings" pitchFamily="2" charset="2"/>
              <a:buNone/>
            </a:pPr>
            <a:r>
              <a:rPr lang="en-US" altLang="en-US" sz="2400" b="1">
                <a:solidFill>
                  <a:srgbClr val="0000FF"/>
                </a:solidFill>
                <a:latin typeface="Times New Roman" pitchFamily="18" charset="0"/>
              </a:rPr>
              <a:t> </a:t>
            </a:r>
            <a:r>
              <a:rPr lang="en-US" altLang="en-US" sz="2400" b="1">
                <a:solidFill>
                  <a:srgbClr val="FF0000"/>
                </a:solidFill>
                <a:latin typeface="Times New Roman" pitchFamily="18" charset="0"/>
              </a:rPr>
              <a:t>Nguyễn Phương Anh</a:t>
            </a:r>
          </a:p>
        </p:txBody>
      </p:sp>
      <p:sp>
        <p:nvSpPr>
          <p:cNvPr id="17434" name="Text Box 26"/>
          <p:cNvSpPr txBox="1">
            <a:spLocks noChangeArrowheads="1"/>
          </p:cNvSpPr>
          <p:nvPr/>
        </p:nvSpPr>
        <p:spPr bwMode="auto">
          <a:xfrm>
            <a:off x="6070600" y="6216650"/>
            <a:ext cx="2930525"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lgn="just">
              <a:spcBef>
                <a:spcPct val="50000"/>
              </a:spcBef>
              <a:buClrTx/>
              <a:buSzTx/>
              <a:buFont typeface="Wingdings" pitchFamily="2" charset="2"/>
              <a:buNone/>
            </a:pPr>
            <a:r>
              <a:rPr lang="en-US" altLang="en-US" sz="2400" b="1">
                <a:solidFill>
                  <a:srgbClr val="0000FF"/>
                </a:solidFill>
                <a:latin typeface="Times New Roman" pitchFamily="18" charset="0"/>
              </a:rPr>
              <a:t> </a:t>
            </a:r>
            <a:r>
              <a:rPr lang="en-US" altLang="en-US" sz="2400" b="1">
                <a:solidFill>
                  <a:srgbClr val="FF0000"/>
                </a:solidFill>
                <a:latin typeface="Times New Roman" pitchFamily="18" charset="0"/>
              </a:rPr>
              <a:t>Nguyễn Công Hùng</a:t>
            </a:r>
          </a:p>
        </p:txBody>
      </p:sp>
      <p:sp>
        <p:nvSpPr>
          <p:cNvPr id="17435" name="Text Box 27"/>
          <p:cNvSpPr txBox="1">
            <a:spLocks noChangeArrowheads="1"/>
          </p:cNvSpPr>
          <p:nvPr/>
        </p:nvSpPr>
        <p:spPr bwMode="auto">
          <a:xfrm>
            <a:off x="5880100" y="3074988"/>
            <a:ext cx="3260725" cy="4619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spcBef>
                <a:spcPct val="20000"/>
              </a:spcBef>
              <a:buClr>
                <a:schemeClr val="tx2"/>
              </a:buClr>
              <a:buSzPct val="100000"/>
              <a:buChar char="•"/>
              <a:defRPr kumimoji="1" sz="2000">
                <a:solidFill>
                  <a:schemeClr val="tx1"/>
                </a:solidFill>
                <a:latin typeface="Arial" charset="0"/>
              </a:defRPr>
            </a:lvl4pPr>
            <a:lvl5pPr marL="2057400" indent="-228600">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lgn="just">
              <a:spcBef>
                <a:spcPct val="50000"/>
              </a:spcBef>
              <a:buClrTx/>
              <a:buSzTx/>
              <a:buFont typeface="Wingdings" pitchFamily="2" charset="2"/>
              <a:buNone/>
            </a:pPr>
            <a:r>
              <a:rPr lang="en-US" altLang="en-US" sz="2400" b="1">
                <a:solidFill>
                  <a:srgbClr val="0000FF"/>
                </a:solidFill>
                <a:latin typeface="Times New Roman" pitchFamily="18" charset="0"/>
              </a:rPr>
              <a:t> </a:t>
            </a:r>
            <a:r>
              <a:rPr lang="en-US" altLang="en-US" sz="2200" b="1">
                <a:solidFill>
                  <a:srgbClr val="FF0000"/>
                </a:solidFill>
                <a:latin typeface="Times New Roman" pitchFamily="18" charset="0"/>
              </a:rPr>
              <a:t>Nguyễn Thị Cao Nguyên</a:t>
            </a:r>
          </a:p>
        </p:txBody>
      </p:sp>
    </p:spTree>
    <p:extLst>
      <p:ext uri="{BB962C8B-B14F-4D97-AF65-F5344CB8AC3E}">
        <p14:creationId xmlns:p14="http://schemas.microsoft.com/office/powerpoint/2010/main" val="198992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out)">
                                      <p:cBhvr>
                                        <p:cTn id="7" dur="500"/>
                                        <p:tgtEl>
                                          <p:spTgt spid="17416"/>
                                        </p:tgtEl>
                                      </p:cBhvr>
                                    </p:animEffect>
                                  </p:childTnLst>
                                </p:cTn>
                              </p:par>
                              <p:par>
                                <p:cTn id="8" presetID="22" presetClass="entr" presetSubtype="2" fill="hold"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wipe(right)">
                                      <p:cBhvr>
                                        <p:cTn id="10" dur="500"/>
                                        <p:tgtEl>
                                          <p:spTgt spid="17415"/>
                                        </p:tgtEl>
                                      </p:cBhvr>
                                    </p:animEffect>
                                  </p:childTnLst>
                                </p:cTn>
                              </p:par>
                              <p:par>
                                <p:cTn id="11" presetID="22" presetClass="entr" presetSubtype="2"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wipe(right)">
                                      <p:cBhvr>
                                        <p:cTn id="13" dur="500"/>
                                        <p:tgtEl>
                                          <p:spTgt spid="17414"/>
                                        </p:tgtEl>
                                      </p:cBhvr>
                                    </p:animEffect>
                                  </p:childTnLst>
                                </p:cTn>
                              </p:par>
                              <p:par>
                                <p:cTn id="14" presetID="22" presetClass="entr" presetSubtype="8" fill="hold"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wipe(left)">
                                      <p:cBhvr>
                                        <p:cTn id="16" dur="500"/>
                                        <p:tgtEl>
                                          <p:spTgt spid="17413"/>
                                        </p:tgtEl>
                                      </p:cBhvr>
                                    </p:animEffect>
                                  </p:childTnLst>
                                </p:cTn>
                              </p:par>
                              <p:par>
                                <p:cTn id="17" presetID="22" presetClass="entr" presetSubtype="8" fill="hold" nodeType="with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wipe(left)">
                                      <p:cBhvr>
                                        <p:cTn id="19" dur="500"/>
                                        <p:tgtEl>
                                          <p:spTgt spid="17412"/>
                                        </p:tgtEl>
                                      </p:cBhvr>
                                    </p:animEffect>
                                  </p:childTnLst>
                                </p:cTn>
                              </p:par>
                              <p:par>
                                <p:cTn id="20" presetID="3" presetClass="entr" presetSubtype="10" fill="hold" nodeType="with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blinds(horizontal)">
                                      <p:cBhvr>
                                        <p:cTn id="22" dur="1000"/>
                                        <p:tgtEl>
                                          <p:spTgt spid="17417"/>
                                        </p:tgtEl>
                                      </p:cBhvr>
                                    </p:animEffect>
                                  </p:childTnLst>
                                </p:cTn>
                              </p:par>
                              <p:par>
                                <p:cTn id="23" presetID="3" presetClass="entr" presetSubtype="10" fill="hold" nodeType="withEffect">
                                  <p:stCondLst>
                                    <p:cond delay="0"/>
                                  </p:stCondLst>
                                  <p:childTnLst>
                                    <p:set>
                                      <p:cBhvr>
                                        <p:cTn id="24" dur="1" fill="hold">
                                          <p:stCondLst>
                                            <p:cond delay="0"/>
                                          </p:stCondLst>
                                        </p:cTn>
                                        <p:tgtEl>
                                          <p:spTgt spid="17420"/>
                                        </p:tgtEl>
                                        <p:attrNameLst>
                                          <p:attrName>style.visibility</p:attrName>
                                        </p:attrNameLst>
                                      </p:cBhvr>
                                      <p:to>
                                        <p:strVal val="visible"/>
                                      </p:to>
                                    </p:set>
                                    <p:animEffect transition="in" filter="blinds(horizontal)">
                                      <p:cBhvr>
                                        <p:cTn id="25" dur="1000"/>
                                        <p:tgtEl>
                                          <p:spTgt spid="17420"/>
                                        </p:tgtEl>
                                      </p:cBhvr>
                                    </p:animEffect>
                                  </p:childTnLst>
                                </p:cTn>
                              </p:par>
                              <p:par>
                                <p:cTn id="26" presetID="3" presetClass="entr" presetSubtype="10" fill="hold" nodeType="withEffect">
                                  <p:stCondLst>
                                    <p:cond delay="0"/>
                                  </p:stCondLst>
                                  <p:childTnLst>
                                    <p:set>
                                      <p:cBhvr>
                                        <p:cTn id="27" dur="1" fill="hold">
                                          <p:stCondLst>
                                            <p:cond delay="0"/>
                                          </p:stCondLst>
                                        </p:cTn>
                                        <p:tgtEl>
                                          <p:spTgt spid="17423"/>
                                        </p:tgtEl>
                                        <p:attrNameLst>
                                          <p:attrName>style.visibility</p:attrName>
                                        </p:attrNameLst>
                                      </p:cBhvr>
                                      <p:to>
                                        <p:strVal val="visible"/>
                                      </p:to>
                                    </p:set>
                                    <p:animEffect transition="in" filter="blinds(horizontal)">
                                      <p:cBhvr>
                                        <p:cTn id="28" dur="1000"/>
                                        <p:tgtEl>
                                          <p:spTgt spid="17423"/>
                                        </p:tgtEl>
                                      </p:cBhvr>
                                    </p:animEffect>
                                  </p:childTnLst>
                                </p:cTn>
                              </p:par>
                              <p:par>
                                <p:cTn id="29" presetID="3" presetClass="entr" presetSubtype="10" fill="hold" nodeType="withEffect">
                                  <p:stCondLst>
                                    <p:cond delay="0"/>
                                  </p:stCondLst>
                                  <p:childTnLst>
                                    <p:set>
                                      <p:cBhvr>
                                        <p:cTn id="30" dur="1" fill="hold">
                                          <p:stCondLst>
                                            <p:cond delay="0"/>
                                          </p:stCondLst>
                                        </p:cTn>
                                        <p:tgtEl>
                                          <p:spTgt spid="17426"/>
                                        </p:tgtEl>
                                        <p:attrNameLst>
                                          <p:attrName>style.visibility</p:attrName>
                                        </p:attrNameLst>
                                      </p:cBhvr>
                                      <p:to>
                                        <p:strVal val="visible"/>
                                      </p:to>
                                    </p:set>
                                    <p:animEffect transition="in" filter="blinds(horizontal)">
                                      <p:cBhvr>
                                        <p:cTn id="31" dur="1000"/>
                                        <p:tgtEl>
                                          <p:spTgt spid="174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7431"/>
                                        </p:tgtEl>
                                        <p:attrNameLst>
                                          <p:attrName>style.visibility</p:attrName>
                                        </p:attrNameLst>
                                      </p:cBhvr>
                                      <p:to>
                                        <p:strVal val="visible"/>
                                      </p:to>
                                    </p:set>
                                    <p:anim calcmode="discrete" valueType="clr">
                                      <p:cBhvr override="childStyle">
                                        <p:cTn id="36" dur="80"/>
                                        <p:tgtEl>
                                          <p:spTgt spid="174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7431"/>
                                        </p:tgtEl>
                                        <p:attrNameLst>
                                          <p:attrName>fillcolor</p:attrName>
                                        </p:attrNameLst>
                                      </p:cBhvr>
                                      <p:tavLst>
                                        <p:tav tm="0">
                                          <p:val>
                                            <p:clrVal>
                                              <a:schemeClr val="accent2"/>
                                            </p:clrVal>
                                          </p:val>
                                        </p:tav>
                                        <p:tav tm="50000">
                                          <p:val>
                                            <p:clrVal>
                                              <a:schemeClr val="hlink"/>
                                            </p:clrVal>
                                          </p:val>
                                        </p:tav>
                                      </p:tavLst>
                                    </p:anim>
                                    <p:set>
                                      <p:cBhvr>
                                        <p:cTn id="38" dur="80"/>
                                        <p:tgtEl>
                                          <p:spTgt spid="17431"/>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432"/>
                                        </p:tgtEl>
                                        <p:attrNameLst>
                                          <p:attrName>style.visibility</p:attrName>
                                        </p:attrNameLst>
                                      </p:cBhvr>
                                      <p:to>
                                        <p:strVal val="visible"/>
                                      </p:to>
                                    </p:set>
                                    <p:anim calcmode="discrete" valueType="clr">
                                      <p:cBhvr override="childStyle">
                                        <p:cTn id="43" dur="80"/>
                                        <p:tgtEl>
                                          <p:spTgt spid="1743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432"/>
                                        </p:tgtEl>
                                        <p:attrNameLst>
                                          <p:attrName>fillcolor</p:attrName>
                                        </p:attrNameLst>
                                      </p:cBhvr>
                                      <p:tavLst>
                                        <p:tav tm="0">
                                          <p:val>
                                            <p:clrVal>
                                              <a:schemeClr val="accent2"/>
                                            </p:clrVal>
                                          </p:val>
                                        </p:tav>
                                        <p:tav tm="50000">
                                          <p:val>
                                            <p:clrVal>
                                              <a:schemeClr val="hlink"/>
                                            </p:clrVal>
                                          </p:val>
                                        </p:tav>
                                      </p:tavLst>
                                    </p:anim>
                                    <p:set>
                                      <p:cBhvr>
                                        <p:cTn id="45" dur="80"/>
                                        <p:tgtEl>
                                          <p:spTgt spid="17432"/>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7433"/>
                                        </p:tgtEl>
                                        <p:attrNameLst>
                                          <p:attrName>style.visibility</p:attrName>
                                        </p:attrNameLst>
                                      </p:cBhvr>
                                      <p:to>
                                        <p:strVal val="visible"/>
                                      </p:to>
                                    </p:set>
                                    <p:anim calcmode="discrete" valueType="clr">
                                      <p:cBhvr override="childStyle">
                                        <p:cTn id="48" dur="80"/>
                                        <p:tgtEl>
                                          <p:spTgt spid="1743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33"/>
                                        </p:tgtEl>
                                        <p:attrNameLst>
                                          <p:attrName>fillcolor</p:attrName>
                                        </p:attrNameLst>
                                      </p:cBhvr>
                                      <p:tavLst>
                                        <p:tav tm="0">
                                          <p:val>
                                            <p:clrVal>
                                              <a:schemeClr val="accent2"/>
                                            </p:clrVal>
                                          </p:val>
                                        </p:tav>
                                        <p:tav tm="50000">
                                          <p:val>
                                            <p:clrVal>
                                              <a:schemeClr val="hlink"/>
                                            </p:clrVal>
                                          </p:val>
                                        </p:tav>
                                      </p:tavLst>
                                    </p:anim>
                                    <p:set>
                                      <p:cBhvr>
                                        <p:cTn id="50" dur="80"/>
                                        <p:tgtEl>
                                          <p:spTgt spid="17433"/>
                                        </p:tgtEl>
                                        <p:attrNameLst>
                                          <p:attrName>fill.type</p:attrName>
                                        </p:attrNameLst>
                                      </p:cBhvr>
                                      <p:to>
                                        <p:strVal val="solid"/>
                                      </p:to>
                                    </p:se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7434"/>
                                        </p:tgtEl>
                                        <p:attrNameLst>
                                          <p:attrName>style.visibility</p:attrName>
                                        </p:attrNameLst>
                                      </p:cBhvr>
                                      <p:to>
                                        <p:strVal val="visible"/>
                                      </p:to>
                                    </p:set>
                                    <p:anim calcmode="discrete" valueType="clr">
                                      <p:cBhvr override="childStyle">
                                        <p:cTn id="53" dur="80"/>
                                        <p:tgtEl>
                                          <p:spTgt spid="174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7434"/>
                                        </p:tgtEl>
                                        <p:attrNameLst>
                                          <p:attrName>fillcolor</p:attrName>
                                        </p:attrNameLst>
                                      </p:cBhvr>
                                      <p:tavLst>
                                        <p:tav tm="0">
                                          <p:val>
                                            <p:clrVal>
                                              <a:schemeClr val="accent2"/>
                                            </p:clrVal>
                                          </p:val>
                                        </p:tav>
                                        <p:tav tm="50000">
                                          <p:val>
                                            <p:clrVal>
                                              <a:schemeClr val="hlink"/>
                                            </p:clrVal>
                                          </p:val>
                                        </p:tav>
                                      </p:tavLst>
                                    </p:anim>
                                    <p:set>
                                      <p:cBhvr>
                                        <p:cTn id="55" dur="80"/>
                                        <p:tgtEl>
                                          <p:spTgt spid="17434"/>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7435"/>
                                        </p:tgtEl>
                                        <p:attrNameLst>
                                          <p:attrName>style.visibility</p:attrName>
                                        </p:attrNameLst>
                                      </p:cBhvr>
                                      <p:to>
                                        <p:strVal val="visible"/>
                                      </p:to>
                                    </p:set>
                                    <p:anim calcmode="discrete" valueType="clr">
                                      <p:cBhvr override="childStyle">
                                        <p:cTn id="58" dur="80"/>
                                        <p:tgtEl>
                                          <p:spTgt spid="1743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7435"/>
                                        </p:tgtEl>
                                        <p:attrNameLst>
                                          <p:attrName>fillcolor</p:attrName>
                                        </p:attrNameLst>
                                      </p:cBhvr>
                                      <p:tavLst>
                                        <p:tav tm="0">
                                          <p:val>
                                            <p:clrVal>
                                              <a:schemeClr val="accent2"/>
                                            </p:clrVal>
                                          </p:val>
                                        </p:tav>
                                        <p:tav tm="50000">
                                          <p:val>
                                            <p:clrVal>
                                              <a:schemeClr val="hlink"/>
                                            </p:clrVal>
                                          </p:val>
                                        </p:tav>
                                      </p:tavLst>
                                    </p:anim>
                                    <p:set>
                                      <p:cBhvr>
                                        <p:cTn id="60" dur="80"/>
                                        <p:tgtEl>
                                          <p:spTgt spid="17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p:bldP spid="17432" grpId="0" animBg="1"/>
      <p:bldP spid="17433" grpId="0" animBg="1"/>
      <p:bldP spid="17434" grpId="0" animBg="1"/>
      <p:bldP spid="174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wrap="square">
            <a:spAutoFit/>
          </a:bodyPr>
          <a:lstStyle/>
          <a:p>
            <a:r>
              <a:rPr lang="nl-NL" sz="2400" dirty="0"/>
              <a:t>?Vậy vì sao trong cuộc sống cần phải làm chủ bản thân?</a:t>
            </a:r>
            <a:endParaRPr lang="en-US" sz="2400" dirty="0"/>
          </a:p>
        </p:txBody>
      </p:sp>
      <p:sp>
        <p:nvSpPr>
          <p:cNvPr id="5" name="Content Placeholder 4"/>
          <p:cNvSpPr>
            <a:spLocks noGrp="1"/>
          </p:cNvSpPr>
          <p:nvPr>
            <p:ph idx="1"/>
          </p:nvPr>
        </p:nvSpPr>
        <p:spPr>
          <a:xfrm>
            <a:off x="685800" y="1143000"/>
            <a:ext cx="8229600" cy="369332"/>
          </a:xfrm>
          <a:prstGeom prst="rect">
            <a:avLst/>
          </a:prstGeom>
        </p:spPr>
        <p:txBody>
          <a:bodyPr wrap="square">
            <a:spAutoFit/>
          </a:bodyPr>
          <a:lstStyle/>
          <a:p>
            <a:pPr marL="0" indent="0">
              <a:buNone/>
            </a:pP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Có</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tự</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chủ</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sống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đúng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đắn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biết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cư</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có</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đạo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đức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có</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hóa</a:t>
            </a:r>
            <a:r>
              <a:rPr lang="en-US" sz="1800" b="1" dirty="0">
                <a:latin typeface="Times New Roman" pitchFamily="18" charset="0"/>
                <a:cs typeface="Times New Roman" pitchFamily="18" charset="0"/>
              </a:rPr>
              <a:t>.</a:t>
            </a:r>
          </a:p>
        </p:txBody>
      </p:sp>
      <p:sp>
        <p:nvSpPr>
          <p:cNvPr id="6" name="TextBox 5"/>
          <p:cNvSpPr txBox="1"/>
          <p:nvPr/>
        </p:nvSpPr>
        <p:spPr>
          <a:xfrm>
            <a:off x="76200" y="1600200"/>
            <a:ext cx="8537864" cy="338554"/>
          </a:xfrm>
          <a:prstGeom prst="rect">
            <a:avLst/>
          </a:prstGeom>
          <a:noFill/>
        </p:spPr>
        <p:txBody>
          <a:bodyPr wrap="square" rtlCol="0">
            <a:spAutoFit/>
          </a:bodyPr>
          <a:lstStyle/>
          <a:p>
            <a:r>
              <a:rPr lang="en-US" sz="1600" b="1" dirty="0">
                <a:latin typeface="Times New Roman" pitchFamily="18" charset="0"/>
                <a:cs typeface="Times New Roman" pitchFamily="18" charset="0"/>
              </a:rPr>
              <a:t>          - </a:t>
            </a:r>
            <a:r>
              <a:rPr lang="en-US" sz="1600" b="1" dirty="0" err="1">
                <a:latin typeface="Times New Roman" pitchFamily="18" charset="0"/>
                <a:cs typeface="Times New Roman" pitchFamily="18" charset="0"/>
              </a:rPr>
              <a:t>Tự</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chủ</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giúp</a:t>
            </a:r>
            <a:r>
              <a:rPr lang="en-US" sz="1600" b="1" dirty="0">
                <a:latin typeface="Times New Roman" pitchFamily="18" charset="0"/>
                <a:cs typeface="Times New Roman" pitchFamily="18" charset="0"/>
              </a:rPr>
              <a:t> con </a:t>
            </a:r>
            <a:r>
              <a:rPr lang="en-US" sz="1600" b="1" dirty="0" err="1">
                <a:latin typeface="Times New Roman" pitchFamily="18" charset="0"/>
                <a:cs typeface="Times New Roman" pitchFamily="18" charset="0"/>
              </a:rPr>
              <a:t>người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vượt</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khó</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dỗ</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cuộc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sống</a:t>
            </a:r>
            <a:r>
              <a:rPr lang="en-US" sz="1600" b="1" dirty="0">
                <a:latin typeface="Times New Roman" pitchFamily="18" charset="0"/>
                <a:cs typeface="Times New Roman" pitchFamily="18" charset="0"/>
              </a:rPr>
              <a:t>.</a:t>
            </a:r>
          </a:p>
        </p:txBody>
      </p:sp>
    </p:spTree>
    <p:extLst>
      <p:ext uri="{BB962C8B-B14F-4D97-AF65-F5344CB8AC3E}">
        <p14:creationId xmlns:p14="http://schemas.microsoft.com/office/powerpoint/2010/main" val="40603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117994"/>
            <a:ext cx="9144000" cy="6858000"/>
          </a:xfrm>
          <a:prstGeom prst="rect">
            <a:avLst/>
          </a:prstGeom>
        </p:spPr>
      </p:pic>
      <p:sp>
        <p:nvSpPr>
          <p:cNvPr id="4" name="TextBox 3"/>
          <p:cNvSpPr txBox="1"/>
          <p:nvPr/>
        </p:nvSpPr>
        <p:spPr>
          <a:xfrm>
            <a:off x="685800" y="1066800"/>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1.Khái </a:t>
            </a:r>
            <a:r>
              <a:rPr lang="en-US" sz="2400" b="1" u="sng" dirty="0" err="1">
                <a:latin typeface="Times New Roman" pitchFamily="18" charset="0"/>
                <a:cs typeface="Times New Roman" pitchFamily="18" charset="0"/>
              </a:rPr>
              <a:t>niệm</a:t>
            </a:r>
            <a:r>
              <a:rPr lang="en-US" sz="2400" b="1" u="sng" dirty="0">
                <a:latin typeface="Times New Roman" pitchFamily="18" charset="0"/>
                <a:cs typeface="Times New Roman" pitchFamily="18" charset="0"/>
              </a:rPr>
              <a:t>:</a:t>
            </a:r>
          </a:p>
        </p:txBody>
      </p:sp>
      <p:sp>
        <p:nvSpPr>
          <p:cNvPr id="6" name="TextBox 5"/>
          <p:cNvSpPr txBox="1"/>
          <p:nvPr/>
        </p:nvSpPr>
        <p:spPr>
          <a:xfrm>
            <a:off x="746023" y="1985214"/>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3.Ý </a:t>
            </a:r>
            <a:r>
              <a:rPr lang="en-US" sz="2400" b="1" u="sng" dirty="0" err="1">
                <a:latin typeface="Times New Roman" pitchFamily="18" charset="0"/>
                <a:cs typeface="Times New Roman" pitchFamily="18" charset="0"/>
              </a:rPr>
              <a:t>nghĩa</a:t>
            </a:r>
            <a:r>
              <a:rPr lang="en-US" sz="2400" b="1" u="sng" dirty="0">
                <a:latin typeface="Times New Roman" pitchFamily="18" charset="0"/>
                <a:cs typeface="Times New Roman" pitchFamily="18" charset="0"/>
              </a:rPr>
              <a:t>:</a:t>
            </a:r>
          </a:p>
        </p:txBody>
      </p:sp>
      <p:sp>
        <p:nvSpPr>
          <p:cNvPr id="7" name="TextBox 6"/>
          <p:cNvSpPr txBox="1"/>
          <p:nvPr/>
        </p:nvSpPr>
        <p:spPr>
          <a:xfrm>
            <a:off x="630381" y="2446879"/>
            <a:ext cx="4783282"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phẩm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báu</a:t>
            </a:r>
            <a:r>
              <a:rPr lang="en-US" sz="2400" b="1" dirty="0">
                <a:solidFill>
                  <a:srgbClr val="FF0000"/>
                </a:solidFill>
                <a:latin typeface="Times New Roman" pitchFamily="18" charset="0"/>
                <a:cs typeface="Times New Roman" pitchFamily="18" charset="0"/>
              </a:rPr>
              <a:t>.</a:t>
            </a:r>
          </a:p>
        </p:txBody>
      </p:sp>
      <p:sp>
        <p:nvSpPr>
          <p:cNvPr id="8" name="TextBox 7"/>
          <p:cNvSpPr txBox="1"/>
          <p:nvPr/>
        </p:nvSpPr>
        <p:spPr>
          <a:xfrm>
            <a:off x="630381" y="2879933"/>
            <a:ext cx="8229600" cy="83099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con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đúng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đắn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hóa</a:t>
            </a:r>
            <a:r>
              <a:rPr lang="en-US" sz="2400" b="1" dirty="0">
                <a:solidFill>
                  <a:srgbClr val="FF0000"/>
                </a:solidFill>
                <a:latin typeface="Times New Roman" pitchFamily="18" charset="0"/>
                <a:cs typeface="Times New Roman" pitchFamily="18" charset="0"/>
              </a:rPr>
              <a:t>.</a:t>
            </a:r>
          </a:p>
        </p:txBody>
      </p:sp>
      <p:sp>
        <p:nvSpPr>
          <p:cNvPr id="9" name="TextBox 8"/>
          <p:cNvSpPr txBox="1"/>
          <p:nvPr/>
        </p:nvSpPr>
        <p:spPr>
          <a:xfrm>
            <a:off x="685800" y="3703685"/>
            <a:ext cx="8537864" cy="83099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giúp</a:t>
            </a:r>
            <a:r>
              <a:rPr lang="en-US" sz="2400" b="1" dirty="0">
                <a:solidFill>
                  <a:srgbClr val="FF0000"/>
                </a:solidFill>
                <a:latin typeface="Times New Roman" pitchFamily="18" charset="0"/>
                <a:cs typeface="Times New Roman" pitchFamily="18" charset="0"/>
              </a:rPr>
              <a:t> con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vượt</a:t>
            </a:r>
            <a:r>
              <a:rPr lang="en-US" sz="2400" b="1" dirty="0">
                <a:solidFill>
                  <a:srgbClr val="FF0000"/>
                </a:solidFill>
                <a:latin typeface="Times New Roman" pitchFamily="18" charset="0"/>
                <a:cs typeface="Times New Roman" pitchFamily="18" charset="0"/>
              </a:rPr>
              <a:t> qua </a:t>
            </a:r>
            <a:r>
              <a:rPr lang="en-US" sz="2400" b="1" dirty="0" err="1">
                <a:solidFill>
                  <a:srgbClr val="FF0000"/>
                </a:solidFill>
                <a:latin typeface="Times New Roman" pitchFamily="18" charset="0"/>
                <a:cs typeface="Times New Roman" pitchFamily="18" charset="0"/>
              </a:rPr>
              <a:t>khó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dỗ</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sống</a:t>
            </a:r>
            <a:r>
              <a:rPr lang="en-US" sz="2400" b="1" dirty="0">
                <a:solidFill>
                  <a:srgbClr val="FF0000"/>
                </a:solidFill>
                <a:latin typeface="Times New Roman" pitchFamily="18" charset="0"/>
                <a:cs typeface="Times New Roman" pitchFamily="18" charset="0"/>
              </a:rPr>
              <a:t>.</a:t>
            </a:r>
          </a:p>
        </p:txBody>
      </p:sp>
      <p:sp>
        <p:nvSpPr>
          <p:cNvPr id="15" name="TextBox 14"/>
          <p:cNvSpPr txBox="1"/>
          <p:nvPr/>
        </p:nvSpPr>
        <p:spPr>
          <a:xfrm>
            <a:off x="777978" y="4559263"/>
            <a:ext cx="2803422"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4.Cách </a:t>
            </a:r>
            <a:r>
              <a:rPr lang="en-US" sz="2400" b="1" u="sng" dirty="0" err="1">
                <a:latin typeface="Times New Roman" pitchFamily="18" charset="0"/>
                <a:cs typeface="Times New Roman" pitchFamily="18" charset="0"/>
              </a:rPr>
              <a:t>rèn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a:t>
            </a:r>
          </a:p>
        </p:txBody>
      </p:sp>
      <p:sp>
        <p:nvSpPr>
          <p:cNvPr id="14" name="TextBox 13"/>
          <p:cNvSpPr txBox="1"/>
          <p:nvPr/>
        </p:nvSpPr>
        <p:spPr>
          <a:xfrm>
            <a:off x="2438400" y="383232"/>
            <a:ext cx="5029200" cy="461665"/>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Tiết</a:t>
            </a:r>
            <a:r>
              <a:rPr lang="en-US" sz="2400" b="1" u="sng"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a:t>
            </a:r>
            <a:r>
              <a:rPr lang="en-US" sz="2400" b="1" dirty="0">
                <a:latin typeface="Times New Roman" pitchFamily="18" charset="0"/>
                <a:cs typeface="Times New Roman" pitchFamily="18" charset="0"/>
              </a:rPr>
              <a:t>:  TỰ CHỦ</a:t>
            </a:r>
            <a:endParaRPr lang="en-US" sz="2400" b="1" u="sng" dirty="0">
              <a:latin typeface="Times New Roman" pitchFamily="18" charset="0"/>
              <a:cs typeface="Times New Roman" pitchFamily="18" charset="0"/>
            </a:endParaRPr>
          </a:p>
        </p:txBody>
      </p:sp>
      <p:sp>
        <p:nvSpPr>
          <p:cNvPr id="16" name="TextBox 15"/>
          <p:cNvSpPr txBox="1"/>
          <p:nvPr/>
        </p:nvSpPr>
        <p:spPr>
          <a:xfrm>
            <a:off x="741107" y="1528465"/>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2.Biểu </a:t>
            </a:r>
            <a:r>
              <a:rPr lang="en-US" sz="2400" b="1" u="sng" dirty="0" err="1">
                <a:latin typeface="Times New Roman" pitchFamily="18" charset="0"/>
                <a:cs typeface="Times New Roman" pitchFamily="18" charset="0"/>
              </a:rPr>
              <a:t>hiện</a:t>
            </a:r>
            <a:r>
              <a:rPr lang="en-US" sz="2400" b="1" u="sng" dirty="0">
                <a:latin typeface="Times New Roman" pitchFamily="18" charset="0"/>
                <a:cs typeface="Times New Roman" pitchFamily="18" charset="0"/>
              </a:rPr>
              <a:t>:</a:t>
            </a:r>
          </a:p>
        </p:txBody>
      </p:sp>
    </p:spTree>
    <p:extLst>
      <p:ext uri="{BB962C8B-B14F-4D97-AF65-F5344CB8AC3E}">
        <p14:creationId xmlns:p14="http://schemas.microsoft.com/office/powerpoint/2010/main" val="214142077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342" y="2362200"/>
            <a:ext cx="7315200" cy="830997"/>
          </a:xfrm>
          <a:prstGeom prst="rect">
            <a:avLst/>
          </a:prstGeom>
        </p:spPr>
        <p:txBody>
          <a:bodyPr wrap="square">
            <a:spAutoFit/>
          </a:bodyPr>
          <a:lstStyle/>
          <a:p>
            <a:r>
              <a:rPr lang="nl-NL" sz="2400" dirty="0"/>
              <a:t>Vậy nếu không may thiếu tự chủ sẽ có thể dẫn đến hậu quả như thế nào? </a:t>
            </a:r>
            <a:endParaRPr lang="en-US" sz="2400" dirty="0"/>
          </a:p>
        </p:txBody>
      </p:sp>
      <p:sp>
        <p:nvSpPr>
          <p:cNvPr id="3" name="Rectangle 2"/>
          <p:cNvSpPr/>
          <p:nvPr/>
        </p:nvSpPr>
        <p:spPr>
          <a:xfrm>
            <a:off x="685800" y="694015"/>
            <a:ext cx="7772400" cy="1661993"/>
          </a:xfrm>
          <a:prstGeom prst="rect">
            <a:avLst/>
          </a:prstGeom>
        </p:spPr>
        <p:txBody>
          <a:bodyPr wrap="square">
            <a:spAutoFit/>
          </a:bodyPr>
          <a:lstStyle/>
          <a:p>
            <a:r>
              <a:rPr lang="nl-NL" sz="2400" b="1" dirty="0"/>
              <a:t>Câu hỏi: </a:t>
            </a:r>
            <a:r>
              <a:rPr lang="nl-NL" sz="2400" dirty="0"/>
              <a:t>Khi có người rủ em hút thuốc, uống bia, trốn học em sẽ làm gì? Vì sao? </a:t>
            </a:r>
          </a:p>
          <a:p>
            <a:r>
              <a:rPr lang="nl-NL" dirty="0"/>
              <a:t> </a:t>
            </a:r>
            <a:r>
              <a:rPr lang="nl-NL" dirty="0">
                <a:solidFill>
                  <a:srgbClr val="FF0000"/>
                </a:solidFill>
              </a:rPr>
              <a:t>Kiên quyết từ  chối, sau đó lựa lời khuyên nhủ bạn làm như vậy  là vi phạm nội quy của trường, gây hậu quả xấu cho bản thân, gia đình và xã hội. Nếu bạn không từ bỏ, em sẽ báo với cha mẹ bạn, thầy cô giáo để có biện pháp giúp đỡ bạn</a:t>
            </a:r>
            <a:endParaRPr lang="en-US" dirty="0">
              <a:solidFill>
                <a:srgbClr val="FF0000"/>
              </a:solidFill>
            </a:endParaRPr>
          </a:p>
        </p:txBody>
      </p:sp>
      <p:sp>
        <p:nvSpPr>
          <p:cNvPr id="4" name="Rectangle 3"/>
          <p:cNvSpPr/>
          <p:nvPr/>
        </p:nvSpPr>
        <p:spPr>
          <a:xfrm>
            <a:off x="533400" y="3657600"/>
            <a:ext cx="7924800" cy="830997"/>
          </a:xfrm>
          <a:prstGeom prst="rect">
            <a:avLst/>
          </a:prstGeom>
        </p:spPr>
        <p:txBody>
          <a:bodyPr wrap="square">
            <a:spAutoFit/>
          </a:bodyPr>
          <a:lstStyle/>
          <a:p>
            <a:r>
              <a:rPr lang="nl-NL" sz="2400" dirty="0"/>
              <a:t>? Vậy khi làm ( xử sự) để có kết quả tốt đẹp thì ta phải làm gì trước và sau việc đó xảy ra?</a:t>
            </a:r>
            <a:endParaRPr lang="en-US" sz="2400" dirty="0"/>
          </a:p>
        </p:txBody>
      </p:sp>
    </p:spTree>
    <p:extLst>
      <p:ext uri="{BB962C8B-B14F-4D97-AF65-F5344CB8AC3E}">
        <p14:creationId xmlns:p14="http://schemas.microsoft.com/office/powerpoint/2010/main" val="246598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9832"/>
            <a:ext cx="9144000" cy="6858000"/>
          </a:xfrm>
          <a:prstGeom prst="rect">
            <a:avLst/>
          </a:prstGeom>
        </p:spPr>
      </p:pic>
      <p:sp>
        <p:nvSpPr>
          <p:cNvPr id="4" name="TextBox 3"/>
          <p:cNvSpPr txBox="1"/>
          <p:nvPr/>
        </p:nvSpPr>
        <p:spPr>
          <a:xfrm>
            <a:off x="685800" y="1066800"/>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1.Khái </a:t>
            </a:r>
            <a:r>
              <a:rPr lang="en-US" sz="2400" b="1" u="sng" dirty="0" err="1">
                <a:latin typeface="Times New Roman" pitchFamily="18" charset="0"/>
                <a:cs typeface="Times New Roman" pitchFamily="18" charset="0"/>
              </a:rPr>
              <a:t>niệm</a:t>
            </a:r>
            <a:r>
              <a:rPr lang="en-US" sz="2400" b="1" u="sng" dirty="0">
                <a:latin typeface="Times New Roman" pitchFamily="18" charset="0"/>
                <a:cs typeface="Times New Roman" pitchFamily="18" charset="0"/>
              </a:rPr>
              <a:t>:</a:t>
            </a:r>
          </a:p>
        </p:txBody>
      </p:sp>
      <p:sp>
        <p:nvSpPr>
          <p:cNvPr id="6" name="TextBox 5"/>
          <p:cNvSpPr txBox="1"/>
          <p:nvPr/>
        </p:nvSpPr>
        <p:spPr>
          <a:xfrm>
            <a:off x="746023" y="1985214"/>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3.Ý </a:t>
            </a:r>
            <a:r>
              <a:rPr lang="en-US" sz="2400" b="1" u="sng" dirty="0" err="1">
                <a:latin typeface="Times New Roman" pitchFamily="18" charset="0"/>
                <a:cs typeface="Times New Roman" pitchFamily="18" charset="0"/>
              </a:rPr>
              <a:t>nghĩa</a:t>
            </a:r>
            <a:r>
              <a:rPr lang="en-US" sz="2400" b="1" u="sng" dirty="0">
                <a:latin typeface="Times New Roman" pitchFamily="18" charset="0"/>
                <a:cs typeface="Times New Roman" pitchFamily="18" charset="0"/>
              </a:rPr>
              <a:t>:</a:t>
            </a:r>
          </a:p>
        </p:txBody>
      </p:sp>
      <p:sp>
        <p:nvSpPr>
          <p:cNvPr id="15" name="TextBox 14"/>
          <p:cNvSpPr txBox="1"/>
          <p:nvPr/>
        </p:nvSpPr>
        <p:spPr>
          <a:xfrm>
            <a:off x="746023" y="2456265"/>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4.Rèn </a:t>
            </a:r>
            <a:r>
              <a:rPr lang="en-US" sz="2400" b="1" u="sng"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a:t>
            </a:r>
          </a:p>
        </p:txBody>
      </p:sp>
      <p:sp>
        <p:nvSpPr>
          <p:cNvPr id="10" name="TextBox 9"/>
          <p:cNvSpPr txBox="1"/>
          <p:nvPr/>
        </p:nvSpPr>
        <p:spPr>
          <a:xfrm>
            <a:off x="746023" y="3080173"/>
            <a:ext cx="55626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a:t>
            </a:r>
          </a:p>
        </p:txBody>
      </p:sp>
      <p:sp>
        <p:nvSpPr>
          <p:cNvPr id="13" name="TextBox 12"/>
          <p:cNvSpPr txBox="1"/>
          <p:nvPr/>
        </p:nvSpPr>
        <p:spPr>
          <a:xfrm>
            <a:off x="734961" y="3535134"/>
            <a:ext cx="8229600" cy="83099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nói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kịp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rút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nghiệm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chữa</a:t>
            </a:r>
            <a:r>
              <a:rPr lang="en-US" sz="2400" b="1" dirty="0">
                <a:solidFill>
                  <a:srgbClr val="FF0000"/>
                </a:solidFill>
                <a:latin typeface="Times New Roman" pitchFamily="18" charset="0"/>
                <a:cs typeface="Times New Roman" pitchFamily="18" charset="0"/>
              </a:rPr>
              <a:t>.</a:t>
            </a:r>
          </a:p>
        </p:txBody>
      </p:sp>
      <p:sp>
        <p:nvSpPr>
          <p:cNvPr id="14" name="TextBox 13"/>
          <p:cNvSpPr txBox="1"/>
          <p:nvPr/>
        </p:nvSpPr>
        <p:spPr>
          <a:xfrm>
            <a:off x="2438400" y="383232"/>
            <a:ext cx="5029200" cy="461665"/>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Tiết</a:t>
            </a:r>
            <a:r>
              <a:rPr lang="en-US" sz="2400" b="1" u="sng"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a:t>
            </a:r>
            <a:r>
              <a:rPr lang="en-US" sz="2400" b="1" dirty="0">
                <a:latin typeface="Times New Roman" pitchFamily="18" charset="0"/>
                <a:cs typeface="Times New Roman" pitchFamily="18" charset="0"/>
              </a:rPr>
              <a:t>:  TỰ CHỦ</a:t>
            </a:r>
            <a:endParaRPr lang="en-US" sz="2400" b="1" u="sng" dirty="0">
              <a:latin typeface="Times New Roman" pitchFamily="18" charset="0"/>
              <a:cs typeface="Times New Roman" pitchFamily="18" charset="0"/>
            </a:endParaRPr>
          </a:p>
        </p:txBody>
      </p:sp>
      <p:sp>
        <p:nvSpPr>
          <p:cNvPr id="16" name="TextBox 15"/>
          <p:cNvSpPr txBox="1"/>
          <p:nvPr/>
        </p:nvSpPr>
        <p:spPr>
          <a:xfrm>
            <a:off x="741107" y="1528465"/>
            <a:ext cx="19050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2.Biểu </a:t>
            </a:r>
            <a:r>
              <a:rPr lang="en-US" sz="2400" b="1" u="sng" dirty="0" err="1">
                <a:latin typeface="Times New Roman" pitchFamily="18" charset="0"/>
                <a:cs typeface="Times New Roman" pitchFamily="18" charset="0"/>
              </a:rPr>
              <a:t>hiện</a:t>
            </a:r>
            <a:r>
              <a:rPr lang="en-US" sz="2400" b="1" u="sng" dirty="0">
                <a:latin typeface="Times New Roman" pitchFamily="18" charset="0"/>
                <a:cs typeface="Times New Roman" pitchFamily="18" charset="0"/>
              </a:rPr>
              <a:t>:</a:t>
            </a:r>
          </a:p>
        </p:txBody>
      </p:sp>
    </p:spTree>
    <p:extLst>
      <p:ext uri="{BB962C8B-B14F-4D97-AF65-F5344CB8AC3E}">
        <p14:creationId xmlns:p14="http://schemas.microsoft.com/office/powerpoint/2010/main" val="7666084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 y="457200"/>
            <a:ext cx="7805738"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57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5473207"/>
              </p:ext>
            </p:extLst>
          </p:nvPr>
        </p:nvGraphicFramePr>
        <p:xfrm>
          <a:off x="71120" y="135467"/>
          <a:ext cx="8971280" cy="5662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906" y="833941"/>
            <a:ext cx="485053" cy="6000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600200"/>
            <a:ext cx="485053" cy="600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iểm tra dấu X mark Máy tính Biểu tượng Clip nghệ thuật - qua trái tim png  tải về - Miễn phí trong suốt đỏ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05" b="92857" l="0" r="95778"/>
                    </a14:imgEffect>
                  </a14:imgLayer>
                </a14:imgProps>
              </a:ext>
              <a:ext uri="{28A0092B-C50C-407E-A947-70E740481C1C}">
                <a14:useLocalDpi xmlns:a14="http://schemas.microsoft.com/office/drawing/2010/main" val="0"/>
              </a:ext>
            </a:extLst>
          </a:blip>
          <a:srcRect/>
          <a:stretch>
            <a:fillRect/>
          </a:stretch>
        </p:blipFill>
        <p:spPr bwMode="auto">
          <a:xfrm>
            <a:off x="176906" y="2511064"/>
            <a:ext cx="500981" cy="623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835" y="3198081"/>
            <a:ext cx="485053" cy="600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iểm tra dấu X mark Máy tính Biểu tượng Clip nghệ thuật - qua trái tim png  tải về - Miễn phí trong suốt đỏ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05" b="92857" l="0" r="95778"/>
                    </a14:imgEffect>
                  </a14:imgLayer>
                </a14:imgProps>
              </a:ext>
              <a:ext uri="{28A0092B-C50C-407E-A947-70E740481C1C}">
                <a14:useLocalDpi xmlns:a14="http://schemas.microsoft.com/office/drawing/2010/main" val="0"/>
              </a:ext>
            </a:extLst>
          </a:blip>
          <a:srcRect/>
          <a:stretch>
            <a:fillRect/>
          </a:stretch>
        </p:blipFill>
        <p:spPr bwMode="auto">
          <a:xfrm>
            <a:off x="192835" y="4173440"/>
            <a:ext cx="500981" cy="623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835" y="5172178"/>
            <a:ext cx="485053" cy="6000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7326" y="152851"/>
            <a:ext cx="3733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II.BÀI TẬP 1:</a:t>
            </a:r>
          </a:p>
        </p:txBody>
      </p:sp>
    </p:spTree>
    <p:extLst>
      <p:ext uri="{BB962C8B-B14F-4D97-AF65-F5344CB8AC3E}">
        <p14:creationId xmlns:p14="http://schemas.microsoft.com/office/powerpoint/2010/main" val="213993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CAF99FD3-C258-4607-8497-49EA59DDBFB5}"/>
                                            </p:graphicEl>
                                          </p:spTgt>
                                        </p:tgtEl>
                                        <p:attrNameLst>
                                          <p:attrName>style.visibility</p:attrName>
                                        </p:attrNameLst>
                                      </p:cBhvr>
                                      <p:to>
                                        <p:strVal val="visible"/>
                                      </p:to>
                                    </p:set>
                                    <p:animEffect transition="in" filter="wipe(left)">
                                      <p:cBhvr>
                                        <p:cTn id="7" dur="500"/>
                                        <p:tgtEl>
                                          <p:spTgt spid="2">
                                            <p:graphicEl>
                                              <a:dgm id="{CAF99FD3-C258-4607-8497-49EA59DDBFB5}"/>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79BC15C9-27D7-4A3A-968D-60C07F6465BA}"/>
                                            </p:graphicEl>
                                          </p:spTgt>
                                        </p:tgtEl>
                                        <p:attrNameLst>
                                          <p:attrName>style.visibility</p:attrName>
                                        </p:attrNameLst>
                                      </p:cBhvr>
                                      <p:to>
                                        <p:strVal val="visible"/>
                                      </p:to>
                                    </p:set>
                                    <p:animEffect transition="in" filter="wipe(left)">
                                      <p:cBhvr>
                                        <p:cTn id="10" dur="500"/>
                                        <p:tgtEl>
                                          <p:spTgt spid="2">
                                            <p:graphicEl>
                                              <a:dgm id="{79BC15C9-27D7-4A3A-968D-60C07F6465B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graphicEl>
                                              <a:dgm id="{BC99155B-7020-450F-9524-5F174AB7BA48}"/>
                                            </p:graphicEl>
                                          </p:spTgt>
                                        </p:tgtEl>
                                        <p:attrNameLst>
                                          <p:attrName>style.visibility</p:attrName>
                                        </p:attrNameLst>
                                      </p:cBhvr>
                                      <p:to>
                                        <p:strVal val="visible"/>
                                      </p:to>
                                    </p:set>
                                    <p:animEffect transition="in" filter="wipe(left)">
                                      <p:cBhvr>
                                        <p:cTn id="15" dur="500"/>
                                        <p:tgtEl>
                                          <p:spTgt spid="2">
                                            <p:graphicEl>
                                              <a:dgm id="{BC99155B-7020-450F-9524-5F174AB7BA48}"/>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graphicEl>
                                              <a:dgm id="{825B0901-9B96-407B-88D9-2F0EA07FB867}"/>
                                            </p:graphicEl>
                                          </p:spTgt>
                                        </p:tgtEl>
                                        <p:attrNameLst>
                                          <p:attrName>style.visibility</p:attrName>
                                        </p:attrNameLst>
                                      </p:cBhvr>
                                      <p:to>
                                        <p:strVal val="visible"/>
                                      </p:to>
                                    </p:set>
                                    <p:animEffect transition="in" filter="wipe(left)">
                                      <p:cBhvr>
                                        <p:cTn id="18" dur="500"/>
                                        <p:tgtEl>
                                          <p:spTgt spid="2">
                                            <p:graphicEl>
                                              <a:dgm id="{825B0901-9B96-407B-88D9-2F0EA07FB86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graphicEl>
                                              <a:dgm id="{67A28E8F-81F1-47B4-8D2D-7930CE029D81}"/>
                                            </p:graphicEl>
                                          </p:spTgt>
                                        </p:tgtEl>
                                        <p:attrNameLst>
                                          <p:attrName>style.visibility</p:attrName>
                                        </p:attrNameLst>
                                      </p:cBhvr>
                                      <p:to>
                                        <p:strVal val="visible"/>
                                      </p:to>
                                    </p:set>
                                    <p:animEffect transition="in" filter="wipe(left)">
                                      <p:cBhvr>
                                        <p:cTn id="23" dur="500"/>
                                        <p:tgtEl>
                                          <p:spTgt spid="2">
                                            <p:graphicEl>
                                              <a:dgm id="{67A28E8F-81F1-47B4-8D2D-7930CE029D81}"/>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graphicEl>
                                              <a:dgm id="{2512ED3B-E6AC-45CD-8FAD-FD6F9B38442D}"/>
                                            </p:graphicEl>
                                          </p:spTgt>
                                        </p:tgtEl>
                                        <p:attrNameLst>
                                          <p:attrName>style.visibility</p:attrName>
                                        </p:attrNameLst>
                                      </p:cBhvr>
                                      <p:to>
                                        <p:strVal val="visible"/>
                                      </p:to>
                                    </p:set>
                                    <p:animEffect transition="in" filter="wipe(left)">
                                      <p:cBhvr>
                                        <p:cTn id="26" dur="500"/>
                                        <p:tgtEl>
                                          <p:spTgt spid="2">
                                            <p:graphicEl>
                                              <a:dgm id="{2512ED3B-E6AC-45CD-8FAD-FD6F9B38442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graphicEl>
                                              <a:dgm id="{72456736-8471-4FE1-AA64-A7AB192A8E01}"/>
                                            </p:graphicEl>
                                          </p:spTgt>
                                        </p:tgtEl>
                                        <p:attrNameLst>
                                          <p:attrName>style.visibility</p:attrName>
                                        </p:attrNameLst>
                                      </p:cBhvr>
                                      <p:to>
                                        <p:strVal val="visible"/>
                                      </p:to>
                                    </p:set>
                                    <p:animEffect transition="in" filter="wipe(left)">
                                      <p:cBhvr>
                                        <p:cTn id="31" dur="500"/>
                                        <p:tgtEl>
                                          <p:spTgt spid="2">
                                            <p:graphicEl>
                                              <a:dgm id="{72456736-8471-4FE1-AA64-A7AB192A8E01}"/>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graphicEl>
                                              <a:dgm id="{5512E0C5-D2C0-47E4-BE02-63D4F01D4527}"/>
                                            </p:graphicEl>
                                          </p:spTgt>
                                        </p:tgtEl>
                                        <p:attrNameLst>
                                          <p:attrName>style.visibility</p:attrName>
                                        </p:attrNameLst>
                                      </p:cBhvr>
                                      <p:to>
                                        <p:strVal val="visible"/>
                                      </p:to>
                                    </p:set>
                                    <p:animEffect transition="in" filter="wipe(left)">
                                      <p:cBhvr>
                                        <p:cTn id="34" dur="500"/>
                                        <p:tgtEl>
                                          <p:spTgt spid="2">
                                            <p:graphicEl>
                                              <a:dgm id="{5512E0C5-D2C0-47E4-BE02-63D4F01D452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graphicEl>
                                              <a:dgm id="{5C7E2AC4-BE07-449D-A2BD-ABEF7452894D}"/>
                                            </p:graphicEl>
                                          </p:spTgt>
                                        </p:tgtEl>
                                        <p:attrNameLst>
                                          <p:attrName>style.visibility</p:attrName>
                                        </p:attrNameLst>
                                      </p:cBhvr>
                                      <p:to>
                                        <p:strVal val="visible"/>
                                      </p:to>
                                    </p:set>
                                    <p:animEffect transition="in" filter="wipe(left)">
                                      <p:cBhvr>
                                        <p:cTn id="39" dur="500"/>
                                        <p:tgtEl>
                                          <p:spTgt spid="2">
                                            <p:graphicEl>
                                              <a:dgm id="{5C7E2AC4-BE07-449D-A2BD-ABEF7452894D}"/>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graphicEl>
                                              <a:dgm id="{373BC118-D2A4-43E4-9C55-1306373EA821}"/>
                                            </p:graphicEl>
                                          </p:spTgt>
                                        </p:tgtEl>
                                        <p:attrNameLst>
                                          <p:attrName>style.visibility</p:attrName>
                                        </p:attrNameLst>
                                      </p:cBhvr>
                                      <p:to>
                                        <p:strVal val="visible"/>
                                      </p:to>
                                    </p:set>
                                    <p:animEffect transition="in" filter="wipe(left)">
                                      <p:cBhvr>
                                        <p:cTn id="42" dur="500"/>
                                        <p:tgtEl>
                                          <p:spTgt spid="2">
                                            <p:graphicEl>
                                              <a:dgm id="{373BC118-D2A4-43E4-9C55-1306373EA82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graphicEl>
                                              <a:dgm id="{23ADDFA2-A684-47BA-A7E9-D93D819815AF}"/>
                                            </p:graphicEl>
                                          </p:spTgt>
                                        </p:tgtEl>
                                        <p:attrNameLst>
                                          <p:attrName>style.visibility</p:attrName>
                                        </p:attrNameLst>
                                      </p:cBhvr>
                                      <p:to>
                                        <p:strVal val="visible"/>
                                      </p:to>
                                    </p:set>
                                    <p:animEffect transition="in" filter="wipe(left)">
                                      <p:cBhvr>
                                        <p:cTn id="47" dur="500"/>
                                        <p:tgtEl>
                                          <p:spTgt spid="2">
                                            <p:graphicEl>
                                              <a:dgm id="{23ADDFA2-A684-47BA-A7E9-D93D819815AF}"/>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graphicEl>
                                              <a:dgm id="{947425F4-AEAF-4C09-A760-768C8E57FE3B}"/>
                                            </p:graphicEl>
                                          </p:spTgt>
                                        </p:tgtEl>
                                        <p:attrNameLst>
                                          <p:attrName>style.visibility</p:attrName>
                                        </p:attrNameLst>
                                      </p:cBhvr>
                                      <p:to>
                                        <p:strVal val="visible"/>
                                      </p:to>
                                    </p:set>
                                    <p:animEffect transition="in" filter="wipe(left)">
                                      <p:cBhvr>
                                        <p:cTn id="50" dur="500"/>
                                        <p:tgtEl>
                                          <p:spTgt spid="2">
                                            <p:graphicEl>
                                              <a:dgm id="{947425F4-AEAF-4C09-A760-768C8E57FE3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inVertical)">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arn(inVertical)">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barn(inVertical)">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arn(inVertical)">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3" name="TextBox 2"/>
          <p:cNvSpPr txBox="1"/>
          <p:nvPr/>
        </p:nvSpPr>
        <p:spPr>
          <a:xfrm>
            <a:off x="533400" y="609600"/>
            <a:ext cx="3733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II.LUYỆN TẬP:</a:t>
            </a:r>
          </a:p>
        </p:txBody>
      </p:sp>
      <p:sp>
        <p:nvSpPr>
          <p:cNvPr id="4" name="TextBox 3"/>
          <p:cNvSpPr txBox="1"/>
          <p:nvPr/>
        </p:nvSpPr>
        <p:spPr>
          <a:xfrm>
            <a:off x="228600" y="1143000"/>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2.Bài 2:</a:t>
            </a:r>
          </a:p>
        </p:txBody>
      </p:sp>
      <p:sp>
        <p:nvSpPr>
          <p:cNvPr id="2" name="TextBox 1"/>
          <p:cNvSpPr txBox="1"/>
          <p:nvPr/>
        </p:nvSpPr>
        <p:spPr>
          <a:xfrm>
            <a:off x="1388918" y="1143000"/>
            <a:ext cx="760268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a:t>
            </a:r>
          </a:p>
        </p:txBody>
      </p:sp>
      <p:sp>
        <p:nvSpPr>
          <p:cNvPr id="25" name="TextBox 24"/>
          <p:cNvSpPr txBox="1"/>
          <p:nvPr/>
        </p:nvSpPr>
        <p:spPr>
          <a:xfrm>
            <a:off x="238432" y="1671935"/>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3.Bài 3:</a:t>
            </a:r>
          </a:p>
        </p:txBody>
      </p:sp>
      <p:sp>
        <p:nvSpPr>
          <p:cNvPr id="26" name="TextBox 25"/>
          <p:cNvSpPr txBox="1"/>
          <p:nvPr/>
        </p:nvSpPr>
        <p:spPr>
          <a:xfrm>
            <a:off x="1388918" y="1671935"/>
            <a:ext cx="760268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228600" y="2209800"/>
            <a:ext cx="6858000" cy="461665"/>
          </a:xfrm>
          <a:prstGeom prst="rect">
            <a:avLst/>
          </a:prstGeom>
          <a:noFill/>
        </p:spPr>
        <p:txBody>
          <a:bodyPr wrap="square" rtlCol="0">
            <a:spAutoFit/>
          </a:bodyPr>
          <a:lstStyle/>
          <a:p>
            <a:r>
              <a:rPr lang="en-US" dirty="0"/>
              <a:t>- </a:t>
            </a:r>
            <a:r>
              <a:rPr lang="en-US" sz="2400" b="1" dirty="0" err="1">
                <a:solidFill>
                  <a:srgbClr val="FF0000"/>
                </a:solidFill>
                <a:latin typeface="Times New Roman" pitchFamily="18" charset="0"/>
                <a:cs typeface="Times New Roman" pitchFamily="18" charset="0"/>
              </a:rPr>
              <a:t>Hằng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đòi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a:t>
            </a:r>
          </a:p>
        </p:txBody>
      </p:sp>
      <p:sp>
        <p:nvSpPr>
          <p:cNvPr id="27" name="TextBox 26"/>
          <p:cNvSpPr txBox="1"/>
          <p:nvPr/>
        </p:nvSpPr>
        <p:spPr>
          <a:xfrm>
            <a:off x="304800" y="2701628"/>
            <a:ext cx="6858000" cy="2308324"/>
          </a:xfrm>
          <a:prstGeom prst="rect">
            <a:avLst/>
          </a:prstGeom>
          <a:noFill/>
        </p:spPr>
        <p:txBody>
          <a:bodyPr wrap="square" rtlCol="0">
            <a:spAutoFit/>
          </a:bodyPr>
          <a:lstStyle/>
          <a:p>
            <a:pPr marL="285750" indent="-285750">
              <a:buFontTx/>
              <a:buChar char="-"/>
            </a:pPr>
            <a:r>
              <a:rPr lang="en-US" sz="2400" b="1" dirty="0" err="1">
                <a:solidFill>
                  <a:srgbClr val="FF0000"/>
                </a:solidFill>
                <a:latin typeface="Times New Roman" pitchFamily="18" charset="0"/>
                <a:cs typeface="Times New Roman" pitchFamily="18" charset="0"/>
              </a:rPr>
              <a:t>Khuyên</a:t>
            </a:r>
            <a:r>
              <a:rPr lang="en-US" dirty="0"/>
              <a:t> </a:t>
            </a:r>
            <a:r>
              <a:rPr lang="en-US" sz="2400" b="1" dirty="0" err="1">
                <a:solidFill>
                  <a:srgbClr val="FF0000"/>
                </a:solidFill>
                <a:latin typeface="Times New Roman" pitchFamily="18" charset="0"/>
                <a:cs typeface="Times New Roman" pitchFamily="18" charset="0"/>
              </a:rPr>
              <a:t>Hằng</a:t>
            </a:r>
            <a:r>
              <a:rPr lang="en-US" sz="2400" b="1" dirty="0">
                <a:solidFill>
                  <a:srgbClr val="FF0000"/>
                </a:solidFill>
                <a:latin typeface="Times New Roman" pitchFamily="18" charset="0"/>
                <a:cs typeface="Times New Roman" pitchFamily="18" charset="0"/>
              </a:rPr>
              <a:t>:</a:t>
            </a:r>
          </a:p>
          <a:p>
            <a:r>
              <a:rPr lang="en-US" sz="2400" b="1" dirty="0">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xin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mua</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thôi</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niềm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vui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lòng</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Người</a:t>
            </a:r>
            <a:r>
              <a:rPr lang="en-US" sz="2400" b="1" dirty="0">
                <a:solidFill>
                  <a:srgbClr val="FF0000"/>
                </a:solidFill>
                <a:latin typeface="Times New Roman" pitchFamily="18" charset="0"/>
                <a:cs typeface="Times New Roman" pitchFamily="18" charset="0"/>
                <a:sym typeface="Wingdings" pitchFamily="2" charset="2"/>
              </a:rPr>
              <a:t> con </a:t>
            </a:r>
            <a:r>
              <a:rPr lang="en-US" sz="2400" b="1" dirty="0" err="1">
                <a:solidFill>
                  <a:srgbClr val="FF0000"/>
                </a:solidFill>
                <a:latin typeface="Times New Roman" pitchFamily="18" charset="0"/>
                <a:cs typeface="Times New Roman" pitchFamily="18" charset="0"/>
                <a:sym typeface="Wingdings" pitchFamily="2" charset="2"/>
              </a:rPr>
              <a:t>hiếu</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thảo</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tự</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chủ</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kiệm</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sống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giản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dị</a:t>
            </a:r>
            <a:r>
              <a:rPr lang="en-US" sz="2400" b="1" dirty="0">
                <a:solidFill>
                  <a:srgbClr val="FF0000"/>
                </a:solidFill>
                <a:latin typeface="Times New Roman" pitchFamily="18" charset="0"/>
                <a:cs typeface="Times New Roman" pitchFamily="18" charset="0"/>
                <a:sym typeface="Wingdings" pitchFamily="2" charset="2"/>
              </a:rPr>
              <a:t>.</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390832" y="5100935"/>
            <a:ext cx="44196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4.Bài 4: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hệ</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thân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272252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EJ013"/>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 name="Rectangle 4"/>
          <p:cNvSpPr/>
          <p:nvPr/>
        </p:nvSpPr>
        <p:spPr>
          <a:xfrm>
            <a:off x="3352800" y="1828800"/>
            <a:ext cx="2819399" cy="769441"/>
          </a:xfrm>
          <a:prstGeom prst="rect">
            <a:avLst/>
          </a:prstGeom>
        </p:spPr>
        <p:txBody>
          <a:bodyPr wrap="square">
            <a:spAutoFit/>
          </a:bodyPr>
          <a:lstStyle/>
          <a:p>
            <a:pPr algn="ctr"/>
            <a:r>
              <a:rPr lang="en-US" sz="4400" b="1" u="sng" dirty="0">
                <a:solidFill>
                  <a:srgbClr val="002060"/>
                </a:solidFill>
                <a:latin typeface="Times New Roman" pitchFamily="18" charset="0"/>
                <a:cs typeface="Times New Roman" pitchFamily="18" charset="0"/>
              </a:rPr>
              <a:t>DẶN DÒ:</a:t>
            </a:r>
          </a:p>
        </p:txBody>
      </p:sp>
      <p:sp>
        <p:nvSpPr>
          <p:cNvPr id="6" name="Rectangle 5"/>
          <p:cNvSpPr/>
          <p:nvPr/>
        </p:nvSpPr>
        <p:spPr>
          <a:xfrm>
            <a:off x="2209800" y="2591314"/>
            <a:ext cx="5486400" cy="2308324"/>
          </a:xfrm>
          <a:prstGeom prst="rect">
            <a:avLst/>
          </a:prstGeom>
        </p:spPr>
        <p:txBody>
          <a:bodyPr wrap="square">
            <a:spAutoFit/>
          </a:bodyPr>
          <a:lstStyle/>
          <a:p>
            <a:r>
              <a:rPr lang="en-US"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bài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Tự</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chủ</a:t>
            </a:r>
            <a:r>
              <a:rPr lang="en-US" sz="2400" b="1" dirty="0">
                <a:solidFill>
                  <a:srgbClr val="002060"/>
                </a:solidFill>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Xem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bài</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chủ</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kỉ</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r>
              <a:rPr lang="en-US" sz="2400" b="1" dirty="0">
                <a:solidFill>
                  <a:srgbClr val="002060"/>
                </a:solidFill>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truyện</a:t>
            </a:r>
            <a:endParaRPr lang="en-US" sz="2400" b="1" dirty="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tầm</a:t>
            </a:r>
            <a:r>
              <a:rPr lang="en-US" sz="2400" b="1" dirty="0">
                <a:solidFill>
                  <a:srgbClr val="002060"/>
                </a:solidFill>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Những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tấm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gương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chủ</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kỉ</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endParaRPr lang="en-US" sz="2400" b="1" dirty="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Những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câu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dao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ngữ</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6315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Đánh bạc dưới 5 triệu đồng vẫn có thể đi t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6961"/>
            <a:ext cx="8229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0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ÚT THUỐC LÁ ĐIỆN TỬ CÓ PHẢI VÔ HẠI - SO Y TE - TIEN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4" y="304800"/>
            <a:ext cx="8812076" cy="585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2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13" descr="EJ016"/>
          <p:cNvPicPr>
            <a:picLocks noChangeAspect="1" noChangeArrowheads="1"/>
          </p:cNvPicPr>
          <p:nvPr/>
        </p:nvPicPr>
        <p:blipFill>
          <a:blip r:embed="rId2"/>
          <a:srcRect/>
          <a:stretch>
            <a:fillRect/>
          </a:stretch>
        </p:blipFill>
        <p:spPr bwMode="auto">
          <a:xfrm>
            <a:off x="76200" y="-152400"/>
            <a:ext cx="9144000" cy="7010400"/>
          </a:xfrm>
          <a:prstGeom prst="rect">
            <a:avLst/>
          </a:prstGeom>
        </p:spPr>
      </p:pic>
      <p:sp>
        <p:nvSpPr>
          <p:cNvPr id="5" name="Oval 4"/>
          <p:cNvSpPr/>
          <p:nvPr/>
        </p:nvSpPr>
        <p:spPr>
          <a:xfrm>
            <a:off x="2590800" y="2514600"/>
            <a:ext cx="3962400" cy="2133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a:solidFill>
                  <a:schemeClr val="tx1"/>
                </a:solidFill>
                <a:latin typeface="Times New Roman" pitchFamily="18" charset="0"/>
                <a:cs typeface="Times New Roman" pitchFamily="18" charset="0"/>
              </a:rPr>
              <a:t>TỰ CHỦ</a:t>
            </a:r>
          </a:p>
        </p:txBody>
      </p:sp>
      <p:sp>
        <p:nvSpPr>
          <p:cNvPr id="6" name="Rounded Rectangle 5"/>
          <p:cNvSpPr/>
          <p:nvPr/>
        </p:nvSpPr>
        <p:spPr>
          <a:xfrm>
            <a:off x="2556164" y="1524000"/>
            <a:ext cx="2244436"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u="sng" dirty="0">
                <a:latin typeface="Times New Roman" pitchFamily="18" charset="0"/>
                <a:cs typeface="Times New Roman" pitchFamily="18" charset="0"/>
              </a:rPr>
              <a:t>TIẾT 2- BÀI 2: </a:t>
            </a:r>
          </a:p>
        </p:txBody>
      </p:sp>
    </p:spTree>
    <p:extLst>
      <p:ext uri="{BB962C8B-B14F-4D97-AF65-F5344CB8AC3E}">
        <p14:creationId xmlns:p14="http://schemas.microsoft.com/office/powerpoint/2010/main" val="235535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1"/>
            <a:ext cx="9144001" cy="6875940"/>
          </a:xfrm>
          <a:prstGeom prst="rect">
            <a:avLst/>
          </a:prstGeom>
          <a:ln>
            <a:solidFill>
              <a:schemeClr val="accent5"/>
            </a:solidFill>
          </a:ln>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5333" b="100000" l="5778" r="99556">
                        <a14:foregroundMark x1="29778" y1="53778" x2="23111" y2="73778"/>
                      </a14:backgroundRemoval>
                    </a14:imgEffect>
                  </a14:imgLayer>
                </a14:imgProps>
              </a:ext>
            </a:extLst>
          </a:blip>
          <a:stretch>
            <a:fillRect/>
          </a:stretch>
        </p:blipFill>
        <p:spPr>
          <a:xfrm>
            <a:off x="-228283" y="3237654"/>
            <a:ext cx="2728715" cy="3638287"/>
          </a:xfrm>
          <a:prstGeom prst="rect">
            <a:avLst/>
          </a:prstGeom>
        </p:spPr>
      </p:pic>
      <p:sp>
        <p:nvSpPr>
          <p:cNvPr id="5" name="矩形 4"/>
          <p:cNvSpPr/>
          <p:nvPr/>
        </p:nvSpPr>
        <p:spPr>
          <a:xfrm>
            <a:off x="944881" y="1066800"/>
            <a:ext cx="7548879" cy="3293209"/>
          </a:xfrm>
          <a:prstGeom prst="rect">
            <a:avLst/>
          </a:prstGeom>
        </p:spPr>
        <p:txBody>
          <a:bodyPr wrap="square">
            <a:spAutoFit/>
          </a:bodyPr>
          <a:lstStyle/>
          <a:p>
            <a:pPr algn="ctr"/>
            <a:endParaRPr lang="en-US" altLang="zh-CN" sz="2400" b="1" dirty="0">
              <a:solidFill>
                <a:srgbClr val="FFC000"/>
              </a:solidFill>
              <a:latin typeface="Arial" panose="020B0604020202020204" pitchFamily="34" charset="0"/>
              <a:cs typeface="Arial" panose="020B0604020202020204" pitchFamily="34" charset="0"/>
              <a:sym typeface="+mn-lt"/>
            </a:endParaRPr>
          </a:p>
          <a:p>
            <a:pPr algn="ctr"/>
            <a:r>
              <a:rPr lang="vi-VN" altLang="zh-CN" sz="2400" b="1" dirty="0">
                <a:solidFill>
                  <a:srgbClr val="FFC000"/>
                </a:solidFill>
                <a:latin typeface="Arial" panose="020B0604020202020204" pitchFamily="34" charset="0"/>
                <a:cs typeface="Arial" panose="020B0604020202020204" pitchFamily="34" charset="0"/>
                <a:sym typeface="+mn-lt"/>
              </a:rPr>
              <a:t>1. Một người mẹ</a:t>
            </a:r>
            <a:endParaRPr lang="en-US" altLang="zh-CN" sz="2400" b="1" dirty="0">
              <a:solidFill>
                <a:srgbClr val="FFC000"/>
              </a:solidFill>
              <a:latin typeface="Arial" panose="020B0604020202020204" pitchFamily="34" charset="0"/>
              <a:cs typeface="Arial" panose="020B0604020202020204" pitchFamily="34" charset="0"/>
              <a:sym typeface="+mn-lt"/>
            </a:endParaRPr>
          </a:p>
          <a:p>
            <a:pPr algn="ctr"/>
            <a:r>
              <a:rPr lang="vi-VN" altLang="zh-CN" sz="2000" dirty="0">
                <a:solidFill>
                  <a:schemeClr val="bg1"/>
                </a:solidFill>
                <a:latin typeface="Arial" panose="020B0604020202020204" pitchFamily="34" charset="0"/>
                <a:cs typeface="Arial" panose="020B0604020202020204" pitchFamily="34" charset="0"/>
                <a:sym typeface="+mn-lt"/>
              </a:rPr>
              <a:t>Bà Tâm có một người con trai đã trưởng thành tên là là M. Anh là một người đi biển giỏi và là trụ cột trong gia đình. Khi bà Tâm nhận thấy con có những dấu hiệu không bình thường thì M đã nghiện ma tuý từ lâu, bị nhiễm HIV/ AIDS. Biết tin bà Tâm choáng váng, đau khổ đến mất ăn mất ngủ vì thương con. Mặc dù đau đớn, nhưng bà không khóc trước mặt con. Bà còn tích cực giúp đỡ những người có HIV/ ADIS khác và vận động gia đình những người này không xa lánh mà gần g</a:t>
            </a:r>
            <a:r>
              <a:rPr lang="en-US" altLang="zh-CN" sz="2000" dirty="0">
                <a:solidFill>
                  <a:schemeClr val="bg1"/>
                </a:solidFill>
                <a:latin typeface="Arial" panose="020B0604020202020204" pitchFamily="34" charset="0"/>
                <a:cs typeface="Arial" panose="020B0604020202020204" pitchFamily="34" charset="0"/>
                <a:sym typeface="+mn-lt"/>
              </a:rPr>
              <a:t>ũ</a:t>
            </a:r>
            <a:r>
              <a:rPr lang="vi-VN" altLang="zh-CN" sz="2000" dirty="0">
                <a:solidFill>
                  <a:schemeClr val="bg1"/>
                </a:solidFill>
                <a:latin typeface="Arial" panose="020B0604020202020204" pitchFamily="34" charset="0"/>
                <a:cs typeface="Arial" panose="020B0604020202020204" pitchFamily="34" charset="0"/>
                <a:sym typeface="+mn-lt"/>
              </a:rPr>
              <a:t>i, chăm sóc họ. </a:t>
            </a:r>
            <a:endParaRPr lang="en-US" altLang="zh-CN" sz="2000" dirty="0">
              <a:solidFill>
                <a:schemeClr val="bg1"/>
              </a:solidFill>
              <a:latin typeface="Arial" panose="020B0604020202020204" pitchFamily="34" charset="0"/>
              <a:cs typeface="Arial" panose="020B0604020202020204" pitchFamily="34" charset="0"/>
              <a:sym typeface="+mn-lt"/>
            </a:endParaRPr>
          </a:p>
        </p:txBody>
      </p:sp>
      <p:sp>
        <p:nvSpPr>
          <p:cNvPr id="7" name="Rectangle 6"/>
          <p:cNvSpPr/>
          <p:nvPr/>
        </p:nvSpPr>
        <p:spPr>
          <a:xfrm>
            <a:off x="1635760" y="4953000"/>
            <a:ext cx="6858000" cy="7575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a:t>
            </a:r>
          </a:p>
        </p:txBody>
      </p:sp>
      <p:sp>
        <p:nvSpPr>
          <p:cNvPr id="2" name="Rectangle 1"/>
          <p:cNvSpPr/>
          <p:nvPr/>
        </p:nvSpPr>
        <p:spPr>
          <a:xfrm>
            <a:off x="1635760" y="685800"/>
            <a:ext cx="331724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I. ĐẶT VẤN ĐỀ</a:t>
            </a:r>
          </a:p>
        </p:txBody>
      </p:sp>
    </p:spTree>
    <p:extLst>
      <p:ext uri="{BB962C8B-B14F-4D97-AF65-F5344CB8AC3E}">
        <p14:creationId xmlns:p14="http://schemas.microsoft.com/office/powerpoint/2010/main" val="114927262"/>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6927" y="0"/>
            <a:ext cx="9144000" cy="6858000"/>
          </a:xfrm>
          <a:prstGeom prst="rect">
            <a:avLst/>
          </a:prstGeom>
        </p:spPr>
      </p:pic>
      <p:sp>
        <p:nvSpPr>
          <p:cNvPr id="3" name="TextBox 2"/>
          <p:cNvSpPr txBox="1"/>
          <p:nvPr/>
        </p:nvSpPr>
        <p:spPr>
          <a:xfrm>
            <a:off x="228600" y="1219200"/>
            <a:ext cx="435032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1.Câu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endParaRPr lang="en-US" sz="2400" b="1" dirty="0">
              <a:latin typeface="Times New Roman" pitchFamily="18" charset="0"/>
              <a:cs typeface="Times New Roman" pitchFamily="18" charset="0"/>
            </a:endParaRPr>
          </a:p>
        </p:txBody>
      </p:sp>
      <p:sp>
        <p:nvSpPr>
          <p:cNvPr id="7" name="Rectangle 6"/>
          <p:cNvSpPr/>
          <p:nvPr/>
        </p:nvSpPr>
        <p:spPr>
          <a:xfrm>
            <a:off x="1704109" y="1680865"/>
            <a:ext cx="6858000" cy="7575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latin typeface="Times New Roman" pitchFamily="18" charset="0"/>
                <a:cs typeface="Times New Roman" pitchFamily="18" charset="0"/>
              </a:rPr>
              <a:t>Lúc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sốc</a:t>
            </a:r>
            <a:endParaRPr lang="en-US" sz="2400" b="1" dirty="0">
              <a:latin typeface="Times New Roman" pitchFamily="18" charset="0"/>
              <a:cs typeface="Times New Roman" pitchFamily="18" charset="0"/>
            </a:endParaRPr>
          </a:p>
        </p:txBody>
      </p:sp>
      <p:sp>
        <p:nvSpPr>
          <p:cNvPr id="9" name="Rectangle 8"/>
          <p:cNvSpPr/>
          <p:nvPr/>
        </p:nvSpPr>
        <p:spPr>
          <a:xfrm>
            <a:off x="1704109" y="2756824"/>
            <a:ext cx="6858000" cy="833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Sau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tĩnh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nén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chặt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nỗi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đau</a:t>
            </a:r>
            <a:endParaRPr lang="en-US" sz="2400" b="1" dirty="0">
              <a:solidFill>
                <a:schemeClr val="tx1"/>
              </a:solidFill>
              <a:latin typeface="Times New Roman" pitchFamily="18" charset="0"/>
              <a:cs typeface="Times New Roman" pitchFamily="18" charset="0"/>
            </a:endParaRPr>
          </a:p>
        </p:txBody>
      </p:sp>
      <p:sp>
        <p:nvSpPr>
          <p:cNvPr id="8" name="TextBox 7"/>
          <p:cNvSpPr txBox="1"/>
          <p:nvPr/>
        </p:nvSpPr>
        <p:spPr>
          <a:xfrm>
            <a:off x="124691" y="2438400"/>
            <a:ext cx="15240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a:t>
            </a:r>
          </a:p>
        </p:txBody>
      </p:sp>
      <p:sp>
        <p:nvSpPr>
          <p:cNvPr id="11" name="Rectangle 10"/>
          <p:cNvSpPr/>
          <p:nvPr/>
        </p:nvSpPr>
        <p:spPr>
          <a:xfrm>
            <a:off x="-78477" y="4191000"/>
            <a:ext cx="1930337" cy="461665"/>
          </a:xfrm>
          <a:prstGeom prst="rect">
            <a:avLst/>
          </a:prstGeom>
        </p:spPr>
        <p:txBody>
          <a:bodyPr wrap="none">
            <a:spAutoFit/>
          </a:bodyPr>
          <a:lstStyle/>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a:t>
            </a:r>
          </a:p>
        </p:txBody>
      </p:sp>
      <p:sp>
        <p:nvSpPr>
          <p:cNvPr id="13" name="Rectangle 12"/>
          <p:cNvSpPr/>
          <p:nvPr/>
        </p:nvSpPr>
        <p:spPr>
          <a:xfrm>
            <a:off x="1752600" y="3805535"/>
            <a:ext cx="6858000" cy="7575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HIV/AIDS</a:t>
            </a:r>
          </a:p>
        </p:txBody>
      </p:sp>
      <p:sp>
        <p:nvSpPr>
          <p:cNvPr id="14" name="Rectangle 13"/>
          <p:cNvSpPr/>
          <p:nvPr/>
        </p:nvSpPr>
        <p:spPr>
          <a:xfrm>
            <a:off x="1752600" y="4881494"/>
            <a:ext cx="6858000" cy="833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Vận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động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những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người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bị</a:t>
            </a:r>
            <a:r>
              <a:rPr lang="en-US" sz="2400" b="1" dirty="0">
                <a:solidFill>
                  <a:schemeClr val="tx1"/>
                </a:solidFill>
                <a:latin typeface="Times New Roman" pitchFamily="18" charset="0"/>
                <a:cs typeface="Times New Roman" pitchFamily="18" charset="0"/>
              </a:rPr>
              <a:t> HIV/AIDS </a:t>
            </a:r>
            <a:r>
              <a:rPr lang="en-US" sz="2400" b="1" dirty="0" err="1">
                <a:solidFill>
                  <a:schemeClr val="tx1"/>
                </a:solidFill>
                <a:latin typeface="Times New Roman" pitchFamily="18" charset="0"/>
                <a:cs typeface="Times New Roman" pitchFamily="18" charset="0"/>
              </a:rPr>
              <a:t>không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lánh</a:t>
            </a:r>
            <a:r>
              <a:rPr lang="en-US" sz="2400" b="1" dirty="0">
                <a:solidFill>
                  <a:schemeClr val="tx1"/>
                </a:solidFill>
                <a:latin typeface="Times New Roman" pitchFamily="18" charset="0"/>
                <a:cs typeface="Times New Roman" pitchFamily="18" charset="0"/>
              </a:rPr>
              <a:t> con </a:t>
            </a:r>
            <a:r>
              <a:rPr lang="en-US" sz="2400" b="1" dirty="0" err="1">
                <a:solidFill>
                  <a:schemeClr val="tx1"/>
                </a:solidFill>
                <a:latin typeface="Times New Roman" pitchFamily="18" charset="0"/>
                <a:cs typeface="Times New Roman" pitchFamily="18" charset="0"/>
              </a:rPr>
              <a:t>bị</a:t>
            </a:r>
            <a:r>
              <a:rPr lang="en-US" sz="2400" b="1" dirty="0">
                <a:solidFill>
                  <a:schemeClr val="tx1"/>
                </a:solidFill>
                <a:latin typeface="Times New Roman" pitchFamily="18" charset="0"/>
                <a:cs typeface="Times New Roman" pitchFamily="18" charset="0"/>
              </a:rPr>
              <a:t> HIV/AIDS</a:t>
            </a:r>
          </a:p>
        </p:txBody>
      </p:sp>
      <p:sp>
        <p:nvSpPr>
          <p:cNvPr id="15" name="Rectangle 14"/>
          <p:cNvSpPr/>
          <p:nvPr/>
        </p:nvSpPr>
        <p:spPr>
          <a:xfrm>
            <a:off x="3138055" y="5881254"/>
            <a:ext cx="5424054" cy="748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biết </a:t>
            </a:r>
            <a:r>
              <a:rPr lang="en-US" sz="2400" b="1" dirty="0" err="1">
                <a:solidFill>
                  <a:srgbClr val="FF0000"/>
                </a:solidFill>
                <a:latin typeface="Times New Roman" pitchFamily="18" charset="0"/>
                <a:cs typeface="Times New Roman" pitchFamily="18" charset="0"/>
              </a:rPr>
              <a:t>vượt</a:t>
            </a:r>
            <a:r>
              <a:rPr lang="en-US" sz="2400" b="1" dirty="0">
                <a:solidFill>
                  <a:srgbClr val="FF0000"/>
                </a:solidFill>
                <a:latin typeface="Times New Roman" pitchFamily="18" charset="0"/>
                <a:cs typeface="Times New Roman" pitchFamily="18" charset="0"/>
              </a:rPr>
              <a:t> qua khó </a:t>
            </a:r>
            <a:r>
              <a:rPr lang="en-US" sz="2400" b="1" dirty="0" err="1">
                <a:solidFill>
                  <a:srgbClr val="FF0000"/>
                </a:solidFill>
                <a:latin typeface="Times New Roman" pitchFamily="18" charset="0"/>
                <a:cs typeface="Times New Roman" pitchFamily="18" charset="0"/>
              </a:rPr>
              <a:t>khăn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bi </a:t>
            </a:r>
            <a:r>
              <a:rPr lang="en-US" sz="2400" b="1" dirty="0" err="1">
                <a:solidFill>
                  <a:srgbClr val="FF0000"/>
                </a:solidFill>
                <a:latin typeface="Times New Roman" pitchFamily="18" charset="0"/>
                <a:cs typeface="Times New Roman" pitchFamily="18" charset="0"/>
              </a:rPr>
              <a:t>quan</a:t>
            </a:r>
            <a:r>
              <a:rPr lang="en-US" sz="2400" b="1">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17" name="Right Arrow 16"/>
          <p:cNvSpPr/>
          <p:nvPr/>
        </p:nvSpPr>
        <p:spPr>
          <a:xfrm>
            <a:off x="2209800" y="5943600"/>
            <a:ext cx="914400" cy="48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3200" y="324916"/>
            <a:ext cx="5029200" cy="830997"/>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Tiết</a:t>
            </a:r>
            <a:r>
              <a:rPr lang="en-US" sz="2400" b="1" u="sng"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a:t>
            </a:r>
            <a:r>
              <a:rPr lang="en-US" sz="2400" b="1" dirty="0">
                <a:latin typeface="Times New Roman" pitchFamily="18" charset="0"/>
                <a:cs typeface="Times New Roman" pitchFamily="18" charset="0"/>
              </a:rPr>
              <a:t>:  TỰ CHỦ</a:t>
            </a:r>
          </a:p>
          <a:p>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40603891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1"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1" cy="687594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4000" b="97667" l="29750" r="68250"/>
                    </a14:imgEffect>
                  </a14:imgLayer>
                </a14:imgProps>
              </a:ext>
            </a:extLst>
          </a:blip>
          <a:srcRect l="29199" r="31868"/>
          <a:stretch/>
        </p:blipFill>
        <p:spPr>
          <a:xfrm>
            <a:off x="7660640" y="3065940"/>
            <a:ext cx="1483360" cy="3810000"/>
          </a:xfrm>
          <a:prstGeom prst="rect">
            <a:avLst/>
          </a:prstGeom>
        </p:spPr>
      </p:pic>
      <p:sp>
        <p:nvSpPr>
          <p:cNvPr id="5" name="矩形 4"/>
          <p:cNvSpPr/>
          <p:nvPr/>
        </p:nvSpPr>
        <p:spPr>
          <a:xfrm>
            <a:off x="944881" y="749517"/>
            <a:ext cx="7589519" cy="4154984"/>
          </a:xfrm>
          <a:prstGeom prst="rect">
            <a:avLst/>
          </a:prstGeom>
        </p:spPr>
        <p:txBody>
          <a:bodyPr wrap="square">
            <a:spAutoFit/>
          </a:bodyPr>
          <a:lstStyle/>
          <a:p>
            <a:pPr algn="ctr"/>
            <a:r>
              <a:rPr lang="en-US" altLang="zh-CN" sz="2400" b="1" dirty="0">
                <a:solidFill>
                  <a:srgbClr val="FFC000"/>
                </a:solidFill>
                <a:latin typeface="Arial" panose="020B0604020202020204" pitchFamily="34" charset="0"/>
                <a:cs typeface="Arial" panose="020B0604020202020204" pitchFamily="34" charset="0"/>
                <a:sym typeface="+mn-lt"/>
              </a:rPr>
              <a:t>2. </a:t>
            </a:r>
            <a:r>
              <a:rPr lang="en-US" altLang="zh-CN" sz="2400" b="1" dirty="0" err="1">
                <a:solidFill>
                  <a:srgbClr val="FFC000"/>
                </a:solidFill>
                <a:latin typeface="Arial" panose="020B0604020202020204" pitchFamily="34" charset="0"/>
                <a:cs typeface="Arial" panose="020B0604020202020204" pitchFamily="34" charset="0"/>
                <a:sym typeface="+mn-lt"/>
              </a:rPr>
              <a:t>Chuyện</a:t>
            </a:r>
            <a:r>
              <a:rPr lang="en-US" altLang="zh-CN" sz="2400" b="1" dirty="0">
                <a:solidFill>
                  <a:srgbClr val="FFC000"/>
                </a:solidFill>
                <a:latin typeface="Arial" panose="020B0604020202020204" pitchFamily="34" charset="0"/>
                <a:cs typeface="Arial" panose="020B0604020202020204" pitchFamily="34" charset="0"/>
                <a:sym typeface="+mn-lt"/>
              </a:rPr>
              <a:t> </a:t>
            </a:r>
            <a:r>
              <a:rPr lang="en-US" altLang="zh-CN" sz="2400" b="1" dirty="0" err="1">
                <a:solidFill>
                  <a:srgbClr val="FFC000"/>
                </a:solidFill>
                <a:latin typeface="Arial" panose="020B0604020202020204" pitchFamily="34" charset="0"/>
                <a:cs typeface="Arial" panose="020B0604020202020204" pitchFamily="34" charset="0"/>
                <a:sym typeface="+mn-lt"/>
              </a:rPr>
              <a:t>của</a:t>
            </a:r>
            <a:r>
              <a:rPr lang="en-US" altLang="zh-CN" sz="2400" b="1" dirty="0">
                <a:solidFill>
                  <a:srgbClr val="FFC000"/>
                </a:solidFill>
                <a:latin typeface="Arial" panose="020B0604020202020204" pitchFamily="34" charset="0"/>
                <a:cs typeface="Arial" panose="020B0604020202020204" pitchFamily="34" charset="0"/>
                <a:sym typeface="+mn-lt"/>
              </a:rPr>
              <a:t> N</a:t>
            </a:r>
          </a:p>
          <a:p>
            <a:pPr algn="ctr"/>
            <a:r>
              <a:rPr lang="vi-VN" altLang="zh-CN" sz="2400" dirty="0">
                <a:solidFill>
                  <a:schemeClr val="bg1"/>
                </a:solidFill>
                <a:latin typeface="Arial" panose="020B0604020202020204" pitchFamily="34" charset="0"/>
                <a:cs typeface="Arial" panose="020B0604020202020204" pitchFamily="34" charset="0"/>
                <a:sym typeface="+mn-lt"/>
              </a:rPr>
              <a:t>N là con út trong một gia đình khá giả, được bố mẹ rất cưng chiều. Lúc đầu N là một học sinh ngoan và học khá. Nhưng sau đó, N bị bạn bè xấu rủ rê theo chúng tập hút thuốc lá , uống bia, đua xe máy và chơi các trò nguy hiểm khác. N trốn học liên miên, vì vậy cuối năm lớp chín, N thi trượt tốt nghiệp. Đúng lúc đó, một người bạn rủ N đi hút cần sa. Đang lúc buồn chán, tuyệt vọng, N liền hút thử. Cứ như vậy một lần, rồi lần nữa, N đã bị nghiện. Để có tiền trích hút, N tham gia vào một nhóm trộm cắp và bị bắt trong lúc đi ăn trộm. </a:t>
            </a:r>
            <a:endParaRPr lang="en-US" altLang="zh-CN" sz="2400" dirty="0">
              <a:solidFill>
                <a:schemeClr val="bg1"/>
              </a:solidFill>
              <a:latin typeface="Arial" panose="020B0604020202020204" pitchFamily="34" charset="0"/>
              <a:cs typeface="Arial" panose="020B0604020202020204" pitchFamily="34" charset="0"/>
              <a:sym typeface="+mn-lt"/>
            </a:endParaRPr>
          </a:p>
        </p:txBody>
      </p:sp>
      <p:sp>
        <p:nvSpPr>
          <p:cNvPr id="6" name="Rectangle 5"/>
          <p:cNvSpPr/>
          <p:nvPr/>
        </p:nvSpPr>
        <p:spPr>
          <a:xfrm>
            <a:off x="944881" y="5105400"/>
            <a:ext cx="6858000" cy="7575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N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vi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N?</a:t>
            </a:r>
          </a:p>
        </p:txBody>
      </p:sp>
    </p:spTree>
    <p:extLst>
      <p:ext uri="{BB962C8B-B14F-4D97-AF65-F5344CB8AC3E}">
        <p14:creationId xmlns:p14="http://schemas.microsoft.com/office/powerpoint/2010/main" val="426410838"/>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451405"/>
            <a:ext cx="9144000" cy="6858000"/>
          </a:xfrm>
          <a:prstGeom prst="rect">
            <a:avLst/>
          </a:prstGeom>
        </p:spPr>
      </p:pic>
      <p:sp>
        <p:nvSpPr>
          <p:cNvPr id="4" name="TextBox 3"/>
          <p:cNvSpPr txBox="1"/>
          <p:nvPr/>
        </p:nvSpPr>
        <p:spPr>
          <a:xfrm>
            <a:off x="228600" y="1219200"/>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2.Chuyện </a:t>
            </a:r>
            <a:r>
              <a:rPr lang="en-US" sz="2400" b="1" u="sng" dirty="0" err="1">
                <a:latin typeface="Times New Roman" pitchFamily="18" charset="0"/>
                <a:cs typeface="Times New Roman" pitchFamily="18" charset="0"/>
              </a:rPr>
              <a:t>của</a:t>
            </a:r>
            <a:r>
              <a:rPr lang="en-US" sz="2400" b="1" u="sng" dirty="0">
                <a:latin typeface="Times New Roman" pitchFamily="18" charset="0"/>
                <a:cs typeface="Times New Roman" pitchFamily="18" charset="0"/>
              </a:rPr>
              <a:t> N</a:t>
            </a:r>
          </a:p>
        </p:txBody>
      </p:sp>
      <p:sp>
        <p:nvSpPr>
          <p:cNvPr id="2" name="TextBox 1"/>
          <p:cNvSpPr txBox="1"/>
          <p:nvPr/>
        </p:nvSpPr>
        <p:spPr>
          <a:xfrm>
            <a:off x="457199" y="2057400"/>
            <a:ext cx="288174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latin typeface="Times New Roman" pitchFamily="18" charset="0"/>
                <a:cs typeface="Times New Roman" pitchFamily="18" charset="0"/>
              </a:rPr>
              <a:t>-Vi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đức</a:t>
            </a:r>
            <a:r>
              <a:rPr lang="en-US" sz="2400" dirty="0">
                <a:latin typeface="Times New Roman" pitchFamily="18" charset="0"/>
                <a:cs typeface="Times New Roman" pitchFamily="18" charset="0"/>
              </a:rPr>
              <a:t>:</a:t>
            </a:r>
          </a:p>
        </p:txBody>
      </p:sp>
      <p:sp>
        <p:nvSpPr>
          <p:cNvPr id="5" name="TextBox 4"/>
          <p:cNvSpPr txBox="1"/>
          <p:nvPr/>
        </p:nvSpPr>
        <p:spPr>
          <a:xfrm>
            <a:off x="365694" y="3279059"/>
            <a:ext cx="295794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a:t>
            </a:r>
          </a:p>
        </p:txBody>
      </p:sp>
      <p:sp>
        <p:nvSpPr>
          <p:cNvPr id="6" name="TextBox 5"/>
          <p:cNvSpPr txBox="1"/>
          <p:nvPr/>
        </p:nvSpPr>
        <p:spPr>
          <a:xfrm>
            <a:off x="3328555" y="1565561"/>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Trốn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miên</a:t>
            </a:r>
            <a:endParaRPr lang="en-US" sz="2400" dirty="0">
              <a:latin typeface="Times New Roman" pitchFamily="18" charset="0"/>
              <a:cs typeface="Times New Roman" pitchFamily="18" charset="0"/>
            </a:endParaRPr>
          </a:p>
        </p:txBody>
      </p:sp>
      <p:sp>
        <p:nvSpPr>
          <p:cNvPr id="8" name="TextBox 7"/>
          <p:cNvSpPr txBox="1"/>
          <p:nvPr/>
        </p:nvSpPr>
        <p:spPr>
          <a:xfrm>
            <a:off x="3338944" y="2054265"/>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endParaRPr lang="en-US" sz="2400" dirty="0">
              <a:latin typeface="Times New Roman" pitchFamily="18" charset="0"/>
              <a:cs typeface="Times New Roman" pitchFamily="18" charset="0"/>
            </a:endParaRPr>
          </a:p>
        </p:txBody>
      </p:sp>
      <p:sp>
        <p:nvSpPr>
          <p:cNvPr id="9" name="TextBox 8"/>
          <p:cNvSpPr txBox="1"/>
          <p:nvPr/>
        </p:nvSpPr>
        <p:spPr>
          <a:xfrm>
            <a:off x="3338944" y="2515930"/>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bia</a:t>
            </a:r>
            <a:endParaRPr lang="en-US" sz="2400" dirty="0">
              <a:latin typeface="Times New Roman" pitchFamily="18" charset="0"/>
              <a:cs typeface="Times New Roman" pitchFamily="18" charset="0"/>
            </a:endParaRPr>
          </a:p>
        </p:txBody>
      </p:sp>
      <p:sp>
        <p:nvSpPr>
          <p:cNvPr id="10" name="TextBox 9"/>
          <p:cNvSpPr txBox="1"/>
          <p:nvPr/>
        </p:nvSpPr>
        <p:spPr>
          <a:xfrm>
            <a:off x="3338944" y="3279059"/>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endParaRPr lang="en-US" sz="2400" dirty="0">
              <a:latin typeface="Times New Roman" pitchFamily="18" charset="0"/>
              <a:cs typeface="Times New Roman" pitchFamily="18" charset="0"/>
            </a:endParaRPr>
          </a:p>
        </p:txBody>
      </p:sp>
      <p:sp>
        <p:nvSpPr>
          <p:cNvPr id="11" name="TextBox 10"/>
          <p:cNvSpPr txBox="1"/>
          <p:nvPr/>
        </p:nvSpPr>
        <p:spPr>
          <a:xfrm>
            <a:off x="3356150" y="3740724"/>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a:t>
            </a:r>
            <a:endParaRPr lang="en-US" sz="2400" dirty="0">
              <a:latin typeface="Times New Roman" pitchFamily="18" charset="0"/>
              <a:cs typeface="Times New Roman" pitchFamily="18" charset="0"/>
            </a:endParaRPr>
          </a:p>
        </p:txBody>
      </p:sp>
      <p:sp>
        <p:nvSpPr>
          <p:cNvPr id="12" name="TextBox 11"/>
          <p:cNvSpPr txBox="1"/>
          <p:nvPr/>
        </p:nvSpPr>
        <p:spPr>
          <a:xfrm>
            <a:off x="3358608" y="4186535"/>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trộm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cắp</a:t>
            </a:r>
            <a:endParaRPr lang="en-US" sz="2400" dirty="0">
              <a:latin typeface="Times New Roman" pitchFamily="18" charset="0"/>
              <a:cs typeface="Times New Roman" pitchFamily="18" charset="0"/>
            </a:endParaRPr>
          </a:p>
        </p:txBody>
      </p:sp>
      <p:sp>
        <p:nvSpPr>
          <p:cNvPr id="7" name="Right Arrow 6"/>
          <p:cNvSpPr/>
          <p:nvPr/>
        </p:nvSpPr>
        <p:spPr>
          <a:xfrm>
            <a:off x="2473035" y="4899399"/>
            <a:ext cx="8659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60510" y="4820967"/>
            <a:ext cx="4648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Times New Roman" pitchFamily="18" charset="0"/>
                <a:cs typeface="Times New Roman" pitchFamily="18" charset="0"/>
              </a:rPr>
              <a:t>Thiếu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lĩnh</a:t>
            </a:r>
            <a:endParaRPr lang="en-US" sz="2400" b="1" dirty="0">
              <a:solidFill>
                <a:srgbClr val="FF0000"/>
              </a:solidFill>
              <a:latin typeface="Times New Roman" pitchFamily="18" charset="0"/>
              <a:cs typeface="Times New Roman" pitchFamily="18" charset="0"/>
            </a:endParaRPr>
          </a:p>
        </p:txBody>
      </p:sp>
      <p:sp>
        <p:nvSpPr>
          <p:cNvPr id="15" name="TextBox 14"/>
          <p:cNvSpPr txBox="1"/>
          <p:nvPr/>
        </p:nvSpPr>
        <p:spPr>
          <a:xfrm>
            <a:off x="2590800" y="152400"/>
            <a:ext cx="5029200" cy="461665"/>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Tiết</a:t>
            </a:r>
            <a:r>
              <a:rPr lang="en-US" sz="2400" b="1" u="sng"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a:t>
            </a:r>
            <a:r>
              <a:rPr lang="en-US" sz="2400" b="1" dirty="0">
                <a:latin typeface="Times New Roman" pitchFamily="18" charset="0"/>
                <a:cs typeface="Times New Roman" pitchFamily="18" charset="0"/>
              </a:rPr>
              <a:t>:  TỰ CHỦ</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5943032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5046941BFFAC2C41B06B89A70E28ACBC" ma:contentTypeVersion="10" ma:contentTypeDescription="Tạo tài liệu mới." ma:contentTypeScope="" ma:versionID="4826fea053829de01ea52eee4945cc4c">
  <xsd:schema xmlns:xsd="http://www.w3.org/2001/XMLSchema" xmlns:xs="http://www.w3.org/2001/XMLSchema" xmlns:p="http://schemas.microsoft.com/office/2006/metadata/properties" xmlns:ns2="3e503ad3-fd11-4c89-a619-272343f1f7b6" xmlns:ns3="ea25bb1e-3e9c-440d-affa-3310fdb6e1b6" targetNamespace="http://schemas.microsoft.com/office/2006/metadata/properties" ma:root="true" ma:fieldsID="9fa31adc406ae2fec610e782792b4855" ns2:_="" ns3:_="">
    <xsd:import namespace="3e503ad3-fd11-4c89-a619-272343f1f7b6"/>
    <xsd:import namespace="ea25bb1e-3e9c-440d-affa-3310fdb6e1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03ad3-fd11-4c89-a619-272343f1f7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25bb1e-3e9c-440d-affa-3310fdb6e1b6" elementFormDefault="qualified">
    <xsd:import namespace="http://schemas.microsoft.com/office/2006/documentManagement/types"/>
    <xsd:import namespace="http://schemas.microsoft.com/office/infopath/2007/PartnerControls"/>
    <xsd:element name="SharedWithUsers" ma:index="16"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5FAACD-37AA-4707-A666-847C768AC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503ad3-fd11-4c89-a619-272343f1f7b6"/>
    <ds:schemaRef ds:uri="ea25bb1e-3e9c-440d-affa-3310fdb6e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CB220C-B775-4847-BF17-1904A41C55E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FCF1ECC-9A88-4192-805F-9A13B33019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TotalTime>
  <Words>1261</Words>
  <Application>Microsoft Office PowerPoint</Application>
  <PresentationFormat>On-screen Show (4:3)</PresentationFormat>
  <Paragraphs>110</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?Vậy vì sao trong cuộc sống cần phải làm chủ bản thân?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Duong Nguyen</cp:lastModifiedBy>
  <cp:revision>55</cp:revision>
  <dcterms:created xsi:type="dcterms:W3CDTF">2017-06-10T14:01:19Z</dcterms:created>
  <dcterms:modified xsi:type="dcterms:W3CDTF">2022-10-12T16:47:44Z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0x0101005046941BFFAC2C41B06B89A70E28ACBC</vt:lpwstr>
  </property>
</Properties>
</file>