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58" r:id="rId4"/>
    <p:sldId id="259" r:id="rId5"/>
    <p:sldId id="260" r:id="rId6"/>
    <p:sldId id="273" r:id="rId7"/>
    <p:sldId id="262" r:id="rId8"/>
    <p:sldId id="263" r:id="rId9"/>
    <p:sldId id="274" r:id="rId10"/>
    <p:sldId id="275" r:id="rId11"/>
    <p:sldId id="276" r:id="rId12"/>
    <p:sldId id="277" r:id="rId13"/>
    <p:sldId id="278" r:id="rId14"/>
    <p:sldId id="279" r:id="rId15"/>
    <p:sldId id="265" r:id="rId16"/>
    <p:sldId id="280" r:id="rId17"/>
    <p:sldId id="281" r:id="rId18"/>
    <p:sldId id="269" r:id="rId19"/>
    <p:sldId id="270" r:id="rId20"/>
    <p:sldId id="285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C2D36-D18A-4B3B-A6BC-FC766728CDFA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BE69-D7AB-466A-9793-5115410491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BE69-D7AB-466A-9793-5115410491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1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CC8CB-E22B-42BB-899D-E94195F87CA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dirty="0" smtClean="0"/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3884263" y="8685917"/>
            <a:ext cx="2972123" cy="45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77ED2B-079D-48F4-9812-75133371C239}" type="slidenum">
              <a:rPr lang="en-US" sz="1200">
                <a:cs typeface="Arial" charset="0"/>
              </a:rPr>
              <a:pPr algn="r"/>
              <a:t>9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0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C789C-061B-4995-95AE-6C640B30485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84263" y="8685917"/>
            <a:ext cx="2972123" cy="45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9D769D-B500-4403-B34A-4298297ED314}" type="slidenum">
              <a:rPr lang="en-US" sz="1200">
                <a:cs typeface="Arial" charset="0"/>
              </a:rPr>
              <a:pPr algn="r"/>
              <a:t>10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2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18E48-CAF0-4E35-9C0A-68CCAC4481A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4263" y="8685917"/>
            <a:ext cx="2972123" cy="45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A9D5C4-3D82-44D0-994E-214C429456AF}" type="slidenum">
              <a:rPr lang="en-US" sz="1200">
                <a:cs typeface="Arial" charset="0"/>
              </a:rPr>
              <a:pPr algn="r"/>
              <a:t>11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6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205D7-51A0-4898-9409-3E50CF10D89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3013" name="Slide Number Placeholder 3"/>
          <p:cNvSpPr txBox="1">
            <a:spLocks noGrp="1"/>
          </p:cNvSpPr>
          <p:nvPr/>
        </p:nvSpPr>
        <p:spPr bwMode="auto">
          <a:xfrm>
            <a:off x="3884263" y="8685917"/>
            <a:ext cx="2972123" cy="45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FC8984-A551-4EBE-8422-DAE037FB67DC}" type="slidenum">
              <a:rPr lang="en-US" sz="1200">
                <a:cs typeface="Arial" charset="0"/>
              </a:rPr>
              <a:pPr algn="r"/>
              <a:t>12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4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417C0-B05C-4E91-8934-714AEE2D5FB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3884263" y="8685917"/>
            <a:ext cx="2972123" cy="45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A6C161-3DDE-4C07-8ADB-5665A1EEF41E}" type="slidenum">
              <a:rPr lang="en-US" sz="1200">
                <a:cs typeface="Arial" charset="0"/>
              </a:rPr>
              <a:pPr algn="r"/>
              <a:t>13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1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4C147-B670-41A4-9DC6-1522DD11987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3884263" y="8685917"/>
            <a:ext cx="2972123" cy="45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5E4F6A-7C66-4EF5-A14F-2F3968B3AA23}" type="slidenum">
              <a:rPr lang="en-US" sz="1200">
                <a:cs typeface="Arial" charset="0"/>
              </a:rPr>
              <a:pPr algn="r"/>
              <a:t>14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ew%20folder\canon%202900\canon%202900\dia\corel\New%20folder%20(2)\ANH%209\anh%209%2017-18\tong%20hop%20giao%20an%20anh%209%20ti%20diem\unit3\A9%20U3%20getting%20started\u3%20getting%20%20%20%201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752600"/>
            <a:ext cx="8382000" cy="12192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76200" y="1828800"/>
            <a:ext cx="7696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2. Why is Mai working very hard for  the exam? 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838200" y="4267200"/>
            <a:ext cx="63246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391400" y="4572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 flipH="1">
            <a:off x="7467600" y="1676400"/>
            <a:ext cx="12954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838200" y="3505200"/>
            <a:ext cx="63246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38200" y="3591580"/>
            <a:ext cx="5562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She failed  the last exam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3505200"/>
            <a:ext cx="609600" cy="641350"/>
            <a:chOff x="4944" y="1824"/>
            <a:chExt cx="384" cy="404"/>
          </a:xfrm>
        </p:grpSpPr>
        <p:sp>
          <p:nvSpPr>
            <p:cNvPr id="27686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7687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4267200"/>
            <a:ext cx="609600" cy="641350"/>
            <a:chOff x="4944" y="2400"/>
            <a:chExt cx="384" cy="404"/>
          </a:xfrm>
        </p:grpSpPr>
        <p:sp>
          <p:nvSpPr>
            <p:cNvPr id="27684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7685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b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848600" y="4419600"/>
            <a:ext cx="609600" cy="609600"/>
            <a:chOff x="5088" y="960"/>
            <a:chExt cx="384" cy="384"/>
          </a:xfrm>
        </p:grpSpPr>
        <p:sp>
          <p:nvSpPr>
            <p:cNvPr id="27682" name="Oval 16"/>
            <p:cNvSpPr>
              <a:spLocks noChangeArrowheads="1"/>
            </p:cNvSpPr>
            <p:nvPr/>
          </p:nvSpPr>
          <p:spPr bwMode="auto">
            <a:xfrm>
              <a:off x="5088" y="96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7683" name="Text Box 17"/>
            <p:cNvSpPr txBox="1">
              <a:spLocks noChangeArrowheads="1"/>
            </p:cNvSpPr>
            <p:nvPr/>
          </p:nvSpPr>
          <p:spPr bwMode="auto">
            <a:xfrm>
              <a:off x="5136" y="960"/>
              <a:ext cx="28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K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914400" y="5029200"/>
            <a:ext cx="64008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838200" y="4267200"/>
            <a:ext cx="66294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0000FF"/>
                </a:solidFill>
                <a:cs typeface="Arial" charset="0"/>
              </a:rPr>
              <a:t>She wants her parents to be proud of her 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162800" y="1981200"/>
            <a:ext cx="1066800" cy="990600"/>
            <a:chOff x="4512" y="825"/>
            <a:chExt cx="672" cy="624"/>
          </a:xfrm>
        </p:grpSpPr>
        <p:sp>
          <p:nvSpPr>
            <p:cNvPr id="27680" name="Oval 22"/>
            <p:cNvSpPr>
              <a:spLocks noChangeArrowheads="1"/>
            </p:cNvSpPr>
            <p:nvPr/>
          </p:nvSpPr>
          <p:spPr bwMode="auto">
            <a:xfrm>
              <a:off x="451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7681" name="Text Box 23"/>
            <p:cNvSpPr txBox="1">
              <a:spLocks noChangeArrowheads="1"/>
            </p:cNvSpPr>
            <p:nvPr/>
          </p:nvSpPr>
          <p:spPr bwMode="auto">
            <a:xfrm>
              <a:off x="4656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>
                  <a:solidFill>
                    <a:srgbClr val="FF0000"/>
                  </a:solidFill>
                  <a:cs typeface="Arial" charset="0"/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27663" name="WordArt 24"/>
          <p:cNvSpPr>
            <a:spLocks noChangeArrowheads="1" noChangeShapeType="1" noTextEdit="1"/>
          </p:cNvSpPr>
          <p:nvPr/>
        </p:nvSpPr>
        <p:spPr bwMode="auto"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0" y="4953000"/>
            <a:ext cx="609600" cy="641350"/>
            <a:chOff x="4944" y="2400"/>
            <a:chExt cx="384" cy="404"/>
          </a:xfrm>
        </p:grpSpPr>
        <p:sp>
          <p:nvSpPr>
            <p:cNvPr id="27678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7679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c</a:t>
              </a:r>
            </a:p>
          </p:txBody>
        </p:sp>
      </p:grpSp>
      <p:sp>
        <p:nvSpPr>
          <p:cNvPr id="27665" name="Text Box 45"/>
          <p:cNvSpPr txBox="1">
            <a:spLocks noChangeArrowheads="1"/>
          </p:cNvSpPr>
          <p:nvPr/>
        </p:nvSpPr>
        <p:spPr bwMode="auto">
          <a:xfrm>
            <a:off x="685800" y="4994275"/>
            <a:ext cx="73914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cs typeface="Arial" charset="0"/>
              </a:rPr>
              <a:t>   </a:t>
            </a:r>
            <a:r>
              <a:rPr lang="en-US" sz="2500" b="1" dirty="0">
                <a:solidFill>
                  <a:srgbClr val="0000FF"/>
                </a:solidFill>
                <a:cs typeface="Arial" charset="0"/>
              </a:rPr>
              <a:t>She wants to compete with her classmates</a:t>
            </a:r>
          </a:p>
        </p:txBody>
      </p:sp>
      <p:sp>
        <p:nvSpPr>
          <p:cNvPr id="27666" name="AutoShape 33"/>
          <p:cNvSpPr>
            <a:spLocks noChangeArrowheads="1"/>
          </p:cNvSpPr>
          <p:nvPr/>
        </p:nvSpPr>
        <p:spPr bwMode="auto">
          <a:xfrm>
            <a:off x="7527925" y="714375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vi-VN"/>
          </a:p>
        </p:txBody>
      </p:sp>
      <p:sp>
        <p:nvSpPr>
          <p:cNvPr id="176162" name="Text Box 34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10</a:t>
            </a:r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9</a:t>
            </a:r>
          </a:p>
        </p:txBody>
      </p: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8</a:t>
            </a:r>
          </a:p>
        </p:txBody>
      </p:sp>
      <p:sp>
        <p:nvSpPr>
          <p:cNvPr id="176165" name="Text Box 37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7</a:t>
            </a:r>
          </a:p>
        </p:txBody>
      </p:sp>
      <p:sp>
        <p:nvSpPr>
          <p:cNvPr id="176166" name="Text Box 38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6</a:t>
            </a:r>
          </a:p>
        </p:txBody>
      </p:sp>
      <p:sp>
        <p:nvSpPr>
          <p:cNvPr id="176167" name="Text Box 39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5</a:t>
            </a:r>
          </a:p>
        </p:txBody>
      </p:sp>
      <p:sp>
        <p:nvSpPr>
          <p:cNvPr id="176168" name="Text Box 40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4</a:t>
            </a:r>
          </a:p>
        </p:txBody>
      </p:sp>
      <p:sp>
        <p:nvSpPr>
          <p:cNvPr id="176169" name="Text Box 41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3</a:t>
            </a:r>
          </a:p>
        </p:txBody>
      </p:sp>
      <p:sp>
        <p:nvSpPr>
          <p:cNvPr id="176170" name="Text Box 42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2</a:t>
            </a:r>
          </a:p>
        </p:txBody>
      </p:sp>
      <p:sp>
        <p:nvSpPr>
          <p:cNvPr id="176171" name="Text Box 43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1</a:t>
            </a:r>
          </a:p>
        </p:txBody>
      </p:sp>
      <p:sp>
        <p:nvSpPr>
          <p:cNvPr id="176172" name="Text Box 44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6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7916 0.02824 L -0.02083 -0.258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14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74436" grpId="0" animBg="1"/>
      <p:bldP spid="274436" grpId="1" animBg="1"/>
      <p:bldP spid="274439" grpId="0" animBg="1"/>
      <p:bldP spid="274450" grpId="0" animBg="1"/>
      <p:bldP spid="274451" grpId="0"/>
      <p:bldP spid="176162" grpId="0"/>
      <p:bldP spid="176163" grpId="0"/>
      <p:bldP spid="176164" grpId="0"/>
      <p:bldP spid="176165" grpId="0"/>
      <p:bldP spid="176166" grpId="0"/>
      <p:bldP spid="176167" grpId="0"/>
      <p:bldP spid="176168" grpId="0"/>
      <p:bldP spid="176169" grpId="0"/>
      <p:bldP spid="176170" grpId="0"/>
      <p:bldP spid="176171" grpId="0"/>
      <p:bldP spid="176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676400"/>
            <a:ext cx="8382000" cy="12954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0" y="1676400"/>
            <a:ext cx="6858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3. How is Mai feeling now? 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1219200" y="4267200"/>
            <a:ext cx="57912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391400" y="4572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 flipH="1">
            <a:off x="6781800" y="15240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1219200" y="3505200"/>
            <a:ext cx="57912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371600" y="3505200"/>
            <a:ext cx="5943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Confident and tired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3505200"/>
            <a:ext cx="609600" cy="641350"/>
            <a:chOff x="4944" y="1824"/>
            <a:chExt cx="384" cy="404"/>
          </a:xfrm>
        </p:grpSpPr>
        <p:sp>
          <p:nvSpPr>
            <p:cNvPr id="28710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8711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7200" y="4267200"/>
            <a:ext cx="609600" cy="641350"/>
            <a:chOff x="4944" y="2400"/>
            <a:chExt cx="384" cy="404"/>
          </a:xfrm>
        </p:grpSpPr>
        <p:sp>
          <p:nvSpPr>
            <p:cNvPr id="28708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8709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b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848600" y="4419601"/>
            <a:ext cx="609600" cy="731838"/>
            <a:chOff x="5088" y="960"/>
            <a:chExt cx="384" cy="461"/>
          </a:xfrm>
        </p:grpSpPr>
        <p:sp>
          <p:nvSpPr>
            <p:cNvPr id="28706" name="Oval 16"/>
            <p:cNvSpPr>
              <a:spLocks noChangeArrowheads="1"/>
            </p:cNvSpPr>
            <p:nvPr/>
          </p:nvSpPr>
          <p:spPr bwMode="auto">
            <a:xfrm>
              <a:off x="5088" y="96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8707" name="Text Box 17"/>
            <p:cNvSpPr txBox="1">
              <a:spLocks noChangeArrowheads="1"/>
            </p:cNvSpPr>
            <p:nvPr/>
          </p:nvSpPr>
          <p:spPr bwMode="auto">
            <a:xfrm>
              <a:off x="5184" y="1056"/>
              <a:ext cx="28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  <a:cs typeface="Arial" charset="0"/>
                </a:rPr>
                <a:t>K</a:t>
              </a:r>
            </a:p>
          </p:txBody>
        </p:sp>
      </p:grpSp>
      <p:sp>
        <p:nvSpPr>
          <p:cNvPr id="28684" name="Text Box 19"/>
          <p:cNvSpPr txBox="1">
            <a:spLocks noChangeArrowheads="1"/>
          </p:cNvSpPr>
          <p:nvPr/>
        </p:nvSpPr>
        <p:spPr bwMode="auto">
          <a:xfrm>
            <a:off x="1447800" y="4221163"/>
            <a:ext cx="5257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Tense and disappointed</a:t>
            </a: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1219200" y="5029200"/>
            <a:ext cx="57912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>
              <a:cs typeface="Arial" charset="0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858000" y="1752600"/>
            <a:ext cx="1066800" cy="990600"/>
            <a:chOff x="4272" y="825"/>
            <a:chExt cx="672" cy="624"/>
          </a:xfrm>
        </p:grpSpPr>
        <p:sp>
          <p:nvSpPr>
            <p:cNvPr id="28704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8705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cs typeface="Arial" charset="0"/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28687" name="WordArt 24"/>
          <p:cNvSpPr>
            <a:spLocks noChangeArrowheads="1" noChangeShapeType="1" noTextEdit="1"/>
          </p:cNvSpPr>
          <p:nvPr/>
        </p:nvSpPr>
        <p:spPr bwMode="auto"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57200" y="4953000"/>
            <a:ext cx="609600" cy="685800"/>
            <a:chOff x="4944" y="2352"/>
            <a:chExt cx="384" cy="432"/>
          </a:xfrm>
        </p:grpSpPr>
        <p:sp>
          <p:nvSpPr>
            <p:cNvPr id="28702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8703" name="Text Box 30"/>
            <p:cNvSpPr txBox="1">
              <a:spLocks noChangeArrowheads="1"/>
            </p:cNvSpPr>
            <p:nvPr/>
          </p:nvSpPr>
          <p:spPr bwMode="auto">
            <a:xfrm>
              <a:off x="4992" y="2352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cs typeface="Arial" charset="0"/>
                </a:rPr>
                <a:t>c</a:t>
              </a:r>
            </a:p>
          </p:txBody>
        </p:sp>
      </p:grp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1447800" y="51054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Tired and stressed</a:t>
            </a:r>
          </a:p>
        </p:txBody>
      </p:sp>
      <p:sp>
        <p:nvSpPr>
          <p:cNvPr id="28690" name="AutoShape 33"/>
          <p:cNvSpPr>
            <a:spLocks noChangeArrowheads="1"/>
          </p:cNvSpPr>
          <p:nvPr/>
        </p:nvSpPr>
        <p:spPr bwMode="auto">
          <a:xfrm>
            <a:off x="7527925" y="714375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vi-VN"/>
          </a:p>
        </p:txBody>
      </p:sp>
      <p:sp>
        <p:nvSpPr>
          <p:cNvPr id="180258" name="Text Box 34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10</a:t>
            </a:r>
          </a:p>
        </p:txBody>
      </p:sp>
      <p:sp>
        <p:nvSpPr>
          <p:cNvPr id="180259" name="Text Box 35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9</a:t>
            </a:r>
          </a:p>
        </p:txBody>
      </p:sp>
      <p:sp>
        <p:nvSpPr>
          <p:cNvPr id="180260" name="Text Box 36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8</a:t>
            </a:r>
          </a:p>
        </p:txBody>
      </p:sp>
      <p:sp>
        <p:nvSpPr>
          <p:cNvPr id="180261" name="Text Box 37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7</a:t>
            </a:r>
          </a:p>
        </p:txBody>
      </p:sp>
      <p:sp>
        <p:nvSpPr>
          <p:cNvPr id="180262" name="Text Box 38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6</a:t>
            </a:r>
          </a:p>
        </p:txBody>
      </p:sp>
      <p:sp>
        <p:nvSpPr>
          <p:cNvPr id="180263" name="Text Box 39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5</a:t>
            </a:r>
          </a:p>
        </p:txBody>
      </p:sp>
      <p:sp>
        <p:nvSpPr>
          <p:cNvPr id="180264" name="Text Box 40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4</a:t>
            </a:r>
          </a:p>
        </p:txBody>
      </p:sp>
      <p:sp>
        <p:nvSpPr>
          <p:cNvPr id="180265" name="Text Box 41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3</a:t>
            </a:r>
          </a:p>
        </p:txBody>
      </p:sp>
      <p:sp>
        <p:nvSpPr>
          <p:cNvPr id="180266" name="Text Box 42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2</a:t>
            </a:r>
          </a:p>
        </p:txBody>
      </p:sp>
      <p:sp>
        <p:nvSpPr>
          <p:cNvPr id="180267" name="Text Box 43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1</a:t>
            </a:r>
          </a:p>
        </p:txBody>
      </p:sp>
      <p:sp>
        <p:nvSpPr>
          <p:cNvPr id="180268" name="Text Box 44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-0.12917 -0.4159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74436" grpId="0" animBg="1"/>
      <p:bldP spid="274439" grpId="0" animBg="1"/>
      <p:bldP spid="274452" grpId="0" animBg="1"/>
      <p:bldP spid="274463" grpId="0"/>
      <p:bldP spid="180258" grpId="0"/>
      <p:bldP spid="180259" grpId="0"/>
      <p:bldP spid="180260" grpId="0"/>
      <p:bldP spid="180261" grpId="0"/>
      <p:bldP spid="180262" grpId="0"/>
      <p:bldP spid="180263" grpId="0"/>
      <p:bldP spid="180264" grpId="0"/>
      <p:bldP spid="180265" grpId="0"/>
      <p:bldP spid="180266" grpId="0"/>
      <p:bldP spid="180267" grpId="0"/>
      <p:bldP spid="1802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752600"/>
            <a:ext cx="8382000" cy="12192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76200" y="1828800"/>
            <a:ext cx="7696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4. What do Mai’s parents want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her to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be ?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838200" y="4267200"/>
            <a:ext cx="63246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391400" y="4572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 flipH="1">
            <a:off x="6781800" y="16764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4267200"/>
            <a:ext cx="609600" cy="641350"/>
            <a:chOff x="4944" y="2400"/>
            <a:chExt cx="384" cy="404"/>
          </a:xfrm>
        </p:grpSpPr>
        <p:sp>
          <p:nvSpPr>
            <p:cNvPr id="29734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9735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848600" y="4419600"/>
            <a:ext cx="609600" cy="609600"/>
            <a:chOff x="5088" y="960"/>
            <a:chExt cx="384" cy="384"/>
          </a:xfrm>
        </p:grpSpPr>
        <p:sp>
          <p:nvSpPr>
            <p:cNvPr id="29732" name="Oval 16"/>
            <p:cNvSpPr>
              <a:spLocks noChangeArrowheads="1"/>
            </p:cNvSpPr>
            <p:nvPr/>
          </p:nvSpPr>
          <p:spPr bwMode="auto">
            <a:xfrm>
              <a:off x="5088" y="96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9733" name="Text Box 17"/>
            <p:cNvSpPr txBox="1">
              <a:spLocks noChangeArrowheads="1"/>
            </p:cNvSpPr>
            <p:nvPr/>
          </p:nvSpPr>
          <p:spPr bwMode="auto">
            <a:xfrm>
              <a:off x="5136" y="960"/>
              <a:ext cx="28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K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838200" y="5029200"/>
            <a:ext cx="64008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914400" y="4267200"/>
            <a:ext cx="5638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A medical doctor</a:t>
            </a: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838200" y="5791200"/>
            <a:ext cx="64008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>
              <a:cs typeface="Arial" charset="0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81800" y="1981200"/>
            <a:ext cx="1066800" cy="990600"/>
            <a:chOff x="4272" y="825"/>
            <a:chExt cx="672" cy="624"/>
          </a:xfrm>
        </p:grpSpPr>
        <p:sp>
          <p:nvSpPr>
            <p:cNvPr id="29730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9731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cs typeface="Arial" charset="0"/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29709" name="WordArt 24"/>
          <p:cNvSpPr>
            <a:spLocks noChangeArrowheads="1" noChangeShapeType="1" noTextEdit="1"/>
          </p:cNvSpPr>
          <p:nvPr/>
        </p:nvSpPr>
        <p:spPr bwMode="auto"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0" y="5035550"/>
            <a:ext cx="609600" cy="641350"/>
            <a:chOff x="4944" y="2400"/>
            <a:chExt cx="384" cy="404"/>
          </a:xfrm>
        </p:grpSpPr>
        <p:sp>
          <p:nvSpPr>
            <p:cNvPr id="29728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9729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b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0" y="5791200"/>
            <a:ext cx="609600" cy="641350"/>
            <a:chOff x="4944" y="2400"/>
            <a:chExt cx="384" cy="404"/>
          </a:xfrm>
        </p:grpSpPr>
        <p:sp>
          <p:nvSpPr>
            <p:cNvPr id="29726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9727" name="Text Box 3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c</a:t>
              </a:r>
            </a:p>
          </p:txBody>
        </p:sp>
      </p:grpSp>
      <p:sp>
        <p:nvSpPr>
          <p:cNvPr id="29712" name="Text Box 31"/>
          <p:cNvSpPr txBox="1">
            <a:spLocks noChangeArrowheads="1"/>
          </p:cNvSpPr>
          <p:nvPr/>
        </p:nvSpPr>
        <p:spPr bwMode="auto">
          <a:xfrm>
            <a:off x="914400" y="571500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cs typeface="Arial" charset="0"/>
              </a:rPr>
              <a:t>A musician</a:t>
            </a:r>
          </a:p>
        </p:txBody>
      </p:sp>
      <p:sp>
        <p:nvSpPr>
          <p:cNvPr id="29713" name="Text Box 45"/>
          <p:cNvSpPr txBox="1">
            <a:spLocks noChangeArrowheads="1"/>
          </p:cNvSpPr>
          <p:nvPr/>
        </p:nvSpPr>
        <p:spPr bwMode="auto">
          <a:xfrm>
            <a:off x="914400" y="4953000"/>
            <a:ext cx="7162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cs typeface="Arial" charset="0"/>
              </a:rPr>
              <a:t>A designer</a:t>
            </a:r>
          </a:p>
        </p:txBody>
      </p:sp>
      <p:sp>
        <p:nvSpPr>
          <p:cNvPr id="29714" name="AutoShape 33"/>
          <p:cNvSpPr>
            <a:spLocks noChangeArrowheads="1"/>
          </p:cNvSpPr>
          <p:nvPr/>
        </p:nvSpPr>
        <p:spPr bwMode="auto">
          <a:xfrm>
            <a:off x="7527925" y="714375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vi-VN"/>
          </a:p>
        </p:txBody>
      </p:sp>
      <p:sp>
        <p:nvSpPr>
          <p:cNvPr id="182306" name="Text Box 34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10</a:t>
            </a:r>
          </a:p>
        </p:txBody>
      </p:sp>
      <p:sp>
        <p:nvSpPr>
          <p:cNvPr id="182307" name="Text Box 35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9</a:t>
            </a:r>
          </a:p>
        </p:txBody>
      </p:sp>
      <p:sp>
        <p:nvSpPr>
          <p:cNvPr id="182308" name="Text Box 36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8</a:t>
            </a:r>
          </a:p>
        </p:txBody>
      </p:sp>
      <p:sp>
        <p:nvSpPr>
          <p:cNvPr id="182309" name="Text Box 37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7</a:t>
            </a:r>
          </a:p>
        </p:txBody>
      </p:sp>
      <p:sp>
        <p:nvSpPr>
          <p:cNvPr id="182310" name="Text Box 38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6</a:t>
            </a:r>
          </a:p>
        </p:txBody>
      </p:sp>
      <p:sp>
        <p:nvSpPr>
          <p:cNvPr id="182311" name="Text Box 39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5</a:t>
            </a:r>
          </a:p>
        </p:txBody>
      </p:sp>
      <p:sp>
        <p:nvSpPr>
          <p:cNvPr id="182312" name="Text Box 40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4</a:t>
            </a:r>
          </a:p>
        </p:txBody>
      </p:sp>
      <p:sp>
        <p:nvSpPr>
          <p:cNvPr id="182313" name="Text Box 41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3</a:t>
            </a:r>
          </a:p>
        </p:txBody>
      </p:sp>
      <p:sp>
        <p:nvSpPr>
          <p:cNvPr id="182314" name="Text Box 42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2</a:t>
            </a:r>
          </a:p>
        </p:txBody>
      </p:sp>
      <p:sp>
        <p:nvSpPr>
          <p:cNvPr id="182315" name="Text Box 43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1</a:t>
            </a:r>
          </a:p>
        </p:txBody>
      </p:sp>
      <p:sp>
        <p:nvSpPr>
          <p:cNvPr id="182316" name="Text Box 44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0.01736 L -0.03333 -0.268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14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74436" grpId="0" animBg="1"/>
      <p:bldP spid="274436" grpId="1" animBg="1"/>
      <p:bldP spid="274450" grpId="0" animBg="1"/>
      <p:bldP spid="274451" grpId="0"/>
      <p:bldP spid="274452" grpId="0" animBg="1"/>
      <p:bldP spid="182306" grpId="0"/>
      <p:bldP spid="182307" grpId="0"/>
      <p:bldP spid="182308" grpId="0"/>
      <p:bldP spid="182309" grpId="0"/>
      <p:bldP spid="182310" grpId="0"/>
      <p:bldP spid="182311" grpId="0"/>
      <p:bldP spid="182312" grpId="0"/>
      <p:bldP spid="182313" grpId="0"/>
      <p:bldP spid="182314" grpId="0"/>
      <p:bldP spid="182315" grpId="0"/>
      <p:bldP spid="1823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752600"/>
            <a:ext cx="8382000" cy="12192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76200" y="1828800"/>
            <a:ext cx="7696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5. What does Mai want to be? 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838200" y="4267200"/>
            <a:ext cx="63246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391400" y="4572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 flipH="1">
            <a:off x="6781800" y="16764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838200" y="3505200"/>
            <a:ext cx="63246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838200" y="3505200"/>
            <a:ext cx="5562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cs typeface="Arial" charset="0"/>
              </a:rPr>
              <a:t>A medical doctor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3505200"/>
            <a:ext cx="609600" cy="641350"/>
            <a:chOff x="4944" y="1824"/>
            <a:chExt cx="384" cy="404"/>
          </a:xfrm>
        </p:grpSpPr>
        <p:sp>
          <p:nvSpPr>
            <p:cNvPr id="30758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30759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4267200"/>
            <a:ext cx="609600" cy="641350"/>
            <a:chOff x="4944" y="2400"/>
            <a:chExt cx="384" cy="404"/>
          </a:xfrm>
        </p:grpSpPr>
        <p:sp>
          <p:nvSpPr>
            <p:cNvPr id="30756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30757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b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848600" y="4419600"/>
            <a:ext cx="609600" cy="609600"/>
            <a:chOff x="5088" y="960"/>
            <a:chExt cx="384" cy="384"/>
          </a:xfrm>
        </p:grpSpPr>
        <p:sp>
          <p:nvSpPr>
            <p:cNvPr id="30754" name="Oval 16"/>
            <p:cNvSpPr>
              <a:spLocks noChangeArrowheads="1"/>
            </p:cNvSpPr>
            <p:nvPr/>
          </p:nvSpPr>
          <p:spPr bwMode="auto">
            <a:xfrm>
              <a:off x="5088" y="96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30755" name="Text Box 17"/>
            <p:cNvSpPr txBox="1">
              <a:spLocks noChangeArrowheads="1"/>
            </p:cNvSpPr>
            <p:nvPr/>
          </p:nvSpPr>
          <p:spPr bwMode="auto">
            <a:xfrm>
              <a:off x="5136" y="960"/>
              <a:ext cx="28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K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838200" y="5029200"/>
            <a:ext cx="64008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609600" y="4267200"/>
            <a:ext cx="6934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   A designer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781800" y="1981200"/>
            <a:ext cx="1066800" cy="990600"/>
            <a:chOff x="4272" y="825"/>
            <a:chExt cx="672" cy="624"/>
          </a:xfrm>
        </p:grpSpPr>
        <p:sp>
          <p:nvSpPr>
            <p:cNvPr id="30752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30753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cs typeface="Arial" charset="0"/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30735" name="WordArt 24"/>
          <p:cNvSpPr>
            <a:spLocks noChangeArrowheads="1" noChangeShapeType="1" noTextEdit="1"/>
          </p:cNvSpPr>
          <p:nvPr/>
        </p:nvSpPr>
        <p:spPr bwMode="auto"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0" y="4953000"/>
            <a:ext cx="609600" cy="641350"/>
            <a:chOff x="4944" y="2400"/>
            <a:chExt cx="384" cy="404"/>
          </a:xfrm>
        </p:grpSpPr>
        <p:sp>
          <p:nvSpPr>
            <p:cNvPr id="30750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30751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c</a:t>
              </a:r>
            </a:p>
          </p:txBody>
        </p:sp>
      </p:grpSp>
      <p:sp>
        <p:nvSpPr>
          <p:cNvPr id="30737" name="Text Box 45"/>
          <p:cNvSpPr txBox="1">
            <a:spLocks noChangeArrowheads="1"/>
          </p:cNvSpPr>
          <p:nvPr/>
        </p:nvSpPr>
        <p:spPr bwMode="auto">
          <a:xfrm>
            <a:off x="533400" y="4953000"/>
            <a:ext cx="7391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cs typeface="Arial" charset="0"/>
              </a:rPr>
              <a:t>    A musician</a:t>
            </a:r>
          </a:p>
        </p:txBody>
      </p:sp>
      <p:sp>
        <p:nvSpPr>
          <p:cNvPr id="30738" name="AutoShape 33"/>
          <p:cNvSpPr>
            <a:spLocks noChangeArrowheads="1"/>
          </p:cNvSpPr>
          <p:nvPr/>
        </p:nvSpPr>
        <p:spPr bwMode="auto">
          <a:xfrm>
            <a:off x="7527925" y="714375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vi-VN"/>
          </a:p>
        </p:txBody>
      </p:sp>
      <p:sp>
        <p:nvSpPr>
          <p:cNvPr id="176162" name="Text Box 34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10</a:t>
            </a:r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9</a:t>
            </a:r>
          </a:p>
        </p:txBody>
      </p: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8</a:t>
            </a:r>
          </a:p>
        </p:txBody>
      </p:sp>
      <p:sp>
        <p:nvSpPr>
          <p:cNvPr id="176165" name="Text Box 37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7</a:t>
            </a:r>
          </a:p>
        </p:txBody>
      </p:sp>
      <p:sp>
        <p:nvSpPr>
          <p:cNvPr id="176166" name="Text Box 38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6</a:t>
            </a:r>
          </a:p>
        </p:txBody>
      </p:sp>
      <p:sp>
        <p:nvSpPr>
          <p:cNvPr id="176167" name="Text Box 39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5</a:t>
            </a:r>
          </a:p>
        </p:txBody>
      </p:sp>
      <p:sp>
        <p:nvSpPr>
          <p:cNvPr id="176168" name="Text Box 40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4</a:t>
            </a:r>
          </a:p>
        </p:txBody>
      </p:sp>
      <p:sp>
        <p:nvSpPr>
          <p:cNvPr id="176169" name="Text Box 41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3</a:t>
            </a:r>
          </a:p>
        </p:txBody>
      </p:sp>
      <p:sp>
        <p:nvSpPr>
          <p:cNvPr id="176170" name="Text Box 42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2</a:t>
            </a:r>
          </a:p>
        </p:txBody>
      </p:sp>
      <p:sp>
        <p:nvSpPr>
          <p:cNvPr id="176171" name="Text Box 43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1</a:t>
            </a:r>
          </a:p>
        </p:txBody>
      </p:sp>
      <p:sp>
        <p:nvSpPr>
          <p:cNvPr id="176172" name="Text Box 44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6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1667 3.33333E-6 L -0.0375 -0.271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-1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74436" grpId="0" animBg="1"/>
      <p:bldP spid="274436" grpId="1" animBg="1"/>
      <p:bldP spid="274439" grpId="0" animBg="1"/>
      <p:bldP spid="274450" grpId="0" animBg="1"/>
      <p:bldP spid="274451" grpId="0"/>
      <p:bldP spid="176162" grpId="0"/>
      <p:bldP spid="176163" grpId="0"/>
      <p:bldP spid="176164" grpId="0"/>
      <p:bldP spid="176165" grpId="0"/>
      <p:bldP spid="176166" grpId="0"/>
      <p:bldP spid="176167" grpId="0"/>
      <p:bldP spid="176168" grpId="0"/>
      <p:bldP spid="176169" grpId="0"/>
      <p:bldP spid="176170" grpId="0"/>
      <p:bldP spid="176171" grpId="0"/>
      <p:bldP spid="1761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143000"/>
            <a:ext cx="8382000" cy="1905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76200" y="1143000"/>
            <a:ext cx="76962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6. What are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Phuc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, Nick, and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Amelie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trying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to do?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762000" y="3200400"/>
            <a:ext cx="6477000" cy="12954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391400" y="4572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 flipH="1">
            <a:off x="6781800" y="16764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3524250"/>
            <a:ext cx="609600" cy="666750"/>
            <a:chOff x="4944" y="2364"/>
            <a:chExt cx="384" cy="420"/>
          </a:xfrm>
        </p:grpSpPr>
        <p:sp>
          <p:nvSpPr>
            <p:cNvPr id="31782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31783" name="Text Box 14"/>
            <p:cNvSpPr txBox="1">
              <a:spLocks noChangeArrowheads="1"/>
            </p:cNvSpPr>
            <p:nvPr/>
          </p:nvSpPr>
          <p:spPr bwMode="auto">
            <a:xfrm>
              <a:off x="5024" y="236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848600" y="4419600"/>
            <a:ext cx="609600" cy="609600"/>
            <a:chOff x="5088" y="960"/>
            <a:chExt cx="384" cy="384"/>
          </a:xfrm>
        </p:grpSpPr>
        <p:sp>
          <p:nvSpPr>
            <p:cNvPr id="31780" name="Oval 16"/>
            <p:cNvSpPr>
              <a:spLocks noChangeArrowheads="1"/>
            </p:cNvSpPr>
            <p:nvPr/>
          </p:nvSpPr>
          <p:spPr bwMode="auto">
            <a:xfrm>
              <a:off x="5088" y="96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31781" name="Text Box 17"/>
            <p:cNvSpPr txBox="1">
              <a:spLocks noChangeArrowheads="1"/>
            </p:cNvSpPr>
            <p:nvPr/>
          </p:nvSpPr>
          <p:spPr bwMode="auto">
            <a:xfrm>
              <a:off x="5136" y="960"/>
              <a:ext cx="28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K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762000" y="4660900"/>
            <a:ext cx="64770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762000" y="3200400"/>
            <a:ext cx="64770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cs typeface="Arial" charset="0"/>
              </a:rPr>
              <a:t>Understand 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Mai’s situation and help </a:t>
            </a:r>
            <a:endParaRPr lang="en-US" sz="2800" b="1" dirty="0" smtClean="0">
              <a:solidFill>
                <a:srgbClr val="0000FF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cs typeface="Arial" charset="0"/>
              </a:rPr>
              <a:t>her 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feel better   </a:t>
            </a:r>
            <a:endParaRPr lang="en-US" sz="2800" b="1" dirty="0" smtClean="0">
              <a:solidFill>
                <a:srgbClr val="0000FF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838200" y="5410200"/>
            <a:ext cx="6400800" cy="10668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>
              <a:cs typeface="Arial" charset="0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81800" y="1981200"/>
            <a:ext cx="1066800" cy="990600"/>
            <a:chOff x="4272" y="825"/>
            <a:chExt cx="672" cy="624"/>
          </a:xfrm>
        </p:grpSpPr>
        <p:sp>
          <p:nvSpPr>
            <p:cNvPr id="31778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31779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cs typeface="Arial" charset="0"/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31757" name="WordArt 2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normalizeH="1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0" y="4629150"/>
            <a:ext cx="609600" cy="641350"/>
            <a:chOff x="4944" y="2400"/>
            <a:chExt cx="384" cy="404"/>
          </a:xfrm>
        </p:grpSpPr>
        <p:sp>
          <p:nvSpPr>
            <p:cNvPr id="31776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31777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b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0" y="5410200"/>
            <a:ext cx="609600" cy="641350"/>
            <a:chOff x="4944" y="2400"/>
            <a:chExt cx="384" cy="404"/>
          </a:xfrm>
        </p:grpSpPr>
        <p:sp>
          <p:nvSpPr>
            <p:cNvPr id="31774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31775" name="Text Box 3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cs typeface="Arial" charset="0"/>
                </a:rPr>
                <a:t>c</a:t>
              </a:r>
            </a:p>
          </p:txBody>
        </p:sp>
      </p:grpSp>
      <p:sp>
        <p:nvSpPr>
          <p:cNvPr id="31760" name="Text Box 31"/>
          <p:cNvSpPr txBox="1">
            <a:spLocks noChangeArrowheads="1"/>
          </p:cNvSpPr>
          <p:nvPr/>
        </p:nvSpPr>
        <p:spPr bwMode="auto">
          <a:xfrm>
            <a:off x="838200" y="5497513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Find somebody else to replace Mai for </a:t>
            </a:r>
            <a:endParaRPr lang="en-US" sz="2800" b="1" dirty="0" smtClean="0">
              <a:solidFill>
                <a:srgbClr val="0000FF"/>
              </a:solidFill>
              <a:cs typeface="Arial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cs typeface="Arial" charset="0"/>
              </a:rPr>
              <a:t>badminton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.</a:t>
            </a:r>
          </a:p>
        </p:txBody>
      </p:sp>
      <p:sp>
        <p:nvSpPr>
          <p:cNvPr id="31761" name="Text Box 45"/>
          <p:cNvSpPr txBox="1">
            <a:spLocks noChangeArrowheads="1"/>
          </p:cNvSpPr>
          <p:nvPr/>
        </p:nvSpPr>
        <p:spPr bwMode="auto">
          <a:xfrm>
            <a:off x="914400" y="4622800"/>
            <a:ext cx="7162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Make Mai feel left out.</a:t>
            </a:r>
          </a:p>
        </p:txBody>
      </p:sp>
      <p:sp>
        <p:nvSpPr>
          <p:cNvPr id="31762" name="AutoShape 33"/>
          <p:cNvSpPr>
            <a:spLocks noChangeArrowheads="1"/>
          </p:cNvSpPr>
          <p:nvPr/>
        </p:nvSpPr>
        <p:spPr bwMode="auto">
          <a:xfrm>
            <a:off x="7527925" y="714375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vi-VN"/>
          </a:p>
        </p:txBody>
      </p:sp>
      <p:sp>
        <p:nvSpPr>
          <p:cNvPr id="182306" name="Text Box 34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10</a:t>
            </a:r>
          </a:p>
        </p:txBody>
      </p:sp>
      <p:sp>
        <p:nvSpPr>
          <p:cNvPr id="182307" name="Text Box 35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9</a:t>
            </a:r>
          </a:p>
        </p:txBody>
      </p:sp>
      <p:sp>
        <p:nvSpPr>
          <p:cNvPr id="182308" name="Text Box 36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8</a:t>
            </a:r>
          </a:p>
        </p:txBody>
      </p:sp>
      <p:sp>
        <p:nvSpPr>
          <p:cNvPr id="182309" name="Text Box 37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7</a:t>
            </a:r>
          </a:p>
        </p:txBody>
      </p:sp>
      <p:sp>
        <p:nvSpPr>
          <p:cNvPr id="182310" name="Text Box 38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6</a:t>
            </a:r>
          </a:p>
        </p:txBody>
      </p:sp>
      <p:sp>
        <p:nvSpPr>
          <p:cNvPr id="182311" name="Text Box 39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5</a:t>
            </a:r>
          </a:p>
        </p:txBody>
      </p:sp>
      <p:sp>
        <p:nvSpPr>
          <p:cNvPr id="182312" name="Text Box 40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4</a:t>
            </a:r>
          </a:p>
        </p:txBody>
      </p:sp>
      <p:sp>
        <p:nvSpPr>
          <p:cNvPr id="182313" name="Text Box 41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3</a:t>
            </a:r>
          </a:p>
        </p:txBody>
      </p:sp>
      <p:sp>
        <p:nvSpPr>
          <p:cNvPr id="182314" name="Text Box 42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2</a:t>
            </a:r>
          </a:p>
        </p:txBody>
      </p:sp>
      <p:sp>
        <p:nvSpPr>
          <p:cNvPr id="182315" name="Text Box 43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1</a:t>
            </a:r>
          </a:p>
        </p:txBody>
      </p:sp>
      <p:sp>
        <p:nvSpPr>
          <p:cNvPr id="182316" name="Text Box 44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5 0.01112 L -0.05417 -0.1879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74436" grpId="0" animBg="1"/>
      <p:bldP spid="274436" grpId="1" animBg="1"/>
      <p:bldP spid="274450" grpId="0" animBg="1"/>
      <p:bldP spid="274451" grpId="0"/>
      <p:bldP spid="274452" grpId="0" animBg="1"/>
      <p:bldP spid="182306" grpId="0"/>
      <p:bldP spid="182307" grpId="0"/>
      <p:bldP spid="182308" grpId="0"/>
      <p:bldP spid="182309" grpId="0"/>
      <p:bldP spid="182310" grpId="0"/>
      <p:bldP spid="182311" grpId="0"/>
      <p:bldP spid="182312" grpId="0"/>
      <p:bldP spid="182313" grpId="0"/>
      <p:bldP spid="182314" grpId="0"/>
      <p:bldP spid="182315" grpId="0"/>
      <p:bldP spid="1823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1728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12192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Amelie</a:t>
            </a:r>
            <a:r>
              <a:rPr lang="en-US" sz="2800" dirty="0" smtClean="0"/>
              <a:t> wishes her parents could put themselves in her situation to better understand her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193925" y="4953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32773" name="Text Box 71"/>
          <p:cNvSpPr txBox="1">
            <a:spLocks noChangeArrowheads="1"/>
          </p:cNvSpPr>
          <p:nvPr/>
        </p:nvSpPr>
        <p:spPr bwMode="auto">
          <a:xfrm>
            <a:off x="5486400" y="304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2774" name="Text Box 66"/>
          <p:cNvSpPr txBox="1">
            <a:spLocks noChangeArrowheads="1"/>
          </p:cNvSpPr>
          <p:nvPr/>
        </p:nvSpPr>
        <p:spPr bwMode="auto">
          <a:xfrm>
            <a:off x="2362200" y="2895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2. My mother is a strong person. She stays…………..  even in the worst situations.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4001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tense    frustrated  delighted    confident    relaxed   worried   depressed   calm  stressed</a:t>
            </a:r>
          </a:p>
        </p:txBody>
      </p:sp>
      <p:sp>
        <p:nvSpPr>
          <p:cNvPr id="32776" name="Rectangle 14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2.Fill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gaps with the words in the box . In some cases more than one word may be suitable</a:t>
            </a:r>
          </a:p>
          <a:p>
            <a:endParaRPr lang="en-US" dirty="0"/>
          </a:p>
        </p:txBody>
      </p:sp>
      <p:pic>
        <p:nvPicPr>
          <p:cNvPr id="32777" name="Picture 3" descr="http://s.sachmem.com/public/images/TA9T1SHS/U3-L1-2-1-0a93aab52770883f7490ffdbbcf1fa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Rectangle 19"/>
          <p:cNvSpPr>
            <a:spLocks noChangeArrowheads="1"/>
          </p:cNvSpPr>
          <p:nvPr/>
        </p:nvSpPr>
        <p:spPr bwMode="auto">
          <a:xfrm>
            <a:off x="2286000" y="1658938"/>
            <a:ext cx="6705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1. Thu had been studying very hard for the exam, but she still felt………… ……………… . . Now that she has done well in the exam she is feeling much more……………….…</a:t>
            </a:r>
          </a:p>
        </p:txBody>
      </p:sp>
      <p:pic>
        <p:nvPicPr>
          <p:cNvPr id="32779" name="Picture 5" descr="http://s.sachmem.com/public/images/TA9T1SHS/U3-L1-2-2-0ea6ddbbe7aa00803020e82fcc9a12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228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7" descr="http://s.sachmem.com/public/images/TA9T1SHS/U3-L1-2-3-090d43e0af012c20af1619c17ef2c63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228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Rectangle 22"/>
          <p:cNvSpPr>
            <a:spLocks noChangeArrowheads="1"/>
          </p:cNvSpPr>
          <p:nvPr/>
        </p:nvSpPr>
        <p:spPr bwMode="auto">
          <a:xfrm>
            <a:off x="2438400" y="3657600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3. Linh  is feeling a bit………….. …………………about  her </a:t>
            </a: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study. She’s failed  the exam once again!</a:t>
            </a:r>
          </a:p>
        </p:txBody>
      </p:sp>
      <p:pic>
        <p:nvPicPr>
          <p:cNvPr id="32782" name="Picture 9" descr="http://s.sachmem.com/public/images/TA9T1SHS/U3-L1-2-4-97db5227d2d4285ea24fe380b21826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8200"/>
            <a:ext cx="236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Rectangle 24"/>
          <p:cNvSpPr>
            <a:spLocks noChangeArrowheads="1"/>
          </p:cNvSpPr>
          <p:nvPr/>
        </p:nvSpPr>
        <p:spPr bwMode="auto">
          <a:xfrm>
            <a:off x="2438400" y="4572000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4. I think taking a speech class is a good idea if you want to be more</a:t>
            </a:r>
            <a:r>
              <a:rPr lang="en-US" sz="2000"/>
              <a:t>……………………</a:t>
            </a:r>
          </a:p>
        </p:txBody>
      </p:sp>
      <p:pic>
        <p:nvPicPr>
          <p:cNvPr id="32784" name="Picture 11" descr="http://s.sachmem.com/public/images/TA9T1SHS/U3-L1-2-5-f4bf3130868164716fd6a77a4648c74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48338"/>
            <a:ext cx="23622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5" name="Rectangle 26"/>
          <p:cNvSpPr>
            <a:spLocks noChangeArrowheads="1"/>
          </p:cNvSpPr>
          <p:nvPr/>
        </p:nvSpPr>
        <p:spPr bwMode="auto">
          <a:xfrm>
            <a:off x="2438400" y="5334000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5. Emma is feeling so…………………….   with her fashionable new hairstyle.</a:t>
            </a:r>
          </a:p>
        </p:txBody>
      </p:sp>
      <p:sp>
        <p:nvSpPr>
          <p:cNvPr id="32786" name="Rectangle 27"/>
          <p:cNvSpPr>
            <a:spLocks noChangeArrowheads="1"/>
          </p:cNvSpPr>
          <p:nvPr/>
        </p:nvSpPr>
        <p:spPr bwMode="auto">
          <a:xfrm>
            <a:off x="2438400" y="5915025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6. Phuc, Nick, and Amelie  feel……… ………………. They want to help Mai but don’t know what they can do for her.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649538" y="1933575"/>
            <a:ext cx="3200400" cy="457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chemeClr val="accent2"/>
                </a:solidFill>
              </a:rPr>
              <a:t>worried/tense/stressed</a:t>
            </a:r>
            <a:endParaRPr lang="en-US" sz="200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867400" y="2227263"/>
            <a:ext cx="2438400" cy="457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chemeClr val="accent2"/>
                </a:solidFill>
              </a:rPr>
              <a:t>relaxed/ confident</a:t>
            </a:r>
            <a:endParaRPr lang="en-US" sz="200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934200" y="2895600"/>
            <a:ext cx="914400" cy="457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chemeClr val="accent2"/>
                </a:solidFill>
              </a:rPr>
              <a:t>calm</a:t>
            </a:r>
            <a:endParaRPr lang="en-US" sz="200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800600" y="3657600"/>
            <a:ext cx="3200400" cy="457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chemeClr val="accent2"/>
                </a:solidFill>
              </a:rPr>
              <a:t>depressed/ frustrated</a:t>
            </a:r>
            <a:endParaRPr lang="en-US" sz="200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48000" y="4848225"/>
            <a:ext cx="3276600" cy="457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chemeClr val="accent2"/>
                </a:solidFill>
              </a:rPr>
              <a:t>relaxed/ confident/ calm</a:t>
            </a:r>
            <a:endParaRPr lang="en-US" sz="200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257800" y="5300663"/>
            <a:ext cx="3352800" cy="457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chemeClr val="accent2"/>
                </a:solidFill>
              </a:rPr>
              <a:t>delighted/ confident</a:t>
            </a:r>
            <a:endParaRPr lang="en-US" sz="200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757863" y="5884863"/>
            <a:ext cx="3200400" cy="457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chemeClr val="accent2"/>
                </a:solidFill>
              </a:rPr>
              <a:t>worried/ frustrated</a:t>
            </a:r>
            <a:endParaRPr lang="en-US" sz="20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193925" y="4953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34821" name="Text Box 71"/>
          <p:cNvSpPr txBox="1">
            <a:spLocks noChangeArrowheads="1"/>
          </p:cNvSpPr>
          <p:nvPr/>
        </p:nvSpPr>
        <p:spPr bwMode="auto">
          <a:xfrm>
            <a:off x="5486400" y="304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4822" name="Text Box 66"/>
          <p:cNvSpPr txBox="1">
            <a:spLocks noChangeArrowheads="1"/>
          </p:cNvSpPr>
          <p:nvPr/>
        </p:nvSpPr>
        <p:spPr bwMode="auto">
          <a:xfrm>
            <a:off x="2590800" y="32766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400" b="1"/>
          </a:p>
        </p:txBody>
      </p:sp>
      <p:pic>
        <p:nvPicPr>
          <p:cNvPr id="34823" name="Picture 5" descr="U3-L1-2-f50e4ebd6b542d578955b301fa55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772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609055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066800"/>
          <a:ext cx="8610600" cy="990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106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2209800"/>
          <a:ext cx="8382000" cy="41537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91000"/>
                <a:gridCol w="4191000"/>
              </a:tblGrid>
              <a:tr h="439165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1. ‘Go on! I know you can do it!’</a:t>
                      </a:r>
                    </a:p>
                  </a:txBody>
                  <a:tcPr marL="85940" marR="85940" marT="28647" marB="28647"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rgbClr val="4422A9"/>
                        </a:solidFill>
                      </a:endParaRPr>
                    </a:p>
                  </a:txBody>
                  <a:tcPr marL="85940" marR="85940" marT="28647" marB="28647" anchor="ctr"/>
                </a:tc>
              </a:tr>
              <a:tr h="818858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2. ‘If I were you, I would (get some sleep).’</a:t>
                      </a:r>
                    </a:p>
                  </a:txBody>
                  <a:tcPr marL="85940" marR="85940" marT="28647" marB="28647"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rgbClr val="4422A9"/>
                        </a:solidFill>
                      </a:endParaRPr>
                    </a:p>
                  </a:txBody>
                  <a:tcPr marL="85940" marR="85940" marT="28647" marB="28647" anchor="ctr"/>
                </a:tc>
              </a:tr>
              <a:tr h="8188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3. ‘You must have been really disappointed.’</a:t>
                      </a:r>
                    </a:p>
                  </a:txBody>
                  <a:tcPr marL="85940" marR="85940" marT="28647" marB="28647"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>
                        <a:solidFill>
                          <a:srgbClr val="4422A9"/>
                        </a:solidFill>
                      </a:endParaRPr>
                    </a:p>
                  </a:txBody>
                  <a:tcPr marL="85940" marR="85940" marT="28647" marB="28647" anchor="ctr"/>
                </a:tc>
              </a:tr>
              <a:tr h="8188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4. ‘Stay calm. Everything will be alright.’</a:t>
                      </a:r>
                    </a:p>
                  </a:txBody>
                  <a:tcPr marL="85940" marR="85940" marT="28647" marB="28647"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>
                        <a:solidFill>
                          <a:srgbClr val="4422A9"/>
                        </a:solidFill>
                      </a:endParaRPr>
                    </a:p>
                  </a:txBody>
                  <a:tcPr marL="85940" marR="85940" marT="28647" marB="28647" anchor="ctr"/>
                </a:tc>
              </a:tr>
              <a:tr h="439167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5. ‘I understand how you feel.’</a:t>
                      </a:r>
                    </a:p>
                  </a:txBody>
                  <a:tcPr marL="85940" marR="85940" marT="28647" marB="28647"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>
                        <a:solidFill>
                          <a:srgbClr val="4422A9"/>
                        </a:solidFill>
                      </a:endParaRPr>
                    </a:p>
                  </a:txBody>
                  <a:tcPr marL="85940" marR="85940" marT="28647" marB="28647" anchor="ctr"/>
                </a:tc>
              </a:tr>
              <a:tr h="8188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6. ‘Well done! You did a really great job!’</a:t>
                      </a:r>
                    </a:p>
                  </a:txBody>
                  <a:tcPr marL="85940" marR="85940" marT="28647" marB="28647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55002" marR="55002" marT="27501" marB="27501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00600" y="1143000"/>
            <a:ext cx="2723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encourage someone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800600" y="1524000"/>
            <a:ext cx="2219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assure someone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28600" y="1138535"/>
            <a:ext cx="3120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give advice to someone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3832" y="1524000"/>
            <a:ext cx="3350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empathise</a:t>
            </a:r>
            <a:r>
              <a:rPr lang="en-US" sz="2400" dirty="0" smtClean="0"/>
              <a:t> with someone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28600" y="1524000"/>
            <a:ext cx="3350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empathise</a:t>
            </a:r>
            <a:r>
              <a:rPr lang="en-US" sz="2400" dirty="0" smtClean="0"/>
              <a:t> with someone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800600" y="1143000"/>
            <a:ext cx="2723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encourage someone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3229 0.15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46284 0.24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42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46684 0.31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2968 0.43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46736 0.521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3229 0.65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18407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CFA6A-E023-44BE-9581-4D5D562AA8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Look at these pictures and write down  </a:t>
            </a:r>
            <a:endParaRPr lang="en-US" b="1" dirty="0"/>
          </a:p>
        </p:txBody>
      </p:sp>
      <p:pic>
        <p:nvPicPr>
          <p:cNvPr id="57346" name="Picture 2" descr="E:\new folder\canon 2900\canon 2900\dia\corel\New folder (2)\ANH 9\anh 9 17-18\tong hop giao an anh 9 ti diem\unit3\A9 U3 getting started\3149351org_58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001000" cy="5303520"/>
          </a:xfrm>
          <a:prstGeom prst="rect">
            <a:avLst/>
          </a:prstGeom>
          <a:noFill/>
        </p:spPr>
      </p:pic>
      <p:pic>
        <p:nvPicPr>
          <p:cNvPr id="57347" name="Picture 3" descr="E:\new folder\canon 2900\canon 2900\dia\corel\New folder (2)\ANH 9\anh 9 17-18\tong hop giao an anh 9 ti diem\unit3\A9 U3 getting started\bor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057116" cy="5334000"/>
          </a:xfrm>
          <a:prstGeom prst="rect">
            <a:avLst/>
          </a:prstGeom>
          <a:noFill/>
        </p:spPr>
      </p:pic>
      <p:pic>
        <p:nvPicPr>
          <p:cNvPr id="57348" name="Picture 4" descr="E:\new folder\canon 2900\canon 2900\dia\corel\New folder (2)\ANH 9\anh 9 17-18\tong hop giao an anh 9 ti diem\unit3\A9 U3 getting started\hap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14400"/>
            <a:ext cx="8077200" cy="5257800"/>
          </a:xfrm>
          <a:prstGeom prst="rect">
            <a:avLst/>
          </a:prstGeom>
          <a:noFill/>
        </p:spPr>
      </p:pic>
      <p:pic>
        <p:nvPicPr>
          <p:cNvPr id="1029" name="Picture 5" descr="E:\new folder\canon 2900\canon 2900\dia\corel\New folder (2)\ANH 9\anh 9 17-18\tong hop giao an anh 9 ti diem\unit3\A9 U3 getting started\stres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914400"/>
            <a:ext cx="8077200" cy="541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5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1676400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III. Homework.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62200" y="2667000"/>
            <a:ext cx="464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Learn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words by heart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 Practice the conversation.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A1,2- workbook.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Prepare Unit 3 : A closer look 1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8306E4-2033-4776-9FB1-0F63ECCF50AF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34819" name="Picture 2" descr="Copy of KHUNG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WordArt 3"/>
          <p:cNvSpPr>
            <a:spLocks noChangeArrowheads="1" noChangeShapeType="1" noTextEdit="1"/>
          </p:cNvSpPr>
          <p:nvPr/>
        </p:nvSpPr>
        <p:spPr bwMode="auto">
          <a:xfrm>
            <a:off x="1576388" y="971550"/>
            <a:ext cx="62484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1638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THANK YOU FOR ATTENTION!</a:t>
            </a:r>
          </a:p>
        </p:txBody>
      </p:sp>
      <p:sp>
        <p:nvSpPr>
          <p:cNvPr id="142340" name="WordArt 4"/>
          <p:cNvSpPr>
            <a:spLocks noChangeArrowheads="1" noChangeShapeType="1" noTextEdit="1"/>
          </p:cNvSpPr>
          <p:nvPr/>
        </p:nvSpPr>
        <p:spPr bwMode="auto">
          <a:xfrm rot="5400000">
            <a:off x="-325437" y="3651250"/>
            <a:ext cx="3352800" cy="12192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the end</a:t>
            </a:r>
          </a:p>
        </p:txBody>
      </p:sp>
      <p:sp>
        <p:nvSpPr>
          <p:cNvPr id="142341" name="WordArt 5"/>
          <p:cNvSpPr>
            <a:spLocks noChangeArrowheads="1" noChangeShapeType="1" noTextEdit="1"/>
          </p:cNvSpPr>
          <p:nvPr/>
        </p:nvSpPr>
        <p:spPr bwMode="auto">
          <a:xfrm rot="5400000">
            <a:off x="5964237" y="3700463"/>
            <a:ext cx="3457575" cy="14859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GOOD BYE!</a:t>
            </a:r>
          </a:p>
        </p:txBody>
      </p:sp>
      <p:pic>
        <p:nvPicPr>
          <p:cNvPr id="142342" name="Picture 6" descr="a2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524000"/>
            <a:ext cx="67611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goodbye_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nimBg="1"/>
      <p:bldP spid="142340" grpId="0" animBg="1"/>
      <p:bldP spid="1423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new folder\canon 2900\canon 2900\dia\corel\New folder (2)\ANH 9\anh 9 17-18\tong hop giao an anh 9 ti diem\unit3\A9 U3 getting started\3149351org_58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304800"/>
            <a:ext cx="325755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E:\new folder\canon 2900\canon 2900\dia\corel\New folder (2)\ANH 9\anh 9 17-18\tong hop giao an anh 9 ti diem\unit3\A9 U3 getting started\bor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0" y="304800"/>
            <a:ext cx="3257550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E:\new folder\canon 2900\canon 2900\dia\corel\New folder (2)\ANH 9\anh 9 17-18\tong hop giao an anh 9 ti diem\unit3\A9 U3 getting started\hap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400"/>
            <a:ext cx="3420932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E:\new folder\canon 2900\canon 2900\dia\corel\New folder (2)\ANH 9\anh 9 17-18\tong hop giao an anh 9 ti diem\unit3\A9 U3 getting started\stres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399" y="3581400"/>
            <a:ext cx="3318933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28600"/>
            <a:ext cx="9144000" cy="2590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>
              <a:spcAft>
                <a:spcPts val="3000"/>
              </a:spcAft>
            </a:pP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Period 16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UNIT 3: TEEN STRESS AND PRESSURE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Lesson 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1: Getting started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s.sachmem.com/public/images/TA9T1SHS/U3-L1-1-83de58c738aec299657d74143f32b2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u3 getting   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53400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838200"/>
            <a:ext cx="1429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stress(n)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08746"/>
            <a:ext cx="3429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</a:rPr>
              <a:t>New words </a:t>
            </a:r>
            <a:endParaRPr lang="en-US" sz="25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806176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same meaning with tense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1000" y="1447800"/>
            <a:ext cx="2009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Pressure (n) </a:t>
            </a:r>
            <a:endParaRPr lang="en-US" sz="2800" dirty="0"/>
          </a:p>
        </p:txBody>
      </p:sp>
      <p:pic>
        <p:nvPicPr>
          <p:cNvPr id="11" name="Picture 2" descr="Image result for pres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491343"/>
            <a:ext cx="4724400" cy="3309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81000" y="2057400"/>
            <a:ext cx="1944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graduate(v) </a:t>
            </a:r>
            <a:endParaRPr lang="en-US" sz="2800" dirty="0"/>
          </a:p>
        </p:txBody>
      </p:sp>
      <p:pic>
        <p:nvPicPr>
          <p:cNvPr id="29698" name="Picture 2" descr="Image result for gradu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371600"/>
            <a:ext cx="5429250" cy="360997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60523" y="2791264"/>
            <a:ext cx="2191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Depressed (a)</a:t>
            </a:r>
            <a:endParaRPr lang="en-US" sz="2800" dirty="0"/>
          </a:p>
        </p:txBody>
      </p:sp>
      <p:sp>
        <p:nvSpPr>
          <p:cNvPr id="29700" name="AutoShape 4" descr="Image result for depress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Image result for depress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Image result for depress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5" name="Picture 9" descr="E:\new folder\canon 2900\canon 2900\dia\corel\New folder (2)\ANH 9\anh 9 17-18\tong hop giao an anh 9 ti diem\unit3\A9 U3 getting started\o-DEPRESSION-face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447800"/>
            <a:ext cx="5486400" cy="35814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81000" y="3581400"/>
            <a:ext cx="2023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frustrated(a)</a:t>
            </a:r>
            <a:endParaRPr lang="en-US" sz="2800" dirty="0"/>
          </a:p>
        </p:txBody>
      </p:sp>
      <p:pic>
        <p:nvPicPr>
          <p:cNvPr id="29707" name="Picture 11" descr="Image result for frustrat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352548"/>
            <a:ext cx="5486400" cy="367665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81000" y="4343400"/>
            <a:ext cx="2096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empathise</a:t>
            </a:r>
            <a:r>
              <a:rPr lang="en-US" sz="2800" dirty="0" smtClean="0"/>
              <a:t>(v)</a:t>
            </a:r>
            <a:endParaRPr lang="en-US" sz="2800" dirty="0"/>
          </a:p>
        </p:txBody>
      </p:sp>
      <p:pic>
        <p:nvPicPr>
          <p:cNvPr id="29709" name="Picture 13" descr="Image result for empathi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295400"/>
            <a:ext cx="5867400" cy="3990976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57200" y="5105400"/>
            <a:ext cx="2250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Confident ( a) </a:t>
            </a:r>
            <a:endParaRPr lang="en-US" sz="2800" dirty="0"/>
          </a:p>
        </p:txBody>
      </p:sp>
      <p:pic>
        <p:nvPicPr>
          <p:cNvPr id="29711" name="Picture 15" descr="Image result for confide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1295400"/>
            <a:ext cx="5867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2" grpId="0"/>
      <p:bldP spid="14" grpId="0"/>
      <p:bldP spid="19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143000"/>
          <a:ext cx="8534400" cy="3886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91000"/>
                <a:gridCol w="4343400"/>
              </a:tblGrid>
              <a:tr h="5969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1. to go to bed early</a:t>
                      </a:r>
                    </a:p>
                  </a:txBody>
                  <a:tcPr marL="85940" marR="85940" marT="28647" marB="28647"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4422A9"/>
                        </a:solidFill>
                      </a:endParaRPr>
                    </a:p>
                  </a:txBody>
                  <a:tcPr marL="85940" marR="85940" marT="28647" marB="28647" anchor="ctr"/>
                </a:tc>
              </a:tr>
              <a:tr h="5969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2. to be </a:t>
                      </a:r>
                      <a:r>
                        <a:rPr lang="en-US" sz="2800" dirty="0" smtClean="0"/>
                        <a:t>relaxed</a:t>
                      </a:r>
                    </a:p>
                    <a:p>
                      <a:pPr algn="l"/>
                      <a:endParaRPr lang="en-US" sz="2800" dirty="0"/>
                    </a:p>
                  </a:txBody>
                  <a:tcPr marL="85940" marR="85940" marT="28647" marB="28647"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4422A9"/>
                        </a:solidFill>
                      </a:endParaRPr>
                    </a:p>
                  </a:txBody>
                  <a:tcPr marL="85940" marR="85940" marT="28647" marB="28647" anchor="ctr"/>
                </a:tc>
              </a:tr>
              <a:tr h="5969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3. bad exam results</a:t>
                      </a:r>
                    </a:p>
                  </a:txBody>
                  <a:tcPr marL="85940" marR="85940" marT="28647" marB="28647"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rgbClr val="4422A9"/>
                        </a:solidFill>
                      </a:endParaRPr>
                    </a:p>
                  </a:txBody>
                  <a:tcPr marL="85940" marR="85940" marT="28647" marB="28647" anchor="ctr"/>
                </a:tc>
              </a:tr>
              <a:tr h="5969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4. to make someone happy</a:t>
                      </a:r>
                    </a:p>
                  </a:txBody>
                  <a:tcPr marL="85940" marR="85940" marT="28647" marB="28647"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rgbClr val="4422A9"/>
                        </a:solidFill>
                      </a:endParaRPr>
                    </a:p>
                  </a:txBody>
                  <a:tcPr marL="85940" marR="85940" marT="28647" marB="28647" anchor="ctr"/>
                </a:tc>
              </a:tr>
              <a:tr h="5969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5. to work continuously</a:t>
                      </a:r>
                    </a:p>
                  </a:txBody>
                  <a:tcPr marL="85940" marR="85940" marT="28647" marB="28647"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4422A9"/>
                        </a:solidFill>
                      </a:endParaRPr>
                    </a:p>
                  </a:txBody>
                  <a:tcPr marL="85940" marR="85940" marT="28647" marB="28647" anchor="ctr"/>
                </a:tc>
              </a:tr>
              <a:tr h="587866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6. to have no plans</a:t>
                      </a:r>
                    </a:p>
                  </a:txBody>
                  <a:tcPr marL="85940" marR="85940" marT="28647" marB="2864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4422A9"/>
                        </a:solidFill>
                      </a:endParaRPr>
                    </a:p>
                  </a:txBody>
                  <a:tcPr marL="55002" marR="55002" marT="27501" marB="27501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10912" y="1219200"/>
            <a:ext cx="223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to stay up late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912" y="1752600"/>
            <a:ext cx="28060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to be stressed / 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to be stressed out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0912" y="2667000"/>
            <a:ext cx="1965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good grades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244334"/>
            <a:ext cx="3544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to disappoint someone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3886200"/>
            <a:ext cx="234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to take a break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495800"/>
            <a:ext cx="2812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to be fully booked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28600"/>
            <a:ext cx="902238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676400"/>
            <a:ext cx="8382000" cy="1524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76200" y="1828800"/>
            <a:ext cx="6858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1. Why is Mai not playing badminton with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Phuc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, Nick and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Amelie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? 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1371600" y="4267200"/>
            <a:ext cx="54864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391400" y="4572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 flipH="1">
            <a:off x="6781800" y="16764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cs typeface="Arial" charset="0"/>
            </a:endParaRPr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1371600" y="3505200"/>
            <a:ext cx="60198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295400" y="3505200"/>
            <a:ext cx="62484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cs typeface="Arial" charset="0"/>
              </a:rPr>
              <a:t>She doesn’t like playing badminton.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3505200"/>
            <a:ext cx="609600" cy="641350"/>
            <a:chOff x="4944" y="1824"/>
            <a:chExt cx="384" cy="404"/>
          </a:xfrm>
        </p:grpSpPr>
        <p:sp>
          <p:nvSpPr>
            <p:cNvPr id="26662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6663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7200" y="4267200"/>
            <a:ext cx="609600" cy="641350"/>
            <a:chOff x="4944" y="2400"/>
            <a:chExt cx="384" cy="404"/>
          </a:xfrm>
        </p:grpSpPr>
        <p:sp>
          <p:nvSpPr>
            <p:cNvPr id="26660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6661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b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848600" y="4419600"/>
            <a:ext cx="609600" cy="609600"/>
            <a:chOff x="5088" y="960"/>
            <a:chExt cx="384" cy="384"/>
          </a:xfrm>
        </p:grpSpPr>
        <p:sp>
          <p:nvSpPr>
            <p:cNvPr id="26658" name="Oval 16"/>
            <p:cNvSpPr>
              <a:spLocks noChangeArrowheads="1"/>
            </p:cNvSpPr>
            <p:nvPr/>
          </p:nvSpPr>
          <p:spPr bwMode="auto">
            <a:xfrm>
              <a:off x="5088" y="96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6659" name="Text Box 17"/>
            <p:cNvSpPr txBox="1">
              <a:spLocks noChangeArrowheads="1"/>
            </p:cNvSpPr>
            <p:nvPr/>
          </p:nvSpPr>
          <p:spPr bwMode="auto">
            <a:xfrm>
              <a:off x="5136" y="960"/>
              <a:ext cx="28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K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1371600" y="5029200"/>
            <a:ext cx="5486400" cy="6096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vi-VN" sz="2800">
              <a:cs typeface="Arial" charset="0"/>
            </a:endParaRPr>
          </a:p>
        </p:txBody>
      </p:sp>
      <p:sp>
        <p:nvSpPr>
          <p:cNvPr id="26637" name="Text Box 19"/>
          <p:cNvSpPr txBox="1">
            <a:spLocks noChangeArrowheads="1"/>
          </p:cNvSpPr>
          <p:nvPr/>
        </p:nvSpPr>
        <p:spPr bwMode="auto">
          <a:xfrm>
            <a:off x="1371600" y="4277380"/>
            <a:ext cx="2971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She is late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781800" y="1981200"/>
            <a:ext cx="1066800" cy="990600"/>
            <a:chOff x="4272" y="825"/>
            <a:chExt cx="672" cy="624"/>
          </a:xfrm>
        </p:grpSpPr>
        <p:sp>
          <p:nvSpPr>
            <p:cNvPr id="26656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6657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cs typeface="Arial" charset="0"/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26639" name="WordArt 24"/>
          <p:cNvSpPr>
            <a:spLocks noChangeArrowheads="1" noChangeShapeType="1" noTextEdit="1"/>
          </p:cNvSpPr>
          <p:nvPr/>
        </p:nvSpPr>
        <p:spPr bwMode="auto"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57200" y="5029200"/>
            <a:ext cx="609600" cy="641350"/>
            <a:chOff x="4944" y="2400"/>
            <a:chExt cx="384" cy="404"/>
          </a:xfrm>
        </p:grpSpPr>
        <p:sp>
          <p:nvSpPr>
            <p:cNvPr id="26654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cs typeface="Arial" charset="0"/>
              </a:endParaRPr>
            </a:p>
          </p:txBody>
        </p:sp>
        <p:sp>
          <p:nvSpPr>
            <p:cNvPr id="26655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cs typeface="Arial" charset="0"/>
                </a:rPr>
                <a:t>c</a:t>
              </a:r>
            </a:p>
          </p:txBody>
        </p:sp>
      </p:grp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1447800" y="4953000"/>
            <a:ext cx="533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She wants to stay at home</a:t>
            </a:r>
          </a:p>
        </p:txBody>
      </p:sp>
      <p:sp>
        <p:nvSpPr>
          <p:cNvPr id="26642" name="AutoShape 33"/>
          <p:cNvSpPr>
            <a:spLocks noChangeArrowheads="1"/>
          </p:cNvSpPr>
          <p:nvPr/>
        </p:nvSpPr>
        <p:spPr bwMode="auto">
          <a:xfrm>
            <a:off x="7527925" y="714375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vi-VN"/>
          </a:p>
        </p:txBody>
      </p:sp>
      <p:sp>
        <p:nvSpPr>
          <p:cNvPr id="173090" name="Text Box 34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10</a:t>
            </a:r>
          </a:p>
        </p:txBody>
      </p:sp>
      <p:sp>
        <p:nvSpPr>
          <p:cNvPr id="173091" name="Text Box 35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9</a:t>
            </a:r>
          </a:p>
        </p:txBody>
      </p:sp>
      <p:sp>
        <p:nvSpPr>
          <p:cNvPr id="173092" name="Text Box 36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8</a:t>
            </a:r>
          </a:p>
        </p:txBody>
      </p:sp>
      <p:sp>
        <p:nvSpPr>
          <p:cNvPr id="173093" name="Text Box 37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7</a:t>
            </a:r>
          </a:p>
        </p:txBody>
      </p:sp>
      <p:sp>
        <p:nvSpPr>
          <p:cNvPr id="173094" name="Text Box 38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6</a:t>
            </a:r>
          </a:p>
        </p:txBody>
      </p:sp>
      <p:sp>
        <p:nvSpPr>
          <p:cNvPr id="173095" name="Text Box 39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5</a:t>
            </a:r>
          </a:p>
        </p:txBody>
      </p:sp>
      <p:sp>
        <p:nvSpPr>
          <p:cNvPr id="173096" name="Text Box 40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4</a:t>
            </a:r>
          </a:p>
        </p:txBody>
      </p:sp>
      <p:sp>
        <p:nvSpPr>
          <p:cNvPr id="173097" name="Text Box 41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3</a:t>
            </a:r>
          </a:p>
        </p:txBody>
      </p:sp>
      <p:sp>
        <p:nvSpPr>
          <p:cNvPr id="173098" name="Text Box 42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2</a:t>
            </a:r>
          </a:p>
        </p:txBody>
      </p:sp>
      <p:sp>
        <p:nvSpPr>
          <p:cNvPr id="173099" name="Text Box 43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1</a:t>
            </a:r>
          </a:p>
        </p:txBody>
      </p:sp>
      <p:sp>
        <p:nvSpPr>
          <p:cNvPr id="173100" name="Text Box 44"/>
          <p:cNvSpPr txBox="1">
            <a:spLocks noChangeArrowheads="1"/>
          </p:cNvSpPr>
          <p:nvPr/>
        </p:nvSpPr>
        <p:spPr bwMode="auto">
          <a:xfrm>
            <a:off x="7364413" y="517525"/>
            <a:ext cx="132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DigifaceWide" pitchFamily="2" charset="0"/>
                <a:cs typeface="Arial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05556E-6 -3.7037E-6 L -0.00191 -0.3266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63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74436" grpId="0" animBg="1"/>
      <p:bldP spid="274439" grpId="0" animBg="1"/>
      <p:bldP spid="274450" grpId="0" animBg="1"/>
      <p:bldP spid="274450" grpId="1" animBg="1"/>
      <p:bldP spid="274477" grpId="0" build="allAtOnce"/>
      <p:bldP spid="173090" grpId="0"/>
      <p:bldP spid="173091" grpId="0"/>
      <p:bldP spid="173092" grpId="0"/>
      <p:bldP spid="173093" grpId="0"/>
      <p:bldP spid="173094" grpId="0"/>
      <p:bldP spid="173095" grpId="0"/>
      <p:bldP spid="173096" grpId="0"/>
      <p:bldP spid="173097" grpId="0"/>
      <p:bldP spid="173098" grpId="0"/>
      <p:bldP spid="173099" grpId="0"/>
      <p:bldP spid="17310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581</Words>
  <Application>Microsoft Office PowerPoint</Application>
  <PresentationFormat>On-screen Show (4:3)</PresentationFormat>
  <Paragraphs>207</Paragraphs>
  <Slides>21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.VnArial</vt:lpstr>
      <vt:lpstr>Arial</vt:lpstr>
      <vt:lpstr>Arial Black</vt:lpstr>
      <vt:lpstr>Calibri</vt:lpstr>
      <vt:lpstr>DigifaceWide</vt:lpstr>
      <vt:lpstr>Impact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ASUS</cp:lastModifiedBy>
  <cp:revision>22</cp:revision>
  <dcterms:created xsi:type="dcterms:W3CDTF">2006-08-16T00:00:00Z</dcterms:created>
  <dcterms:modified xsi:type="dcterms:W3CDTF">2017-08-12T10:08:32Z</dcterms:modified>
</cp:coreProperties>
</file>