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94" r:id="rId3"/>
    <p:sldId id="256" r:id="rId4"/>
    <p:sldId id="258" r:id="rId5"/>
    <p:sldId id="306" r:id="rId6"/>
    <p:sldId id="260" r:id="rId7"/>
    <p:sldId id="307" r:id="rId8"/>
    <p:sldId id="263" r:id="rId9"/>
    <p:sldId id="291" r:id="rId10"/>
    <p:sldId id="292" r:id="rId11"/>
    <p:sldId id="267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8201-8625-A24C-8BFB-B1C2F2D8AF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04A5-BA48-414C-BFB9-B58045D13B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381000" y="7874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Tuesday, March 15</a:t>
            </a:r>
            <a:r>
              <a:rPr lang="en-US" altLang="en-US" sz="5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3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Period 76 - Language</a:t>
            </a:r>
          </a:p>
        </p:txBody>
      </p:sp>
      <p:pic>
        <p:nvPicPr>
          <p:cNvPr id="5" name="Picture 4" descr="Screen Shot 2015-10-20 at 10.51.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6466293"/>
            <a:ext cx="1448604" cy="364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63600"/>
            <a:ext cx="8509635" cy="4526280"/>
          </a:xfrm>
        </p:spPr>
        <p:txBody>
          <a:bodyPr/>
          <a:lstStyle/>
          <a:p>
            <a:pPr marL="0" indent="0"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Although they were tired, they wanted to watch the film.									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SPITE OF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	</a:t>
            </a:r>
          </a:p>
          <a:p>
            <a:pPr marL="0" indent="0"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--&gt; </a:t>
            </a:r>
          </a:p>
          <a:p>
            <a:pPr marL="0" indent="0">
              <a:buNone/>
            </a:pP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The festival took place in a remote area. However, a lot of people attended it.					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ALTHOUGH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--&gt;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875" y="1867535"/>
            <a:ext cx="77616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In spite of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being tired/ their tiredness, they wanted to watch the film. / 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-They wanted to watch the film in spite of being tired their tiredness.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505" y="4658995"/>
            <a:ext cx="76333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Although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the festival took place in a remote area, a lot of people attended it. / A lot of people attended the festival although it took place in a remote area.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0 at 10.50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75" y="19842"/>
            <a:ext cx="3570229" cy="555179"/>
          </a:xfrm>
          <a:prstGeom prst="rect">
            <a:avLst/>
          </a:prstGeom>
        </p:spPr>
      </p:pic>
      <p:pic>
        <p:nvPicPr>
          <p:cNvPr id="2" name="Picture 1" descr="Screen Shot 2015-10-20 at 10.49.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" y="682625"/>
            <a:ext cx="8511540" cy="1213485"/>
          </a:xfrm>
          <a:prstGeom prst="rect">
            <a:avLst/>
          </a:prstGeom>
        </p:spPr>
      </p:pic>
      <p:pic>
        <p:nvPicPr>
          <p:cNvPr id="3" name="Picture 2" descr="Screen Shot 2015-10-20 at 10.49.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2015490"/>
            <a:ext cx="7607300" cy="4289425"/>
          </a:xfrm>
          <a:prstGeom prst="rect">
            <a:avLst/>
          </a:prstGeom>
        </p:spPr>
      </p:pic>
      <p:pic>
        <p:nvPicPr>
          <p:cNvPr id="6" name="Picture 5" descr="Screen Shot 2015-10-20 at 10.49.2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5975" cy="553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839" y="1896258"/>
            <a:ext cx="55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839" y="2453821"/>
            <a:ext cx="55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377" y="3596358"/>
            <a:ext cx="55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377" y="3886716"/>
            <a:ext cx="55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531" y="4687685"/>
            <a:ext cx="55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531" y="4997885"/>
            <a:ext cx="55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531" y="5798854"/>
            <a:ext cx="55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97463"/>
            <a:ext cx="3048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67388"/>
            <a:ext cx="31813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9800"/>
            <a:ext cx="3505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610600" cy="152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for the next lesson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3998913" cy="91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843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449771_1488903457864590_3666309321698647115_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60" y="570865"/>
            <a:ext cx="8445500" cy="5555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0 at 10.51.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6466293"/>
            <a:ext cx="1448604" cy="364319"/>
          </a:xfrm>
          <a:prstGeom prst="rect">
            <a:avLst/>
          </a:prstGeom>
        </p:spPr>
      </p:pic>
      <p:pic>
        <p:nvPicPr>
          <p:cNvPr id="5" name="Picture 4" descr="Screen Shot 2015-10-20 at 10.50.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75" y="19842"/>
            <a:ext cx="3570229" cy="555179"/>
          </a:xfrm>
          <a:prstGeom prst="rect">
            <a:avLst/>
          </a:prstGeom>
        </p:spPr>
      </p:pic>
      <p:pic>
        <p:nvPicPr>
          <p:cNvPr id="7" name="Picture 6" descr="Screen Shot 2015-10-20 at 10.44.5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2" y="885737"/>
            <a:ext cx="7650433" cy="931923"/>
          </a:xfrm>
          <a:prstGeom prst="rect">
            <a:avLst/>
          </a:prstGeom>
        </p:spPr>
      </p:pic>
      <p:pic>
        <p:nvPicPr>
          <p:cNvPr id="8" name="Picture 7" descr="Screen Shot 2015-10-20 at 10.45.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" y="2261870"/>
            <a:ext cx="8413750" cy="31788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857810" y="2338224"/>
            <a:ext cx="1389213" cy="535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36568" y="2932321"/>
            <a:ext cx="1850731" cy="515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76260" y="3542678"/>
            <a:ext cx="1731656" cy="535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0763" y="4178435"/>
            <a:ext cx="1570438" cy="535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77656" y="4796673"/>
            <a:ext cx="1389213" cy="535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1" y="59657"/>
            <a:ext cx="2522878" cy="41836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347595" y="4271645"/>
            <a:ext cx="468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/e/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628515" y="4320540"/>
            <a:ext cx="521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/ei/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386195" y="4307205"/>
            <a:ext cx="521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/ei/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145780" y="4270375"/>
            <a:ext cx="521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/ei/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2189480" y="4919345"/>
            <a:ext cx="468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/e/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330700" y="4904740"/>
            <a:ext cx="521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/ei/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73495" y="4878070"/>
            <a:ext cx="468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/e/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145780" y="4892040"/>
            <a:ext cx="468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/e/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0 at 10.50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75" y="19842"/>
            <a:ext cx="3570229" cy="555179"/>
          </a:xfrm>
          <a:prstGeom prst="rect">
            <a:avLst/>
          </a:prstGeom>
        </p:spPr>
      </p:pic>
      <p:pic>
        <p:nvPicPr>
          <p:cNvPr id="2" name="Picture 1" descr="Screen Shot 2015-10-20 at 10.45.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" y="842460"/>
            <a:ext cx="7662517" cy="983483"/>
          </a:xfrm>
          <a:prstGeom prst="rect">
            <a:avLst/>
          </a:prstGeom>
        </p:spPr>
      </p:pic>
      <p:pic>
        <p:nvPicPr>
          <p:cNvPr id="3" name="Picture 2" descr="Screen Shot 2015-10-20 at 10.45.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8" y="2136367"/>
            <a:ext cx="8547064" cy="31993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1986" y="2222341"/>
            <a:ext cx="12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receive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0056" y="2289036"/>
            <a:ext cx="12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polite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456" y="3446226"/>
            <a:ext cx="169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perform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5875" y="2923006"/>
            <a:ext cx="12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beauty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6925" y="2986196"/>
            <a:ext cx="12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copy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8272" y="4028972"/>
            <a:ext cx="12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teacher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1" y="59657"/>
            <a:ext cx="2522878" cy="418367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115185" y="4076065"/>
            <a:ext cx="1497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14395" y="3420110"/>
            <a:ext cx="11309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parade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460615" y="4138295"/>
            <a:ext cx="14655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classmate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999480" y="4803140"/>
            <a:ext cx="84264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/>
          <p:nvPr/>
        </p:nvSpPr>
        <p:spPr>
          <a:xfrm>
            <a:off x="838200" y="152400"/>
            <a:ext cx="7620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rgbClr val="1B06BA"/>
                </a:solidFill>
                <a:latin typeface="Arial" panose="020B0604020202020204" pitchFamily="34" charset="0"/>
              </a:rPr>
              <a:t>Vocabulary</a:t>
            </a:r>
            <a:r>
              <a:rPr sz="4000" b="1" dirty="0">
                <a:solidFill>
                  <a:srgbClr val="0070C0"/>
                </a:solidFill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762000" y="3922713"/>
            <a:ext cx="220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Ahead only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TextBox 4"/>
          <p:cNvSpPr txBox="1"/>
          <p:nvPr/>
        </p:nvSpPr>
        <p:spPr>
          <a:xfrm>
            <a:off x="381000" y="817563"/>
            <a:ext cx="8382000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dirty="0">
                <a:solidFill>
                  <a:srgbClr val="00B050"/>
                </a:solidFill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  </a:t>
            </a:r>
            <a:r>
              <a:rPr sz="2400" b="1" dirty="0">
                <a:latin typeface="Arial" panose="020B0604020202020204" pitchFamily="34" charset="0"/>
              </a:rPr>
              <a:t>Write the phrases from the box under the road signs.</a:t>
            </a:r>
            <a:r>
              <a:rPr sz="2400" b="1" dirty="0">
                <a:solidFill>
                  <a:srgbClr val="0070C0"/>
                </a:solidFill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505200" y="3917950"/>
            <a:ext cx="2362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No crossing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304800" y="5751513"/>
            <a:ext cx="2590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No right  turn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2743200" y="5751513"/>
            <a:ext cx="2743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Right  turn only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5791200" y="5746750"/>
            <a:ext cx="3048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Railway crossing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3" name="Picture 10" descr="http://autopro1.vcmedia.vn/KNa3v6PxbsnRMeRggcccccccccccc5/Image/2012/04/1_749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8588"/>
            <a:ext cx="2595563" cy="114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4" descr="http://hoclaixedongnai.com/new/baocam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727325"/>
            <a:ext cx="2438400" cy="1011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16" descr="Kết quả hình ảnh cho biển báo chỉ dẫn &amp;dstrok;i thẳ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813" y="4564063"/>
            <a:ext cx="1966912" cy="114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" descr="http://duongbo.vn/data/data/mentt/2014/2014-05/cam%20re%20pha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421188"/>
            <a:ext cx="2124075" cy="1214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7" descr="http://autopro1.vcmedia.vn/KNa3v6PxbsnRMeRggcccccccccccc5/Image/2012/04/14_fbe9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303713"/>
            <a:ext cx="2438400" cy="1484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TextBox 4"/>
          <p:cNvSpPr txBox="1"/>
          <p:nvPr/>
        </p:nvSpPr>
        <p:spPr>
          <a:xfrm>
            <a:off x="381000" y="1470025"/>
            <a:ext cx="8382000" cy="8921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Ahead only	         Railway crossing           No crossing</a:t>
            </a:r>
          </a:p>
          <a:p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 No right  turn       Right  turn only</a:t>
            </a:r>
            <a:r>
              <a:rPr sz="2400" b="1" dirty="0">
                <a:solidFill>
                  <a:srgbClr val="0070C0"/>
                </a:solidFill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9" name="TextBox 21"/>
          <p:cNvSpPr txBox="1"/>
          <p:nvPr/>
        </p:nvSpPr>
        <p:spPr>
          <a:xfrm>
            <a:off x="442913" y="3929063"/>
            <a:ext cx="3733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. ___________</a:t>
            </a:r>
          </a:p>
        </p:txBody>
      </p:sp>
      <p:sp>
        <p:nvSpPr>
          <p:cNvPr id="6160" name="TextBox 22"/>
          <p:cNvSpPr txBox="1"/>
          <p:nvPr/>
        </p:nvSpPr>
        <p:spPr>
          <a:xfrm>
            <a:off x="3233738" y="3951288"/>
            <a:ext cx="3733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. ____________</a:t>
            </a:r>
          </a:p>
        </p:txBody>
      </p:sp>
      <p:sp>
        <p:nvSpPr>
          <p:cNvPr id="6161" name="TextBox 23"/>
          <p:cNvSpPr txBox="1"/>
          <p:nvPr/>
        </p:nvSpPr>
        <p:spPr>
          <a:xfrm>
            <a:off x="69850" y="5762625"/>
            <a:ext cx="3048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. ____________</a:t>
            </a:r>
          </a:p>
        </p:txBody>
      </p:sp>
      <p:sp>
        <p:nvSpPr>
          <p:cNvPr id="6162" name="TextBox 24"/>
          <p:cNvSpPr txBox="1"/>
          <p:nvPr/>
        </p:nvSpPr>
        <p:spPr>
          <a:xfrm>
            <a:off x="2644775" y="5776913"/>
            <a:ext cx="3733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. ______________</a:t>
            </a:r>
          </a:p>
        </p:txBody>
      </p:sp>
      <p:sp>
        <p:nvSpPr>
          <p:cNvPr id="6163" name="TextBox 25"/>
          <p:cNvSpPr txBox="1"/>
          <p:nvPr/>
        </p:nvSpPr>
        <p:spPr>
          <a:xfrm>
            <a:off x="5686425" y="5757863"/>
            <a:ext cx="3733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. _______________</a:t>
            </a:r>
          </a:p>
        </p:txBody>
      </p:sp>
      <p:pic>
        <p:nvPicPr>
          <p:cNvPr id="6164" name="Picture 8" descr="POINSE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202953">
            <a:off x="25400" y="5724525"/>
            <a:ext cx="1104900" cy="1100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5" name="Picture 9" descr="POINSET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6051550"/>
            <a:ext cx="809625" cy="74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6" name="Picture 17" descr="POINSE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99761">
            <a:off x="-28575" y="11113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0 at 10.50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75" y="19842"/>
            <a:ext cx="3570229" cy="555179"/>
          </a:xfrm>
          <a:prstGeom prst="rect">
            <a:avLst/>
          </a:prstGeom>
        </p:spPr>
      </p:pic>
      <p:pic>
        <p:nvPicPr>
          <p:cNvPr id="2" name="Picture 1" descr="Screen Shot 2015-10-20 at 10.46.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1" y="575021"/>
            <a:ext cx="6866682" cy="1574219"/>
          </a:xfrm>
          <a:prstGeom prst="rect">
            <a:avLst/>
          </a:prstGeom>
        </p:spPr>
      </p:pic>
      <p:pic>
        <p:nvPicPr>
          <p:cNvPr id="3" name="Picture 2" descr="Screen Shot 2015-10-20 at 10.47.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2252980"/>
            <a:ext cx="8990965" cy="4212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1664" y="2882871"/>
            <a:ext cx="196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celebrations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746" y="3549233"/>
            <a:ext cx="196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cultural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1819" y="4929823"/>
            <a:ext cx="196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performances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9976" y="5290823"/>
            <a:ext cx="196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parades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7608" y="5570065"/>
            <a:ext cx="127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festive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0" y="38878"/>
            <a:ext cx="2436753" cy="457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/>
          <p:nvPr/>
        </p:nvSpPr>
        <p:spPr>
          <a:xfrm>
            <a:off x="1066800" y="815975"/>
            <a:ext cx="381000" cy="403225"/>
          </a:xfrm>
          <a:prstGeom prst="ellipse">
            <a:avLst/>
          </a:prstGeom>
          <a:solidFill>
            <a:srgbClr val="E99FB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95" name="Oval 3"/>
          <p:cNvSpPr/>
          <p:nvPr/>
        </p:nvSpPr>
        <p:spPr>
          <a:xfrm>
            <a:off x="1066800" y="228600"/>
            <a:ext cx="6629400" cy="533400"/>
          </a:xfrm>
          <a:prstGeom prst="ellipse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sz="3200" b="1" dirty="0">
                <a:solidFill>
                  <a:srgbClr val="00B050"/>
                </a:solidFill>
                <a:latin typeface="Arial" panose="020B0604020202020204" pitchFamily="34" charset="0"/>
              </a:rPr>
              <a:t>5</a:t>
            </a:r>
            <a:r>
              <a:rPr sz="3200" b="1" dirty="0">
                <a:latin typeface="Arial" panose="020B0604020202020204" pitchFamily="34" charset="0"/>
              </a:rPr>
              <a:t> S</a:t>
            </a:r>
            <a:r>
              <a:rPr lang="en-US" sz="3200" b="1" dirty="0">
                <a:latin typeface="Arial" panose="020B0604020202020204" pitchFamily="34" charset="0"/>
              </a:rPr>
              <a:t>ol</a:t>
            </a:r>
            <a:r>
              <a:rPr sz="3200" b="1" dirty="0">
                <a:latin typeface="Arial" panose="020B0604020202020204" pitchFamily="34" charset="0"/>
              </a:rPr>
              <a:t>ve the crossword puzzle.</a:t>
            </a:r>
          </a:p>
        </p:txBody>
      </p:sp>
      <p:sp>
        <p:nvSpPr>
          <p:cNvPr id="8196" name="Oval 60"/>
          <p:cNvSpPr/>
          <p:nvPr/>
        </p:nvSpPr>
        <p:spPr>
          <a:xfrm>
            <a:off x="3352800" y="914400"/>
            <a:ext cx="381000" cy="390525"/>
          </a:xfrm>
          <a:prstGeom prst="ellipse">
            <a:avLst/>
          </a:prstGeom>
          <a:solidFill>
            <a:srgbClr val="E99FB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197" name="Oval 61"/>
          <p:cNvSpPr/>
          <p:nvPr/>
        </p:nvSpPr>
        <p:spPr>
          <a:xfrm>
            <a:off x="4495800" y="928688"/>
            <a:ext cx="381000" cy="381000"/>
          </a:xfrm>
          <a:prstGeom prst="ellipse">
            <a:avLst/>
          </a:prstGeom>
          <a:solidFill>
            <a:srgbClr val="E99FB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198" name="Oval 62"/>
          <p:cNvSpPr/>
          <p:nvPr/>
        </p:nvSpPr>
        <p:spPr>
          <a:xfrm>
            <a:off x="1447800" y="2119313"/>
            <a:ext cx="381000" cy="381000"/>
          </a:xfrm>
          <a:prstGeom prst="ellipse">
            <a:avLst/>
          </a:prstGeom>
          <a:solidFill>
            <a:srgbClr val="E99FB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199" name="Oval 63"/>
          <p:cNvSpPr/>
          <p:nvPr/>
        </p:nvSpPr>
        <p:spPr>
          <a:xfrm>
            <a:off x="609600" y="2895600"/>
            <a:ext cx="381000" cy="381000"/>
          </a:xfrm>
          <a:prstGeom prst="ellipse">
            <a:avLst/>
          </a:prstGeom>
          <a:solidFill>
            <a:srgbClr val="E99FB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200" name="Oval 64"/>
          <p:cNvSpPr/>
          <p:nvPr/>
        </p:nvSpPr>
        <p:spPr>
          <a:xfrm>
            <a:off x="228600" y="3657600"/>
            <a:ext cx="381000" cy="381000"/>
          </a:xfrm>
          <a:prstGeom prst="ellipse">
            <a:avLst/>
          </a:prstGeom>
          <a:solidFill>
            <a:srgbClr val="E99FB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8201" name="Picture 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202953">
            <a:off x="25400" y="5724525"/>
            <a:ext cx="1104900" cy="1100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9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88" y="5470525"/>
            <a:ext cx="1443037" cy="132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7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99761">
            <a:off x="-28575" y="11113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" name="TextBox 196"/>
          <p:cNvSpPr txBox="1"/>
          <p:nvPr/>
        </p:nvSpPr>
        <p:spPr>
          <a:xfrm>
            <a:off x="5257800" y="2971800"/>
            <a:ext cx="3657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sz="2000" b="1" dirty="0">
                <a:latin typeface="Arial" panose="020B0604020202020204" pitchFamily="34" charset="0"/>
              </a:rPr>
              <a:t>. A type of film showing real people and events.</a:t>
            </a:r>
            <a:r>
              <a:rPr b="1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138"/>
          <p:cNvGrpSpPr/>
          <p:nvPr/>
        </p:nvGrpSpPr>
        <p:grpSpPr bwMode="auto">
          <a:xfrm>
            <a:off x="1066800" y="1371600"/>
            <a:ext cx="381000" cy="4176716"/>
            <a:chOff x="-1008" y="2736"/>
            <a:chExt cx="240" cy="2631"/>
          </a:xfrm>
          <a:solidFill>
            <a:schemeClr val="accent6"/>
          </a:solidFill>
        </p:grpSpPr>
        <p:sp>
          <p:nvSpPr>
            <p:cNvPr id="235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Text Box 140"/>
            <p:cNvSpPr txBox="1">
              <a:spLocks noChangeArrowheads="1"/>
            </p:cNvSpPr>
            <p:nvPr/>
          </p:nvSpPr>
          <p:spPr bwMode="auto">
            <a:xfrm>
              <a:off x="-1008" y="297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Text Box 141"/>
            <p:cNvSpPr txBox="1">
              <a:spLocks noChangeArrowheads="1"/>
            </p:cNvSpPr>
            <p:nvPr/>
          </p:nvSpPr>
          <p:spPr bwMode="auto">
            <a:xfrm>
              <a:off x="-1008" y="321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Text Box 142"/>
            <p:cNvSpPr txBox="1">
              <a:spLocks noChangeArrowheads="1"/>
            </p:cNvSpPr>
            <p:nvPr/>
          </p:nvSpPr>
          <p:spPr bwMode="auto">
            <a:xfrm>
              <a:off x="-1008" y="345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Text Box 139"/>
            <p:cNvSpPr txBox="1">
              <a:spLocks noChangeArrowheads="1"/>
            </p:cNvSpPr>
            <p:nvPr/>
          </p:nvSpPr>
          <p:spPr bwMode="auto">
            <a:xfrm>
              <a:off x="-1008" y="369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Text Box 140"/>
            <p:cNvSpPr txBox="1">
              <a:spLocks noChangeArrowheads="1"/>
            </p:cNvSpPr>
            <p:nvPr/>
          </p:nvSpPr>
          <p:spPr bwMode="auto">
            <a:xfrm>
              <a:off x="-1008" y="39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Text Box 141"/>
            <p:cNvSpPr txBox="1">
              <a:spLocks noChangeArrowheads="1"/>
            </p:cNvSpPr>
            <p:nvPr/>
          </p:nvSpPr>
          <p:spPr bwMode="auto">
            <a:xfrm>
              <a:off x="-1008" y="417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Text Box 142"/>
            <p:cNvSpPr txBox="1">
              <a:spLocks noChangeArrowheads="1"/>
            </p:cNvSpPr>
            <p:nvPr/>
          </p:nvSpPr>
          <p:spPr bwMode="auto">
            <a:xfrm>
              <a:off x="-1008" y="441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Text Box 140"/>
            <p:cNvSpPr txBox="1">
              <a:spLocks noChangeArrowheads="1"/>
            </p:cNvSpPr>
            <p:nvPr/>
          </p:nvSpPr>
          <p:spPr bwMode="auto">
            <a:xfrm>
              <a:off x="-1008" y="4650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Text Box 141"/>
            <p:cNvSpPr txBox="1">
              <a:spLocks noChangeArrowheads="1"/>
            </p:cNvSpPr>
            <p:nvPr/>
          </p:nvSpPr>
          <p:spPr bwMode="auto">
            <a:xfrm>
              <a:off x="-1008" y="4887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Text Box 142"/>
            <p:cNvSpPr txBox="1">
              <a:spLocks noChangeArrowheads="1"/>
            </p:cNvSpPr>
            <p:nvPr/>
          </p:nvSpPr>
          <p:spPr bwMode="auto">
            <a:xfrm>
              <a:off x="-1008" y="5130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38"/>
          <p:cNvGrpSpPr/>
          <p:nvPr/>
        </p:nvGrpSpPr>
        <p:grpSpPr bwMode="auto">
          <a:xfrm>
            <a:off x="1066800" y="1371600"/>
            <a:ext cx="381000" cy="4176716"/>
            <a:chOff x="-1008" y="2736"/>
            <a:chExt cx="240" cy="2631"/>
          </a:xfrm>
          <a:solidFill>
            <a:schemeClr val="accent6"/>
          </a:solidFill>
        </p:grpSpPr>
        <p:sp>
          <p:nvSpPr>
            <p:cNvPr id="247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48" name="Text Box 140"/>
            <p:cNvSpPr txBox="1">
              <a:spLocks noChangeArrowheads="1"/>
            </p:cNvSpPr>
            <p:nvPr/>
          </p:nvSpPr>
          <p:spPr bwMode="auto">
            <a:xfrm>
              <a:off x="-1008" y="297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49" name="Text Box 141"/>
            <p:cNvSpPr txBox="1">
              <a:spLocks noChangeArrowheads="1"/>
            </p:cNvSpPr>
            <p:nvPr/>
          </p:nvSpPr>
          <p:spPr bwMode="auto">
            <a:xfrm>
              <a:off x="-1008" y="321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50" name="Text Box 142"/>
            <p:cNvSpPr txBox="1">
              <a:spLocks noChangeArrowheads="1"/>
            </p:cNvSpPr>
            <p:nvPr/>
          </p:nvSpPr>
          <p:spPr bwMode="auto">
            <a:xfrm>
              <a:off x="-1008" y="345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251" name="Text Box 139"/>
            <p:cNvSpPr txBox="1">
              <a:spLocks noChangeArrowheads="1"/>
            </p:cNvSpPr>
            <p:nvPr/>
          </p:nvSpPr>
          <p:spPr bwMode="auto">
            <a:xfrm>
              <a:off x="-1008" y="369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52" name="Text Box 140"/>
            <p:cNvSpPr txBox="1">
              <a:spLocks noChangeArrowheads="1"/>
            </p:cNvSpPr>
            <p:nvPr/>
          </p:nvSpPr>
          <p:spPr bwMode="auto">
            <a:xfrm>
              <a:off x="-1008" y="39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253" name="Text Box 141"/>
            <p:cNvSpPr txBox="1">
              <a:spLocks noChangeArrowheads="1"/>
            </p:cNvSpPr>
            <p:nvPr/>
          </p:nvSpPr>
          <p:spPr bwMode="auto">
            <a:xfrm>
              <a:off x="-1008" y="417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54" name="Text Box 142"/>
            <p:cNvSpPr txBox="1">
              <a:spLocks noChangeArrowheads="1"/>
            </p:cNvSpPr>
            <p:nvPr/>
          </p:nvSpPr>
          <p:spPr bwMode="auto">
            <a:xfrm>
              <a:off x="-1008" y="441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55" name="Text Box 140"/>
            <p:cNvSpPr txBox="1">
              <a:spLocks noChangeArrowheads="1"/>
            </p:cNvSpPr>
            <p:nvPr/>
          </p:nvSpPr>
          <p:spPr bwMode="auto">
            <a:xfrm>
              <a:off x="-1008" y="4650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56" name="Text Box 141"/>
            <p:cNvSpPr txBox="1">
              <a:spLocks noChangeArrowheads="1"/>
            </p:cNvSpPr>
            <p:nvPr/>
          </p:nvSpPr>
          <p:spPr bwMode="auto">
            <a:xfrm>
              <a:off x="-1008" y="4887"/>
              <a:ext cx="240" cy="2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257" name="Text Box 142"/>
            <p:cNvSpPr txBox="1">
              <a:spLocks noChangeArrowheads="1"/>
            </p:cNvSpPr>
            <p:nvPr/>
          </p:nvSpPr>
          <p:spPr bwMode="auto">
            <a:xfrm>
              <a:off x="-1008" y="5130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4" name="Group 138"/>
          <p:cNvGrpSpPr/>
          <p:nvPr/>
        </p:nvGrpSpPr>
        <p:grpSpPr bwMode="auto">
          <a:xfrm>
            <a:off x="1447800" y="2881532"/>
            <a:ext cx="1524000" cy="376238"/>
            <a:chOff x="-1008" y="2736"/>
            <a:chExt cx="960" cy="237"/>
          </a:xfrm>
          <a:solidFill>
            <a:schemeClr val="accent6"/>
          </a:solidFill>
        </p:grpSpPr>
        <p:sp>
          <p:nvSpPr>
            <p:cNvPr id="259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Text Box 140"/>
            <p:cNvSpPr txBox="1">
              <a:spLocks noChangeArrowheads="1"/>
            </p:cNvSpPr>
            <p:nvPr/>
          </p:nvSpPr>
          <p:spPr bwMode="auto">
            <a:xfrm>
              <a:off x="-76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Text Box 141"/>
            <p:cNvSpPr txBox="1">
              <a:spLocks noChangeArrowheads="1"/>
            </p:cNvSpPr>
            <p:nvPr/>
          </p:nvSpPr>
          <p:spPr bwMode="auto">
            <a:xfrm>
              <a:off x="-52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Text Box 142"/>
            <p:cNvSpPr txBox="1">
              <a:spLocks noChangeArrowheads="1"/>
            </p:cNvSpPr>
            <p:nvPr/>
          </p:nvSpPr>
          <p:spPr bwMode="auto">
            <a:xfrm>
              <a:off x="-28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 bwMode="auto">
          <a:xfrm>
            <a:off x="1433732" y="2895600"/>
            <a:ext cx="1524000" cy="376238"/>
            <a:chOff x="-1008" y="2736"/>
            <a:chExt cx="960" cy="237"/>
          </a:xfrm>
          <a:solidFill>
            <a:schemeClr val="accent6"/>
          </a:solidFill>
        </p:grpSpPr>
        <p:sp>
          <p:nvSpPr>
            <p:cNvPr id="269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70" name="Text Box 140"/>
            <p:cNvSpPr txBox="1">
              <a:spLocks noChangeArrowheads="1"/>
            </p:cNvSpPr>
            <p:nvPr/>
          </p:nvSpPr>
          <p:spPr bwMode="auto">
            <a:xfrm>
              <a:off x="-76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271" name="Text Box 141"/>
            <p:cNvSpPr txBox="1">
              <a:spLocks noChangeArrowheads="1"/>
            </p:cNvSpPr>
            <p:nvPr/>
          </p:nvSpPr>
          <p:spPr bwMode="auto">
            <a:xfrm>
              <a:off x="-52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272" name="Text Box 142"/>
            <p:cNvSpPr txBox="1">
              <a:spLocks noChangeArrowheads="1"/>
            </p:cNvSpPr>
            <p:nvPr/>
          </p:nvSpPr>
          <p:spPr bwMode="auto">
            <a:xfrm>
              <a:off x="-28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74" name="Text Box 139"/>
          <p:cNvSpPr txBox="1">
            <a:spLocks noChangeArrowheads="1"/>
          </p:cNvSpPr>
          <p:nvPr/>
        </p:nvSpPr>
        <p:spPr bwMode="auto">
          <a:xfrm>
            <a:off x="700088" y="3657600"/>
            <a:ext cx="381000" cy="37623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b="1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Text Box 139"/>
          <p:cNvSpPr txBox="1">
            <a:spLocks noChangeArrowheads="1"/>
          </p:cNvSpPr>
          <p:nvPr/>
        </p:nvSpPr>
        <p:spPr bwMode="auto">
          <a:xfrm>
            <a:off x="685800" y="3657600"/>
            <a:ext cx="381000" cy="37623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6" name="Group 138"/>
          <p:cNvGrpSpPr/>
          <p:nvPr/>
        </p:nvGrpSpPr>
        <p:grpSpPr bwMode="auto">
          <a:xfrm>
            <a:off x="1447800" y="3657600"/>
            <a:ext cx="2667001" cy="376238"/>
            <a:chOff x="-1008" y="2736"/>
            <a:chExt cx="1680" cy="237"/>
          </a:xfrm>
          <a:solidFill>
            <a:schemeClr val="accent6"/>
          </a:solidFill>
        </p:grpSpPr>
        <p:sp>
          <p:nvSpPr>
            <p:cNvPr id="280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1" name="Text Box 140"/>
            <p:cNvSpPr txBox="1">
              <a:spLocks noChangeArrowheads="1"/>
            </p:cNvSpPr>
            <p:nvPr/>
          </p:nvSpPr>
          <p:spPr bwMode="auto">
            <a:xfrm>
              <a:off x="-76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Text Box 141"/>
            <p:cNvSpPr txBox="1">
              <a:spLocks noChangeArrowheads="1"/>
            </p:cNvSpPr>
            <p:nvPr/>
          </p:nvSpPr>
          <p:spPr bwMode="auto">
            <a:xfrm>
              <a:off x="-52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Text Box 142"/>
            <p:cNvSpPr txBox="1">
              <a:spLocks noChangeArrowheads="1"/>
            </p:cNvSpPr>
            <p:nvPr/>
          </p:nvSpPr>
          <p:spPr bwMode="auto">
            <a:xfrm>
              <a:off x="-28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Text Box 143"/>
            <p:cNvSpPr txBox="1">
              <a:spLocks noChangeArrowheads="1"/>
            </p:cNvSpPr>
            <p:nvPr/>
          </p:nvSpPr>
          <p:spPr bwMode="auto">
            <a:xfrm>
              <a:off x="-4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Text Box 143"/>
            <p:cNvSpPr txBox="1">
              <a:spLocks noChangeArrowheads="1"/>
            </p:cNvSpPr>
            <p:nvPr/>
          </p:nvSpPr>
          <p:spPr bwMode="auto">
            <a:xfrm>
              <a:off x="192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Text Box 143"/>
            <p:cNvSpPr txBox="1">
              <a:spLocks noChangeArrowheads="1"/>
            </p:cNvSpPr>
            <p:nvPr/>
          </p:nvSpPr>
          <p:spPr bwMode="auto">
            <a:xfrm>
              <a:off x="432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138"/>
          <p:cNvGrpSpPr/>
          <p:nvPr/>
        </p:nvGrpSpPr>
        <p:grpSpPr bwMode="auto">
          <a:xfrm>
            <a:off x="1447800" y="3657600"/>
            <a:ext cx="2667001" cy="376238"/>
            <a:chOff x="-1008" y="2736"/>
            <a:chExt cx="1680" cy="237"/>
          </a:xfrm>
          <a:solidFill>
            <a:schemeClr val="accent6"/>
          </a:solidFill>
        </p:grpSpPr>
        <p:sp>
          <p:nvSpPr>
            <p:cNvPr id="290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291" name="Text Box 140"/>
            <p:cNvSpPr txBox="1">
              <a:spLocks noChangeArrowheads="1"/>
            </p:cNvSpPr>
            <p:nvPr/>
          </p:nvSpPr>
          <p:spPr bwMode="auto">
            <a:xfrm>
              <a:off x="-76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92" name="Text Box 141"/>
            <p:cNvSpPr txBox="1">
              <a:spLocks noChangeArrowheads="1"/>
            </p:cNvSpPr>
            <p:nvPr/>
          </p:nvSpPr>
          <p:spPr bwMode="auto">
            <a:xfrm>
              <a:off x="-52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3" name="Text Box 142"/>
            <p:cNvSpPr txBox="1">
              <a:spLocks noChangeArrowheads="1"/>
            </p:cNvSpPr>
            <p:nvPr/>
          </p:nvSpPr>
          <p:spPr bwMode="auto">
            <a:xfrm>
              <a:off x="-28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94" name="Text Box 143"/>
            <p:cNvSpPr txBox="1">
              <a:spLocks noChangeArrowheads="1"/>
            </p:cNvSpPr>
            <p:nvPr/>
          </p:nvSpPr>
          <p:spPr bwMode="auto">
            <a:xfrm>
              <a:off x="-4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295" name="Text Box 143"/>
            <p:cNvSpPr txBox="1">
              <a:spLocks noChangeArrowheads="1"/>
            </p:cNvSpPr>
            <p:nvPr/>
          </p:nvSpPr>
          <p:spPr bwMode="auto">
            <a:xfrm>
              <a:off x="192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96" name="Text Box 143"/>
            <p:cNvSpPr txBox="1">
              <a:spLocks noChangeArrowheads="1"/>
            </p:cNvSpPr>
            <p:nvPr/>
          </p:nvSpPr>
          <p:spPr bwMode="auto">
            <a:xfrm>
              <a:off x="432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8" name="Group 138"/>
          <p:cNvGrpSpPr/>
          <p:nvPr/>
        </p:nvGrpSpPr>
        <p:grpSpPr bwMode="auto">
          <a:xfrm>
            <a:off x="3352800" y="1385668"/>
            <a:ext cx="381000" cy="3409953"/>
            <a:chOff x="-1008" y="3219"/>
            <a:chExt cx="240" cy="2148"/>
          </a:xfrm>
          <a:solidFill>
            <a:schemeClr val="accent6"/>
          </a:solidFill>
        </p:grpSpPr>
        <p:sp>
          <p:nvSpPr>
            <p:cNvPr id="298" name="Text Box 140"/>
            <p:cNvSpPr txBox="1">
              <a:spLocks noChangeArrowheads="1"/>
            </p:cNvSpPr>
            <p:nvPr/>
          </p:nvSpPr>
          <p:spPr bwMode="auto">
            <a:xfrm>
              <a:off x="-1008" y="321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Text Box 142"/>
            <p:cNvSpPr txBox="1">
              <a:spLocks noChangeArrowheads="1"/>
            </p:cNvSpPr>
            <p:nvPr/>
          </p:nvSpPr>
          <p:spPr bwMode="auto">
            <a:xfrm>
              <a:off x="-1008" y="345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Text Box 139"/>
            <p:cNvSpPr txBox="1">
              <a:spLocks noChangeArrowheads="1"/>
            </p:cNvSpPr>
            <p:nvPr/>
          </p:nvSpPr>
          <p:spPr bwMode="auto">
            <a:xfrm>
              <a:off x="-1008" y="369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1" name="Text Box 140"/>
            <p:cNvSpPr txBox="1">
              <a:spLocks noChangeArrowheads="1"/>
            </p:cNvSpPr>
            <p:nvPr/>
          </p:nvSpPr>
          <p:spPr bwMode="auto">
            <a:xfrm>
              <a:off x="-1008" y="39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Text Box 141"/>
            <p:cNvSpPr txBox="1">
              <a:spLocks noChangeArrowheads="1"/>
            </p:cNvSpPr>
            <p:nvPr/>
          </p:nvSpPr>
          <p:spPr bwMode="auto">
            <a:xfrm>
              <a:off x="-1008" y="417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Text Box 142"/>
            <p:cNvSpPr txBox="1">
              <a:spLocks noChangeArrowheads="1"/>
            </p:cNvSpPr>
            <p:nvPr/>
          </p:nvSpPr>
          <p:spPr bwMode="auto">
            <a:xfrm>
              <a:off x="-1008" y="441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4" name="Text Box 140"/>
            <p:cNvSpPr txBox="1">
              <a:spLocks noChangeArrowheads="1"/>
            </p:cNvSpPr>
            <p:nvPr/>
          </p:nvSpPr>
          <p:spPr bwMode="auto">
            <a:xfrm>
              <a:off x="-1008" y="4650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Text Box 141"/>
            <p:cNvSpPr txBox="1">
              <a:spLocks noChangeArrowheads="1"/>
            </p:cNvSpPr>
            <p:nvPr/>
          </p:nvSpPr>
          <p:spPr bwMode="auto">
            <a:xfrm>
              <a:off x="-1008" y="4887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Text Box 142"/>
            <p:cNvSpPr txBox="1">
              <a:spLocks noChangeArrowheads="1"/>
            </p:cNvSpPr>
            <p:nvPr/>
          </p:nvSpPr>
          <p:spPr bwMode="auto">
            <a:xfrm>
              <a:off x="-1008" y="5130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38"/>
          <p:cNvGrpSpPr/>
          <p:nvPr/>
        </p:nvGrpSpPr>
        <p:grpSpPr bwMode="auto">
          <a:xfrm>
            <a:off x="3352800" y="1371600"/>
            <a:ext cx="381000" cy="3409953"/>
            <a:chOff x="-1008" y="3219"/>
            <a:chExt cx="240" cy="2148"/>
          </a:xfrm>
          <a:solidFill>
            <a:schemeClr val="accent6"/>
          </a:solidFill>
        </p:grpSpPr>
        <p:sp>
          <p:nvSpPr>
            <p:cNvPr id="318" name="Text Box 140"/>
            <p:cNvSpPr txBox="1">
              <a:spLocks noChangeArrowheads="1"/>
            </p:cNvSpPr>
            <p:nvPr/>
          </p:nvSpPr>
          <p:spPr bwMode="auto">
            <a:xfrm>
              <a:off x="-1008" y="321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319" name="Text Box 142"/>
            <p:cNvSpPr txBox="1">
              <a:spLocks noChangeArrowheads="1"/>
            </p:cNvSpPr>
            <p:nvPr/>
          </p:nvSpPr>
          <p:spPr bwMode="auto">
            <a:xfrm>
              <a:off x="-1008" y="345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20" name="Text Box 139"/>
            <p:cNvSpPr txBox="1">
              <a:spLocks noChangeArrowheads="1"/>
            </p:cNvSpPr>
            <p:nvPr/>
          </p:nvSpPr>
          <p:spPr bwMode="auto">
            <a:xfrm>
              <a:off x="-1008" y="369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21" name="Text Box 140"/>
            <p:cNvSpPr txBox="1">
              <a:spLocks noChangeArrowheads="1"/>
            </p:cNvSpPr>
            <p:nvPr/>
          </p:nvSpPr>
          <p:spPr bwMode="auto">
            <a:xfrm>
              <a:off x="-1008" y="39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22" name="Text Box 141"/>
            <p:cNvSpPr txBox="1">
              <a:spLocks noChangeArrowheads="1"/>
            </p:cNvSpPr>
            <p:nvPr/>
          </p:nvSpPr>
          <p:spPr bwMode="auto">
            <a:xfrm>
              <a:off x="-1008" y="417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23" name="Text Box 142"/>
            <p:cNvSpPr txBox="1">
              <a:spLocks noChangeArrowheads="1"/>
            </p:cNvSpPr>
            <p:nvPr/>
          </p:nvSpPr>
          <p:spPr bwMode="auto">
            <a:xfrm>
              <a:off x="-1008" y="441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24" name="Text Box 140"/>
            <p:cNvSpPr txBox="1">
              <a:spLocks noChangeArrowheads="1"/>
            </p:cNvSpPr>
            <p:nvPr/>
          </p:nvSpPr>
          <p:spPr bwMode="auto">
            <a:xfrm>
              <a:off x="-1008" y="4650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325" name="Text Box 141"/>
            <p:cNvSpPr txBox="1">
              <a:spLocks noChangeArrowheads="1"/>
            </p:cNvSpPr>
            <p:nvPr/>
          </p:nvSpPr>
          <p:spPr bwMode="auto">
            <a:xfrm>
              <a:off x="-1008" y="4887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326" name="Text Box 142"/>
            <p:cNvSpPr txBox="1">
              <a:spLocks noChangeArrowheads="1"/>
            </p:cNvSpPr>
            <p:nvPr/>
          </p:nvSpPr>
          <p:spPr bwMode="auto">
            <a:xfrm>
              <a:off x="-1008" y="5130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327" name="TextBox 326"/>
          <p:cNvSpPr txBox="1"/>
          <p:nvPr/>
        </p:nvSpPr>
        <p:spPr>
          <a:xfrm>
            <a:off x="4495800" y="3768725"/>
            <a:ext cx="4572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sz="2000" b="1" dirty="0">
                <a:latin typeface="Arial" panose="020B0604020202020204" pitchFamily="34" charset="0"/>
              </a:rPr>
              <a:t>. Comedies are usually _________.  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7504113" y="3733800"/>
            <a:ext cx="1447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 hilarious  </a:t>
            </a:r>
          </a:p>
        </p:txBody>
      </p:sp>
      <p:grpSp>
        <p:nvGrpSpPr>
          <p:cNvPr id="10" name="Group 138"/>
          <p:cNvGrpSpPr/>
          <p:nvPr/>
        </p:nvGrpSpPr>
        <p:grpSpPr bwMode="auto">
          <a:xfrm>
            <a:off x="1828800" y="2119532"/>
            <a:ext cx="1524000" cy="376238"/>
            <a:chOff x="-1008" y="2736"/>
            <a:chExt cx="960" cy="237"/>
          </a:xfrm>
          <a:solidFill>
            <a:schemeClr val="accent6"/>
          </a:solidFill>
        </p:grpSpPr>
        <p:sp>
          <p:nvSpPr>
            <p:cNvPr id="330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Text Box 140"/>
            <p:cNvSpPr txBox="1">
              <a:spLocks noChangeArrowheads="1"/>
            </p:cNvSpPr>
            <p:nvPr/>
          </p:nvSpPr>
          <p:spPr bwMode="auto">
            <a:xfrm>
              <a:off x="-76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Text Box 141"/>
            <p:cNvSpPr txBox="1">
              <a:spLocks noChangeArrowheads="1"/>
            </p:cNvSpPr>
            <p:nvPr/>
          </p:nvSpPr>
          <p:spPr bwMode="auto">
            <a:xfrm>
              <a:off x="-52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Text Box 142"/>
            <p:cNvSpPr txBox="1">
              <a:spLocks noChangeArrowheads="1"/>
            </p:cNvSpPr>
            <p:nvPr/>
          </p:nvSpPr>
          <p:spPr bwMode="auto">
            <a:xfrm>
              <a:off x="-28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38"/>
          <p:cNvGrpSpPr/>
          <p:nvPr/>
        </p:nvGrpSpPr>
        <p:grpSpPr bwMode="auto">
          <a:xfrm>
            <a:off x="3733800" y="2124294"/>
            <a:ext cx="762000" cy="376238"/>
            <a:chOff x="-1008" y="2736"/>
            <a:chExt cx="480" cy="237"/>
          </a:xfrm>
          <a:solidFill>
            <a:schemeClr val="accent6"/>
          </a:solidFill>
        </p:grpSpPr>
        <p:sp>
          <p:nvSpPr>
            <p:cNvPr id="355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6" name="Text Box 140"/>
            <p:cNvSpPr txBox="1">
              <a:spLocks noChangeArrowheads="1"/>
            </p:cNvSpPr>
            <p:nvPr/>
          </p:nvSpPr>
          <p:spPr bwMode="auto">
            <a:xfrm>
              <a:off x="-76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38"/>
          <p:cNvGrpSpPr/>
          <p:nvPr/>
        </p:nvGrpSpPr>
        <p:grpSpPr bwMode="auto">
          <a:xfrm>
            <a:off x="4495800" y="1371600"/>
            <a:ext cx="381000" cy="2276477"/>
            <a:chOff x="-1008" y="3219"/>
            <a:chExt cx="240" cy="1434"/>
          </a:xfrm>
          <a:solidFill>
            <a:schemeClr val="accent6"/>
          </a:solidFill>
        </p:grpSpPr>
        <p:sp>
          <p:nvSpPr>
            <p:cNvPr id="358" name="Text Box 140"/>
            <p:cNvSpPr txBox="1">
              <a:spLocks noChangeArrowheads="1"/>
            </p:cNvSpPr>
            <p:nvPr/>
          </p:nvSpPr>
          <p:spPr bwMode="auto">
            <a:xfrm>
              <a:off x="-1008" y="321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9" name="Text Box 142"/>
            <p:cNvSpPr txBox="1">
              <a:spLocks noChangeArrowheads="1"/>
            </p:cNvSpPr>
            <p:nvPr/>
          </p:nvSpPr>
          <p:spPr bwMode="auto">
            <a:xfrm>
              <a:off x="-1008" y="345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0" name="Text Box 139"/>
            <p:cNvSpPr txBox="1">
              <a:spLocks noChangeArrowheads="1"/>
            </p:cNvSpPr>
            <p:nvPr/>
          </p:nvSpPr>
          <p:spPr bwMode="auto">
            <a:xfrm>
              <a:off x="-1008" y="369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1" name="Text Box 140"/>
            <p:cNvSpPr txBox="1">
              <a:spLocks noChangeArrowheads="1"/>
            </p:cNvSpPr>
            <p:nvPr/>
          </p:nvSpPr>
          <p:spPr bwMode="auto">
            <a:xfrm>
              <a:off x="-1008" y="39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2" name="Text Box 141"/>
            <p:cNvSpPr txBox="1">
              <a:spLocks noChangeArrowheads="1"/>
            </p:cNvSpPr>
            <p:nvPr/>
          </p:nvSpPr>
          <p:spPr bwMode="auto">
            <a:xfrm>
              <a:off x="-1008" y="417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3" name="Text Box 142"/>
            <p:cNvSpPr txBox="1">
              <a:spLocks noChangeArrowheads="1"/>
            </p:cNvSpPr>
            <p:nvPr/>
          </p:nvSpPr>
          <p:spPr bwMode="auto">
            <a:xfrm>
              <a:off x="-1008" y="441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8"/>
          <p:cNvGrpSpPr/>
          <p:nvPr/>
        </p:nvGrpSpPr>
        <p:grpSpPr bwMode="auto">
          <a:xfrm>
            <a:off x="4495800" y="1371600"/>
            <a:ext cx="381000" cy="2276477"/>
            <a:chOff x="-1008" y="3219"/>
            <a:chExt cx="240" cy="1434"/>
          </a:xfrm>
          <a:solidFill>
            <a:schemeClr val="accent6"/>
          </a:solidFill>
        </p:grpSpPr>
        <p:sp>
          <p:nvSpPr>
            <p:cNvPr id="378" name="Text Box 140"/>
            <p:cNvSpPr txBox="1">
              <a:spLocks noChangeArrowheads="1"/>
            </p:cNvSpPr>
            <p:nvPr/>
          </p:nvSpPr>
          <p:spPr bwMode="auto">
            <a:xfrm>
              <a:off x="-1008" y="321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79" name="Text Box 142"/>
            <p:cNvSpPr txBox="1">
              <a:spLocks noChangeArrowheads="1"/>
            </p:cNvSpPr>
            <p:nvPr/>
          </p:nvSpPr>
          <p:spPr bwMode="auto">
            <a:xfrm>
              <a:off x="-1008" y="3459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380" name="Text Box 139"/>
            <p:cNvSpPr txBox="1">
              <a:spLocks noChangeArrowheads="1"/>
            </p:cNvSpPr>
            <p:nvPr/>
          </p:nvSpPr>
          <p:spPr bwMode="auto">
            <a:xfrm>
              <a:off x="-1008" y="369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81" name="Text Box 140"/>
            <p:cNvSpPr txBox="1">
              <a:spLocks noChangeArrowheads="1"/>
            </p:cNvSpPr>
            <p:nvPr/>
          </p:nvSpPr>
          <p:spPr bwMode="auto">
            <a:xfrm>
              <a:off x="-1008" y="39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82" name="Text Box 141"/>
            <p:cNvSpPr txBox="1">
              <a:spLocks noChangeArrowheads="1"/>
            </p:cNvSpPr>
            <p:nvPr/>
          </p:nvSpPr>
          <p:spPr bwMode="auto">
            <a:xfrm>
              <a:off x="-1008" y="4173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83" name="Text Box 142"/>
            <p:cNvSpPr txBox="1">
              <a:spLocks noChangeArrowheads="1"/>
            </p:cNvSpPr>
            <p:nvPr/>
          </p:nvSpPr>
          <p:spPr bwMode="auto">
            <a:xfrm>
              <a:off x="-1008" y="441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384" name="TextBox 383"/>
          <p:cNvSpPr txBox="1"/>
          <p:nvPr/>
        </p:nvSpPr>
        <p:spPr>
          <a:xfrm>
            <a:off x="4495800" y="4191000"/>
            <a:ext cx="4419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sz="2000" b="1" dirty="0">
                <a:latin typeface="Arial" panose="020B0604020202020204" pitchFamily="34" charset="0"/>
              </a:rPr>
              <a:t>. ________ films make me sleepy.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4953000" y="4171950"/>
            <a:ext cx="990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boring</a:t>
            </a:r>
            <a:endParaRPr sz="2000" b="1" dirty="0">
              <a:latin typeface="Arial" panose="020B0604020202020204" pitchFamily="34" charset="0"/>
            </a:endParaRPr>
          </a:p>
        </p:txBody>
      </p:sp>
      <p:grpSp>
        <p:nvGrpSpPr>
          <p:cNvPr id="14" name="Group 138"/>
          <p:cNvGrpSpPr/>
          <p:nvPr/>
        </p:nvGrpSpPr>
        <p:grpSpPr bwMode="auto">
          <a:xfrm>
            <a:off x="1828800" y="2114770"/>
            <a:ext cx="1524000" cy="376238"/>
            <a:chOff x="-1008" y="2736"/>
            <a:chExt cx="960" cy="237"/>
          </a:xfrm>
          <a:solidFill>
            <a:schemeClr val="accent6"/>
          </a:solidFill>
        </p:grpSpPr>
        <p:sp>
          <p:nvSpPr>
            <p:cNvPr id="387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88" name="Text Box 140"/>
            <p:cNvSpPr txBox="1">
              <a:spLocks noChangeArrowheads="1"/>
            </p:cNvSpPr>
            <p:nvPr/>
          </p:nvSpPr>
          <p:spPr bwMode="auto">
            <a:xfrm>
              <a:off x="-76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389" name="Text Box 141"/>
            <p:cNvSpPr txBox="1">
              <a:spLocks noChangeArrowheads="1"/>
            </p:cNvSpPr>
            <p:nvPr/>
          </p:nvSpPr>
          <p:spPr bwMode="auto">
            <a:xfrm>
              <a:off x="-52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90" name="Text Box 142"/>
            <p:cNvSpPr txBox="1">
              <a:spLocks noChangeArrowheads="1"/>
            </p:cNvSpPr>
            <p:nvPr/>
          </p:nvSpPr>
          <p:spPr bwMode="auto">
            <a:xfrm>
              <a:off x="-28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15" name="Group 138"/>
          <p:cNvGrpSpPr/>
          <p:nvPr/>
        </p:nvGrpSpPr>
        <p:grpSpPr bwMode="auto">
          <a:xfrm>
            <a:off x="3733800" y="2119532"/>
            <a:ext cx="762000" cy="376238"/>
            <a:chOff x="-1008" y="2736"/>
            <a:chExt cx="480" cy="237"/>
          </a:xfrm>
          <a:solidFill>
            <a:schemeClr val="accent6"/>
          </a:solidFill>
        </p:grpSpPr>
        <p:sp>
          <p:nvSpPr>
            <p:cNvPr id="392" name="Text Box 139"/>
            <p:cNvSpPr txBox="1">
              <a:spLocks noChangeArrowheads="1"/>
            </p:cNvSpPr>
            <p:nvPr/>
          </p:nvSpPr>
          <p:spPr bwMode="auto">
            <a:xfrm>
              <a:off x="-100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93" name="Text Box 140"/>
            <p:cNvSpPr txBox="1">
              <a:spLocks noChangeArrowheads="1"/>
            </p:cNvSpPr>
            <p:nvPr/>
          </p:nvSpPr>
          <p:spPr bwMode="auto">
            <a:xfrm>
              <a:off x="-768" y="2736"/>
              <a:ext cx="240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</a:t>
              </a:r>
            </a:p>
          </p:txBody>
        </p:sp>
      </p:grpSp>
      <p:sp>
        <p:nvSpPr>
          <p:cNvPr id="394" name="TextBox 393"/>
          <p:cNvSpPr txBox="1"/>
          <p:nvPr/>
        </p:nvSpPr>
        <p:spPr>
          <a:xfrm>
            <a:off x="1676400" y="5562600"/>
            <a:ext cx="6172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sz="2000" b="1" dirty="0">
                <a:latin typeface="Arial" panose="020B0604020202020204" pitchFamily="34" charset="0"/>
              </a:rPr>
              <a:t>. She was ________ to tears by the film. 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1676400" y="5181600"/>
            <a:ext cx="510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sz="2000" b="1" dirty="0">
                <a:latin typeface="Arial" panose="020B0604020202020204" pitchFamily="34" charset="0"/>
              </a:rPr>
              <a:t>. A type of film about murder or crime.</a:t>
            </a:r>
          </a:p>
        </p:txBody>
      </p:sp>
      <p:sp>
        <p:nvSpPr>
          <p:cNvPr id="8227" name="TextBox 395"/>
          <p:cNvSpPr txBox="1"/>
          <p:nvPr/>
        </p:nvSpPr>
        <p:spPr>
          <a:xfrm>
            <a:off x="1905000" y="4648200"/>
            <a:ext cx="21336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dirty="0">
                <a:solidFill>
                  <a:srgbClr val="FF0000"/>
                </a:solidFill>
                <a:latin typeface="Arial" panose="020B0604020202020204" pitchFamily="34" charset="0"/>
              </a:rPr>
              <a:t> Across</a:t>
            </a:r>
            <a:endParaRPr sz="3000" b="1" dirty="0">
              <a:latin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1676400" y="6019800"/>
            <a:ext cx="6172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sz="2000" b="1" dirty="0">
                <a:latin typeface="Arial" panose="020B0604020202020204" pitchFamily="34" charset="0"/>
              </a:rPr>
              <a:t>. A type of film featuring animated characters. </a:t>
            </a:r>
          </a:p>
        </p:txBody>
      </p:sp>
      <p:sp>
        <p:nvSpPr>
          <p:cNvPr id="8229" name="TextBox 397"/>
          <p:cNvSpPr txBox="1"/>
          <p:nvPr/>
        </p:nvSpPr>
        <p:spPr>
          <a:xfrm>
            <a:off x="5638800" y="2362200"/>
            <a:ext cx="13716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dirty="0">
                <a:solidFill>
                  <a:srgbClr val="FF0000"/>
                </a:solidFill>
                <a:latin typeface="Arial" panose="020B0604020202020204" pitchFamily="34" charset="0"/>
              </a:rPr>
              <a:t> Down</a:t>
            </a:r>
            <a:endParaRPr sz="3000" b="1" dirty="0">
              <a:latin typeface="Arial" panose="020B0604020202020204" pitchFamily="34" charset="0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3124200" y="5562600"/>
            <a:ext cx="1219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moved</a:t>
            </a:r>
            <a:r>
              <a:rPr sz="2000" b="1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78" grpId="0" bldLvl="0" animBg="1"/>
      <p:bldP spid="327" grpId="0"/>
      <p:bldP spid="328" grpId="0"/>
      <p:bldP spid="384" grpId="0"/>
      <p:bldP spid="385" grpId="0"/>
      <p:bldP spid="394" grpId="0"/>
      <p:bldP spid="395" grpId="0"/>
      <p:bldP spid="397" grpId="0"/>
      <p:bldP spid="3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0 at 10.48.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2" y="683598"/>
            <a:ext cx="6545254" cy="515037"/>
          </a:xfrm>
          <a:prstGeom prst="rect">
            <a:avLst/>
          </a:prstGeom>
        </p:spPr>
      </p:pic>
      <p:pic>
        <p:nvPicPr>
          <p:cNvPr id="3" name="Picture 2" descr="Screen Shot 2015-10-20 at 10.48.3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2"/>
          <a:stretch>
            <a:fillRect/>
          </a:stretch>
        </p:blipFill>
        <p:spPr>
          <a:xfrm>
            <a:off x="343535" y="1344930"/>
            <a:ext cx="2891155" cy="2703830"/>
          </a:xfrm>
          <a:prstGeom prst="rect">
            <a:avLst/>
          </a:prstGeom>
        </p:spPr>
      </p:pic>
      <p:pic>
        <p:nvPicPr>
          <p:cNvPr id="7" name="Picture 6" descr="Screen Shot 2015-10-20 at 10.48.4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3"/>
          <a:stretch>
            <a:fillRect/>
          </a:stretch>
        </p:blipFill>
        <p:spPr>
          <a:xfrm>
            <a:off x="343535" y="3966210"/>
            <a:ext cx="2891155" cy="2670175"/>
          </a:xfrm>
          <a:prstGeom prst="rect">
            <a:avLst/>
          </a:prstGeom>
        </p:spPr>
      </p:pic>
      <p:pic>
        <p:nvPicPr>
          <p:cNvPr id="8" name="Picture 7" descr="Screen Shot 2015-10-20 at 10.48.3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1" t="-6383" r="-2" b="-14"/>
          <a:stretch>
            <a:fillRect/>
          </a:stretch>
        </p:blipFill>
        <p:spPr>
          <a:xfrm>
            <a:off x="4765675" y="1198880"/>
            <a:ext cx="3451860" cy="2849880"/>
          </a:xfrm>
          <a:prstGeom prst="rect">
            <a:avLst/>
          </a:prstGeom>
        </p:spPr>
      </p:pic>
      <p:pic>
        <p:nvPicPr>
          <p:cNvPr id="9" name="Picture 8" descr="Screen Shot 2015-10-20 at 10.48.4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2667" r="370"/>
          <a:stretch>
            <a:fillRect/>
          </a:stretch>
        </p:blipFill>
        <p:spPr>
          <a:xfrm>
            <a:off x="4765675" y="4049395"/>
            <a:ext cx="3451860" cy="258635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234881" y="2222339"/>
            <a:ext cx="1530615" cy="14088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34690" y="3016250"/>
            <a:ext cx="1530350" cy="32283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34881" y="2222339"/>
            <a:ext cx="1530615" cy="14088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34881" y="3016032"/>
            <a:ext cx="1530615" cy="158738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34881" y="4385152"/>
            <a:ext cx="1530615" cy="1031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34690" y="5417185"/>
            <a:ext cx="1530985" cy="8274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8" y="31877"/>
            <a:ext cx="2123629" cy="47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" y="1333500"/>
            <a:ext cx="8848090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The distance from Ha Noi to Can Tho is about 1,877 kilometres.										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--&gt;  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What is the distance between Hue and Da Nang?  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--&gt;													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There wasn't much traffic when I was small.  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--&gt;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Screen Shot 2015-10-20 at 14.51.5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" y="190500"/>
            <a:ext cx="8126095" cy="1026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595" y="2276475"/>
            <a:ext cx="78860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lang="fr-FR" sz="3000" b="1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’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s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about 1,877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kilometres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from Ha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Noi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to Can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125" y="3985260"/>
            <a:ext cx="7041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How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far is it from Hue to Da Nang?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790" y="5506720"/>
            <a:ext cx="767143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There didn’t </a:t>
            </a:r>
            <a:r>
              <a:rPr lang="en-US" sz="3100" b="1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use to 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be many traffic jams/ much traffics when I was small.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486</Words>
  <Application>Microsoft Office PowerPoint</Application>
  <PresentationFormat>On-screen Show (4:3)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Phuong May</cp:lastModifiedBy>
  <cp:revision>30</cp:revision>
  <dcterms:created xsi:type="dcterms:W3CDTF">2015-10-20T03:50:00Z</dcterms:created>
  <dcterms:modified xsi:type="dcterms:W3CDTF">2022-03-14T18:27:45Z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