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9" r:id="rId2"/>
    <p:sldId id="294" r:id="rId3"/>
    <p:sldId id="269" r:id="rId4"/>
    <p:sldId id="270" r:id="rId5"/>
    <p:sldId id="295" r:id="rId6"/>
    <p:sldId id="273" r:id="rId7"/>
    <p:sldId id="296" r:id="rId8"/>
    <p:sldId id="277" r:id="rId9"/>
    <p:sldId id="278" r:id="rId10"/>
    <p:sldId id="279" r:id="rId11"/>
    <p:sldId id="315" r:id="rId12"/>
    <p:sldId id="316" r:id="rId13"/>
    <p:sldId id="287" r:id="rId14"/>
    <p:sldId id="288" r:id="rId15"/>
    <p:sldId id="292" r:id="rId16"/>
    <p:sldId id="272" r:id="rId17"/>
    <p:sldId id="31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  <a:srgbClr val="008000"/>
    <a:srgbClr val="00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338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41989-9439-4183-89A7-1B6F0021D2C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DFA3F-F68B-41D9-9A07-31D44A12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4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77102CA-917C-471D-97FD-D2893A14E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1057529-1AFC-42EB-AE62-613CD17B1071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8FCBB16-B780-4D45-8DC5-4B85585C68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0CEB062-0A84-4CDA-A299-AD41FA69D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更多精彩模板请关注</a:t>
            </a:r>
            <a:r>
              <a:rPr lang="en-US" altLang="zh-CN">
                <a:latin typeface="Arial" panose="020B0604020202020204" pitchFamily="34" charset="0"/>
              </a:rPr>
              <a:t>【</a:t>
            </a:r>
            <a:r>
              <a:rPr lang="zh-CN" altLang="en-US">
                <a:latin typeface="Arial" panose="020B0604020202020204" pitchFamily="34" charset="0"/>
              </a:rPr>
              <a:t>沐沐槿</a:t>
            </a:r>
            <a:r>
              <a:rPr lang="en-US" altLang="zh-CN">
                <a:latin typeface="Arial" panose="020B0604020202020204" pitchFamily="34" charset="0"/>
              </a:rPr>
              <a:t>PPT】https://mumjin.taobao.com/</a:t>
            </a:r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6980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80060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17972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20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70953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5583B0B-7FF7-456B-8BE9-B4D49E91F1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2CB9AE1-FB4E-4B71-8255-4F33C9A340B2}" type="slidenum">
              <a:rPr lang="en-US" altLang="zh-CN"/>
              <a:pPr>
                <a:spcBef>
                  <a:spcPct val="0"/>
                </a:spcBef>
              </a:pPr>
              <a:t>17</a:t>
            </a:fld>
            <a:endParaRPr lang="en-US" altLang="zh-CN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1FD0835-2726-46F1-B1C3-8A0FCD2C24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F1E722B-987A-4727-95E1-5939A85ED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9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1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9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9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7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5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5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7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3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B78-494D-42B9-9EAD-6E21D11C46B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8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1-15">
            <a:extLst>
              <a:ext uri="{FF2B5EF4-FFF2-40B4-BE49-F238E27FC236}">
                <a16:creationId xmlns:a16="http://schemas.microsoft.com/office/drawing/2014/main" id="{5756331F-3329-4A0A-8AB9-9375E3A3C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6" y="2802194"/>
            <a:ext cx="9085384" cy="40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68A1AABE-6642-4605-B0AD-5BE636E22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70" y="1084870"/>
            <a:ext cx="77392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7030A0"/>
                </a:solidFill>
                <a:latin typeface="Algerian" panose="04020705040A02060702" pitchFamily="82" charset="0"/>
                <a:ea typeface="黑体" panose="02010609060101010101" pitchFamily="49" charset="-122"/>
              </a:rPr>
              <a:t>TIẾT 6. BIỆN </a:t>
            </a:r>
            <a:r>
              <a:rPr lang="en-US" altLang="zh-CN" sz="3200" b="1" dirty="0">
                <a:solidFill>
                  <a:srgbClr val="7030A0"/>
                </a:solidFill>
                <a:latin typeface="Algerian" panose="04020705040A02060702" pitchFamily="82" charset="0"/>
                <a:ea typeface="黑体" panose="02010609060101010101" pitchFamily="49" charset="-122"/>
              </a:rPr>
              <a:t>PHÁP CẢI TẠO, SỬ DỤNG VÀ BẢO VỆ ĐẤT TRỒNG</a:t>
            </a:r>
          </a:p>
        </p:txBody>
      </p:sp>
      <p:pic>
        <p:nvPicPr>
          <p:cNvPr id="2058" name="Picture 10" descr="1-16">
            <a:extLst>
              <a:ext uri="{FF2B5EF4-FFF2-40B4-BE49-F238E27FC236}">
                <a16:creationId xmlns:a16="http://schemas.microsoft.com/office/drawing/2014/main" id="{191A490D-4B72-43A5-8C84-4EA4E85AE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84" y="-17415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-16">
            <a:extLst>
              <a:ext uri="{FF2B5EF4-FFF2-40B4-BE49-F238E27FC236}">
                <a16:creationId xmlns:a16="http://schemas.microsoft.com/office/drawing/2014/main" id="{84E15382-1B94-4554-ACDE-7712713BE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56" y="-55150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1-16">
            <a:extLst>
              <a:ext uri="{FF2B5EF4-FFF2-40B4-BE49-F238E27FC236}">
                <a16:creationId xmlns:a16="http://schemas.microsoft.com/office/drawing/2014/main" id="{3E6D44B2-3FC7-42B2-848F-40DAC13CB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26" y="0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ai-Tao-Bai-Thai-Tha_243_103_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14" y="342900"/>
            <a:ext cx="3805648" cy="4206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45138" y="471297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/>
              <a:t> Đất đang cải tạo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019800" y="471297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/>
              <a:t>Đất đã cải tạo</a:t>
            </a:r>
          </a:p>
        </p:txBody>
      </p:sp>
      <p:pic>
        <p:nvPicPr>
          <p:cNvPr id="11273" name="Picture 9" descr="dau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"/>
            <a:ext cx="41148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F342F8-4C1A-4C10-852E-2CD0F7A1516F}"/>
              </a:ext>
            </a:extLst>
          </p:cNvPr>
          <p:cNvSpPr/>
          <p:nvPr/>
        </p:nvSpPr>
        <p:spPr>
          <a:xfrm>
            <a:off x="-119270" y="5334000"/>
            <a:ext cx="8984973" cy="1135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9FB93AD8-5BFE-4050-AC10-7D30247D9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54" y="5334001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0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8" t="64821" r="20360" b="-295"/>
          <a:stretch/>
        </p:blipFill>
        <p:spPr>
          <a:xfrm>
            <a:off x="196199" y="5148281"/>
            <a:ext cx="1866279" cy="159813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52822" y="1153008"/>
            <a:ext cx="2340316" cy="3566428"/>
            <a:chOff x="652247" y="1645786"/>
            <a:chExt cx="2457525" cy="3566428"/>
          </a:xfrm>
        </p:grpSpPr>
        <p:sp>
          <p:nvSpPr>
            <p:cNvPr id="6" name="Rounded Rectangle 5"/>
            <p:cNvSpPr/>
            <p:nvPr/>
          </p:nvSpPr>
          <p:spPr>
            <a:xfrm>
              <a:off x="662082" y="1645786"/>
              <a:ext cx="2447690" cy="3566428"/>
            </a:xfrm>
            <a:prstGeom prst="roundRect">
              <a:avLst>
                <a:gd name="adj" fmla="val 5164"/>
              </a:avLst>
            </a:prstGeom>
            <a:solidFill>
              <a:srgbClr val="74AC4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62082" y="2359742"/>
              <a:ext cx="2447690" cy="0"/>
            </a:xfrm>
            <a:prstGeom prst="line">
              <a:avLst/>
            </a:prstGeom>
            <a:ln w="2222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52247" y="2438402"/>
              <a:ext cx="2447690" cy="0"/>
            </a:xfrm>
            <a:prstGeom prst="line">
              <a:avLst/>
            </a:prstGeom>
            <a:ln w="2222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913741" y="4469879"/>
              <a:ext cx="1944372" cy="442452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64839" y="4514796"/>
              <a:ext cx="17542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4AC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BIỆN PHÁP 1</a:t>
              </a:r>
              <a:endParaRPr lang="en-GB" sz="2000" b="1" dirty="0">
                <a:solidFill>
                  <a:srgbClr val="74AC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60429" y="1774609"/>
              <a:ext cx="1997683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方正粗谭黑简体" panose="02000000000000000000" pitchFamily="2" charset="-122"/>
                  <a:cs typeface="Times New Roman" panose="02020603050405020304" pitchFamily="18" charset="0"/>
                </a:rPr>
                <a:t>THÂM CANH TĂNG VỤ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88173" y="2563706"/>
              <a:ext cx="223834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Không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đất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trống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giữa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2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vụ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tăng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sản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lượng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nông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sản</a:t>
              </a:r>
              <a:endPara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 Light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05277" y="1153008"/>
            <a:ext cx="2313421" cy="3566428"/>
            <a:chOff x="3463389" y="1645786"/>
            <a:chExt cx="2467360" cy="3566428"/>
          </a:xfrm>
        </p:grpSpPr>
        <p:sp>
          <p:nvSpPr>
            <p:cNvPr id="14" name="Rounded Rectangle 16"/>
            <p:cNvSpPr/>
            <p:nvPr/>
          </p:nvSpPr>
          <p:spPr>
            <a:xfrm>
              <a:off x="3473224" y="1645786"/>
              <a:ext cx="2447690" cy="3566428"/>
            </a:xfrm>
            <a:prstGeom prst="roundRect">
              <a:avLst>
                <a:gd name="adj" fmla="val 5164"/>
              </a:avLst>
            </a:prstGeom>
            <a:solidFill>
              <a:srgbClr val="74AC4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Connector 17"/>
            <p:cNvCxnSpPr/>
            <p:nvPr/>
          </p:nvCxnSpPr>
          <p:spPr>
            <a:xfrm>
              <a:off x="3473224" y="2359742"/>
              <a:ext cx="2447690" cy="0"/>
            </a:xfrm>
            <a:prstGeom prst="line">
              <a:avLst/>
            </a:prstGeom>
            <a:ln w="2222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>
              <a:off x="3463389" y="2438402"/>
              <a:ext cx="2447690" cy="0"/>
            </a:xfrm>
            <a:prstGeom prst="line">
              <a:avLst/>
            </a:prstGeom>
            <a:ln w="2222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9"/>
            <p:cNvSpPr/>
            <p:nvPr/>
          </p:nvSpPr>
          <p:spPr>
            <a:xfrm>
              <a:off x="3724883" y="4469879"/>
              <a:ext cx="1944372" cy="442452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21"/>
            <p:cNvSpPr txBox="1"/>
            <p:nvPr/>
          </p:nvSpPr>
          <p:spPr>
            <a:xfrm>
              <a:off x="3841353" y="4510015"/>
              <a:ext cx="17542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74AC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BIỆN PHÁP 2</a:t>
              </a:r>
              <a:endParaRPr lang="en-GB" altLang="zh-CN" sz="2000" b="1" dirty="0">
                <a:solidFill>
                  <a:srgbClr val="74AC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671571" y="1778982"/>
              <a:ext cx="225917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FFFF"/>
                  </a:solidFill>
                  <a:latin typeface="Times New Roman" panose="02020603050405020304" pitchFamily="18" charset="0"/>
                  <a:ea typeface="方正粗谭黑简体" panose="02000000000000000000" pitchFamily="2" charset="-122"/>
                  <a:cs typeface="Times New Roman" panose="02020603050405020304" pitchFamily="18" charset="0"/>
                </a:rPr>
                <a:t>KHÔNG BỎ</a:t>
              </a:r>
            </a:p>
            <a:p>
              <a:pPr algn="ctr"/>
              <a:r>
                <a:rPr lang="en-US" altLang="zh-CN" sz="1600" dirty="0">
                  <a:solidFill>
                    <a:srgbClr val="FFFFFF"/>
                  </a:solidFill>
                  <a:latin typeface="Times New Roman" panose="02020603050405020304" pitchFamily="18" charset="0"/>
                  <a:ea typeface="方正粗谭黑简体" panose="02000000000000000000" pitchFamily="2" charset="-122"/>
                  <a:cs typeface="Times New Roman" panose="02020603050405020304" pitchFamily="18" charset="0"/>
                </a:rPr>
                <a:t> ĐẤT HOANG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3521753" y="2563706"/>
              <a:ext cx="22383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Tăng</a:t>
              </a:r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diện</a:t>
              </a:r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tích</a:t>
              </a:r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đất</a:t>
              </a:r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canh</a:t>
              </a:r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tác</a:t>
              </a:r>
              <a:endPara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微软雅黑 Light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31068" y="1153008"/>
            <a:ext cx="2309388" cy="3566428"/>
            <a:chOff x="6272808" y="1645786"/>
            <a:chExt cx="2457525" cy="3566428"/>
          </a:xfrm>
        </p:grpSpPr>
        <p:sp>
          <p:nvSpPr>
            <p:cNvPr id="22" name="Rounded Rectangle 27"/>
            <p:cNvSpPr/>
            <p:nvPr/>
          </p:nvSpPr>
          <p:spPr>
            <a:xfrm>
              <a:off x="6282643" y="1645786"/>
              <a:ext cx="2447690" cy="3566428"/>
            </a:xfrm>
            <a:prstGeom prst="roundRect">
              <a:avLst>
                <a:gd name="adj" fmla="val 5164"/>
              </a:avLst>
            </a:prstGeom>
            <a:solidFill>
              <a:srgbClr val="74AC4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8"/>
            <p:cNvCxnSpPr/>
            <p:nvPr/>
          </p:nvCxnSpPr>
          <p:spPr>
            <a:xfrm>
              <a:off x="6282643" y="2359742"/>
              <a:ext cx="2447690" cy="0"/>
            </a:xfrm>
            <a:prstGeom prst="line">
              <a:avLst/>
            </a:prstGeom>
            <a:ln w="2222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9"/>
            <p:cNvCxnSpPr/>
            <p:nvPr/>
          </p:nvCxnSpPr>
          <p:spPr>
            <a:xfrm>
              <a:off x="6272808" y="2438402"/>
              <a:ext cx="2447690" cy="0"/>
            </a:xfrm>
            <a:prstGeom prst="line">
              <a:avLst/>
            </a:prstGeom>
            <a:ln w="2222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30"/>
            <p:cNvSpPr/>
            <p:nvPr/>
          </p:nvSpPr>
          <p:spPr>
            <a:xfrm>
              <a:off x="6534302" y="4469879"/>
              <a:ext cx="1944372" cy="442452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32"/>
            <p:cNvSpPr txBox="1"/>
            <p:nvPr/>
          </p:nvSpPr>
          <p:spPr>
            <a:xfrm>
              <a:off x="6650772" y="4510015"/>
              <a:ext cx="17542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74AC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BIỆN PHÁP 3</a:t>
              </a:r>
              <a:endParaRPr lang="en-GB" altLang="zh-CN" sz="2000" b="1" dirty="0">
                <a:solidFill>
                  <a:srgbClr val="74AC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534302" y="1778982"/>
              <a:ext cx="1989519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方正粗谭黑简体" panose="02000000000000000000" pitchFamily="2" charset="-122"/>
                  <a:cs typeface="Times New Roman" panose="02020603050405020304" pitchFamily="18" charset="0"/>
                </a:rPr>
                <a:t>CHỌN CÂY TRỒNG</a:t>
              </a: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方正粗谭黑简体" panose="02000000000000000000" pitchFamily="2" charset="-122"/>
                  <a:cs typeface="Times New Roman" panose="02020603050405020304" pitchFamily="18" charset="0"/>
                </a:rPr>
                <a:t>PHÙ HỢP VỚI ĐẤT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6482157" y="2574242"/>
              <a:ext cx="22383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Cây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sinh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trưởng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tốt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cho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năng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suất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cao</a:t>
              </a:r>
              <a:endPara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 Light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969844" y="1153008"/>
            <a:ext cx="2280612" cy="3566428"/>
            <a:chOff x="9082227" y="1645786"/>
            <a:chExt cx="2457525" cy="3566428"/>
          </a:xfrm>
        </p:grpSpPr>
        <p:sp>
          <p:nvSpPr>
            <p:cNvPr id="30" name="Rounded Rectangle 38"/>
            <p:cNvSpPr/>
            <p:nvPr/>
          </p:nvSpPr>
          <p:spPr>
            <a:xfrm>
              <a:off x="9092062" y="1645786"/>
              <a:ext cx="2447690" cy="3566428"/>
            </a:xfrm>
            <a:prstGeom prst="roundRect">
              <a:avLst>
                <a:gd name="adj" fmla="val 5164"/>
              </a:avLst>
            </a:prstGeom>
            <a:solidFill>
              <a:srgbClr val="74AC4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9"/>
            <p:cNvCxnSpPr/>
            <p:nvPr/>
          </p:nvCxnSpPr>
          <p:spPr>
            <a:xfrm>
              <a:off x="9092062" y="2359742"/>
              <a:ext cx="2447690" cy="0"/>
            </a:xfrm>
            <a:prstGeom prst="line">
              <a:avLst/>
            </a:prstGeom>
            <a:ln w="2222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40"/>
            <p:cNvCxnSpPr/>
            <p:nvPr/>
          </p:nvCxnSpPr>
          <p:spPr>
            <a:xfrm>
              <a:off x="9082227" y="2438402"/>
              <a:ext cx="2447690" cy="0"/>
            </a:xfrm>
            <a:prstGeom prst="line">
              <a:avLst/>
            </a:prstGeom>
            <a:ln w="2222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41"/>
            <p:cNvSpPr/>
            <p:nvPr/>
          </p:nvSpPr>
          <p:spPr>
            <a:xfrm>
              <a:off x="9343721" y="4469879"/>
              <a:ext cx="1944372" cy="442452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43"/>
            <p:cNvSpPr txBox="1"/>
            <p:nvPr/>
          </p:nvSpPr>
          <p:spPr>
            <a:xfrm>
              <a:off x="9460191" y="4510015"/>
              <a:ext cx="17542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74AC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BIỆN PHÁP 4</a:t>
              </a:r>
              <a:endParaRPr lang="en-GB" altLang="zh-CN" sz="2000" b="1" dirty="0">
                <a:solidFill>
                  <a:srgbClr val="74AC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345444" y="1783354"/>
              <a:ext cx="1591974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方正粗谭黑简体" panose="02000000000000000000" pitchFamily="2" charset="-122"/>
                  <a:cs typeface="Times New Roman" panose="02020603050405020304" pitchFamily="18" charset="0"/>
                </a:rPr>
                <a:t>VỪA SỬ DỤNG</a:t>
              </a: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方正粗谭黑简体" panose="02000000000000000000" pitchFamily="2" charset="-122"/>
                  <a:cs typeface="Times New Roman" panose="02020603050405020304" pitchFamily="18" charset="0"/>
                </a:rPr>
                <a:t> VỪA CẢI TẠO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9215737" y="2574242"/>
              <a:ext cx="22383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Tăng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độ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phì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nhiêu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cho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 Light" pitchFamily="34" charset="-122"/>
                  <a:cs typeface="Times New Roman" panose="02020603050405020304" pitchFamily="18" charset="0"/>
                </a:rPr>
                <a:t>đất</a:t>
              </a:r>
              <a:endPara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 Light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文本框 5">
            <a:extLst>
              <a:ext uri="{FF2B5EF4-FFF2-40B4-BE49-F238E27FC236}">
                <a16:creationId xmlns:a16="http://schemas.microsoft.com/office/drawing/2014/main" id="{B3091ACE-BAA9-4F50-86B5-D69441756FD8}"/>
              </a:ext>
            </a:extLst>
          </p:cNvPr>
          <p:cNvSpPr txBox="1"/>
          <p:nvPr/>
        </p:nvSpPr>
        <p:spPr>
          <a:xfrm>
            <a:off x="422207" y="285449"/>
            <a:ext cx="7513984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5915">
              <a:spcBef>
                <a:spcPct val="5000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BIỆN PHÁP CẢI TẠO VÀ SỬ DỤNG ĐẤT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图片 43013" descr="1-36">
            <a:extLst>
              <a:ext uri="{FF2B5EF4-FFF2-40B4-BE49-F238E27FC236}">
                <a16:creationId xmlns:a16="http://schemas.microsoft.com/office/drawing/2014/main" id="{E50458E0-61F0-4742-B958-7AEEF6117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845" y="4753020"/>
            <a:ext cx="2449414" cy="234546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9258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1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图片 37891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7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9340" y="2245021"/>
            <a:ext cx="4716383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2021" y="3792639"/>
            <a:ext cx="3172213" cy="286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021" y="0"/>
            <a:ext cx="7556554" cy="68947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5681" y="666384"/>
            <a:ext cx="2978043" cy="26471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227443" y="2557671"/>
            <a:ext cx="4068418" cy="24622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5915">
              <a:spcBef>
                <a:spcPct val="50000"/>
              </a:spcBef>
            </a:pPr>
            <a:endParaRPr lang="en-US" altLang="zh-C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85915">
              <a:spcBef>
                <a:spcPct val="50000"/>
              </a:spcBef>
            </a:pP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BIỆN PHÁP BẢO VỆ ĐẤT 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-1219200"/>
            <a:ext cx="8229600" cy="152400"/>
          </a:xfrm>
        </p:spPr>
        <p:txBody>
          <a:bodyPr>
            <a:normAutofit fontScale="90000"/>
          </a:bodyPr>
          <a:lstStyle/>
          <a:p>
            <a:pPr eaLnBrk="1" hangingPunct="1"/>
            <a:endParaRPr lang="vi-VN" sz="4000"/>
          </a:p>
        </p:txBody>
      </p:sp>
      <p:pic>
        <p:nvPicPr>
          <p:cNvPr id="17412" name="Picture 4" descr="nong-dan-phucca3-nc6b0cc83-miecc80n-bacc81c-ngacc80y-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5" y="742950"/>
            <a:ext cx="4343400" cy="2938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5" descr="bonphan%20NP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14" y="742950"/>
            <a:ext cx="4598886" cy="2938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B84F00-C46A-45C7-80DF-4C8CAA5EF6DE}"/>
              </a:ext>
            </a:extLst>
          </p:cNvPr>
          <p:cNvSpPr/>
          <p:nvPr/>
        </p:nvSpPr>
        <p:spPr>
          <a:xfrm>
            <a:off x="-53008" y="4330977"/>
            <a:ext cx="9250016" cy="1868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44A3F1A-534E-4779-9CE8-879418ECC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69" y="4445208"/>
            <a:ext cx="860066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897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2450" y="347870"/>
            <a:ext cx="8229600" cy="5967271"/>
            <a:chOff x="76200" y="0"/>
            <a:chExt cx="9067800" cy="6581549"/>
          </a:xfrm>
        </p:grpSpPr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76200" y="5393441"/>
              <a:ext cx="9067800" cy="1188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ruộng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thang: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xói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mòn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trôi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dốc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núi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4" name="Picture 11" descr="cay ruong b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0"/>
              <a:ext cx="90678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9114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829936"/>
              </p:ext>
            </p:extLst>
          </p:nvPr>
        </p:nvGraphicFramePr>
        <p:xfrm>
          <a:off x="-1524000" y="0"/>
          <a:ext cx="12192000" cy="68961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pháp cải tạo đất trồng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 cho loại đất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sâu,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bừa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bón phân hữu cơ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Làm ruộng bậc thang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Trồng xen cây nông nghiệp giữa các băng cây phân xanh</a:t>
                      </a:r>
                    </a:p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Cày nông, bữa sục, giữ nước liên tục, thay nước thường xuyên</a:t>
                      </a:r>
                    </a:p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Bón vôi</a:t>
                      </a:r>
                    </a:p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7427" y="871874"/>
            <a:ext cx="3737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Tăng bề dày lớp đất trồng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3350" y="871874"/>
            <a:ext cx="406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nghèo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(bạc 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809" y="1976736"/>
            <a:ext cx="385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Hạn chế dòng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5113" y="1976736"/>
            <a:ext cx="359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(đồi núi)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7184" y="3081598"/>
            <a:ext cx="3737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Tăng độ che phủ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chế xói mòn,….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7046" y="3081598"/>
            <a:ext cx="354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dốc(đồi trọc)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7183" y="4195877"/>
            <a:ext cx="3737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xới lớp đất phèn lên hòa tan trong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phèn,giảm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 chua, cải tạo đất,……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7046" y="5930725"/>
            <a:ext cx="258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5113" y="4327805"/>
            <a:ext cx="230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0476" y="5819514"/>
            <a:ext cx="357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Giảm độ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chua,cải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tạo đất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" grpId="0"/>
      <p:bldP spid="3" grpId="0"/>
      <p:bldP spid="4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33451"/>
            <a:ext cx="86677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phần III và phần IV ta có kết luận chung như sau: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Ngoài ra còn có biện pháp: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Biện pháp thủy lợi: thau chua, rửa mặn, xổ phèn. Áp dụng cho đất mặn, đất phèn.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Biện pháp bón phân: bổ sung chất dinh dưỡng cho đất. Áp dụng cho đất phèn.</a:t>
            </a: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4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12">
            <a:extLst>
              <a:ext uri="{FF2B5EF4-FFF2-40B4-BE49-F238E27FC236}">
                <a16:creationId xmlns:a16="http://schemas.microsoft.com/office/drawing/2014/main" id="{05BCA08F-D300-468A-8144-F41726606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553" y="5782596"/>
            <a:ext cx="12143107" cy="10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15">
            <a:extLst>
              <a:ext uri="{FF2B5EF4-FFF2-40B4-BE49-F238E27FC236}">
                <a16:creationId xmlns:a16="http://schemas.microsoft.com/office/drawing/2014/main" id="{C319CF0D-50D0-464C-8624-DBB631C6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9" y="241277"/>
            <a:ext cx="10896600" cy="661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>
            <a:extLst>
              <a:ext uri="{FF2B5EF4-FFF2-40B4-BE49-F238E27FC236}">
                <a16:creationId xmlns:a16="http://schemas.microsoft.com/office/drawing/2014/main" id="{E79171D7-5DCD-4821-871F-08B9222D4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35" y="2886108"/>
            <a:ext cx="78173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437BD-1F27-4B59-9339-F06154D1550E}"/>
              </a:ext>
            </a:extLst>
          </p:cNvPr>
          <p:cNvSpPr txBox="1"/>
          <p:nvPr/>
        </p:nvSpPr>
        <p:spPr>
          <a:xfrm>
            <a:off x="611021" y="1648201"/>
            <a:ext cx="8559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706334-01C4-41F0-9638-FC35E666BEEB}"/>
              </a:ext>
            </a:extLst>
          </p:cNvPr>
          <p:cNvSpPr txBox="1"/>
          <p:nvPr/>
        </p:nvSpPr>
        <p:spPr>
          <a:xfrm>
            <a:off x="887897" y="4334352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84" y="1199131"/>
            <a:ext cx="7719300" cy="4835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8860"/>
            <a:ext cx="9095343" cy="26539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578736" y="994337"/>
            <a:ext cx="8166196" cy="2031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915">
              <a:spcBef>
                <a:spcPct val="50000"/>
              </a:spcBef>
            </a:pPr>
            <a:r>
              <a:rPr lang="en-US" altLang="zh-CN" sz="3600" b="1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mtClean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6</a:t>
            </a:r>
          </a:p>
          <a:p>
            <a:pPr algn="ctr" defTabSz="1085915">
              <a:spcBef>
                <a:spcPct val="50000"/>
              </a:spcBef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BIỆN PHÁP SỬ DỤNG, CẢI TẠO VÀ BẢO VỆ ĐẤT</a:t>
            </a: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184" y="3794126"/>
            <a:ext cx="6911221" cy="265485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5287" y="1976284"/>
            <a:ext cx="3978003" cy="3143607"/>
            <a:chOff x="335446" y="1324389"/>
            <a:chExt cx="5005180" cy="33191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446" y="1324389"/>
              <a:ext cx="4762500" cy="28575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81220" y="4181889"/>
              <a:ext cx="4859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tăng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15298" y="1976284"/>
            <a:ext cx="3828703" cy="3189908"/>
            <a:chOff x="8204992" y="1030662"/>
            <a:chExt cx="4571384" cy="36095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4992" y="1030662"/>
              <a:ext cx="3986420" cy="290089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754244" y="4187480"/>
              <a:ext cx="4022132" cy="452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Nhu cầu lương thực tăng</a:t>
              </a:r>
              <a:endParaRPr lang="vi-V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ight Arrow 8"/>
          <p:cNvSpPr/>
          <p:nvPr/>
        </p:nvSpPr>
        <p:spPr>
          <a:xfrm>
            <a:off x="3992233" y="3057298"/>
            <a:ext cx="1323066" cy="8613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B11B06-93B1-4362-922D-071B74A63F8A}"/>
              </a:ext>
            </a:extLst>
          </p:cNvPr>
          <p:cNvSpPr/>
          <p:nvPr/>
        </p:nvSpPr>
        <p:spPr>
          <a:xfrm>
            <a:off x="225287" y="450574"/>
            <a:ext cx="8799443" cy="107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VÌ SAO PHẢI SỬ DỤNG ĐẤT HỢP LÍ?</a:t>
            </a:r>
          </a:p>
        </p:txBody>
      </p:sp>
    </p:spTree>
    <p:extLst>
      <p:ext uri="{BB962C8B-B14F-4D97-AF65-F5344CB8AC3E}">
        <p14:creationId xmlns:p14="http://schemas.microsoft.com/office/powerpoint/2010/main" val="1163342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0574" y="249203"/>
            <a:ext cx="4062549" cy="3156373"/>
            <a:chOff x="0" y="0"/>
            <a:chExt cx="4062549" cy="31563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062549" cy="275626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0" y="2756263"/>
              <a:ext cx="4062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 rừng càng giảm</a:t>
              </a:r>
              <a:endParaRPr lang="vi-V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450574" y="2981740"/>
            <a:ext cx="4062549" cy="237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10873" y="3827953"/>
            <a:ext cx="4094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quán canh tác lạc hậu dẫn đến độ phì nhiêu của đất ngày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BE3C9-C0A4-4167-B6B0-F0D664E19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207" y="781664"/>
            <a:ext cx="3718255" cy="2788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2562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300" y="0"/>
            <a:ext cx="9467555" cy="6857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90" y="823787"/>
            <a:ext cx="1060468" cy="15292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3079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783" y="1090862"/>
            <a:ext cx="7446145" cy="14448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3081" descr="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69" y="3170933"/>
            <a:ext cx="7492841" cy="14539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 descr="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6687" y="5260065"/>
            <a:ext cx="2517313" cy="15471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文本框 3082"/>
          <p:cNvSpPr txBox="1"/>
          <p:nvPr/>
        </p:nvSpPr>
        <p:spPr>
          <a:xfrm>
            <a:off x="1868557" y="1239704"/>
            <a:ext cx="579357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5915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316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85" name="文本框 3084"/>
          <p:cNvSpPr txBox="1"/>
          <p:nvPr/>
        </p:nvSpPr>
        <p:spPr>
          <a:xfrm>
            <a:off x="3790149" y="2490895"/>
            <a:ext cx="198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>
              <a:spcBef>
                <a:spcPct val="50000"/>
              </a:spcBef>
            </a:pPr>
            <a:r>
              <a:rPr lang="zh-CN" altLang="en-US" sz="2316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sp>
        <p:nvSpPr>
          <p:cNvPr id="3087" name="文本框 3086"/>
          <p:cNvSpPr txBox="1"/>
          <p:nvPr/>
        </p:nvSpPr>
        <p:spPr>
          <a:xfrm>
            <a:off x="3841851" y="5044980"/>
            <a:ext cx="198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>
              <a:spcBef>
                <a:spcPct val="50000"/>
              </a:spcBef>
            </a:pPr>
            <a:r>
              <a:rPr lang="zh-CN" altLang="en-US" sz="2316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A40E111-B5B2-45CF-95C5-E81DA32706A7}"/>
              </a:ext>
            </a:extLst>
          </p:cNvPr>
          <p:cNvSpPr txBox="1">
            <a:spLocks noChangeArrowheads="1"/>
          </p:cNvSpPr>
          <p:nvPr/>
        </p:nvSpPr>
        <p:spPr>
          <a:xfrm>
            <a:off x="1479254" y="3340866"/>
            <a:ext cx="7042529" cy="99602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5" grpId="0"/>
      <p:bldP spid="30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图片 38917" descr="1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6636" y="-513345"/>
            <a:ext cx="9843371" cy="6887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图片 38915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3690" y="4709204"/>
            <a:ext cx="9417690" cy="2148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9" name="图片 38918" descr="1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0179" y="3323436"/>
            <a:ext cx="1931289" cy="287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3690" y="3171117"/>
            <a:ext cx="1882110" cy="2998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775944" y="926561"/>
            <a:ext cx="7513984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5915">
              <a:spcBef>
                <a:spcPct val="5000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BIỆN PHÁP CẢI TẠO VÀ SỬ DỤNG ĐẤT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84D06-3EC9-4A03-BBD7-AD12EEF2D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00" y="1540356"/>
            <a:ext cx="475488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334AE0-11FA-45B8-B86F-AD6E9E925541}"/>
              </a:ext>
            </a:extLst>
          </p:cNvPr>
          <p:cNvGrpSpPr/>
          <p:nvPr/>
        </p:nvGrpSpPr>
        <p:grpSpPr>
          <a:xfrm>
            <a:off x="0" y="185530"/>
            <a:ext cx="4790661" cy="3749040"/>
            <a:chOff x="0" y="0"/>
            <a:chExt cx="4616420" cy="3810000"/>
          </a:xfrm>
        </p:grpSpPr>
        <p:pic>
          <p:nvPicPr>
            <p:cNvPr id="3" name="Picture 4" descr="files">
              <a:hlinkClick r:id="rId2" action="ppaction://hlinksldjump"/>
              <a:extLst>
                <a:ext uri="{FF2B5EF4-FFF2-40B4-BE49-F238E27FC236}">
                  <a16:creationId xmlns:a16="http://schemas.microsoft.com/office/drawing/2014/main" id="{7A879322-897D-4EE6-8B03-EA061A28F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73550" cy="381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F734EB0E-E102-427D-91A3-9B670E4A9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868" y="3243469"/>
              <a:ext cx="395255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bg1"/>
                  </a:solidFill>
                </a:rPr>
                <a:t>Thâm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canh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tăng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bí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F9E53B7-35E7-4323-8D37-F317070AE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661" y="222122"/>
            <a:ext cx="4126552" cy="3382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923560-6E77-4D9B-8E5F-14D38A7FDA67}"/>
              </a:ext>
            </a:extLst>
          </p:cNvPr>
          <p:cNvSpPr/>
          <p:nvPr/>
        </p:nvSpPr>
        <p:spPr>
          <a:xfrm>
            <a:off x="159026" y="4373218"/>
            <a:ext cx="8362122" cy="2173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263CA182-65AC-4762-B3B2-AA9730AC1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43" y="4299806"/>
            <a:ext cx="738808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/>
              <a:t> </a:t>
            </a:r>
            <a:r>
              <a:rPr lang="en-US" sz="2800" dirty="0" err="1">
                <a:solidFill>
                  <a:schemeClr val="bg1"/>
                </a:solidFill>
              </a:rPr>
              <a:t>Thâm</a:t>
            </a:r>
            <a:r>
              <a:rPr lang="en-US" sz="2800" dirty="0">
                <a:solidFill>
                  <a:schemeClr val="bg1"/>
                </a:solidFill>
              </a:rPr>
              <a:t> canh </a:t>
            </a:r>
            <a:r>
              <a:rPr lang="en-US" sz="2800" dirty="0" err="1">
                <a:solidFill>
                  <a:schemeClr val="bg1"/>
                </a:solidFill>
              </a:rPr>
              <a:t>tăng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vụ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800" dirty="0" err="1"/>
              <a:t>Tăng</a:t>
            </a:r>
            <a:r>
              <a:rPr lang="en-US" sz="2800" dirty="0"/>
              <a:t> số vụ gieo trồng trên năm không bỏ trống thời gian giữa hai vụ </a:t>
            </a:r>
            <a:r>
              <a:rPr lang="en-US" sz="2800" dirty="0" err="1"/>
              <a:t>gieo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endParaRPr lang="en-US" sz="2800" dirty="0"/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800" dirty="0" err="1"/>
              <a:t>Tăng</a:t>
            </a:r>
            <a:r>
              <a:rPr lang="en-US" sz="2800" dirty="0"/>
              <a:t> sản</a:t>
            </a:r>
            <a:r>
              <a:rPr lang="en-US" dirty="0"/>
              <a:t> </a:t>
            </a:r>
            <a:r>
              <a:rPr lang="en-US" sz="2800" dirty="0"/>
              <a:t>lượng.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8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at-bo-hoa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" y="838199"/>
            <a:ext cx="3686969" cy="368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images1878652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908007"/>
            <a:ext cx="4077528" cy="361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4800" y="45720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/>
              <a:t>Đất bỏ hoang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419600" y="45720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/>
              <a:t>Đất không bỏ hoang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1965325" y="2246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01D7A8-996C-4B6B-A56E-A85D7694279F}"/>
              </a:ext>
            </a:extLst>
          </p:cNvPr>
          <p:cNvSpPr/>
          <p:nvPr/>
        </p:nvSpPr>
        <p:spPr>
          <a:xfrm>
            <a:off x="-331304" y="5087939"/>
            <a:ext cx="9713843" cy="12068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FE7ACAF6-616C-4A53-9301-1C0AB312A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48507"/>
            <a:ext cx="96210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/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3242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06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endParaRPr lang="vi-VN" sz="40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1000" y="572135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trồng</a:t>
            </a:r>
            <a:r>
              <a:rPr lang="en-US" sz="3200" dirty="0"/>
              <a:t> </a:t>
            </a:r>
            <a:r>
              <a:rPr lang="en-US" sz="3200" dirty="0" err="1"/>
              <a:t>phù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đất</a:t>
            </a:r>
            <a:r>
              <a:rPr lang="en-US" sz="3200" dirty="0"/>
              <a:t>: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trưởng</a:t>
            </a:r>
            <a:r>
              <a:rPr lang="en-US" sz="3200" dirty="0"/>
              <a:t>,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r>
              <a:rPr lang="en-US" sz="3200" dirty="0"/>
              <a:t> </a:t>
            </a:r>
            <a:r>
              <a:rPr lang="en-US" sz="3200" dirty="0" err="1"/>
              <a:t>tốt</a:t>
            </a:r>
            <a:r>
              <a:rPr lang="en-US" sz="3200" dirty="0"/>
              <a:t>,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suất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endParaRPr lang="en-US" sz="3200" dirty="0"/>
          </a:p>
        </p:txBody>
      </p:sp>
      <p:pic>
        <p:nvPicPr>
          <p:cNvPr id="10246" name="Picture 6" descr="201111414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76200"/>
            <a:ext cx="8509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thanh 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0405200810203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3" y="89176"/>
            <a:ext cx="8070574" cy="540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80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57&quot;&gt;&lt;property id=&quot;20148&quot; value=&quot;5&quot;/&gt;&lt;property id=&quot;20300&quot; value=&quot;Slide 13&quot;/&gt;&lt;property id=&quot;20307&quot; value=&quot;268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653</Words>
  <Application>Microsoft Office PowerPoint</Application>
  <PresentationFormat>On-screen Show (4:3)</PresentationFormat>
  <Paragraphs>78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宋体</vt:lpstr>
      <vt:lpstr>微软雅黑 Light</vt:lpstr>
      <vt:lpstr>Algerian</vt:lpstr>
      <vt:lpstr>Arial</vt:lpstr>
      <vt:lpstr>Calibri</vt:lpstr>
      <vt:lpstr>Calibri Light</vt:lpstr>
      <vt:lpstr>等线</vt:lpstr>
      <vt:lpstr>黑体</vt:lpstr>
      <vt:lpstr>Times New Roman</vt:lpstr>
      <vt:lpstr>Wingdings 3</vt:lpstr>
      <vt:lpstr>方正粗谭黑简体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Admin</cp:lastModifiedBy>
  <cp:revision>41</cp:revision>
  <dcterms:created xsi:type="dcterms:W3CDTF">2018-08-07T02:06:19Z</dcterms:created>
  <dcterms:modified xsi:type="dcterms:W3CDTF">2021-09-28T03:34:05Z</dcterms:modified>
</cp:coreProperties>
</file>