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82" r:id="rId5"/>
    <p:sldId id="284" r:id="rId6"/>
    <p:sldId id="283" r:id="rId7"/>
    <p:sldId id="289" r:id="rId8"/>
    <p:sldId id="262" r:id="rId9"/>
    <p:sldId id="261" r:id="rId10"/>
    <p:sldId id="260" r:id="rId11"/>
    <p:sldId id="265" r:id="rId12"/>
    <p:sldId id="266" r:id="rId13"/>
    <p:sldId id="264" r:id="rId14"/>
    <p:sldId id="267" r:id="rId15"/>
    <p:sldId id="270" r:id="rId16"/>
    <p:sldId id="288" r:id="rId17"/>
    <p:sldId id="277" r:id="rId18"/>
    <p:sldId id="263" r:id="rId19"/>
    <p:sldId id="278" r:id="rId20"/>
    <p:sldId id="286" r:id="rId21"/>
    <p:sldId id="272" r:id="rId22"/>
    <p:sldId id="280" r:id="rId23"/>
    <p:sldId id="276" r:id="rId24"/>
    <p:sldId id="285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8C53-3EA7-4E63-A3F0-FFF371BC2F3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73B9-B85B-49A6-8F1C-CE707D4E4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9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8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80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3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A3E3C-0A4B-4429-B8F1-1969CA23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66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735332-348C-4055-ADE6-3ACAA36E71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6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8F09-D8F0-44AE-A03B-E94FF0A5F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01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5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8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4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6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F42D9-4518-43E1-A434-5D868FD18391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ED5D5-FA15-4EA5-A625-1FAB536F5A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5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280989"/>
            <a:ext cx="9728200" cy="77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2209868" y="3048010"/>
            <a:ext cx="4114800" cy="884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ĐỊA LÍ 8</a:t>
            </a:r>
          </a:p>
        </p:txBody>
      </p:sp>
      <p:sp>
        <p:nvSpPr>
          <p:cNvPr id="9" name="WordArt 10" descr="Paper bag"/>
          <p:cNvSpPr>
            <a:spLocks noChangeArrowheads="1" noChangeShapeType="1" noTextEdit="1"/>
          </p:cNvSpPr>
          <p:nvPr/>
        </p:nvSpPr>
        <p:spPr bwMode="auto">
          <a:xfrm>
            <a:off x="2286120" y="4648168"/>
            <a:ext cx="3962296" cy="9905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GV: BÙI THỊ THỨ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" name="Picture 13" descr="Earth-2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36" y="4952960"/>
            <a:ext cx="2464997" cy="20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1" y="5333890"/>
            <a:ext cx="3176205" cy="21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03199" y="908720"/>
            <a:ext cx="96785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NHIỆT LIỆT CHÀO MỪNG THẦY CÔ GIÁO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45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844824"/>
            <a:ext cx="7956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Nêu thuận lợi và khó khăn của dân số đông ?</a:t>
            </a:r>
            <a:endParaRPr 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op-tac-lao-dong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60438"/>
            <a:ext cx="438943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 descr="xuat-khau-lao-d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22713"/>
            <a:ext cx="4373563" cy="29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724400" y="6248400"/>
            <a:ext cx="4267200" cy="6096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Có</a:t>
            </a:r>
            <a:r>
              <a:rPr lang="en-US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thị</a:t>
            </a:r>
            <a:r>
              <a:rPr lang="en-US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trường</a:t>
            </a:r>
            <a:r>
              <a:rPr lang="en-US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tiêu</a:t>
            </a:r>
            <a:r>
              <a:rPr lang="en-US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thụ</a:t>
            </a:r>
            <a:r>
              <a:rPr lang="en-US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rộng</a:t>
            </a:r>
            <a:r>
              <a:rPr lang="en-US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i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lớn</a:t>
            </a:r>
            <a:r>
              <a:rPr lang="en-US" sz="2000" b="1" i="1" dirty="0">
                <a:solidFill>
                  <a:srgbClr val="0033CC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33400" y="6248400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b="1" i="1">
                <a:solidFill>
                  <a:srgbClr val="FFFF00"/>
                </a:solidFill>
                <a:latin typeface="Calibri" pitchFamily="34" charset="0"/>
              </a:rPr>
              <a:t>Nguồn lao động dồi dào.</a:t>
            </a: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thuận lợi</a:t>
            </a:r>
          </a:p>
        </p:txBody>
      </p:sp>
      <p:pic>
        <p:nvPicPr>
          <p:cNvPr id="13319" name="Picture 6" descr="4_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4049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9" grpId="0"/>
      <p:bldP spid="1054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Kết quả hình ảnh cho hinh anh nha o chuot o An 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5" name="Picture 3" descr="20140925-chay-viec-mat-tien-ma-van-that-nghiep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6" name="Picture 4" descr="Kết quả hình ảnh cho hinh anh nha o chuot o An 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639" name="Picture 7" descr="a1-1435198724_66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45738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7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3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200" b="1" kern="0" dirty="0" err="1" smtClean="0">
                <a:latin typeface="Times New Roman" pitchFamily="18" charset="0"/>
                <a:cs typeface="+mn-cs"/>
              </a:rPr>
              <a:t>Chính</a:t>
            </a:r>
            <a:r>
              <a:rPr lang="en-US" sz="3200" b="1" kern="0" dirty="0" smtClean="0">
                <a:latin typeface="Times New Roman" pitchFamily="18" charset="0"/>
                <a:cs typeface="+mn-cs"/>
              </a:rPr>
              <a:t> </a:t>
            </a:r>
            <a:r>
              <a:rPr lang="en-US" sz="3200" b="1" kern="0" dirty="0" err="1" smtClean="0">
                <a:latin typeface="Times New Roman" pitchFamily="18" charset="0"/>
                <a:cs typeface="+mn-cs"/>
              </a:rPr>
              <a:t>sách</a:t>
            </a:r>
            <a:r>
              <a:rPr lang="en-US" sz="3200" b="1" kern="0" dirty="0" smtClean="0">
                <a:latin typeface="Times New Roman" pitchFamily="18" charset="0"/>
                <a:cs typeface="+mn-cs"/>
              </a:rPr>
              <a:t> </a:t>
            </a:r>
            <a:r>
              <a:rPr lang="en-US" sz="3200" b="1" kern="0" dirty="0" err="1" smtClean="0">
                <a:latin typeface="Times New Roman" pitchFamily="18" charset="0"/>
                <a:cs typeface="+mn-cs"/>
              </a:rPr>
              <a:t>dân</a:t>
            </a:r>
            <a:r>
              <a:rPr lang="en-US" sz="3200" b="1" kern="0" dirty="0" smtClean="0">
                <a:latin typeface="Times New Roman" pitchFamily="18" charset="0"/>
                <a:cs typeface="+mn-cs"/>
              </a:rPr>
              <a:t> </a:t>
            </a:r>
            <a:r>
              <a:rPr lang="en-US" sz="3200" b="1" kern="0" dirty="0" err="1" smtClean="0">
                <a:latin typeface="Times New Roman" pitchFamily="18" charset="0"/>
                <a:cs typeface="+mn-cs"/>
              </a:rPr>
              <a:t>số</a:t>
            </a:r>
            <a:r>
              <a:rPr lang="en-US" sz="3200" b="1" kern="0" dirty="0" smtClean="0">
                <a:latin typeface="Times New Roman" pitchFamily="18" charset="0"/>
                <a:cs typeface="+mn-cs"/>
              </a:rPr>
              <a:t> </a:t>
            </a:r>
            <a:r>
              <a:rPr lang="en-US" sz="3200" b="1" kern="0" dirty="0" err="1" smtClean="0">
                <a:latin typeface="Times New Roman" pitchFamily="18" charset="0"/>
                <a:cs typeface="+mn-cs"/>
              </a:rPr>
              <a:t>của</a:t>
            </a:r>
            <a:r>
              <a:rPr lang="en-US" sz="3200" b="1" kern="0" dirty="0" smtClean="0">
                <a:latin typeface="Times New Roman" pitchFamily="18" charset="0"/>
                <a:cs typeface="+mn-cs"/>
              </a:rPr>
              <a:t> </a:t>
            </a:r>
            <a:r>
              <a:rPr lang="en-US" sz="3200" b="1" kern="0" dirty="0" err="1" smtClean="0">
                <a:latin typeface="Times New Roman" pitchFamily="18" charset="0"/>
                <a:cs typeface="+mn-cs"/>
              </a:rPr>
              <a:t>Việt</a:t>
            </a:r>
            <a:r>
              <a:rPr lang="en-US" sz="3200" b="1" kern="0" dirty="0" smtClean="0">
                <a:latin typeface="Times New Roman" pitchFamily="18" charset="0"/>
                <a:cs typeface="+mn-cs"/>
              </a:rPr>
              <a:t> Nam</a:t>
            </a:r>
          </a:p>
        </p:txBody>
      </p:sp>
      <p:pic>
        <p:nvPicPr>
          <p:cNvPr id="16387" name="Picture 3" descr="C:\Documents and Settings\Admin\My Documents\Downloads\kế hoạch hóa gia đình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4067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C:\Documents and Settings\Admin\My Documents\Downloads\kê hoach hóa g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4114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C:\Documents and Settings\Admin\My Documents\Downloads\Dan 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3914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33800"/>
            <a:ext cx="3962400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18318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-204788" y="0"/>
            <a:ext cx="76200" cy="762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14505" y="4365104"/>
            <a:ext cx="7920880" cy="830997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715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30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145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6860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smtClean="0"/>
              <a:t>2. So sánh thành phần chủng tộc của Châu Á với Châu Âu</a:t>
            </a:r>
            <a:endParaRPr lang="en-US" sz="2400" b="1"/>
          </a:p>
        </p:txBody>
      </p:sp>
      <p:sp>
        <p:nvSpPr>
          <p:cNvPr id="17420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ackPrevio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65136" y="918886"/>
            <a:ext cx="5269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H</a:t>
            </a:r>
            <a:r>
              <a:rPr lang="en-US" sz="3600" b="1" smtClean="0"/>
              <a:t>oàn thành phiếu học tập</a:t>
            </a:r>
            <a:endParaRPr lang="en-US" sz="3600" b="1"/>
          </a:p>
        </p:txBody>
      </p:sp>
      <p:sp>
        <p:nvSpPr>
          <p:cNvPr id="4" name="Rectangle 3"/>
          <p:cNvSpPr/>
          <p:nvPr/>
        </p:nvSpPr>
        <p:spPr>
          <a:xfrm>
            <a:off x="395536" y="229000"/>
            <a:ext cx="6375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2. Dân cư thuộc nhiều chủng tộc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692455"/>
              </p:ext>
            </p:extLst>
          </p:nvPr>
        </p:nvGraphicFramePr>
        <p:xfrm>
          <a:off x="714861" y="2132856"/>
          <a:ext cx="80116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5542"/>
                <a:gridCol w="5236074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Chủng</a:t>
                      </a:r>
                      <a:r>
                        <a:rPr lang="en-US" baseline="0" smtClean="0"/>
                        <a:t> tộc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Địa</a:t>
                      </a:r>
                      <a:r>
                        <a:rPr lang="en-US" baseline="0" smtClean="0"/>
                        <a:t> bàn phân bố chủ yếu</a:t>
                      </a:r>
                      <a:endParaRPr lang="en-US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smtClean="0"/>
                        <a:t>1.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smtClean="0"/>
                        <a:t>2.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smtClean="0"/>
                        <a:t>3.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861" y="1478789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1. Hoàn thành bảng sau :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11221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nimBg="1" autoUpdateAnimBg="0"/>
      <p:bldP spid="17413" grpId="1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ntitled-4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405"/>
            <a:ext cx="9324528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-161916"/>
            <a:ext cx="7535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Hình 5.1 : Lược đồ  phân bố các chủng tộc Châu Á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8024" y="2143991"/>
            <a:ext cx="25908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Môn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gô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it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7544" y="3997602"/>
            <a:ext cx="26670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rgbClr val="FF0000"/>
                </a:solidFill>
                <a:cs typeface="Arial" pitchFamily="34" charset="0"/>
              </a:rPr>
              <a:t>Ơ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pê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ô - it</a:t>
            </a:r>
          </a:p>
        </p:txBody>
      </p:sp>
      <p:sp>
        <p:nvSpPr>
          <p:cNvPr id="8" name="Rectangle 7"/>
          <p:cNvSpPr/>
          <p:nvPr/>
        </p:nvSpPr>
        <p:spPr>
          <a:xfrm>
            <a:off x="4876800" y="5257800"/>
            <a:ext cx="2514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Ôx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lô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it</a:t>
            </a:r>
          </a:p>
        </p:txBody>
      </p:sp>
    </p:spTree>
    <p:extLst>
      <p:ext uri="{BB962C8B-B14F-4D97-AF65-F5344CB8AC3E}">
        <p14:creationId xmlns:p14="http://schemas.microsoft.com/office/powerpoint/2010/main" val="87988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204788" y="0"/>
            <a:ext cx="76200" cy="76200"/>
          </a:xfrm>
          <a:prstGeom prst="rect">
            <a:avLst/>
          </a:prstGeom>
          <a:solidFill>
            <a:schemeClr val="accent1"/>
          </a:solidFill>
          <a:ln w="9525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23599" y="4653136"/>
            <a:ext cx="7920880" cy="1200329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715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5430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21145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686050" indent="-457200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1432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6004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40576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51485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2400" b="1" smtClean="0"/>
              <a:t>2. So sánh thành phần chủng tộc của Châu Á với Châu Âu:</a:t>
            </a:r>
          </a:p>
          <a:p>
            <a:r>
              <a:rPr lang="en-US" sz="2400" b="1" smtClean="0"/>
              <a:t>Thành phần chủng tộc Châu Á đa dạng hơn Châu Âu</a:t>
            </a:r>
          </a:p>
        </p:txBody>
      </p:sp>
      <p:sp>
        <p:nvSpPr>
          <p:cNvPr id="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BackPrevio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536" y="229000"/>
            <a:ext cx="6375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2. Dân cư thuộc nhiều chủng tộc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88748"/>
              </p:ext>
            </p:extLst>
          </p:nvPr>
        </p:nvGraphicFramePr>
        <p:xfrm>
          <a:off x="714861" y="2132856"/>
          <a:ext cx="8011616" cy="18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059"/>
                <a:gridCol w="4874557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Chủng</a:t>
                      </a:r>
                      <a:r>
                        <a:rPr lang="en-US" baseline="0" smtClean="0"/>
                        <a:t> tộc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Địa</a:t>
                      </a:r>
                      <a:r>
                        <a:rPr lang="en-US" baseline="0" smtClean="0"/>
                        <a:t> bàn phân bố chủ yếu</a:t>
                      </a:r>
                      <a:endParaRPr lang="en-US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sz="2400" b="1" smtClean="0"/>
                        <a:t>1.</a:t>
                      </a:r>
                      <a:r>
                        <a:rPr lang="en-US" sz="2400" b="1" smtClean="0">
                          <a:solidFill>
                            <a:srgbClr val="D60093"/>
                          </a:solidFill>
                        </a:rPr>
                        <a:t> Ơ-rô-pê-ô-it: 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D60093"/>
                          </a:solidFill>
                        </a:rPr>
                        <a:t>Tây Nam Á, Nam Á, Trung Á.</a:t>
                      </a:r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sz="2400" b="1" smtClean="0"/>
                        <a:t>2.</a:t>
                      </a:r>
                      <a:r>
                        <a:rPr lang="en-US" sz="2400" b="1" smtClean="0">
                          <a:solidFill>
                            <a:srgbClr val="D60093"/>
                          </a:solidFill>
                        </a:rPr>
                        <a:t> +Môn-gô-lô-it: 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smtClean="0">
                          <a:solidFill>
                            <a:srgbClr val="D60093"/>
                          </a:solidFill>
                        </a:rPr>
                        <a:t>Bắc Á, Đông Á, Đông Nam Á. </a:t>
                      </a:r>
                      <a:endParaRPr lang="en-US"/>
                    </a:p>
                  </a:txBody>
                  <a:tcPr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en-US" sz="2400" b="1" smtClean="0"/>
                        <a:t>3.</a:t>
                      </a:r>
                      <a:r>
                        <a:rPr lang="en-US" sz="2400" b="1" smtClean="0">
                          <a:solidFill>
                            <a:srgbClr val="D60093"/>
                          </a:solidFill>
                        </a:rPr>
                        <a:t> + Ô-xtra-lô-it: </a:t>
                      </a:r>
                      <a:endParaRPr 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mtClean="0">
                          <a:solidFill>
                            <a:srgbClr val="D60093"/>
                          </a:solidFill>
                        </a:rPr>
                        <a:t>Nam Á, Đông Nam Á.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4861" y="1478789"/>
            <a:ext cx="3967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/>
              <a:t>1. Hoàn thành bảng sau : 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94498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 autoUpdateAnimBg="0"/>
      <p:bldP spid="5" grpId="1" bldLvl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856984" cy="59766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744" y="6211669"/>
            <a:ext cx="4387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</a:rPr>
              <a:t>Chủng tộc Ở rô pê ô ít 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1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nman1.png image by hinhtian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499992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04(5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24847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trangphuchanqu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32048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81" y="116632"/>
            <a:ext cx="4249007" cy="3186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025" y="6402805"/>
            <a:ext cx="3139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Chủng tộc Môn-gô-lô-it</a:t>
            </a:r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6818"/>
            <a:ext cx="9036496" cy="63367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7784" y="6288245"/>
            <a:ext cx="4811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D60093"/>
                </a:solidFill>
              </a:rPr>
              <a:t> chủng tộc Ô-xtra-lô-it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590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19" y="-34815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55480"/>
            <a:ext cx="3082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smtClean="0">
                <a:solidFill>
                  <a:srgbClr val="FF0000"/>
                </a:solidFill>
              </a:rPr>
              <a:t>TIẾT 5 BÀI 5</a:t>
            </a:r>
            <a:r>
              <a:rPr lang="en-US" sz="4400" b="1" smtClean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13" descr="Earth-2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5129808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916832"/>
            <a:ext cx="9144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ĐẶC ĐIỂM DÂN CƯ XÃ HỘI CHÂU Á</a:t>
            </a:r>
            <a:endParaRPr lang="en-US" sz="5400" b="1" cap="none" spc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37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02" y="116632"/>
            <a:ext cx="8607978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354" y="6333061"/>
            <a:ext cx="5734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Thủ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môn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Đặng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Văn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Lâm</a:t>
            </a:r>
            <a:r>
              <a:rPr lang="en-US" sz="2800" b="1" dirty="0" smtClean="0"/>
              <a:t> ( </a:t>
            </a:r>
            <a:r>
              <a:rPr lang="en-US" sz="2800" b="1" dirty="0" smtClean="0"/>
              <a:t>“</a:t>
            </a:r>
            <a:r>
              <a:rPr lang="en-US" sz="2800" b="1" dirty="0" err="1" smtClean="0"/>
              <a:t>Lâm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tây</a:t>
            </a:r>
            <a:r>
              <a:rPr lang="en-US" sz="2800" b="1" dirty="0" smtClean="0"/>
              <a:t>”</a:t>
            </a:r>
            <a:r>
              <a:rPr lang="en-US" sz="2800" b="1" dirty="0" smtClean="0"/>
              <a:t>)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90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392375"/>
            <a:ext cx="6534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</a:rPr>
              <a:t>3. Nơi ra đời của các tôn giáo lớn</a:t>
            </a:r>
            <a:endParaRPr 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894031"/>
              </p:ext>
            </p:extLst>
          </p:nvPr>
        </p:nvGraphicFramePr>
        <p:xfrm>
          <a:off x="395536" y="1844824"/>
          <a:ext cx="8363273" cy="2743200"/>
        </p:xfrm>
        <a:graphic>
          <a:graphicData uri="http://schemas.openxmlformats.org/drawingml/2006/table">
            <a:tbl>
              <a:tblPr/>
              <a:tblGrid>
                <a:gridCol w="800748"/>
                <a:gridCol w="2301638"/>
                <a:gridCol w="1698827"/>
                <a:gridCol w="1424824"/>
                <a:gridCol w="2137236"/>
              </a:tblGrid>
              <a:tr h="6009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Đặc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điểm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Ân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Độ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đạo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Bà</a:t>
                      </a:r>
                      <a:r>
                        <a:rPr lang="fr-FR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-La-Môn)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Phật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Ki-tô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Thiên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Chúa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Hồi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Nơi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đời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6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Thời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gian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7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603304"/>
              </p:ext>
            </p:extLst>
          </p:nvPr>
        </p:nvGraphicFramePr>
        <p:xfrm>
          <a:off x="0" y="1268760"/>
          <a:ext cx="9144000" cy="3017960"/>
        </p:xfrm>
        <a:graphic>
          <a:graphicData uri="http://schemas.openxmlformats.org/drawingml/2006/table">
            <a:tbl>
              <a:tblPr/>
              <a:tblGrid>
                <a:gridCol w="875498"/>
                <a:gridCol w="2516501"/>
                <a:gridCol w="1857416"/>
                <a:gridCol w="1557834"/>
                <a:gridCol w="2336751"/>
              </a:tblGrid>
              <a:tr h="13413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Đặc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điểm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Ân</a:t>
                      </a:r>
                      <a:r>
                        <a:rPr lang="fr-FR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Độ</a:t>
                      </a:r>
                      <a:r>
                        <a:rPr lang="fr-FR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r>
                        <a:rPr lang="fr-FR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Phật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Ki-tô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Thiên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Chúa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Hồi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Giáo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9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Nơi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đời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Ân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Độ</a:t>
                      </a:r>
                      <a:endParaRPr lang="en-US" sz="2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Ân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Độ</a:t>
                      </a:r>
                      <a:endParaRPr lang="en-US" sz="2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Pa-le-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xtin</a:t>
                      </a:r>
                      <a:endParaRPr lang="en-US" sz="2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A-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rập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xê-ut</a:t>
                      </a:r>
                      <a:endParaRPr lang="en-US" sz="2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Thời</a:t>
                      </a: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0000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gian</a:t>
                      </a:r>
                      <a:endParaRPr lang="en-US" sz="2200" b="1" dirty="0">
                        <a:solidFill>
                          <a:srgbClr val="0000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TK đầu của TNK thứ nhất trước CN</a:t>
                      </a: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TK 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thứ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VI 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</a:t>
                      </a:r>
                      <a:r>
                        <a:rPr lang="nb-NO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ư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ớc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CN</a:t>
                      </a: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Đầu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CN</a:t>
                      </a: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TK VII </a:t>
                      </a:r>
                      <a:r>
                        <a:rPr lang="en-US" sz="22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sau</a:t>
                      </a:r>
                      <a:r>
                        <a:rPr lang="en-US" sz="2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CN</a:t>
                      </a:r>
                    </a:p>
                  </a:txBody>
                  <a:tcPr marL="64388" marR="643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0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2" descr="15"/>
          <p:cNvSpPr>
            <a:spLocks noChangeArrowheads="1" noChangeShapeType="1" noTextEdit="1"/>
          </p:cNvSpPr>
          <p:nvPr/>
        </p:nvSpPr>
        <p:spPr bwMode="auto">
          <a:xfrm rot="5400000">
            <a:off x="-1283422" y="2511654"/>
            <a:ext cx="4038600" cy="1057275"/>
          </a:xfrm>
          <a:prstGeom prst="rect">
            <a:avLst/>
          </a:prstGeom>
        </p:spPr>
        <p:txBody>
          <a:bodyPr vert="wordArtVert" wrap="none" fromWordArt="1">
            <a:prstTxWarp prst="textCascadeDown">
              <a:avLst>
                <a:gd name="adj" fmla="val 100000"/>
              </a:avLst>
            </a:prstTxWarp>
          </a:bodyPr>
          <a:lstStyle/>
          <a:p>
            <a:pPr algn="ctr" fontAlgn="auto"/>
            <a:r>
              <a:rPr lang="en-US" sz="3600" b="1" kern="10">
                <a:ln w="12700">
                  <a:solidFill>
                    <a:srgbClr val="C4B596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CBCBCB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 Nhà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730258" y="2199144"/>
            <a:ext cx="633412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Trả lời các câu hỏi và bài tập SGK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Ôn lại : Đặc điểm địa hình , khí hậu , sông ngòi và cảnh quan tự nhiên châu Á , các yếu tố tự nhiên trên đã ảnh hưởng đến sự phân bố dân cư như thế nào 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Xem trước nội dung bài thực hành .</a:t>
            </a:r>
          </a:p>
        </p:txBody>
      </p:sp>
      <p:pic>
        <p:nvPicPr>
          <p:cNvPr id="40964" name="Picture 32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320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128" descr="explosi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05200"/>
            <a:ext cx="1335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64516" y="1196324"/>
            <a:ext cx="1295400" cy="1093788"/>
            <a:chOff x="1207" y="1771"/>
            <a:chExt cx="755" cy="1033"/>
          </a:xfrm>
        </p:grpSpPr>
        <p:sp>
          <p:nvSpPr>
            <p:cNvPr id="40967" name="Freeform 4"/>
            <p:cNvSpPr>
              <a:spLocks/>
            </p:cNvSpPr>
            <p:nvPr/>
          </p:nvSpPr>
          <p:spPr bwMode="auto">
            <a:xfrm flipV="1">
              <a:off x="1228" y="2603"/>
              <a:ext cx="168" cy="149"/>
            </a:xfrm>
            <a:custGeom>
              <a:avLst/>
              <a:gdLst>
                <a:gd name="T0" fmla="*/ 8 w 334"/>
                <a:gd name="T1" fmla="*/ 298 h 298"/>
                <a:gd name="T2" fmla="*/ 0 w 334"/>
                <a:gd name="T3" fmla="*/ 32 h 298"/>
                <a:gd name="T4" fmla="*/ 118 w 334"/>
                <a:gd name="T5" fmla="*/ 0 h 298"/>
                <a:gd name="T6" fmla="*/ 253 w 334"/>
                <a:gd name="T7" fmla="*/ 68 h 298"/>
                <a:gd name="T8" fmla="*/ 334 w 334"/>
                <a:gd name="T9" fmla="*/ 197 h 298"/>
                <a:gd name="T10" fmla="*/ 220 w 334"/>
                <a:gd name="T11" fmla="*/ 298 h 298"/>
                <a:gd name="T12" fmla="*/ 8 w 334"/>
                <a:gd name="T13" fmla="*/ 298 h 298"/>
                <a:gd name="T14" fmla="*/ 8 w 334"/>
                <a:gd name="T15" fmla="*/ 298 h 2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4"/>
                <a:gd name="T25" fmla="*/ 0 h 298"/>
                <a:gd name="T26" fmla="*/ 334 w 334"/>
                <a:gd name="T27" fmla="*/ 298 h 29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4" h="298">
                  <a:moveTo>
                    <a:pt x="8" y="298"/>
                  </a:moveTo>
                  <a:lnTo>
                    <a:pt x="0" y="32"/>
                  </a:lnTo>
                  <a:lnTo>
                    <a:pt x="118" y="0"/>
                  </a:lnTo>
                  <a:lnTo>
                    <a:pt x="253" y="68"/>
                  </a:lnTo>
                  <a:lnTo>
                    <a:pt x="334" y="197"/>
                  </a:lnTo>
                  <a:lnTo>
                    <a:pt x="220" y="298"/>
                  </a:lnTo>
                  <a:lnTo>
                    <a:pt x="8" y="298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68" name="Freeform 5"/>
            <p:cNvSpPr>
              <a:spLocks/>
            </p:cNvSpPr>
            <p:nvPr/>
          </p:nvSpPr>
          <p:spPr bwMode="auto">
            <a:xfrm flipV="1">
              <a:off x="1238" y="1910"/>
              <a:ext cx="587" cy="764"/>
            </a:xfrm>
            <a:custGeom>
              <a:avLst/>
              <a:gdLst>
                <a:gd name="T0" fmla="*/ 893 w 1174"/>
                <a:gd name="T1" fmla="*/ 1519 h 1528"/>
                <a:gd name="T2" fmla="*/ 367 w 1174"/>
                <a:gd name="T3" fmla="*/ 768 h 1528"/>
                <a:gd name="T4" fmla="*/ 0 w 1174"/>
                <a:gd name="T5" fmla="*/ 194 h 1528"/>
                <a:gd name="T6" fmla="*/ 201 w 1174"/>
                <a:gd name="T7" fmla="*/ 142 h 1528"/>
                <a:gd name="T8" fmla="*/ 329 w 1174"/>
                <a:gd name="T9" fmla="*/ 0 h 1528"/>
                <a:gd name="T10" fmla="*/ 705 w 1174"/>
                <a:gd name="T11" fmla="*/ 688 h 1528"/>
                <a:gd name="T12" fmla="*/ 1174 w 1174"/>
                <a:gd name="T13" fmla="*/ 1298 h 1528"/>
                <a:gd name="T14" fmla="*/ 1093 w 1174"/>
                <a:gd name="T15" fmla="*/ 1528 h 1528"/>
                <a:gd name="T16" fmla="*/ 893 w 1174"/>
                <a:gd name="T17" fmla="*/ 1519 h 1528"/>
                <a:gd name="T18" fmla="*/ 893 w 1174"/>
                <a:gd name="T19" fmla="*/ 1519 h 15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74"/>
                <a:gd name="T31" fmla="*/ 0 h 1528"/>
                <a:gd name="T32" fmla="*/ 1174 w 1174"/>
                <a:gd name="T33" fmla="*/ 1528 h 15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74" h="1528">
                  <a:moveTo>
                    <a:pt x="893" y="1519"/>
                  </a:moveTo>
                  <a:lnTo>
                    <a:pt x="367" y="768"/>
                  </a:lnTo>
                  <a:lnTo>
                    <a:pt x="0" y="194"/>
                  </a:lnTo>
                  <a:lnTo>
                    <a:pt x="201" y="142"/>
                  </a:lnTo>
                  <a:lnTo>
                    <a:pt x="329" y="0"/>
                  </a:lnTo>
                  <a:lnTo>
                    <a:pt x="705" y="688"/>
                  </a:lnTo>
                  <a:lnTo>
                    <a:pt x="1174" y="1298"/>
                  </a:lnTo>
                  <a:lnTo>
                    <a:pt x="1093" y="1528"/>
                  </a:lnTo>
                  <a:lnTo>
                    <a:pt x="893" y="1519"/>
                  </a:lnTo>
                  <a:close/>
                </a:path>
              </a:pathLst>
            </a:custGeom>
            <a:solidFill>
              <a:srgbClr val="F7D0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69" name="Freeform 6"/>
            <p:cNvSpPr>
              <a:spLocks/>
            </p:cNvSpPr>
            <p:nvPr/>
          </p:nvSpPr>
          <p:spPr bwMode="auto">
            <a:xfrm flipV="1">
              <a:off x="1685" y="1789"/>
              <a:ext cx="259" cy="251"/>
            </a:xfrm>
            <a:custGeom>
              <a:avLst/>
              <a:gdLst>
                <a:gd name="T0" fmla="*/ 0 w 519"/>
                <a:gd name="T1" fmla="*/ 251 h 502"/>
                <a:gd name="T2" fmla="*/ 219 w 519"/>
                <a:gd name="T3" fmla="*/ 161 h 502"/>
                <a:gd name="T4" fmla="*/ 287 w 519"/>
                <a:gd name="T5" fmla="*/ 0 h 502"/>
                <a:gd name="T6" fmla="*/ 481 w 519"/>
                <a:gd name="T7" fmla="*/ 220 h 502"/>
                <a:gd name="T8" fmla="*/ 519 w 519"/>
                <a:gd name="T9" fmla="*/ 401 h 502"/>
                <a:gd name="T10" fmla="*/ 409 w 519"/>
                <a:gd name="T11" fmla="*/ 502 h 502"/>
                <a:gd name="T12" fmla="*/ 152 w 519"/>
                <a:gd name="T13" fmla="*/ 401 h 502"/>
                <a:gd name="T14" fmla="*/ 0 w 519"/>
                <a:gd name="T15" fmla="*/ 251 h 502"/>
                <a:gd name="T16" fmla="*/ 0 w 519"/>
                <a:gd name="T17" fmla="*/ 251 h 5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9"/>
                <a:gd name="T28" fmla="*/ 0 h 502"/>
                <a:gd name="T29" fmla="*/ 519 w 519"/>
                <a:gd name="T30" fmla="*/ 502 h 5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9" h="502">
                  <a:moveTo>
                    <a:pt x="0" y="251"/>
                  </a:moveTo>
                  <a:lnTo>
                    <a:pt x="219" y="161"/>
                  </a:lnTo>
                  <a:lnTo>
                    <a:pt x="287" y="0"/>
                  </a:lnTo>
                  <a:lnTo>
                    <a:pt x="481" y="220"/>
                  </a:lnTo>
                  <a:lnTo>
                    <a:pt x="519" y="401"/>
                  </a:lnTo>
                  <a:lnTo>
                    <a:pt x="409" y="502"/>
                  </a:lnTo>
                  <a:lnTo>
                    <a:pt x="152" y="4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AAD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70" name="Freeform 7"/>
            <p:cNvSpPr>
              <a:spLocks/>
            </p:cNvSpPr>
            <p:nvPr/>
          </p:nvSpPr>
          <p:spPr bwMode="auto">
            <a:xfrm flipV="1">
              <a:off x="1207" y="1771"/>
              <a:ext cx="755" cy="1030"/>
            </a:xfrm>
            <a:custGeom>
              <a:avLst/>
              <a:gdLst>
                <a:gd name="T0" fmla="*/ 27 w 1511"/>
                <a:gd name="T1" fmla="*/ 445 h 2059"/>
                <a:gd name="T2" fmla="*/ 72 w 1511"/>
                <a:gd name="T3" fmla="*/ 524 h 2059"/>
                <a:gd name="T4" fmla="*/ 141 w 1511"/>
                <a:gd name="T5" fmla="*/ 642 h 2059"/>
                <a:gd name="T6" fmla="*/ 226 w 1511"/>
                <a:gd name="T7" fmla="*/ 787 h 2059"/>
                <a:gd name="T8" fmla="*/ 323 w 1511"/>
                <a:gd name="T9" fmla="*/ 941 h 2059"/>
                <a:gd name="T10" fmla="*/ 426 w 1511"/>
                <a:gd name="T11" fmla="*/ 1097 h 2059"/>
                <a:gd name="T12" fmla="*/ 529 w 1511"/>
                <a:gd name="T13" fmla="*/ 1245 h 2059"/>
                <a:gd name="T14" fmla="*/ 637 w 1511"/>
                <a:gd name="T15" fmla="*/ 1397 h 2059"/>
                <a:gd name="T16" fmla="*/ 745 w 1511"/>
                <a:gd name="T17" fmla="*/ 1551 h 2059"/>
                <a:gd name="T18" fmla="*/ 857 w 1511"/>
                <a:gd name="T19" fmla="*/ 1698 h 2059"/>
                <a:gd name="T20" fmla="*/ 968 w 1511"/>
                <a:gd name="T21" fmla="*/ 1829 h 2059"/>
                <a:gd name="T22" fmla="*/ 1076 w 1511"/>
                <a:gd name="T23" fmla="*/ 1935 h 2059"/>
                <a:gd name="T24" fmla="*/ 1178 w 1511"/>
                <a:gd name="T25" fmla="*/ 2013 h 2059"/>
                <a:gd name="T26" fmla="*/ 1275 w 1511"/>
                <a:gd name="T27" fmla="*/ 2051 h 2059"/>
                <a:gd name="T28" fmla="*/ 1361 w 1511"/>
                <a:gd name="T29" fmla="*/ 2059 h 2059"/>
                <a:gd name="T30" fmla="*/ 1431 w 1511"/>
                <a:gd name="T31" fmla="*/ 2038 h 2059"/>
                <a:gd name="T32" fmla="*/ 1481 w 1511"/>
                <a:gd name="T33" fmla="*/ 1992 h 2059"/>
                <a:gd name="T34" fmla="*/ 1507 w 1511"/>
                <a:gd name="T35" fmla="*/ 1932 h 2059"/>
                <a:gd name="T36" fmla="*/ 1507 w 1511"/>
                <a:gd name="T37" fmla="*/ 1856 h 2059"/>
                <a:gd name="T38" fmla="*/ 1473 w 1511"/>
                <a:gd name="T39" fmla="*/ 1768 h 2059"/>
                <a:gd name="T40" fmla="*/ 1412 w 1511"/>
                <a:gd name="T41" fmla="*/ 1671 h 2059"/>
                <a:gd name="T42" fmla="*/ 1327 w 1511"/>
                <a:gd name="T43" fmla="*/ 1565 h 2059"/>
                <a:gd name="T44" fmla="*/ 1222 w 1511"/>
                <a:gd name="T45" fmla="*/ 1443 h 2059"/>
                <a:gd name="T46" fmla="*/ 1108 w 1511"/>
                <a:gd name="T47" fmla="*/ 1310 h 2059"/>
                <a:gd name="T48" fmla="*/ 987 w 1511"/>
                <a:gd name="T49" fmla="*/ 1160 h 2059"/>
                <a:gd name="T50" fmla="*/ 865 w 1511"/>
                <a:gd name="T51" fmla="*/ 992 h 2059"/>
                <a:gd name="T52" fmla="*/ 747 w 1511"/>
                <a:gd name="T53" fmla="*/ 812 h 2059"/>
                <a:gd name="T54" fmla="*/ 641 w 1511"/>
                <a:gd name="T55" fmla="*/ 635 h 2059"/>
                <a:gd name="T56" fmla="*/ 548 w 1511"/>
                <a:gd name="T57" fmla="*/ 473 h 2059"/>
                <a:gd name="T58" fmla="*/ 475 w 1511"/>
                <a:gd name="T59" fmla="*/ 340 h 2059"/>
                <a:gd name="T60" fmla="*/ 426 w 1511"/>
                <a:gd name="T61" fmla="*/ 249 h 2059"/>
                <a:gd name="T62" fmla="*/ 337 w 1511"/>
                <a:gd name="T63" fmla="*/ 262 h 2059"/>
                <a:gd name="T64" fmla="*/ 365 w 1511"/>
                <a:gd name="T65" fmla="*/ 321 h 2059"/>
                <a:gd name="T66" fmla="*/ 426 w 1511"/>
                <a:gd name="T67" fmla="*/ 435 h 2059"/>
                <a:gd name="T68" fmla="*/ 508 w 1511"/>
                <a:gd name="T69" fmla="*/ 587 h 2059"/>
                <a:gd name="T70" fmla="*/ 606 w 1511"/>
                <a:gd name="T71" fmla="*/ 762 h 2059"/>
                <a:gd name="T72" fmla="*/ 717 w 1511"/>
                <a:gd name="T73" fmla="*/ 937 h 2059"/>
                <a:gd name="T74" fmla="*/ 827 w 1511"/>
                <a:gd name="T75" fmla="*/ 1099 h 2059"/>
                <a:gd name="T76" fmla="*/ 937 w 1511"/>
                <a:gd name="T77" fmla="*/ 1236 h 2059"/>
                <a:gd name="T78" fmla="*/ 1047 w 1511"/>
                <a:gd name="T79" fmla="*/ 1361 h 2059"/>
                <a:gd name="T80" fmla="*/ 1150 w 1511"/>
                <a:gd name="T81" fmla="*/ 1473 h 2059"/>
                <a:gd name="T82" fmla="*/ 1245 w 1511"/>
                <a:gd name="T83" fmla="*/ 1574 h 2059"/>
                <a:gd name="T84" fmla="*/ 1325 w 1511"/>
                <a:gd name="T85" fmla="*/ 1667 h 2059"/>
                <a:gd name="T86" fmla="*/ 1386 w 1511"/>
                <a:gd name="T87" fmla="*/ 1751 h 2059"/>
                <a:gd name="T88" fmla="*/ 1422 w 1511"/>
                <a:gd name="T89" fmla="*/ 1829 h 2059"/>
                <a:gd name="T90" fmla="*/ 1433 w 1511"/>
                <a:gd name="T91" fmla="*/ 1895 h 2059"/>
                <a:gd name="T92" fmla="*/ 1418 w 1511"/>
                <a:gd name="T93" fmla="*/ 1945 h 2059"/>
                <a:gd name="T94" fmla="*/ 1380 w 1511"/>
                <a:gd name="T95" fmla="*/ 1973 h 2059"/>
                <a:gd name="T96" fmla="*/ 1325 w 1511"/>
                <a:gd name="T97" fmla="*/ 1979 h 2059"/>
                <a:gd name="T98" fmla="*/ 1254 w 1511"/>
                <a:gd name="T99" fmla="*/ 1958 h 2059"/>
                <a:gd name="T100" fmla="*/ 1173 w 1511"/>
                <a:gd name="T101" fmla="*/ 1907 h 2059"/>
                <a:gd name="T102" fmla="*/ 1083 w 1511"/>
                <a:gd name="T103" fmla="*/ 1827 h 2059"/>
                <a:gd name="T104" fmla="*/ 990 w 1511"/>
                <a:gd name="T105" fmla="*/ 1724 h 2059"/>
                <a:gd name="T106" fmla="*/ 890 w 1511"/>
                <a:gd name="T107" fmla="*/ 1603 h 2059"/>
                <a:gd name="T108" fmla="*/ 787 w 1511"/>
                <a:gd name="T109" fmla="*/ 1466 h 2059"/>
                <a:gd name="T110" fmla="*/ 681 w 1511"/>
                <a:gd name="T111" fmla="*/ 1315 h 2059"/>
                <a:gd name="T112" fmla="*/ 570 w 1511"/>
                <a:gd name="T113" fmla="*/ 1158 h 2059"/>
                <a:gd name="T114" fmla="*/ 462 w 1511"/>
                <a:gd name="T115" fmla="*/ 994 h 2059"/>
                <a:gd name="T116" fmla="*/ 359 w 1511"/>
                <a:gd name="T117" fmla="*/ 838 h 2059"/>
                <a:gd name="T118" fmla="*/ 268 w 1511"/>
                <a:gd name="T119" fmla="*/ 697 h 2059"/>
                <a:gd name="T120" fmla="*/ 194 w 1511"/>
                <a:gd name="T121" fmla="*/ 578 h 2059"/>
                <a:gd name="T122" fmla="*/ 139 w 1511"/>
                <a:gd name="T123" fmla="*/ 488 h 2059"/>
                <a:gd name="T124" fmla="*/ 105 w 1511"/>
                <a:gd name="T125" fmla="*/ 435 h 20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1"/>
                <a:gd name="T190" fmla="*/ 0 h 2059"/>
                <a:gd name="T191" fmla="*/ 1511 w 1511"/>
                <a:gd name="T192" fmla="*/ 2059 h 20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1" h="2059">
                  <a:moveTo>
                    <a:pt x="0" y="0"/>
                  </a:moveTo>
                  <a:lnTo>
                    <a:pt x="12" y="416"/>
                  </a:lnTo>
                  <a:lnTo>
                    <a:pt x="14" y="422"/>
                  </a:lnTo>
                  <a:lnTo>
                    <a:pt x="15" y="424"/>
                  </a:lnTo>
                  <a:lnTo>
                    <a:pt x="17" y="427"/>
                  </a:lnTo>
                  <a:lnTo>
                    <a:pt x="19" y="429"/>
                  </a:lnTo>
                  <a:lnTo>
                    <a:pt x="23" y="435"/>
                  </a:lnTo>
                  <a:lnTo>
                    <a:pt x="23" y="439"/>
                  </a:lnTo>
                  <a:lnTo>
                    <a:pt x="27" y="445"/>
                  </a:lnTo>
                  <a:lnTo>
                    <a:pt x="31" y="450"/>
                  </a:lnTo>
                  <a:lnTo>
                    <a:pt x="34" y="458"/>
                  </a:lnTo>
                  <a:lnTo>
                    <a:pt x="38" y="464"/>
                  </a:lnTo>
                  <a:lnTo>
                    <a:pt x="42" y="471"/>
                  </a:lnTo>
                  <a:lnTo>
                    <a:pt x="46" y="479"/>
                  </a:lnTo>
                  <a:lnTo>
                    <a:pt x="52" y="488"/>
                  </a:lnTo>
                  <a:lnTo>
                    <a:pt x="57" y="496"/>
                  </a:lnTo>
                  <a:lnTo>
                    <a:pt x="61" y="505"/>
                  </a:lnTo>
                  <a:lnTo>
                    <a:pt x="67" y="515"/>
                  </a:lnTo>
                  <a:lnTo>
                    <a:pt x="72" y="524"/>
                  </a:lnTo>
                  <a:lnTo>
                    <a:pt x="78" y="534"/>
                  </a:lnTo>
                  <a:lnTo>
                    <a:pt x="84" y="545"/>
                  </a:lnTo>
                  <a:lnTo>
                    <a:pt x="91" y="557"/>
                  </a:lnTo>
                  <a:lnTo>
                    <a:pt x="99" y="568"/>
                  </a:lnTo>
                  <a:lnTo>
                    <a:pt x="105" y="580"/>
                  </a:lnTo>
                  <a:lnTo>
                    <a:pt x="110" y="591"/>
                  </a:lnTo>
                  <a:lnTo>
                    <a:pt x="118" y="604"/>
                  </a:lnTo>
                  <a:lnTo>
                    <a:pt x="126" y="618"/>
                  </a:lnTo>
                  <a:lnTo>
                    <a:pt x="133" y="629"/>
                  </a:lnTo>
                  <a:lnTo>
                    <a:pt x="141" y="642"/>
                  </a:lnTo>
                  <a:lnTo>
                    <a:pt x="148" y="656"/>
                  </a:lnTo>
                  <a:lnTo>
                    <a:pt x="158" y="671"/>
                  </a:lnTo>
                  <a:lnTo>
                    <a:pt x="166" y="684"/>
                  </a:lnTo>
                  <a:lnTo>
                    <a:pt x="173" y="697"/>
                  </a:lnTo>
                  <a:lnTo>
                    <a:pt x="181" y="711"/>
                  </a:lnTo>
                  <a:lnTo>
                    <a:pt x="190" y="726"/>
                  </a:lnTo>
                  <a:lnTo>
                    <a:pt x="200" y="741"/>
                  </a:lnTo>
                  <a:lnTo>
                    <a:pt x="209" y="756"/>
                  </a:lnTo>
                  <a:lnTo>
                    <a:pt x="217" y="770"/>
                  </a:lnTo>
                  <a:lnTo>
                    <a:pt x="226" y="787"/>
                  </a:lnTo>
                  <a:lnTo>
                    <a:pt x="236" y="800"/>
                  </a:lnTo>
                  <a:lnTo>
                    <a:pt x="245" y="815"/>
                  </a:lnTo>
                  <a:lnTo>
                    <a:pt x="255" y="831"/>
                  </a:lnTo>
                  <a:lnTo>
                    <a:pt x="264" y="848"/>
                  </a:lnTo>
                  <a:lnTo>
                    <a:pt x="274" y="863"/>
                  </a:lnTo>
                  <a:lnTo>
                    <a:pt x="283" y="878"/>
                  </a:lnTo>
                  <a:lnTo>
                    <a:pt x="293" y="893"/>
                  </a:lnTo>
                  <a:lnTo>
                    <a:pt x="304" y="910"/>
                  </a:lnTo>
                  <a:lnTo>
                    <a:pt x="314" y="926"/>
                  </a:lnTo>
                  <a:lnTo>
                    <a:pt x="323" y="941"/>
                  </a:lnTo>
                  <a:lnTo>
                    <a:pt x="333" y="956"/>
                  </a:lnTo>
                  <a:lnTo>
                    <a:pt x="344" y="973"/>
                  </a:lnTo>
                  <a:lnTo>
                    <a:pt x="354" y="988"/>
                  </a:lnTo>
                  <a:lnTo>
                    <a:pt x="365" y="1004"/>
                  </a:lnTo>
                  <a:lnTo>
                    <a:pt x="375" y="1019"/>
                  </a:lnTo>
                  <a:lnTo>
                    <a:pt x="384" y="1036"/>
                  </a:lnTo>
                  <a:lnTo>
                    <a:pt x="394" y="1051"/>
                  </a:lnTo>
                  <a:lnTo>
                    <a:pt x="405" y="1066"/>
                  </a:lnTo>
                  <a:lnTo>
                    <a:pt x="415" y="1082"/>
                  </a:lnTo>
                  <a:lnTo>
                    <a:pt x="426" y="1097"/>
                  </a:lnTo>
                  <a:lnTo>
                    <a:pt x="435" y="1112"/>
                  </a:lnTo>
                  <a:lnTo>
                    <a:pt x="447" y="1127"/>
                  </a:lnTo>
                  <a:lnTo>
                    <a:pt x="456" y="1141"/>
                  </a:lnTo>
                  <a:lnTo>
                    <a:pt x="468" y="1156"/>
                  </a:lnTo>
                  <a:lnTo>
                    <a:pt x="477" y="1171"/>
                  </a:lnTo>
                  <a:lnTo>
                    <a:pt x="487" y="1184"/>
                  </a:lnTo>
                  <a:lnTo>
                    <a:pt x="498" y="1199"/>
                  </a:lnTo>
                  <a:lnTo>
                    <a:pt x="508" y="1215"/>
                  </a:lnTo>
                  <a:lnTo>
                    <a:pt x="517" y="1230"/>
                  </a:lnTo>
                  <a:lnTo>
                    <a:pt x="529" y="1245"/>
                  </a:lnTo>
                  <a:lnTo>
                    <a:pt x="538" y="1260"/>
                  </a:lnTo>
                  <a:lnTo>
                    <a:pt x="549" y="1276"/>
                  </a:lnTo>
                  <a:lnTo>
                    <a:pt x="561" y="1289"/>
                  </a:lnTo>
                  <a:lnTo>
                    <a:pt x="570" y="1306"/>
                  </a:lnTo>
                  <a:lnTo>
                    <a:pt x="582" y="1321"/>
                  </a:lnTo>
                  <a:lnTo>
                    <a:pt x="591" y="1336"/>
                  </a:lnTo>
                  <a:lnTo>
                    <a:pt x="603" y="1352"/>
                  </a:lnTo>
                  <a:lnTo>
                    <a:pt x="614" y="1367"/>
                  </a:lnTo>
                  <a:lnTo>
                    <a:pt x="625" y="1382"/>
                  </a:lnTo>
                  <a:lnTo>
                    <a:pt x="637" y="1397"/>
                  </a:lnTo>
                  <a:lnTo>
                    <a:pt x="646" y="1412"/>
                  </a:lnTo>
                  <a:lnTo>
                    <a:pt x="658" y="1430"/>
                  </a:lnTo>
                  <a:lnTo>
                    <a:pt x="667" y="1443"/>
                  </a:lnTo>
                  <a:lnTo>
                    <a:pt x="679" y="1460"/>
                  </a:lnTo>
                  <a:lnTo>
                    <a:pt x="690" y="1475"/>
                  </a:lnTo>
                  <a:lnTo>
                    <a:pt x="701" y="1490"/>
                  </a:lnTo>
                  <a:lnTo>
                    <a:pt x="713" y="1506"/>
                  </a:lnTo>
                  <a:lnTo>
                    <a:pt x="722" y="1521"/>
                  </a:lnTo>
                  <a:lnTo>
                    <a:pt x="734" y="1536"/>
                  </a:lnTo>
                  <a:lnTo>
                    <a:pt x="745" y="1551"/>
                  </a:lnTo>
                  <a:lnTo>
                    <a:pt x="757" y="1566"/>
                  </a:lnTo>
                  <a:lnTo>
                    <a:pt x="768" y="1582"/>
                  </a:lnTo>
                  <a:lnTo>
                    <a:pt x="779" y="1597"/>
                  </a:lnTo>
                  <a:lnTo>
                    <a:pt x="791" y="1612"/>
                  </a:lnTo>
                  <a:lnTo>
                    <a:pt x="800" y="1625"/>
                  </a:lnTo>
                  <a:lnTo>
                    <a:pt x="814" y="1641"/>
                  </a:lnTo>
                  <a:lnTo>
                    <a:pt x="823" y="1656"/>
                  </a:lnTo>
                  <a:lnTo>
                    <a:pt x="834" y="1669"/>
                  </a:lnTo>
                  <a:lnTo>
                    <a:pt x="846" y="1684"/>
                  </a:lnTo>
                  <a:lnTo>
                    <a:pt x="857" y="1698"/>
                  </a:lnTo>
                  <a:lnTo>
                    <a:pt x="869" y="1711"/>
                  </a:lnTo>
                  <a:lnTo>
                    <a:pt x="878" y="1724"/>
                  </a:lnTo>
                  <a:lnTo>
                    <a:pt x="890" y="1738"/>
                  </a:lnTo>
                  <a:lnTo>
                    <a:pt x="901" y="1753"/>
                  </a:lnTo>
                  <a:lnTo>
                    <a:pt x="912" y="1766"/>
                  </a:lnTo>
                  <a:lnTo>
                    <a:pt x="924" y="1778"/>
                  </a:lnTo>
                  <a:lnTo>
                    <a:pt x="933" y="1791"/>
                  </a:lnTo>
                  <a:lnTo>
                    <a:pt x="945" y="1804"/>
                  </a:lnTo>
                  <a:lnTo>
                    <a:pt x="956" y="1816"/>
                  </a:lnTo>
                  <a:lnTo>
                    <a:pt x="968" y="1829"/>
                  </a:lnTo>
                  <a:lnTo>
                    <a:pt x="979" y="1840"/>
                  </a:lnTo>
                  <a:lnTo>
                    <a:pt x="990" y="1852"/>
                  </a:lnTo>
                  <a:lnTo>
                    <a:pt x="1000" y="1863"/>
                  </a:lnTo>
                  <a:lnTo>
                    <a:pt x="1011" y="1875"/>
                  </a:lnTo>
                  <a:lnTo>
                    <a:pt x="1021" y="1886"/>
                  </a:lnTo>
                  <a:lnTo>
                    <a:pt x="1032" y="1895"/>
                  </a:lnTo>
                  <a:lnTo>
                    <a:pt x="1044" y="1907"/>
                  </a:lnTo>
                  <a:lnTo>
                    <a:pt x="1053" y="1916"/>
                  </a:lnTo>
                  <a:lnTo>
                    <a:pt x="1064" y="1926"/>
                  </a:lnTo>
                  <a:lnTo>
                    <a:pt x="1076" y="1935"/>
                  </a:lnTo>
                  <a:lnTo>
                    <a:pt x="1085" y="1945"/>
                  </a:lnTo>
                  <a:lnTo>
                    <a:pt x="1097" y="1954"/>
                  </a:lnTo>
                  <a:lnTo>
                    <a:pt x="1106" y="1962"/>
                  </a:lnTo>
                  <a:lnTo>
                    <a:pt x="1118" y="1972"/>
                  </a:lnTo>
                  <a:lnTo>
                    <a:pt x="1127" y="1979"/>
                  </a:lnTo>
                  <a:lnTo>
                    <a:pt x="1139" y="1987"/>
                  </a:lnTo>
                  <a:lnTo>
                    <a:pt x="1148" y="1992"/>
                  </a:lnTo>
                  <a:lnTo>
                    <a:pt x="1159" y="2000"/>
                  </a:lnTo>
                  <a:lnTo>
                    <a:pt x="1169" y="2006"/>
                  </a:lnTo>
                  <a:lnTo>
                    <a:pt x="1178" y="2013"/>
                  </a:lnTo>
                  <a:lnTo>
                    <a:pt x="1188" y="2017"/>
                  </a:lnTo>
                  <a:lnTo>
                    <a:pt x="1199" y="2023"/>
                  </a:lnTo>
                  <a:lnTo>
                    <a:pt x="1209" y="2027"/>
                  </a:lnTo>
                  <a:lnTo>
                    <a:pt x="1218" y="2032"/>
                  </a:lnTo>
                  <a:lnTo>
                    <a:pt x="1228" y="2036"/>
                  </a:lnTo>
                  <a:lnTo>
                    <a:pt x="1237" y="2040"/>
                  </a:lnTo>
                  <a:lnTo>
                    <a:pt x="1247" y="2044"/>
                  </a:lnTo>
                  <a:lnTo>
                    <a:pt x="1256" y="2046"/>
                  </a:lnTo>
                  <a:lnTo>
                    <a:pt x="1266" y="2049"/>
                  </a:lnTo>
                  <a:lnTo>
                    <a:pt x="1275" y="2051"/>
                  </a:lnTo>
                  <a:lnTo>
                    <a:pt x="1283" y="2053"/>
                  </a:lnTo>
                  <a:lnTo>
                    <a:pt x="1292" y="2055"/>
                  </a:lnTo>
                  <a:lnTo>
                    <a:pt x="1302" y="2057"/>
                  </a:lnTo>
                  <a:lnTo>
                    <a:pt x="1311" y="2059"/>
                  </a:lnTo>
                  <a:lnTo>
                    <a:pt x="1319" y="2059"/>
                  </a:lnTo>
                  <a:lnTo>
                    <a:pt x="1329" y="2059"/>
                  </a:lnTo>
                  <a:lnTo>
                    <a:pt x="1336" y="2059"/>
                  </a:lnTo>
                  <a:lnTo>
                    <a:pt x="1344" y="2059"/>
                  </a:lnTo>
                  <a:lnTo>
                    <a:pt x="1353" y="2059"/>
                  </a:lnTo>
                  <a:lnTo>
                    <a:pt x="1361" y="2059"/>
                  </a:lnTo>
                  <a:lnTo>
                    <a:pt x="1368" y="2057"/>
                  </a:lnTo>
                  <a:lnTo>
                    <a:pt x="1376" y="2057"/>
                  </a:lnTo>
                  <a:lnTo>
                    <a:pt x="1382" y="2055"/>
                  </a:lnTo>
                  <a:lnTo>
                    <a:pt x="1389" y="2053"/>
                  </a:lnTo>
                  <a:lnTo>
                    <a:pt x="1397" y="2051"/>
                  </a:lnTo>
                  <a:lnTo>
                    <a:pt x="1405" y="2049"/>
                  </a:lnTo>
                  <a:lnTo>
                    <a:pt x="1410" y="2046"/>
                  </a:lnTo>
                  <a:lnTo>
                    <a:pt x="1418" y="2044"/>
                  </a:lnTo>
                  <a:lnTo>
                    <a:pt x="1424" y="2040"/>
                  </a:lnTo>
                  <a:lnTo>
                    <a:pt x="1431" y="2038"/>
                  </a:lnTo>
                  <a:lnTo>
                    <a:pt x="1437" y="2034"/>
                  </a:lnTo>
                  <a:lnTo>
                    <a:pt x="1443" y="2030"/>
                  </a:lnTo>
                  <a:lnTo>
                    <a:pt x="1448" y="2027"/>
                  </a:lnTo>
                  <a:lnTo>
                    <a:pt x="1452" y="2023"/>
                  </a:lnTo>
                  <a:lnTo>
                    <a:pt x="1458" y="2017"/>
                  </a:lnTo>
                  <a:lnTo>
                    <a:pt x="1463" y="2013"/>
                  </a:lnTo>
                  <a:lnTo>
                    <a:pt x="1467" y="2010"/>
                  </a:lnTo>
                  <a:lnTo>
                    <a:pt x="1473" y="2004"/>
                  </a:lnTo>
                  <a:lnTo>
                    <a:pt x="1477" y="1998"/>
                  </a:lnTo>
                  <a:lnTo>
                    <a:pt x="1481" y="1992"/>
                  </a:lnTo>
                  <a:lnTo>
                    <a:pt x="1484" y="1989"/>
                  </a:lnTo>
                  <a:lnTo>
                    <a:pt x="1488" y="1983"/>
                  </a:lnTo>
                  <a:lnTo>
                    <a:pt x="1490" y="1975"/>
                  </a:lnTo>
                  <a:lnTo>
                    <a:pt x="1494" y="1972"/>
                  </a:lnTo>
                  <a:lnTo>
                    <a:pt x="1498" y="1964"/>
                  </a:lnTo>
                  <a:lnTo>
                    <a:pt x="1500" y="1958"/>
                  </a:lnTo>
                  <a:lnTo>
                    <a:pt x="1501" y="1952"/>
                  </a:lnTo>
                  <a:lnTo>
                    <a:pt x="1503" y="1945"/>
                  </a:lnTo>
                  <a:lnTo>
                    <a:pt x="1505" y="1937"/>
                  </a:lnTo>
                  <a:lnTo>
                    <a:pt x="1507" y="1932"/>
                  </a:lnTo>
                  <a:lnTo>
                    <a:pt x="1507" y="1924"/>
                  </a:lnTo>
                  <a:lnTo>
                    <a:pt x="1509" y="1916"/>
                  </a:lnTo>
                  <a:lnTo>
                    <a:pt x="1509" y="1909"/>
                  </a:lnTo>
                  <a:lnTo>
                    <a:pt x="1511" y="1903"/>
                  </a:lnTo>
                  <a:lnTo>
                    <a:pt x="1511" y="1894"/>
                  </a:lnTo>
                  <a:lnTo>
                    <a:pt x="1511" y="1886"/>
                  </a:lnTo>
                  <a:lnTo>
                    <a:pt x="1509" y="1878"/>
                  </a:lnTo>
                  <a:lnTo>
                    <a:pt x="1509" y="1871"/>
                  </a:lnTo>
                  <a:lnTo>
                    <a:pt x="1507" y="1863"/>
                  </a:lnTo>
                  <a:lnTo>
                    <a:pt x="1507" y="1856"/>
                  </a:lnTo>
                  <a:lnTo>
                    <a:pt x="1505" y="1848"/>
                  </a:lnTo>
                  <a:lnTo>
                    <a:pt x="1503" y="1838"/>
                  </a:lnTo>
                  <a:lnTo>
                    <a:pt x="1500" y="1831"/>
                  </a:lnTo>
                  <a:lnTo>
                    <a:pt x="1498" y="1821"/>
                  </a:lnTo>
                  <a:lnTo>
                    <a:pt x="1494" y="1812"/>
                  </a:lnTo>
                  <a:lnTo>
                    <a:pt x="1490" y="1804"/>
                  </a:lnTo>
                  <a:lnTo>
                    <a:pt x="1486" y="1795"/>
                  </a:lnTo>
                  <a:lnTo>
                    <a:pt x="1482" y="1787"/>
                  </a:lnTo>
                  <a:lnTo>
                    <a:pt x="1477" y="1778"/>
                  </a:lnTo>
                  <a:lnTo>
                    <a:pt x="1473" y="1768"/>
                  </a:lnTo>
                  <a:lnTo>
                    <a:pt x="1467" y="1759"/>
                  </a:lnTo>
                  <a:lnTo>
                    <a:pt x="1462" y="1749"/>
                  </a:lnTo>
                  <a:lnTo>
                    <a:pt x="1456" y="1740"/>
                  </a:lnTo>
                  <a:lnTo>
                    <a:pt x="1450" y="1730"/>
                  </a:lnTo>
                  <a:lnTo>
                    <a:pt x="1444" y="1721"/>
                  </a:lnTo>
                  <a:lnTo>
                    <a:pt x="1439" y="1711"/>
                  </a:lnTo>
                  <a:lnTo>
                    <a:pt x="1431" y="1701"/>
                  </a:lnTo>
                  <a:lnTo>
                    <a:pt x="1425" y="1692"/>
                  </a:lnTo>
                  <a:lnTo>
                    <a:pt x="1418" y="1682"/>
                  </a:lnTo>
                  <a:lnTo>
                    <a:pt x="1412" y="1671"/>
                  </a:lnTo>
                  <a:lnTo>
                    <a:pt x="1403" y="1662"/>
                  </a:lnTo>
                  <a:lnTo>
                    <a:pt x="1395" y="1650"/>
                  </a:lnTo>
                  <a:lnTo>
                    <a:pt x="1387" y="1641"/>
                  </a:lnTo>
                  <a:lnTo>
                    <a:pt x="1380" y="1629"/>
                  </a:lnTo>
                  <a:lnTo>
                    <a:pt x="1370" y="1620"/>
                  </a:lnTo>
                  <a:lnTo>
                    <a:pt x="1363" y="1608"/>
                  </a:lnTo>
                  <a:lnTo>
                    <a:pt x="1353" y="1597"/>
                  </a:lnTo>
                  <a:lnTo>
                    <a:pt x="1344" y="1585"/>
                  </a:lnTo>
                  <a:lnTo>
                    <a:pt x="1336" y="1574"/>
                  </a:lnTo>
                  <a:lnTo>
                    <a:pt x="1327" y="1565"/>
                  </a:lnTo>
                  <a:lnTo>
                    <a:pt x="1317" y="1551"/>
                  </a:lnTo>
                  <a:lnTo>
                    <a:pt x="1308" y="1540"/>
                  </a:lnTo>
                  <a:lnTo>
                    <a:pt x="1298" y="1528"/>
                  </a:lnTo>
                  <a:lnTo>
                    <a:pt x="1287" y="1517"/>
                  </a:lnTo>
                  <a:lnTo>
                    <a:pt x="1275" y="1506"/>
                  </a:lnTo>
                  <a:lnTo>
                    <a:pt x="1266" y="1492"/>
                  </a:lnTo>
                  <a:lnTo>
                    <a:pt x="1256" y="1481"/>
                  </a:lnTo>
                  <a:lnTo>
                    <a:pt x="1245" y="1470"/>
                  </a:lnTo>
                  <a:lnTo>
                    <a:pt x="1234" y="1456"/>
                  </a:lnTo>
                  <a:lnTo>
                    <a:pt x="1222" y="1443"/>
                  </a:lnTo>
                  <a:lnTo>
                    <a:pt x="1213" y="1430"/>
                  </a:lnTo>
                  <a:lnTo>
                    <a:pt x="1201" y="1418"/>
                  </a:lnTo>
                  <a:lnTo>
                    <a:pt x="1190" y="1405"/>
                  </a:lnTo>
                  <a:lnTo>
                    <a:pt x="1178" y="1392"/>
                  </a:lnTo>
                  <a:lnTo>
                    <a:pt x="1165" y="1378"/>
                  </a:lnTo>
                  <a:lnTo>
                    <a:pt x="1156" y="1365"/>
                  </a:lnTo>
                  <a:lnTo>
                    <a:pt x="1142" y="1350"/>
                  </a:lnTo>
                  <a:lnTo>
                    <a:pt x="1131" y="1336"/>
                  </a:lnTo>
                  <a:lnTo>
                    <a:pt x="1120" y="1323"/>
                  </a:lnTo>
                  <a:lnTo>
                    <a:pt x="1108" y="1310"/>
                  </a:lnTo>
                  <a:lnTo>
                    <a:pt x="1097" y="1295"/>
                  </a:lnTo>
                  <a:lnTo>
                    <a:pt x="1083" y="1279"/>
                  </a:lnTo>
                  <a:lnTo>
                    <a:pt x="1072" y="1266"/>
                  </a:lnTo>
                  <a:lnTo>
                    <a:pt x="1061" y="1251"/>
                  </a:lnTo>
                  <a:lnTo>
                    <a:pt x="1047" y="1236"/>
                  </a:lnTo>
                  <a:lnTo>
                    <a:pt x="1036" y="1220"/>
                  </a:lnTo>
                  <a:lnTo>
                    <a:pt x="1023" y="1205"/>
                  </a:lnTo>
                  <a:lnTo>
                    <a:pt x="1011" y="1190"/>
                  </a:lnTo>
                  <a:lnTo>
                    <a:pt x="998" y="1175"/>
                  </a:lnTo>
                  <a:lnTo>
                    <a:pt x="987" y="1160"/>
                  </a:lnTo>
                  <a:lnTo>
                    <a:pt x="973" y="1142"/>
                  </a:lnTo>
                  <a:lnTo>
                    <a:pt x="962" y="1127"/>
                  </a:lnTo>
                  <a:lnTo>
                    <a:pt x="950" y="1110"/>
                  </a:lnTo>
                  <a:lnTo>
                    <a:pt x="937" y="1095"/>
                  </a:lnTo>
                  <a:lnTo>
                    <a:pt x="926" y="1078"/>
                  </a:lnTo>
                  <a:lnTo>
                    <a:pt x="914" y="1063"/>
                  </a:lnTo>
                  <a:lnTo>
                    <a:pt x="901" y="1044"/>
                  </a:lnTo>
                  <a:lnTo>
                    <a:pt x="890" y="1026"/>
                  </a:lnTo>
                  <a:lnTo>
                    <a:pt x="876" y="1009"/>
                  </a:lnTo>
                  <a:lnTo>
                    <a:pt x="865" y="992"/>
                  </a:lnTo>
                  <a:lnTo>
                    <a:pt x="853" y="973"/>
                  </a:lnTo>
                  <a:lnTo>
                    <a:pt x="840" y="956"/>
                  </a:lnTo>
                  <a:lnTo>
                    <a:pt x="829" y="939"/>
                  </a:lnTo>
                  <a:lnTo>
                    <a:pt x="817" y="922"/>
                  </a:lnTo>
                  <a:lnTo>
                    <a:pt x="804" y="903"/>
                  </a:lnTo>
                  <a:lnTo>
                    <a:pt x="793" y="886"/>
                  </a:lnTo>
                  <a:lnTo>
                    <a:pt x="781" y="867"/>
                  </a:lnTo>
                  <a:lnTo>
                    <a:pt x="770" y="848"/>
                  </a:lnTo>
                  <a:lnTo>
                    <a:pt x="758" y="831"/>
                  </a:lnTo>
                  <a:lnTo>
                    <a:pt x="747" y="812"/>
                  </a:lnTo>
                  <a:lnTo>
                    <a:pt x="738" y="794"/>
                  </a:lnTo>
                  <a:lnTo>
                    <a:pt x="726" y="777"/>
                  </a:lnTo>
                  <a:lnTo>
                    <a:pt x="715" y="758"/>
                  </a:lnTo>
                  <a:lnTo>
                    <a:pt x="703" y="741"/>
                  </a:lnTo>
                  <a:lnTo>
                    <a:pt x="692" y="722"/>
                  </a:lnTo>
                  <a:lnTo>
                    <a:pt x="681" y="705"/>
                  </a:lnTo>
                  <a:lnTo>
                    <a:pt x="671" y="686"/>
                  </a:lnTo>
                  <a:lnTo>
                    <a:pt x="660" y="669"/>
                  </a:lnTo>
                  <a:lnTo>
                    <a:pt x="650" y="652"/>
                  </a:lnTo>
                  <a:lnTo>
                    <a:pt x="641" y="635"/>
                  </a:lnTo>
                  <a:lnTo>
                    <a:pt x="629" y="618"/>
                  </a:lnTo>
                  <a:lnTo>
                    <a:pt x="620" y="601"/>
                  </a:lnTo>
                  <a:lnTo>
                    <a:pt x="610" y="583"/>
                  </a:lnTo>
                  <a:lnTo>
                    <a:pt x="601" y="568"/>
                  </a:lnTo>
                  <a:lnTo>
                    <a:pt x="591" y="551"/>
                  </a:lnTo>
                  <a:lnTo>
                    <a:pt x="582" y="534"/>
                  </a:lnTo>
                  <a:lnTo>
                    <a:pt x="574" y="519"/>
                  </a:lnTo>
                  <a:lnTo>
                    <a:pt x="565" y="504"/>
                  </a:lnTo>
                  <a:lnTo>
                    <a:pt x="555" y="488"/>
                  </a:lnTo>
                  <a:lnTo>
                    <a:pt x="548" y="473"/>
                  </a:lnTo>
                  <a:lnTo>
                    <a:pt x="538" y="458"/>
                  </a:lnTo>
                  <a:lnTo>
                    <a:pt x="530" y="445"/>
                  </a:lnTo>
                  <a:lnTo>
                    <a:pt x="523" y="429"/>
                  </a:lnTo>
                  <a:lnTo>
                    <a:pt x="515" y="416"/>
                  </a:lnTo>
                  <a:lnTo>
                    <a:pt x="508" y="403"/>
                  </a:lnTo>
                  <a:lnTo>
                    <a:pt x="502" y="389"/>
                  </a:lnTo>
                  <a:lnTo>
                    <a:pt x="494" y="376"/>
                  </a:lnTo>
                  <a:lnTo>
                    <a:pt x="487" y="363"/>
                  </a:lnTo>
                  <a:lnTo>
                    <a:pt x="481" y="351"/>
                  </a:lnTo>
                  <a:lnTo>
                    <a:pt x="475" y="340"/>
                  </a:lnTo>
                  <a:lnTo>
                    <a:pt x="468" y="329"/>
                  </a:lnTo>
                  <a:lnTo>
                    <a:pt x="464" y="317"/>
                  </a:lnTo>
                  <a:lnTo>
                    <a:pt x="458" y="308"/>
                  </a:lnTo>
                  <a:lnTo>
                    <a:pt x="453" y="298"/>
                  </a:lnTo>
                  <a:lnTo>
                    <a:pt x="447" y="289"/>
                  </a:lnTo>
                  <a:lnTo>
                    <a:pt x="443" y="279"/>
                  </a:lnTo>
                  <a:lnTo>
                    <a:pt x="437" y="272"/>
                  </a:lnTo>
                  <a:lnTo>
                    <a:pt x="434" y="264"/>
                  </a:lnTo>
                  <a:lnTo>
                    <a:pt x="430" y="256"/>
                  </a:lnTo>
                  <a:lnTo>
                    <a:pt x="426" y="249"/>
                  </a:lnTo>
                  <a:lnTo>
                    <a:pt x="424" y="243"/>
                  </a:lnTo>
                  <a:lnTo>
                    <a:pt x="422" y="239"/>
                  </a:lnTo>
                  <a:lnTo>
                    <a:pt x="418" y="234"/>
                  </a:lnTo>
                  <a:lnTo>
                    <a:pt x="416" y="230"/>
                  </a:lnTo>
                  <a:lnTo>
                    <a:pt x="415" y="226"/>
                  </a:lnTo>
                  <a:lnTo>
                    <a:pt x="413" y="222"/>
                  </a:lnTo>
                  <a:lnTo>
                    <a:pt x="411" y="218"/>
                  </a:lnTo>
                  <a:lnTo>
                    <a:pt x="337" y="260"/>
                  </a:lnTo>
                  <a:lnTo>
                    <a:pt x="337" y="262"/>
                  </a:lnTo>
                  <a:lnTo>
                    <a:pt x="339" y="266"/>
                  </a:lnTo>
                  <a:lnTo>
                    <a:pt x="340" y="270"/>
                  </a:lnTo>
                  <a:lnTo>
                    <a:pt x="342" y="273"/>
                  </a:lnTo>
                  <a:lnTo>
                    <a:pt x="344" y="277"/>
                  </a:lnTo>
                  <a:lnTo>
                    <a:pt x="348" y="283"/>
                  </a:lnTo>
                  <a:lnTo>
                    <a:pt x="350" y="289"/>
                  </a:lnTo>
                  <a:lnTo>
                    <a:pt x="354" y="296"/>
                  </a:lnTo>
                  <a:lnTo>
                    <a:pt x="358" y="304"/>
                  </a:lnTo>
                  <a:lnTo>
                    <a:pt x="361" y="311"/>
                  </a:lnTo>
                  <a:lnTo>
                    <a:pt x="365" y="321"/>
                  </a:lnTo>
                  <a:lnTo>
                    <a:pt x="371" y="331"/>
                  </a:lnTo>
                  <a:lnTo>
                    <a:pt x="377" y="340"/>
                  </a:lnTo>
                  <a:lnTo>
                    <a:pt x="382" y="350"/>
                  </a:lnTo>
                  <a:lnTo>
                    <a:pt x="386" y="361"/>
                  </a:lnTo>
                  <a:lnTo>
                    <a:pt x="392" y="372"/>
                  </a:lnTo>
                  <a:lnTo>
                    <a:pt x="397" y="384"/>
                  </a:lnTo>
                  <a:lnTo>
                    <a:pt x="405" y="395"/>
                  </a:lnTo>
                  <a:lnTo>
                    <a:pt x="411" y="408"/>
                  </a:lnTo>
                  <a:lnTo>
                    <a:pt x="418" y="422"/>
                  </a:lnTo>
                  <a:lnTo>
                    <a:pt x="426" y="435"/>
                  </a:lnTo>
                  <a:lnTo>
                    <a:pt x="434" y="448"/>
                  </a:lnTo>
                  <a:lnTo>
                    <a:pt x="441" y="464"/>
                  </a:lnTo>
                  <a:lnTo>
                    <a:pt x="449" y="477"/>
                  </a:lnTo>
                  <a:lnTo>
                    <a:pt x="456" y="492"/>
                  </a:lnTo>
                  <a:lnTo>
                    <a:pt x="464" y="507"/>
                  </a:lnTo>
                  <a:lnTo>
                    <a:pt x="472" y="523"/>
                  </a:lnTo>
                  <a:lnTo>
                    <a:pt x="481" y="540"/>
                  </a:lnTo>
                  <a:lnTo>
                    <a:pt x="491" y="555"/>
                  </a:lnTo>
                  <a:lnTo>
                    <a:pt x="500" y="572"/>
                  </a:lnTo>
                  <a:lnTo>
                    <a:pt x="508" y="587"/>
                  </a:lnTo>
                  <a:lnTo>
                    <a:pt x="517" y="604"/>
                  </a:lnTo>
                  <a:lnTo>
                    <a:pt x="527" y="621"/>
                  </a:lnTo>
                  <a:lnTo>
                    <a:pt x="536" y="639"/>
                  </a:lnTo>
                  <a:lnTo>
                    <a:pt x="546" y="656"/>
                  </a:lnTo>
                  <a:lnTo>
                    <a:pt x="555" y="673"/>
                  </a:lnTo>
                  <a:lnTo>
                    <a:pt x="565" y="690"/>
                  </a:lnTo>
                  <a:lnTo>
                    <a:pt x="576" y="709"/>
                  </a:lnTo>
                  <a:lnTo>
                    <a:pt x="586" y="726"/>
                  </a:lnTo>
                  <a:lnTo>
                    <a:pt x="597" y="743"/>
                  </a:lnTo>
                  <a:lnTo>
                    <a:pt x="606" y="762"/>
                  </a:lnTo>
                  <a:lnTo>
                    <a:pt x="618" y="779"/>
                  </a:lnTo>
                  <a:lnTo>
                    <a:pt x="627" y="796"/>
                  </a:lnTo>
                  <a:lnTo>
                    <a:pt x="639" y="815"/>
                  </a:lnTo>
                  <a:lnTo>
                    <a:pt x="650" y="833"/>
                  </a:lnTo>
                  <a:lnTo>
                    <a:pt x="662" y="852"/>
                  </a:lnTo>
                  <a:lnTo>
                    <a:pt x="671" y="869"/>
                  </a:lnTo>
                  <a:lnTo>
                    <a:pt x="682" y="886"/>
                  </a:lnTo>
                  <a:lnTo>
                    <a:pt x="694" y="903"/>
                  </a:lnTo>
                  <a:lnTo>
                    <a:pt x="705" y="920"/>
                  </a:lnTo>
                  <a:lnTo>
                    <a:pt x="717" y="937"/>
                  </a:lnTo>
                  <a:lnTo>
                    <a:pt x="726" y="954"/>
                  </a:lnTo>
                  <a:lnTo>
                    <a:pt x="738" y="971"/>
                  </a:lnTo>
                  <a:lnTo>
                    <a:pt x="749" y="988"/>
                  </a:lnTo>
                  <a:lnTo>
                    <a:pt x="760" y="1006"/>
                  </a:lnTo>
                  <a:lnTo>
                    <a:pt x="772" y="1021"/>
                  </a:lnTo>
                  <a:lnTo>
                    <a:pt x="783" y="1036"/>
                  </a:lnTo>
                  <a:lnTo>
                    <a:pt x="795" y="1053"/>
                  </a:lnTo>
                  <a:lnTo>
                    <a:pt x="806" y="1068"/>
                  </a:lnTo>
                  <a:lnTo>
                    <a:pt x="815" y="1084"/>
                  </a:lnTo>
                  <a:lnTo>
                    <a:pt x="827" y="1099"/>
                  </a:lnTo>
                  <a:lnTo>
                    <a:pt x="838" y="1114"/>
                  </a:lnTo>
                  <a:lnTo>
                    <a:pt x="850" y="1127"/>
                  </a:lnTo>
                  <a:lnTo>
                    <a:pt x="861" y="1141"/>
                  </a:lnTo>
                  <a:lnTo>
                    <a:pt x="872" y="1156"/>
                  </a:lnTo>
                  <a:lnTo>
                    <a:pt x="882" y="1169"/>
                  </a:lnTo>
                  <a:lnTo>
                    <a:pt x="893" y="1182"/>
                  </a:lnTo>
                  <a:lnTo>
                    <a:pt x="905" y="1196"/>
                  </a:lnTo>
                  <a:lnTo>
                    <a:pt x="916" y="1209"/>
                  </a:lnTo>
                  <a:lnTo>
                    <a:pt x="928" y="1224"/>
                  </a:lnTo>
                  <a:lnTo>
                    <a:pt x="937" y="1236"/>
                  </a:lnTo>
                  <a:lnTo>
                    <a:pt x="949" y="1249"/>
                  </a:lnTo>
                  <a:lnTo>
                    <a:pt x="960" y="1262"/>
                  </a:lnTo>
                  <a:lnTo>
                    <a:pt x="971" y="1276"/>
                  </a:lnTo>
                  <a:lnTo>
                    <a:pt x="983" y="1287"/>
                  </a:lnTo>
                  <a:lnTo>
                    <a:pt x="992" y="1300"/>
                  </a:lnTo>
                  <a:lnTo>
                    <a:pt x="1004" y="1312"/>
                  </a:lnTo>
                  <a:lnTo>
                    <a:pt x="1015" y="1325"/>
                  </a:lnTo>
                  <a:lnTo>
                    <a:pt x="1026" y="1336"/>
                  </a:lnTo>
                  <a:lnTo>
                    <a:pt x="1036" y="1350"/>
                  </a:lnTo>
                  <a:lnTo>
                    <a:pt x="1047" y="1361"/>
                  </a:lnTo>
                  <a:lnTo>
                    <a:pt x="1057" y="1373"/>
                  </a:lnTo>
                  <a:lnTo>
                    <a:pt x="1068" y="1384"/>
                  </a:lnTo>
                  <a:lnTo>
                    <a:pt x="1078" y="1395"/>
                  </a:lnTo>
                  <a:lnTo>
                    <a:pt x="1089" y="1407"/>
                  </a:lnTo>
                  <a:lnTo>
                    <a:pt x="1101" y="1418"/>
                  </a:lnTo>
                  <a:lnTo>
                    <a:pt x="1110" y="1430"/>
                  </a:lnTo>
                  <a:lnTo>
                    <a:pt x="1120" y="1441"/>
                  </a:lnTo>
                  <a:lnTo>
                    <a:pt x="1131" y="1452"/>
                  </a:lnTo>
                  <a:lnTo>
                    <a:pt x="1140" y="1464"/>
                  </a:lnTo>
                  <a:lnTo>
                    <a:pt x="1150" y="1473"/>
                  </a:lnTo>
                  <a:lnTo>
                    <a:pt x="1161" y="1485"/>
                  </a:lnTo>
                  <a:lnTo>
                    <a:pt x="1171" y="1494"/>
                  </a:lnTo>
                  <a:lnTo>
                    <a:pt x="1180" y="1506"/>
                  </a:lnTo>
                  <a:lnTo>
                    <a:pt x="1190" y="1515"/>
                  </a:lnTo>
                  <a:lnTo>
                    <a:pt x="1199" y="1527"/>
                  </a:lnTo>
                  <a:lnTo>
                    <a:pt x="1209" y="1536"/>
                  </a:lnTo>
                  <a:lnTo>
                    <a:pt x="1218" y="1546"/>
                  </a:lnTo>
                  <a:lnTo>
                    <a:pt x="1226" y="1555"/>
                  </a:lnTo>
                  <a:lnTo>
                    <a:pt x="1235" y="1565"/>
                  </a:lnTo>
                  <a:lnTo>
                    <a:pt x="1245" y="1574"/>
                  </a:lnTo>
                  <a:lnTo>
                    <a:pt x="1254" y="1585"/>
                  </a:lnTo>
                  <a:lnTo>
                    <a:pt x="1262" y="1593"/>
                  </a:lnTo>
                  <a:lnTo>
                    <a:pt x="1270" y="1603"/>
                  </a:lnTo>
                  <a:lnTo>
                    <a:pt x="1277" y="1612"/>
                  </a:lnTo>
                  <a:lnTo>
                    <a:pt x="1287" y="1622"/>
                  </a:lnTo>
                  <a:lnTo>
                    <a:pt x="1294" y="1631"/>
                  </a:lnTo>
                  <a:lnTo>
                    <a:pt x="1302" y="1641"/>
                  </a:lnTo>
                  <a:lnTo>
                    <a:pt x="1310" y="1650"/>
                  </a:lnTo>
                  <a:lnTo>
                    <a:pt x="1317" y="1658"/>
                  </a:lnTo>
                  <a:lnTo>
                    <a:pt x="1325" y="1667"/>
                  </a:lnTo>
                  <a:lnTo>
                    <a:pt x="1330" y="1675"/>
                  </a:lnTo>
                  <a:lnTo>
                    <a:pt x="1338" y="1684"/>
                  </a:lnTo>
                  <a:lnTo>
                    <a:pt x="1344" y="1694"/>
                  </a:lnTo>
                  <a:lnTo>
                    <a:pt x="1351" y="1701"/>
                  </a:lnTo>
                  <a:lnTo>
                    <a:pt x="1357" y="1711"/>
                  </a:lnTo>
                  <a:lnTo>
                    <a:pt x="1363" y="1719"/>
                  </a:lnTo>
                  <a:lnTo>
                    <a:pt x="1368" y="1728"/>
                  </a:lnTo>
                  <a:lnTo>
                    <a:pt x="1374" y="1736"/>
                  </a:lnTo>
                  <a:lnTo>
                    <a:pt x="1380" y="1743"/>
                  </a:lnTo>
                  <a:lnTo>
                    <a:pt x="1386" y="1751"/>
                  </a:lnTo>
                  <a:lnTo>
                    <a:pt x="1391" y="1760"/>
                  </a:lnTo>
                  <a:lnTo>
                    <a:pt x="1395" y="1768"/>
                  </a:lnTo>
                  <a:lnTo>
                    <a:pt x="1399" y="1776"/>
                  </a:lnTo>
                  <a:lnTo>
                    <a:pt x="1403" y="1783"/>
                  </a:lnTo>
                  <a:lnTo>
                    <a:pt x="1408" y="1791"/>
                  </a:lnTo>
                  <a:lnTo>
                    <a:pt x="1412" y="1798"/>
                  </a:lnTo>
                  <a:lnTo>
                    <a:pt x="1414" y="1806"/>
                  </a:lnTo>
                  <a:lnTo>
                    <a:pt x="1418" y="1814"/>
                  </a:lnTo>
                  <a:lnTo>
                    <a:pt x="1420" y="1821"/>
                  </a:lnTo>
                  <a:lnTo>
                    <a:pt x="1422" y="1829"/>
                  </a:lnTo>
                  <a:lnTo>
                    <a:pt x="1425" y="1836"/>
                  </a:lnTo>
                  <a:lnTo>
                    <a:pt x="1427" y="1842"/>
                  </a:lnTo>
                  <a:lnTo>
                    <a:pt x="1429" y="1850"/>
                  </a:lnTo>
                  <a:lnTo>
                    <a:pt x="1429" y="1856"/>
                  </a:lnTo>
                  <a:lnTo>
                    <a:pt x="1431" y="1863"/>
                  </a:lnTo>
                  <a:lnTo>
                    <a:pt x="1431" y="1869"/>
                  </a:lnTo>
                  <a:lnTo>
                    <a:pt x="1433" y="1876"/>
                  </a:lnTo>
                  <a:lnTo>
                    <a:pt x="1433" y="1882"/>
                  </a:lnTo>
                  <a:lnTo>
                    <a:pt x="1433" y="1890"/>
                  </a:lnTo>
                  <a:lnTo>
                    <a:pt x="1433" y="1895"/>
                  </a:lnTo>
                  <a:lnTo>
                    <a:pt x="1433" y="1901"/>
                  </a:lnTo>
                  <a:lnTo>
                    <a:pt x="1431" y="1907"/>
                  </a:lnTo>
                  <a:lnTo>
                    <a:pt x="1431" y="1911"/>
                  </a:lnTo>
                  <a:lnTo>
                    <a:pt x="1429" y="1916"/>
                  </a:lnTo>
                  <a:lnTo>
                    <a:pt x="1427" y="1922"/>
                  </a:lnTo>
                  <a:lnTo>
                    <a:pt x="1425" y="1926"/>
                  </a:lnTo>
                  <a:lnTo>
                    <a:pt x="1424" y="1932"/>
                  </a:lnTo>
                  <a:lnTo>
                    <a:pt x="1422" y="1935"/>
                  </a:lnTo>
                  <a:lnTo>
                    <a:pt x="1420" y="1941"/>
                  </a:lnTo>
                  <a:lnTo>
                    <a:pt x="1418" y="1945"/>
                  </a:lnTo>
                  <a:lnTo>
                    <a:pt x="1414" y="1949"/>
                  </a:lnTo>
                  <a:lnTo>
                    <a:pt x="1412" y="1952"/>
                  </a:lnTo>
                  <a:lnTo>
                    <a:pt x="1408" y="1956"/>
                  </a:lnTo>
                  <a:lnTo>
                    <a:pt x="1405" y="1958"/>
                  </a:lnTo>
                  <a:lnTo>
                    <a:pt x="1401" y="1962"/>
                  </a:lnTo>
                  <a:lnTo>
                    <a:pt x="1397" y="1966"/>
                  </a:lnTo>
                  <a:lnTo>
                    <a:pt x="1393" y="1968"/>
                  </a:lnTo>
                  <a:lnTo>
                    <a:pt x="1389" y="1970"/>
                  </a:lnTo>
                  <a:lnTo>
                    <a:pt x="1386" y="1972"/>
                  </a:lnTo>
                  <a:lnTo>
                    <a:pt x="1380" y="1973"/>
                  </a:lnTo>
                  <a:lnTo>
                    <a:pt x="1376" y="1975"/>
                  </a:lnTo>
                  <a:lnTo>
                    <a:pt x="1370" y="1977"/>
                  </a:lnTo>
                  <a:lnTo>
                    <a:pt x="1365" y="1979"/>
                  </a:lnTo>
                  <a:lnTo>
                    <a:pt x="1359" y="1979"/>
                  </a:lnTo>
                  <a:lnTo>
                    <a:pt x="1355" y="1981"/>
                  </a:lnTo>
                  <a:lnTo>
                    <a:pt x="1349" y="1981"/>
                  </a:lnTo>
                  <a:lnTo>
                    <a:pt x="1344" y="1981"/>
                  </a:lnTo>
                  <a:lnTo>
                    <a:pt x="1336" y="1981"/>
                  </a:lnTo>
                  <a:lnTo>
                    <a:pt x="1330" y="1981"/>
                  </a:lnTo>
                  <a:lnTo>
                    <a:pt x="1325" y="1979"/>
                  </a:lnTo>
                  <a:lnTo>
                    <a:pt x="1317" y="1979"/>
                  </a:lnTo>
                  <a:lnTo>
                    <a:pt x="1311" y="1977"/>
                  </a:lnTo>
                  <a:lnTo>
                    <a:pt x="1306" y="1977"/>
                  </a:lnTo>
                  <a:lnTo>
                    <a:pt x="1298" y="1975"/>
                  </a:lnTo>
                  <a:lnTo>
                    <a:pt x="1292" y="1973"/>
                  </a:lnTo>
                  <a:lnTo>
                    <a:pt x="1285" y="1972"/>
                  </a:lnTo>
                  <a:lnTo>
                    <a:pt x="1277" y="1970"/>
                  </a:lnTo>
                  <a:lnTo>
                    <a:pt x="1270" y="1966"/>
                  </a:lnTo>
                  <a:lnTo>
                    <a:pt x="1262" y="1962"/>
                  </a:lnTo>
                  <a:lnTo>
                    <a:pt x="1254" y="1958"/>
                  </a:lnTo>
                  <a:lnTo>
                    <a:pt x="1247" y="1956"/>
                  </a:lnTo>
                  <a:lnTo>
                    <a:pt x="1239" y="1951"/>
                  </a:lnTo>
                  <a:lnTo>
                    <a:pt x="1232" y="1947"/>
                  </a:lnTo>
                  <a:lnTo>
                    <a:pt x="1222" y="1941"/>
                  </a:lnTo>
                  <a:lnTo>
                    <a:pt x="1216" y="1937"/>
                  </a:lnTo>
                  <a:lnTo>
                    <a:pt x="1207" y="1932"/>
                  </a:lnTo>
                  <a:lnTo>
                    <a:pt x="1199" y="1926"/>
                  </a:lnTo>
                  <a:lnTo>
                    <a:pt x="1190" y="1920"/>
                  </a:lnTo>
                  <a:lnTo>
                    <a:pt x="1182" y="1914"/>
                  </a:lnTo>
                  <a:lnTo>
                    <a:pt x="1173" y="1907"/>
                  </a:lnTo>
                  <a:lnTo>
                    <a:pt x="1165" y="1899"/>
                  </a:lnTo>
                  <a:lnTo>
                    <a:pt x="1156" y="1892"/>
                  </a:lnTo>
                  <a:lnTo>
                    <a:pt x="1146" y="1886"/>
                  </a:lnTo>
                  <a:lnTo>
                    <a:pt x="1139" y="1878"/>
                  </a:lnTo>
                  <a:lnTo>
                    <a:pt x="1129" y="1869"/>
                  </a:lnTo>
                  <a:lnTo>
                    <a:pt x="1120" y="1861"/>
                  </a:lnTo>
                  <a:lnTo>
                    <a:pt x="1112" y="1854"/>
                  </a:lnTo>
                  <a:lnTo>
                    <a:pt x="1102" y="1844"/>
                  </a:lnTo>
                  <a:lnTo>
                    <a:pt x="1093" y="1836"/>
                  </a:lnTo>
                  <a:lnTo>
                    <a:pt x="1083" y="1827"/>
                  </a:lnTo>
                  <a:lnTo>
                    <a:pt x="1074" y="1817"/>
                  </a:lnTo>
                  <a:lnTo>
                    <a:pt x="1066" y="1808"/>
                  </a:lnTo>
                  <a:lnTo>
                    <a:pt x="1057" y="1798"/>
                  </a:lnTo>
                  <a:lnTo>
                    <a:pt x="1047" y="1789"/>
                  </a:lnTo>
                  <a:lnTo>
                    <a:pt x="1038" y="1779"/>
                  </a:lnTo>
                  <a:lnTo>
                    <a:pt x="1028" y="1768"/>
                  </a:lnTo>
                  <a:lnTo>
                    <a:pt x="1019" y="1757"/>
                  </a:lnTo>
                  <a:lnTo>
                    <a:pt x="1009" y="1747"/>
                  </a:lnTo>
                  <a:lnTo>
                    <a:pt x="1000" y="1736"/>
                  </a:lnTo>
                  <a:lnTo>
                    <a:pt x="990" y="1724"/>
                  </a:lnTo>
                  <a:lnTo>
                    <a:pt x="979" y="1713"/>
                  </a:lnTo>
                  <a:lnTo>
                    <a:pt x="969" y="1701"/>
                  </a:lnTo>
                  <a:lnTo>
                    <a:pt x="960" y="1690"/>
                  </a:lnTo>
                  <a:lnTo>
                    <a:pt x="950" y="1679"/>
                  </a:lnTo>
                  <a:lnTo>
                    <a:pt x="941" y="1665"/>
                  </a:lnTo>
                  <a:lnTo>
                    <a:pt x="929" y="1654"/>
                  </a:lnTo>
                  <a:lnTo>
                    <a:pt x="920" y="1643"/>
                  </a:lnTo>
                  <a:lnTo>
                    <a:pt x="910" y="1629"/>
                  </a:lnTo>
                  <a:lnTo>
                    <a:pt x="899" y="1616"/>
                  </a:lnTo>
                  <a:lnTo>
                    <a:pt x="890" y="1603"/>
                  </a:lnTo>
                  <a:lnTo>
                    <a:pt x="880" y="1591"/>
                  </a:lnTo>
                  <a:lnTo>
                    <a:pt x="869" y="1576"/>
                  </a:lnTo>
                  <a:lnTo>
                    <a:pt x="859" y="1563"/>
                  </a:lnTo>
                  <a:lnTo>
                    <a:pt x="848" y="1549"/>
                  </a:lnTo>
                  <a:lnTo>
                    <a:pt x="838" y="1536"/>
                  </a:lnTo>
                  <a:lnTo>
                    <a:pt x="829" y="1523"/>
                  </a:lnTo>
                  <a:lnTo>
                    <a:pt x="817" y="1508"/>
                  </a:lnTo>
                  <a:lnTo>
                    <a:pt x="808" y="1494"/>
                  </a:lnTo>
                  <a:lnTo>
                    <a:pt x="796" y="1481"/>
                  </a:lnTo>
                  <a:lnTo>
                    <a:pt x="787" y="1466"/>
                  </a:lnTo>
                  <a:lnTo>
                    <a:pt x="776" y="1450"/>
                  </a:lnTo>
                  <a:lnTo>
                    <a:pt x="766" y="1435"/>
                  </a:lnTo>
                  <a:lnTo>
                    <a:pt x="755" y="1422"/>
                  </a:lnTo>
                  <a:lnTo>
                    <a:pt x="743" y="1407"/>
                  </a:lnTo>
                  <a:lnTo>
                    <a:pt x="734" y="1392"/>
                  </a:lnTo>
                  <a:lnTo>
                    <a:pt x="722" y="1376"/>
                  </a:lnTo>
                  <a:lnTo>
                    <a:pt x="713" y="1363"/>
                  </a:lnTo>
                  <a:lnTo>
                    <a:pt x="701" y="1346"/>
                  </a:lnTo>
                  <a:lnTo>
                    <a:pt x="690" y="1331"/>
                  </a:lnTo>
                  <a:lnTo>
                    <a:pt x="681" y="1315"/>
                  </a:lnTo>
                  <a:lnTo>
                    <a:pt x="669" y="1300"/>
                  </a:lnTo>
                  <a:lnTo>
                    <a:pt x="658" y="1285"/>
                  </a:lnTo>
                  <a:lnTo>
                    <a:pt x="646" y="1270"/>
                  </a:lnTo>
                  <a:lnTo>
                    <a:pt x="637" y="1253"/>
                  </a:lnTo>
                  <a:lnTo>
                    <a:pt x="625" y="1238"/>
                  </a:lnTo>
                  <a:lnTo>
                    <a:pt x="614" y="1222"/>
                  </a:lnTo>
                  <a:lnTo>
                    <a:pt x="603" y="1205"/>
                  </a:lnTo>
                  <a:lnTo>
                    <a:pt x="593" y="1190"/>
                  </a:lnTo>
                  <a:lnTo>
                    <a:pt x="582" y="1173"/>
                  </a:lnTo>
                  <a:lnTo>
                    <a:pt x="570" y="1158"/>
                  </a:lnTo>
                  <a:lnTo>
                    <a:pt x="559" y="1141"/>
                  </a:lnTo>
                  <a:lnTo>
                    <a:pt x="548" y="1125"/>
                  </a:lnTo>
                  <a:lnTo>
                    <a:pt x="538" y="1110"/>
                  </a:lnTo>
                  <a:lnTo>
                    <a:pt x="527" y="1093"/>
                  </a:lnTo>
                  <a:lnTo>
                    <a:pt x="515" y="1076"/>
                  </a:lnTo>
                  <a:lnTo>
                    <a:pt x="504" y="1059"/>
                  </a:lnTo>
                  <a:lnTo>
                    <a:pt x="492" y="1044"/>
                  </a:lnTo>
                  <a:lnTo>
                    <a:pt x="483" y="1026"/>
                  </a:lnTo>
                  <a:lnTo>
                    <a:pt x="472" y="1009"/>
                  </a:lnTo>
                  <a:lnTo>
                    <a:pt x="462" y="994"/>
                  </a:lnTo>
                  <a:lnTo>
                    <a:pt x="451" y="979"/>
                  </a:lnTo>
                  <a:lnTo>
                    <a:pt x="439" y="962"/>
                  </a:lnTo>
                  <a:lnTo>
                    <a:pt x="430" y="947"/>
                  </a:lnTo>
                  <a:lnTo>
                    <a:pt x="418" y="929"/>
                  </a:lnTo>
                  <a:lnTo>
                    <a:pt x="409" y="914"/>
                  </a:lnTo>
                  <a:lnTo>
                    <a:pt x="397" y="899"/>
                  </a:lnTo>
                  <a:lnTo>
                    <a:pt x="388" y="884"/>
                  </a:lnTo>
                  <a:lnTo>
                    <a:pt x="378" y="869"/>
                  </a:lnTo>
                  <a:lnTo>
                    <a:pt x="369" y="853"/>
                  </a:lnTo>
                  <a:lnTo>
                    <a:pt x="359" y="838"/>
                  </a:lnTo>
                  <a:lnTo>
                    <a:pt x="350" y="823"/>
                  </a:lnTo>
                  <a:lnTo>
                    <a:pt x="340" y="808"/>
                  </a:lnTo>
                  <a:lnTo>
                    <a:pt x="331" y="794"/>
                  </a:lnTo>
                  <a:lnTo>
                    <a:pt x="321" y="779"/>
                  </a:lnTo>
                  <a:lnTo>
                    <a:pt x="312" y="766"/>
                  </a:lnTo>
                  <a:lnTo>
                    <a:pt x="304" y="751"/>
                  </a:lnTo>
                  <a:lnTo>
                    <a:pt x="295" y="737"/>
                  </a:lnTo>
                  <a:lnTo>
                    <a:pt x="285" y="724"/>
                  </a:lnTo>
                  <a:lnTo>
                    <a:pt x="278" y="709"/>
                  </a:lnTo>
                  <a:lnTo>
                    <a:pt x="268" y="697"/>
                  </a:lnTo>
                  <a:lnTo>
                    <a:pt x="261" y="684"/>
                  </a:lnTo>
                  <a:lnTo>
                    <a:pt x="253" y="671"/>
                  </a:lnTo>
                  <a:lnTo>
                    <a:pt x="245" y="659"/>
                  </a:lnTo>
                  <a:lnTo>
                    <a:pt x="238" y="646"/>
                  </a:lnTo>
                  <a:lnTo>
                    <a:pt x="230" y="635"/>
                  </a:lnTo>
                  <a:lnTo>
                    <a:pt x="223" y="623"/>
                  </a:lnTo>
                  <a:lnTo>
                    <a:pt x="215" y="610"/>
                  </a:lnTo>
                  <a:lnTo>
                    <a:pt x="207" y="601"/>
                  </a:lnTo>
                  <a:lnTo>
                    <a:pt x="200" y="589"/>
                  </a:lnTo>
                  <a:lnTo>
                    <a:pt x="194" y="578"/>
                  </a:lnTo>
                  <a:lnTo>
                    <a:pt x="188" y="568"/>
                  </a:lnTo>
                  <a:lnTo>
                    <a:pt x="181" y="557"/>
                  </a:lnTo>
                  <a:lnTo>
                    <a:pt x="175" y="549"/>
                  </a:lnTo>
                  <a:lnTo>
                    <a:pt x="169" y="538"/>
                  </a:lnTo>
                  <a:lnTo>
                    <a:pt x="164" y="528"/>
                  </a:lnTo>
                  <a:lnTo>
                    <a:pt x="158" y="521"/>
                  </a:lnTo>
                  <a:lnTo>
                    <a:pt x="152" y="511"/>
                  </a:lnTo>
                  <a:lnTo>
                    <a:pt x="147" y="504"/>
                  </a:lnTo>
                  <a:lnTo>
                    <a:pt x="143" y="496"/>
                  </a:lnTo>
                  <a:lnTo>
                    <a:pt x="139" y="488"/>
                  </a:lnTo>
                  <a:lnTo>
                    <a:pt x="135" y="483"/>
                  </a:lnTo>
                  <a:lnTo>
                    <a:pt x="129" y="475"/>
                  </a:lnTo>
                  <a:lnTo>
                    <a:pt x="126" y="469"/>
                  </a:lnTo>
                  <a:lnTo>
                    <a:pt x="122" y="462"/>
                  </a:lnTo>
                  <a:lnTo>
                    <a:pt x="118" y="456"/>
                  </a:lnTo>
                  <a:lnTo>
                    <a:pt x="116" y="450"/>
                  </a:lnTo>
                  <a:lnTo>
                    <a:pt x="112" y="447"/>
                  </a:lnTo>
                  <a:lnTo>
                    <a:pt x="110" y="443"/>
                  </a:lnTo>
                  <a:lnTo>
                    <a:pt x="109" y="439"/>
                  </a:lnTo>
                  <a:lnTo>
                    <a:pt x="105" y="435"/>
                  </a:lnTo>
                  <a:lnTo>
                    <a:pt x="103" y="433"/>
                  </a:lnTo>
                  <a:lnTo>
                    <a:pt x="103" y="429"/>
                  </a:lnTo>
                  <a:lnTo>
                    <a:pt x="101" y="427"/>
                  </a:lnTo>
                  <a:lnTo>
                    <a:pt x="99" y="426"/>
                  </a:lnTo>
                  <a:lnTo>
                    <a:pt x="48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71" name="Freeform 8"/>
            <p:cNvSpPr>
              <a:spLocks/>
            </p:cNvSpPr>
            <p:nvPr/>
          </p:nvSpPr>
          <p:spPr bwMode="auto">
            <a:xfrm>
              <a:off x="1207" y="2566"/>
              <a:ext cx="205" cy="238"/>
            </a:xfrm>
            <a:custGeom>
              <a:avLst/>
              <a:gdLst>
                <a:gd name="T0" fmla="*/ 6 w 205"/>
                <a:gd name="T1" fmla="*/ 237 h 238"/>
                <a:gd name="T2" fmla="*/ 17 w 205"/>
                <a:gd name="T3" fmla="*/ 238 h 238"/>
                <a:gd name="T4" fmla="*/ 29 w 205"/>
                <a:gd name="T5" fmla="*/ 236 h 238"/>
                <a:gd name="T6" fmla="*/ 45 w 205"/>
                <a:gd name="T7" fmla="*/ 232 h 238"/>
                <a:gd name="T8" fmla="*/ 59 w 205"/>
                <a:gd name="T9" fmla="*/ 226 h 238"/>
                <a:gd name="T10" fmla="*/ 70 w 205"/>
                <a:gd name="T11" fmla="*/ 221 h 238"/>
                <a:gd name="T12" fmla="*/ 81 w 205"/>
                <a:gd name="T13" fmla="*/ 215 h 238"/>
                <a:gd name="T14" fmla="*/ 92 w 205"/>
                <a:gd name="T15" fmla="*/ 210 h 238"/>
                <a:gd name="T16" fmla="*/ 103 w 205"/>
                <a:gd name="T17" fmla="*/ 203 h 238"/>
                <a:gd name="T18" fmla="*/ 115 w 205"/>
                <a:gd name="T19" fmla="*/ 196 h 238"/>
                <a:gd name="T20" fmla="*/ 125 w 205"/>
                <a:gd name="T21" fmla="*/ 190 h 238"/>
                <a:gd name="T22" fmla="*/ 137 w 205"/>
                <a:gd name="T23" fmla="*/ 182 h 238"/>
                <a:gd name="T24" fmla="*/ 146 w 205"/>
                <a:gd name="T25" fmla="*/ 175 h 238"/>
                <a:gd name="T26" fmla="*/ 163 w 205"/>
                <a:gd name="T27" fmla="*/ 163 h 238"/>
                <a:gd name="T28" fmla="*/ 179 w 205"/>
                <a:gd name="T29" fmla="*/ 150 h 238"/>
                <a:gd name="T30" fmla="*/ 192 w 205"/>
                <a:gd name="T31" fmla="*/ 139 h 238"/>
                <a:gd name="T32" fmla="*/ 203 w 205"/>
                <a:gd name="T33" fmla="*/ 128 h 238"/>
                <a:gd name="T34" fmla="*/ 203 w 205"/>
                <a:gd name="T35" fmla="*/ 71 h 238"/>
                <a:gd name="T36" fmla="*/ 194 w 205"/>
                <a:gd name="T37" fmla="*/ 59 h 238"/>
                <a:gd name="T38" fmla="*/ 180 w 205"/>
                <a:gd name="T39" fmla="*/ 45 h 238"/>
                <a:gd name="T40" fmla="*/ 163 w 205"/>
                <a:gd name="T41" fmla="*/ 30 h 238"/>
                <a:gd name="T42" fmla="*/ 153 w 205"/>
                <a:gd name="T43" fmla="*/ 23 h 238"/>
                <a:gd name="T44" fmla="*/ 142 w 205"/>
                <a:gd name="T45" fmla="*/ 18 h 238"/>
                <a:gd name="T46" fmla="*/ 130 w 205"/>
                <a:gd name="T47" fmla="*/ 12 h 238"/>
                <a:gd name="T48" fmla="*/ 118 w 205"/>
                <a:gd name="T49" fmla="*/ 8 h 238"/>
                <a:gd name="T50" fmla="*/ 104 w 205"/>
                <a:gd name="T51" fmla="*/ 5 h 238"/>
                <a:gd name="T52" fmla="*/ 92 w 205"/>
                <a:gd name="T53" fmla="*/ 2 h 238"/>
                <a:gd name="T54" fmla="*/ 80 w 205"/>
                <a:gd name="T55" fmla="*/ 1 h 238"/>
                <a:gd name="T56" fmla="*/ 68 w 205"/>
                <a:gd name="T57" fmla="*/ 0 h 238"/>
                <a:gd name="T58" fmla="*/ 54 w 205"/>
                <a:gd name="T59" fmla="*/ 0 h 238"/>
                <a:gd name="T60" fmla="*/ 40 w 205"/>
                <a:gd name="T61" fmla="*/ 1 h 238"/>
                <a:gd name="T62" fmla="*/ 26 w 205"/>
                <a:gd name="T63" fmla="*/ 48 h 238"/>
                <a:gd name="T64" fmla="*/ 37 w 205"/>
                <a:gd name="T65" fmla="*/ 47 h 238"/>
                <a:gd name="T66" fmla="*/ 53 w 205"/>
                <a:gd name="T67" fmla="*/ 46 h 238"/>
                <a:gd name="T68" fmla="*/ 64 w 205"/>
                <a:gd name="T69" fmla="*/ 46 h 238"/>
                <a:gd name="T70" fmla="*/ 75 w 205"/>
                <a:gd name="T71" fmla="*/ 47 h 238"/>
                <a:gd name="T72" fmla="*/ 86 w 205"/>
                <a:gd name="T73" fmla="*/ 48 h 238"/>
                <a:gd name="T74" fmla="*/ 99 w 205"/>
                <a:gd name="T75" fmla="*/ 50 h 238"/>
                <a:gd name="T76" fmla="*/ 109 w 205"/>
                <a:gd name="T77" fmla="*/ 52 h 238"/>
                <a:gd name="T78" fmla="*/ 121 w 205"/>
                <a:gd name="T79" fmla="*/ 56 h 238"/>
                <a:gd name="T80" fmla="*/ 138 w 205"/>
                <a:gd name="T81" fmla="*/ 66 h 238"/>
                <a:gd name="T82" fmla="*/ 151 w 205"/>
                <a:gd name="T83" fmla="*/ 79 h 238"/>
                <a:gd name="T84" fmla="*/ 159 w 205"/>
                <a:gd name="T85" fmla="*/ 91 h 238"/>
                <a:gd name="T86" fmla="*/ 167 w 205"/>
                <a:gd name="T87" fmla="*/ 104 h 238"/>
                <a:gd name="T88" fmla="*/ 160 w 205"/>
                <a:gd name="T89" fmla="*/ 115 h 238"/>
                <a:gd name="T90" fmla="*/ 146 w 205"/>
                <a:gd name="T91" fmla="*/ 131 h 238"/>
                <a:gd name="T92" fmla="*/ 134 w 205"/>
                <a:gd name="T93" fmla="*/ 141 h 238"/>
                <a:gd name="T94" fmla="*/ 120 w 205"/>
                <a:gd name="T95" fmla="*/ 152 h 238"/>
                <a:gd name="T96" fmla="*/ 105 w 205"/>
                <a:gd name="T97" fmla="*/ 160 h 238"/>
                <a:gd name="T98" fmla="*/ 91 w 205"/>
                <a:gd name="T99" fmla="*/ 168 h 238"/>
                <a:gd name="T100" fmla="*/ 80 w 205"/>
                <a:gd name="T101" fmla="*/ 173 h 238"/>
                <a:gd name="T102" fmla="*/ 73 w 205"/>
                <a:gd name="T103" fmla="*/ 175 h 238"/>
                <a:gd name="T104" fmla="*/ 71 w 205"/>
                <a:gd name="T105" fmla="*/ 162 h 238"/>
                <a:gd name="T106" fmla="*/ 63 w 205"/>
                <a:gd name="T107" fmla="*/ 148 h 238"/>
                <a:gd name="T108" fmla="*/ 48 w 205"/>
                <a:gd name="T109" fmla="*/ 142 h 238"/>
                <a:gd name="T110" fmla="*/ 38 w 205"/>
                <a:gd name="T111" fmla="*/ 141 h 238"/>
                <a:gd name="T112" fmla="*/ 26 w 205"/>
                <a:gd name="T113" fmla="*/ 141 h 238"/>
                <a:gd name="T114" fmla="*/ 0 w 205"/>
                <a:gd name="T115" fmla="*/ 234 h 2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5"/>
                <a:gd name="T175" fmla="*/ 0 h 238"/>
                <a:gd name="T176" fmla="*/ 205 w 205"/>
                <a:gd name="T177" fmla="*/ 238 h 2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5" h="238">
                  <a:moveTo>
                    <a:pt x="0" y="234"/>
                  </a:moveTo>
                  <a:lnTo>
                    <a:pt x="1" y="234"/>
                  </a:lnTo>
                  <a:lnTo>
                    <a:pt x="2" y="235"/>
                  </a:lnTo>
                  <a:lnTo>
                    <a:pt x="3" y="236"/>
                  </a:lnTo>
                  <a:lnTo>
                    <a:pt x="4" y="236"/>
                  </a:lnTo>
                  <a:lnTo>
                    <a:pt x="6" y="237"/>
                  </a:lnTo>
                  <a:lnTo>
                    <a:pt x="7" y="237"/>
                  </a:lnTo>
                  <a:lnTo>
                    <a:pt x="9" y="238"/>
                  </a:lnTo>
                  <a:lnTo>
                    <a:pt x="12" y="238"/>
                  </a:lnTo>
                  <a:lnTo>
                    <a:pt x="13" y="238"/>
                  </a:lnTo>
                  <a:lnTo>
                    <a:pt x="15" y="238"/>
                  </a:lnTo>
                  <a:lnTo>
                    <a:pt x="17" y="238"/>
                  </a:lnTo>
                  <a:lnTo>
                    <a:pt x="19" y="238"/>
                  </a:lnTo>
                  <a:lnTo>
                    <a:pt x="21" y="238"/>
                  </a:lnTo>
                  <a:lnTo>
                    <a:pt x="23" y="238"/>
                  </a:lnTo>
                  <a:lnTo>
                    <a:pt x="25" y="237"/>
                  </a:lnTo>
                  <a:lnTo>
                    <a:pt x="26" y="237"/>
                  </a:lnTo>
                  <a:lnTo>
                    <a:pt x="29" y="236"/>
                  </a:lnTo>
                  <a:lnTo>
                    <a:pt x="31" y="236"/>
                  </a:lnTo>
                  <a:lnTo>
                    <a:pt x="34" y="235"/>
                  </a:lnTo>
                  <a:lnTo>
                    <a:pt x="37" y="234"/>
                  </a:lnTo>
                  <a:lnTo>
                    <a:pt x="39" y="233"/>
                  </a:lnTo>
                  <a:lnTo>
                    <a:pt x="42" y="233"/>
                  </a:lnTo>
                  <a:lnTo>
                    <a:pt x="45" y="232"/>
                  </a:lnTo>
                  <a:lnTo>
                    <a:pt x="48" y="231"/>
                  </a:lnTo>
                  <a:lnTo>
                    <a:pt x="51" y="230"/>
                  </a:lnTo>
                  <a:lnTo>
                    <a:pt x="54" y="228"/>
                  </a:lnTo>
                  <a:lnTo>
                    <a:pt x="56" y="227"/>
                  </a:lnTo>
                  <a:lnTo>
                    <a:pt x="58" y="227"/>
                  </a:lnTo>
                  <a:lnTo>
                    <a:pt x="59" y="226"/>
                  </a:lnTo>
                  <a:lnTo>
                    <a:pt x="61" y="225"/>
                  </a:lnTo>
                  <a:lnTo>
                    <a:pt x="63" y="224"/>
                  </a:lnTo>
                  <a:lnTo>
                    <a:pt x="64" y="223"/>
                  </a:lnTo>
                  <a:lnTo>
                    <a:pt x="66" y="223"/>
                  </a:lnTo>
                  <a:lnTo>
                    <a:pt x="68" y="222"/>
                  </a:lnTo>
                  <a:lnTo>
                    <a:pt x="70" y="221"/>
                  </a:lnTo>
                  <a:lnTo>
                    <a:pt x="71" y="220"/>
                  </a:lnTo>
                  <a:lnTo>
                    <a:pt x="73" y="219"/>
                  </a:lnTo>
                  <a:lnTo>
                    <a:pt x="75" y="218"/>
                  </a:lnTo>
                  <a:lnTo>
                    <a:pt x="77" y="217"/>
                  </a:lnTo>
                  <a:lnTo>
                    <a:pt x="79" y="216"/>
                  </a:lnTo>
                  <a:lnTo>
                    <a:pt x="81" y="215"/>
                  </a:lnTo>
                  <a:lnTo>
                    <a:pt x="83" y="214"/>
                  </a:lnTo>
                  <a:lnTo>
                    <a:pt x="84" y="214"/>
                  </a:lnTo>
                  <a:lnTo>
                    <a:pt x="86" y="213"/>
                  </a:lnTo>
                  <a:lnTo>
                    <a:pt x="88" y="212"/>
                  </a:lnTo>
                  <a:lnTo>
                    <a:pt x="90" y="211"/>
                  </a:lnTo>
                  <a:lnTo>
                    <a:pt x="92" y="210"/>
                  </a:lnTo>
                  <a:lnTo>
                    <a:pt x="94" y="209"/>
                  </a:lnTo>
                  <a:lnTo>
                    <a:pt x="96" y="208"/>
                  </a:lnTo>
                  <a:lnTo>
                    <a:pt x="98" y="206"/>
                  </a:lnTo>
                  <a:lnTo>
                    <a:pt x="100" y="205"/>
                  </a:lnTo>
                  <a:lnTo>
                    <a:pt x="102" y="204"/>
                  </a:lnTo>
                  <a:lnTo>
                    <a:pt x="103" y="203"/>
                  </a:lnTo>
                  <a:lnTo>
                    <a:pt x="105" y="202"/>
                  </a:lnTo>
                  <a:lnTo>
                    <a:pt x="107" y="201"/>
                  </a:lnTo>
                  <a:lnTo>
                    <a:pt x="109" y="200"/>
                  </a:lnTo>
                  <a:lnTo>
                    <a:pt x="111" y="198"/>
                  </a:lnTo>
                  <a:lnTo>
                    <a:pt x="113" y="197"/>
                  </a:lnTo>
                  <a:lnTo>
                    <a:pt x="115" y="196"/>
                  </a:lnTo>
                  <a:lnTo>
                    <a:pt x="117" y="195"/>
                  </a:lnTo>
                  <a:lnTo>
                    <a:pt x="118" y="194"/>
                  </a:lnTo>
                  <a:lnTo>
                    <a:pt x="121" y="193"/>
                  </a:lnTo>
                  <a:lnTo>
                    <a:pt x="121" y="192"/>
                  </a:lnTo>
                  <a:lnTo>
                    <a:pt x="123" y="191"/>
                  </a:lnTo>
                  <a:lnTo>
                    <a:pt x="125" y="190"/>
                  </a:lnTo>
                  <a:lnTo>
                    <a:pt x="127" y="188"/>
                  </a:lnTo>
                  <a:lnTo>
                    <a:pt x="129" y="187"/>
                  </a:lnTo>
                  <a:lnTo>
                    <a:pt x="131" y="186"/>
                  </a:lnTo>
                  <a:lnTo>
                    <a:pt x="133" y="185"/>
                  </a:lnTo>
                  <a:lnTo>
                    <a:pt x="135" y="183"/>
                  </a:lnTo>
                  <a:lnTo>
                    <a:pt x="137" y="182"/>
                  </a:lnTo>
                  <a:lnTo>
                    <a:pt x="138" y="181"/>
                  </a:lnTo>
                  <a:lnTo>
                    <a:pt x="140" y="180"/>
                  </a:lnTo>
                  <a:lnTo>
                    <a:pt x="141" y="178"/>
                  </a:lnTo>
                  <a:lnTo>
                    <a:pt x="143" y="177"/>
                  </a:lnTo>
                  <a:lnTo>
                    <a:pt x="145" y="176"/>
                  </a:lnTo>
                  <a:lnTo>
                    <a:pt x="146" y="175"/>
                  </a:lnTo>
                  <a:lnTo>
                    <a:pt x="148" y="174"/>
                  </a:lnTo>
                  <a:lnTo>
                    <a:pt x="152" y="172"/>
                  </a:lnTo>
                  <a:lnTo>
                    <a:pt x="155" y="170"/>
                  </a:lnTo>
                  <a:lnTo>
                    <a:pt x="158" y="167"/>
                  </a:lnTo>
                  <a:lnTo>
                    <a:pt x="160" y="165"/>
                  </a:lnTo>
                  <a:lnTo>
                    <a:pt x="163" y="163"/>
                  </a:lnTo>
                  <a:lnTo>
                    <a:pt x="166" y="160"/>
                  </a:lnTo>
                  <a:lnTo>
                    <a:pt x="169" y="158"/>
                  </a:lnTo>
                  <a:lnTo>
                    <a:pt x="172" y="156"/>
                  </a:lnTo>
                  <a:lnTo>
                    <a:pt x="175" y="154"/>
                  </a:lnTo>
                  <a:lnTo>
                    <a:pt x="177" y="152"/>
                  </a:lnTo>
                  <a:lnTo>
                    <a:pt x="179" y="150"/>
                  </a:lnTo>
                  <a:lnTo>
                    <a:pt x="181" y="148"/>
                  </a:lnTo>
                  <a:lnTo>
                    <a:pt x="184" y="146"/>
                  </a:lnTo>
                  <a:lnTo>
                    <a:pt x="186" y="144"/>
                  </a:lnTo>
                  <a:lnTo>
                    <a:pt x="188" y="142"/>
                  </a:lnTo>
                  <a:lnTo>
                    <a:pt x="190" y="140"/>
                  </a:lnTo>
                  <a:lnTo>
                    <a:pt x="192" y="139"/>
                  </a:lnTo>
                  <a:lnTo>
                    <a:pt x="194" y="137"/>
                  </a:lnTo>
                  <a:lnTo>
                    <a:pt x="195" y="136"/>
                  </a:lnTo>
                  <a:lnTo>
                    <a:pt x="197" y="135"/>
                  </a:lnTo>
                  <a:lnTo>
                    <a:pt x="198" y="133"/>
                  </a:lnTo>
                  <a:lnTo>
                    <a:pt x="201" y="130"/>
                  </a:lnTo>
                  <a:lnTo>
                    <a:pt x="203" y="128"/>
                  </a:lnTo>
                  <a:lnTo>
                    <a:pt x="204" y="127"/>
                  </a:lnTo>
                  <a:lnTo>
                    <a:pt x="205" y="126"/>
                  </a:lnTo>
                  <a:lnTo>
                    <a:pt x="205" y="125"/>
                  </a:lnTo>
                  <a:lnTo>
                    <a:pt x="205" y="73"/>
                  </a:lnTo>
                  <a:lnTo>
                    <a:pt x="205" y="72"/>
                  </a:lnTo>
                  <a:lnTo>
                    <a:pt x="203" y="71"/>
                  </a:lnTo>
                  <a:lnTo>
                    <a:pt x="202" y="69"/>
                  </a:lnTo>
                  <a:lnTo>
                    <a:pt x="200" y="66"/>
                  </a:lnTo>
                  <a:lnTo>
                    <a:pt x="198" y="64"/>
                  </a:lnTo>
                  <a:lnTo>
                    <a:pt x="197" y="62"/>
                  </a:lnTo>
                  <a:lnTo>
                    <a:pt x="196" y="60"/>
                  </a:lnTo>
                  <a:lnTo>
                    <a:pt x="194" y="59"/>
                  </a:lnTo>
                  <a:lnTo>
                    <a:pt x="192" y="58"/>
                  </a:lnTo>
                  <a:lnTo>
                    <a:pt x="190" y="55"/>
                  </a:lnTo>
                  <a:lnTo>
                    <a:pt x="188" y="53"/>
                  </a:lnTo>
                  <a:lnTo>
                    <a:pt x="186" y="50"/>
                  </a:lnTo>
                  <a:lnTo>
                    <a:pt x="183" y="48"/>
                  </a:lnTo>
                  <a:lnTo>
                    <a:pt x="180" y="45"/>
                  </a:lnTo>
                  <a:lnTo>
                    <a:pt x="178" y="43"/>
                  </a:lnTo>
                  <a:lnTo>
                    <a:pt x="176" y="40"/>
                  </a:lnTo>
                  <a:lnTo>
                    <a:pt x="173" y="39"/>
                  </a:lnTo>
                  <a:lnTo>
                    <a:pt x="169" y="36"/>
                  </a:lnTo>
                  <a:lnTo>
                    <a:pt x="166" y="33"/>
                  </a:lnTo>
                  <a:lnTo>
                    <a:pt x="163" y="30"/>
                  </a:lnTo>
                  <a:lnTo>
                    <a:pt x="161" y="30"/>
                  </a:lnTo>
                  <a:lnTo>
                    <a:pt x="159" y="28"/>
                  </a:lnTo>
                  <a:lnTo>
                    <a:pt x="158" y="27"/>
                  </a:lnTo>
                  <a:lnTo>
                    <a:pt x="157" y="26"/>
                  </a:lnTo>
                  <a:lnTo>
                    <a:pt x="155" y="25"/>
                  </a:lnTo>
                  <a:lnTo>
                    <a:pt x="153" y="23"/>
                  </a:lnTo>
                  <a:lnTo>
                    <a:pt x="151" y="22"/>
                  </a:lnTo>
                  <a:lnTo>
                    <a:pt x="149" y="21"/>
                  </a:lnTo>
                  <a:lnTo>
                    <a:pt x="147" y="21"/>
                  </a:lnTo>
                  <a:lnTo>
                    <a:pt x="146" y="20"/>
                  </a:lnTo>
                  <a:lnTo>
                    <a:pt x="144" y="19"/>
                  </a:lnTo>
                  <a:lnTo>
                    <a:pt x="142" y="18"/>
                  </a:lnTo>
                  <a:lnTo>
                    <a:pt x="140" y="17"/>
                  </a:lnTo>
                  <a:lnTo>
                    <a:pt x="138" y="16"/>
                  </a:lnTo>
                  <a:lnTo>
                    <a:pt x="137" y="15"/>
                  </a:lnTo>
                  <a:lnTo>
                    <a:pt x="135" y="13"/>
                  </a:lnTo>
                  <a:lnTo>
                    <a:pt x="132" y="13"/>
                  </a:lnTo>
                  <a:lnTo>
                    <a:pt x="130" y="12"/>
                  </a:lnTo>
                  <a:lnTo>
                    <a:pt x="128" y="11"/>
                  </a:lnTo>
                  <a:lnTo>
                    <a:pt x="126" y="11"/>
                  </a:lnTo>
                  <a:lnTo>
                    <a:pt x="123" y="10"/>
                  </a:lnTo>
                  <a:lnTo>
                    <a:pt x="121" y="9"/>
                  </a:lnTo>
                  <a:lnTo>
                    <a:pt x="120" y="9"/>
                  </a:lnTo>
                  <a:lnTo>
                    <a:pt x="118" y="8"/>
                  </a:lnTo>
                  <a:lnTo>
                    <a:pt x="115" y="7"/>
                  </a:lnTo>
                  <a:lnTo>
                    <a:pt x="113" y="7"/>
                  </a:lnTo>
                  <a:lnTo>
                    <a:pt x="111" y="6"/>
                  </a:lnTo>
                  <a:lnTo>
                    <a:pt x="109" y="6"/>
                  </a:lnTo>
                  <a:lnTo>
                    <a:pt x="106" y="5"/>
                  </a:lnTo>
                  <a:lnTo>
                    <a:pt x="104" y="5"/>
                  </a:lnTo>
                  <a:lnTo>
                    <a:pt x="102" y="4"/>
                  </a:lnTo>
                  <a:lnTo>
                    <a:pt x="101" y="3"/>
                  </a:lnTo>
                  <a:lnTo>
                    <a:pt x="98" y="3"/>
                  </a:lnTo>
                  <a:lnTo>
                    <a:pt x="96" y="3"/>
                  </a:lnTo>
                  <a:lnTo>
                    <a:pt x="94" y="3"/>
                  </a:lnTo>
                  <a:lnTo>
                    <a:pt x="92" y="2"/>
                  </a:lnTo>
                  <a:lnTo>
                    <a:pt x="89" y="2"/>
                  </a:lnTo>
                  <a:lnTo>
                    <a:pt x="87" y="2"/>
                  </a:lnTo>
                  <a:lnTo>
                    <a:pt x="85" y="1"/>
                  </a:lnTo>
                  <a:lnTo>
                    <a:pt x="83" y="1"/>
                  </a:lnTo>
                  <a:lnTo>
                    <a:pt x="82" y="1"/>
                  </a:lnTo>
                  <a:lnTo>
                    <a:pt x="80" y="1"/>
                  </a:lnTo>
                  <a:lnTo>
                    <a:pt x="78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2" y="1"/>
                  </a:lnTo>
                  <a:lnTo>
                    <a:pt x="70" y="1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2" y="1"/>
                  </a:lnTo>
                  <a:lnTo>
                    <a:pt x="40" y="1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4" y="1"/>
                  </a:lnTo>
                  <a:lnTo>
                    <a:pt x="26" y="48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31" y="47"/>
                  </a:lnTo>
                  <a:lnTo>
                    <a:pt x="32" y="47"/>
                  </a:lnTo>
                  <a:lnTo>
                    <a:pt x="35" y="47"/>
                  </a:lnTo>
                  <a:lnTo>
                    <a:pt x="37" y="47"/>
                  </a:lnTo>
                  <a:lnTo>
                    <a:pt x="40" y="47"/>
                  </a:lnTo>
                  <a:lnTo>
                    <a:pt x="43" y="47"/>
                  </a:lnTo>
                  <a:lnTo>
                    <a:pt x="45" y="46"/>
                  </a:lnTo>
                  <a:lnTo>
                    <a:pt x="48" y="46"/>
                  </a:lnTo>
                  <a:lnTo>
                    <a:pt x="51" y="46"/>
                  </a:lnTo>
                  <a:lnTo>
                    <a:pt x="53" y="46"/>
                  </a:lnTo>
                  <a:lnTo>
                    <a:pt x="55" y="46"/>
                  </a:lnTo>
                  <a:lnTo>
                    <a:pt x="57" y="46"/>
                  </a:lnTo>
                  <a:lnTo>
                    <a:pt x="59" y="46"/>
                  </a:lnTo>
                  <a:lnTo>
                    <a:pt x="61" y="46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6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71" y="46"/>
                  </a:lnTo>
                  <a:lnTo>
                    <a:pt x="73" y="46"/>
                  </a:lnTo>
                  <a:lnTo>
                    <a:pt x="75" y="47"/>
                  </a:lnTo>
                  <a:lnTo>
                    <a:pt x="77" y="47"/>
                  </a:lnTo>
                  <a:lnTo>
                    <a:pt x="79" y="47"/>
                  </a:lnTo>
                  <a:lnTo>
                    <a:pt x="81" y="47"/>
                  </a:lnTo>
                  <a:lnTo>
                    <a:pt x="83" y="47"/>
                  </a:lnTo>
                  <a:lnTo>
                    <a:pt x="84" y="47"/>
                  </a:lnTo>
                  <a:lnTo>
                    <a:pt x="86" y="48"/>
                  </a:lnTo>
                  <a:lnTo>
                    <a:pt x="89" y="48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4" y="49"/>
                  </a:lnTo>
                  <a:lnTo>
                    <a:pt x="97" y="49"/>
                  </a:lnTo>
                  <a:lnTo>
                    <a:pt x="99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5" y="51"/>
                  </a:lnTo>
                  <a:lnTo>
                    <a:pt x="107" y="51"/>
                  </a:lnTo>
                  <a:lnTo>
                    <a:pt x="109" y="52"/>
                  </a:lnTo>
                  <a:lnTo>
                    <a:pt x="111" y="52"/>
                  </a:lnTo>
                  <a:lnTo>
                    <a:pt x="113" y="53"/>
                  </a:lnTo>
                  <a:lnTo>
                    <a:pt x="115" y="53"/>
                  </a:lnTo>
                  <a:lnTo>
                    <a:pt x="117" y="54"/>
                  </a:lnTo>
                  <a:lnTo>
                    <a:pt x="119" y="54"/>
                  </a:lnTo>
                  <a:lnTo>
                    <a:pt x="121" y="56"/>
                  </a:lnTo>
                  <a:lnTo>
                    <a:pt x="124" y="58"/>
                  </a:lnTo>
                  <a:lnTo>
                    <a:pt x="127" y="59"/>
                  </a:lnTo>
                  <a:lnTo>
                    <a:pt x="130" y="60"/>
                  </a:lnTo>
                  <a:lnTo>
                    <a:pt x="133" y="62"/>
                  </a:lnTo>
                  <a:lnTo>
                    <a:pt x="136" y="64"/>
                  </a:lnTo>
                  <a:lnTo>
                    <a:pt x="138" y="66"/>
                  </a:lnTo>
                  <a:lnTo>
                    <a:pt x="140" y="68"/>
                  </a:lnTo>
                  <a:lnTo>
                    <a:pt x="143" y="71"/>
                  </a:lnTo>
                  <a:lnTo>
                    <a:pt x="145" y="72"/>
                  </a:lnTo>
                  <a:lnTo>
                    <a:pt x="147" y="75"/>
                  </a:lnTo>
                  <a:lnTo>
                    <a:pt x="149" y="77"/>
                  </a:lnTo>
                  <a:lnTo>
                    <a:pt x="151" y="79"/>
                  </a:lnTo>
                  <a:lnTo>
                    <a:pt x="153" y="81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8" y="87"/>
                  </a:lnTo>
                  <a:lnTo>
                    <a:pt x="159" y="89"/>
                  </a:lnTo>
                  <a:lnTo>
                    <a:pt x="159" y="91"/>
                  </a:lnTo>
                  <a:lnTo>
                    <a:pt x="161" y="93"/>
                  </a:lnTo>
                  <a:lnTo>
                    <a:pt x="163" y="96"/>
                  </a:lnTo>
                  <a:lnTo>
                    <a:pt x="165" y="98"/>
                  </a:lnTo>
                  <a:lnTo>
                    <a:pt x="166" y="100"/>
                  </a:lnTo>
                  <a:lnTo>
                    <a:pt x="167" y="102"/>
                  </a:lnTo>
                  <a:lnTo>
                    <a:pt x="167" y="104"/>
                  </a:lnTo>
                  <a:lnTo>
                    <a:pt x="168" y="104"/>
                  </a:lnTo>
                  <a:lnTo>
                    <a:pt x="167" y="105"/>
                  </a:lnTo>
                  <a:lnTo>
                    <a:pt x="165" y="108"/>
                  </a:lnTo>
                  <a:lnTo>
                    <a:pt x="164" y="110"/>
                  </a:lnTo>
                  <a:lnTo>
                    <a:pt x="162" y="112"/>
                  </a:lnTo>
                  <a:lnTo>
                    <a:pt x="160" y="115"/>
                  </a:lnTo>
                  <a:lnTo>
                    <a:pt x="159" y="117"/>
                  </a:lnTo>
                  <a:lnTo>
                    <a:pt x="156" y="120"/>
                  </a:lnTo>
                  <a:lnTo>
                    <a:pt x="154" y="123"/>
                  </a:lnTo>
                  <a:lnTo>
                    <a:pt x="150" y="126"/>
                  </a:lnTo>
                  <a:lnTo>
                    <a:pt x="147" y="130"/>
                  </a:lnTo>
                  <a:lnTo>
                    <a:pt x="146" y="131"/>
                  </a:lnTo>
                  <a:lnTo>
                    <a:pt x="144" y="133"/>
                  </a:lnTo>
                  <a:lnTo>
                    <a:pt x="142" y="135"/>
                  </a:lnTo>
                  <a:lnTo>
                    <a:pt x="140" y="136"/>
                  </a:lnTo>
                  <a:lnTo>
                    <a:pt x="138" y="138"/>
                  </a:lnTo>
                  <a:lnTo>
                    <a:pt x="137" y="139"/>
                  </a:lnTo>
                  <a:lnTo>
                    <a:pt x="134" y="141"/>
                  </a:lnTo>
                  <a:lnTo>
                    <a:pt x="132" y="142"/>
                  </a:lnTo>
                  <a:lnTo>
                    <a:pt x="130" y="144"/>
                  </a:lnTo>
                  <a:lnTo>
                    <a:pt x="127" y="146"/>
                  </a:lnTo>
                  <a:lnTo>
                    <a:pt x="125" y="148"/>
                  </a:lnTo>
                  <a:lnTo>
                    <a:pt x="122" y="150"/>
                  </a:lnTo>
                  <a:lnTo>
                    <a:pt x="120" y="152"/>
                  </a:lnTo>
                  <a:lnTo>
                    <a:pt x="118" y="153"/>
                  </a:lnTo>
                  <a:lnTo>
                    <a:pt x="115" y="155"/>
                  </a:lnTo>
                  <a:lnTo>
                    <a:pt x="113" y="156"/>
                  </a:lnTo>
                  <a:lnTo>
                    <a:pt x="110" y="157"/>
                  </a:lnTo>
                  <a:lnTo>
                    <a:pt x="108" y="159"/>
                  </a:lnTo>
                  <a:lnTo>
                    <a:pt x="105" y="160"/>
                  </a:lnTo>
                  <a:lnTo>
                    <a:pt x="102" y="161"/>
                  </a:lnTo>
                  <a:lnTo>
                    <a:pt x="100" y="163"/>
                  </a:lnTo>
                  <a:lnTo>
                    <a:pt x="98" y="164"/>
                  </a:lnTo>
                  <a:lnTo>
                    <a:pt x="96" y="165"/>
                  </a:lnTo>
                  <a:lnTo>
                    <a:pt x="94" y="166"/>
                  </a:lnTo>
                  <a:lnTo>
                    <a:pt x="91" y="168"/>
                  </a:lnTo>
                  <a:lnTo>
                    <a:pt x="89" y="169"/>
                  </a:lnTo>
                  <a:lnTo>
                    <a:pt x="87" y="170"/>
                  </a:lnTo>
                  <a:lnTo>
                    <a:pt x="85" y="171"/>
                  </a:lnTo>
                  <a:lnTo>
                    <a:pt x="83" y="172"/>
                  </a:lnTo>
                  <a:lnTo>
                    <a:pt x="82" y="173"/>
                  </a:lnTo>
                  <a:lnTo>
                    <a:pt x="80" y="173"/>
                  </a:lnTo>
                  <a:lnTo>
                    <a:pt x="79" y="174"/>
                  </a:lnTo>
                  <a:lnTo>
                    <a:pt x="76" y="175"/>
                  </a:lnTo>
                  <a:lnTo>
                    <a:pt x="75" y="175"/>
                  </a:lnTo>
                  <a:lnTo>
                    <a:pt x="73" y="175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2" y="169"/>
                  </a:lnTo>
                  <a:lnTo>
                    <a:pt x="72" y="167"/>
                  </a:lnTo>
                  <a:lnTo>
                    <a:pt x="72" y="164"/>
                  </a:lnTo>
                  <a:lnTo>
                    <a:pt x="71" y="162"/>
                  </a:lnTo>
                  <a:lnTo>
                    <a:pt x="70" y="159"/>
                  </a:lnTo>
                  <a:lnTo>
                    <a:pt x="69" y="156"/>
                  </a:lnTo>
                  <a:lnTo>
                    <a:pt x="68" y="155"/>
                  </a:lnTo>
                  <a:lnTo>
                    <a:pt x="66" y="152"/>
                  </a:lnTo>
                  <a:lnTo>
                    <a:pt x="64" y="150"/>
                  </a:lnTo>
                  <a:lnTo>
                    <a:pt x="63" y="148"/>
                  </a:lnTo>
                  <a:lnTo>
                    <a:pt x="61" y="146"/>
                  </a:lnTo>
                  <a:lnTo>
                    <a:pt x="57" y="144"/>
                  </a:lnTo>
                  <a:lnTo>
                    <a:pt x="54" y="143"/>
                  </a:lnTo>
                  <a:lnTo>
                    <a:pt x="52" y="143"/>
                  </a:lnTo>
                  <a:lnTo>
                    <a:pt x="50" y="142"/>
                  </a:lnTo>
                  <a:lnTo>
                    <a:pt x="48" y="142"/>
                  </a:lnTo>
                  <a:lnTo>
                    <a:pt x="47" y="142"/>
                  </a:lnTo>
                  <a:lnTo>
                    <a:pt x="45" y="142"/>
                  </a:lnTo>
                  <a:lnTo>
                    <a:pt x="43" y="141"/>
                  </a:lnTo>
                  <a:lnTo>
                    <a:pt x="42" y="141"/>
                  </a:lnTo>
                  <a:lnTo>
                    <a:pt x="40" y="141"/>
                  </a:lnTo>
                  <a:lnTo>
                    <a:pt x="38" y="141"/>
                  </a:lnTo>
                  <a:lnTo>
                    <a:pt x="36" y="141"/>
                  </a:lnTo>
                  <a:lnTo>
                    <a:pt x="34" y="141"/>
                  </a:lnTo>
                  <a:lnTo>
                    <a:pt x="32" y="140"/>
                  </a:lnTo>
                  <a:lnTo>
                    <a:pt x="30" y="141"/>
                  </a:lnTo>
                  <a:lnTo>
                    <a:pt x="28" y="141"/>
                  </a:lnTo>
                  <a:lnTo>
                    <a:pt x="26" y="141"/>
                  </a:lnTo>
                  <a:lnTo>
                    <a:pt x="23" y="141"/>
                  </a:lnTo>
                  <a:lnTo>
                    <a:pt x="16" y="141"/>
                  </a:lnTo>
                  <a:lnTo>
                    <a:pt x="15" y="141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72" name="Freeform 9"/>
            <p:cNvSpPr>
              <a:spLocks/>
            </p:cNvSpPr>
            <p:nvPr/>
          </p:nvSpPr>
          <p:spPr bwMode="auto">
            <a:xfrm flipV="1">
              <a:off x="1590" y="2013"/>
              <a:ext cx="160" cy="147"/>
            </a:xfrm>
            <a:custGeom>
              <a:avLst/>
              <a:gdLst>
                <a:gd name="T0" fmla="*/ 4 w 321"/>
                <a:gd name="T1" fmla="*/ 211 h 293"/>
                <a:gd name="T2" fmla="*/ 13 w 321"/>
                <a:gd name="T3" fmla="*/ 209 h 293"/>
                <a:gd name="T4" fmla="*/ 25 w 321"/>
                <a:gd name="T5" fmla="*/ 209 h 293"/>
                <a:gd name="T6" fmla="*/ 42 w 321"/>
                <a:gd name="T7" fmla="*/ 208 h 293"/>
                <a:gd name="T8" fmla="*/ 61 w 321"/>
                <a:gd name="T9" fmla="*/ 206 h 293"/>
                <a:gd name="T10" fmla="*/ 76 w 321"/>
                <a:gd name="T11" fmla="*/ 200 h 293"/>
                <a:gd name="T12" fmla="*/ 87 w 321"/>
                <a:gd name="T13" fmla="*/ 198 h 293"/>
                <a:gd name="T14" fmla="*/ 97 w 321"/>
                <a:gd name="T15" fmla="*/ 194 h 293"/>
                <a:gd name="T16" fmla="*/ 108 w 321"/>
                <a:gd name="T17" fmla="*/ 190 h 293"/>
                <a:gd name="T18" fmla="*/ 118 w 321"/>
                <a:gd name="T19" fmla="*/ 187 h 293"/>
                <a:gd name="T20" fmla="*/ 129 w 321"/>
                <a:gd name="T21" fmla="*/ 183 h 293"/>
                <a:gd name="T22" fmla="*/ 139 w 321"/>
                <a:gd name="T23" fmla="*/ 177 h 293"/>
                <a:gd name="T24" fmla="*/ 156 w 321"/>
                <a:gd name="T25" fmla="*/ 168 h 293"/>
                <a:gd name="T26" fmla="*/ 165 w 321"/>
                <a:gd name="T27" fmla="*/ 160 h 293"/>
                <a:gd name="T28" fmla="*/ 181 w 321"/>
                <a:gd name="T29" fmla="*/ 147 h 293"/>
                <a:gd name="T30" fmla="*/ 196 w 321"/>
                <a:gd name="T31" fmla="*/ 130 h 293"/>
                <a:gd name="T32" fmla="*/ 209 w 321"/>
                <a:gd name="T33" fmla="*/ 111 h 293"/>
                <a:gd name="T34" fmla="*/ 215 w 321"/>
                <a:gd name="T35" fmla="*/ 101 h 293"/>
                <a:gd name="T36" fmla="*/ 224 w 321"/>
                <a:gd name="T37" fmla="*/ 84 h 293"/>
                <a:gd name="T38" fmla="*/ 232 w 321"/>
                <a:gd name="T39" fmla="*/ 65 h 293"/>
                <a:gd name="T40" fmla="*/ 240 w 321"/>
                <a:gd name="T41" fmla="*/ 46 h 293"/>
                <a:gd name="T42" fmla="*/ 243 w 321"/>
                <a:gd name="T43" fmla="*/ 31 h 293"/>
                <a:gd name="T44" fmla="*/ 249 w 321"/>
                <a:gd name="T45" fmla="*/ 17 h 293"/>
                <a:gd name="T46" fmla="*/ 251 w 321"/>
                <a:gd name="T47" fmla="*/ 6 h 293"/>
                <a:gd name="T48" fmla="*/ 253 w 321"/>
                <a:gd name="T49" fmla="*/ 0 h 293"/>
                <a:gd name="T50" fmla="*/ 319 w 321"/>
                <a:gd name="T51" fmla="*/ 74 h 293"/>
                <a:gd name="T52" fmla="*/ 316 w 321"/>
                <a:gd name="T53" fmla="*/ 88 h 293"/>
                <a:gd name="T54" fmla="*/ 312 w 321"/>
                <a:gd name="T55" fmla="*/ 101 h 293"/>
                <a:gd name="T56" fmla="*/ 304 w 321"/>
                <a:gd name="T57" fmla="*/ 114 h 293"/>
                <a:gd name="T58" fmla="*/ 297 w 321"/>
                <a:gd name="T59" fmla="*/ 130 h 293"/>
                <a:gd name="T60" fmla="*/ 287 w 321"/>
                <a:gd name="T61" fmla="*/ 147 h 293"/>
                <a:gd name="T62" fmla="*/ 276 w 321"/>
                <a:gd name="T63" fmla="*/ 164 h 293"/>
                <a:gd name="T64" fmla="*/ 262 w 321"/>
                <a:gd name="T65" fmla="*/ 181 h 293"/>
                <a:gd name="T66" fmla="*/ 247 w 321"/>
                <a:gd name="T67" fmla="*/ 198 h 293"/>
                <a:gd name="T68" fmla="*/ 232 w 321"/>
                <a:gd name="T69" fmla="*/ 211 h 293"/>
                <a:gd name="T70" fmla="*/ 222 w 321"/>
                <a:gd name="T71" fmla="*/ 219 h 293"/>
                <a:gd name="T72" fmla="*/ 213 w 321"/>
                <a:gd name="T73" fmla="*/ 227 h 293"/>
                <a:gd name="T74" fmla="*/ 202 w 321"/>
                <a:gd name="T75" fmla="*/ 232 h 293"/>
                <a:gd name="T76" fmla="*/ 190 w 321"/>
                <a:gd name="T77" fmla="*/ 238 h 293"/>
                <a:gd name="T78" fmla="*/ 181 w 321"/>
                <a:gd name="T79" fmla="*/ 246 h 293"/>
                <a:gd name="T80" fmla="*/ 169 w 321"/>
                <a:gd name="T81" fmla="*/ 251 h 293"/>
                <a:gd name="T82" fmla="*/ 158 w 321"/>
                <a:gd name="T83" fmla="*/ 255 h 293"/>
                <a:gd name="T84" fmla="*/ 148 w 321"/>
                <a:gd name="T85" fmla="*/ 261 h 293"/>
                <a:gd name="T86" fmla="*/ 137 w 321"/>
                <a:gd name="T87" fmla="*/ 266 h 293"/>
                <a:gd name="T88" fmla="*/ 120 w 321"/>
                <a:gd name="T89" fmla="*/ 272 h 293"/>
                <a:gd name="T90" fmla="*/ 110 w 321"/>
                <a:gd name="T91" fmla="*/ 276 h 293"/>
                <a:gd name="T92" fmla="*/ 93 w 321"/>
                <a:gd name="T93" fmla="*/ 282 h 293"/>
                <a:gd name="T94" fmla="*/ 80 w 321"/>
                <a:gd name="T95" fmla="*/ 287 h 293"/>
                <a:gd name="T96" fmla="*/ 68 w 321"/>
                <a:gd name="T97" fmla="*/ 289 h 293"/>
                <a:gd name="T98" fmla="*/ 63 w 321"/>
                <a:gd name="T99" fmla="*/ 293 h 2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293"/>
                <a:gd name="T152" fmla="*/ 321 w 321"/>
                <a:gd name="T153" fmla="*/ 293 h 2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293">
                  <a:moveTo>
                    <a:pt x="0" y="211"/>
                  </a:moveTo>
                  <a:lnTo>
                    <a:pt x="0" y="211"/>
                  </a:lnTo>
                  <a:lnTo>
                    <a:pt x="4" y="211"/>
                  </a:lnTo>
                  <a:lnTo>
                    <a:pt x="6" y="209"/>
                  </a:lnTo>
                  <a:lnTo>
                    <a:pt x="10" y="209"/>
                  </a:lnTo>
                  <a:lnTo>
                    <a:pt x="13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5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42" y="208"/>
                  </a:lnTo>
                  <a:lnTo>
                    <a:pt x="48" y="208"/>
                  </a:lnTo>
                  <a:lnTo>
                    <a:pt x="53" y="206"/>
                  </a:lnTo>
                  <a:lnTo>
                    <a:pt x="61" y="206"/>
                  </a:lnTo>
                  <a:lnTo>
                    <a:pt x="67" y="204"/>
                  </a:lnTo>
                  <a:lnTo>
                    <a:pt x="72" y="202"/>
                  </a:lnTo>
                  <a:lnTo>
                    <a:pt x="76" y="200"/>
                  </a:lnTo>
                  <a:lnTo>
                    <a:pt x="80" y="200"/>
                  </a:lnTo>
                  <a:lnTo>
                    <a:pt x="84" y="198"/>
                  </a:lnTo>
                  <a:lnTo>
                    <a:pt x="87" y="198"/>
                  </a:lnTo>
                  <a:lnTo>
                    <a:pt x="89" y="196"/>
                  </a:lnTo>
                  <a:lnTo>
                    <a:pt x="93" y="196"/>
                  </a:lnTo>
                  <a:lnTo>
                    <a:pt x="97" y="194"/>
                  </a:lnTo>
                  <a:lnTo>
                    <a:pt x="101" y="192"/>
                  </a:lnTo>
                  <a:lnTo>
                    <a:pt x="105" y="190"/>
                  </a:lnTo>
                  <a:lnTo>
                    <a:pt x="108" y="190"/>
                  </a:lnTo>
                  <a:lnTo>
                    <a:pt x="112" y="189"/>
                  </a:lnTo>
                  <a:lnTo>
                    <a:pt x="116" y="189"/>
                  </a:lnTo>
                  <a:lnTo>
                    <a:pt x="118" y="187"/>
                  </a:lnTo>
                  <a:lnTo>
                    <a:pt x="122" y="185"/>
                  </a:lnTo>
                  <a:lnTo>
                    <a:pt x="125" y="183"/>
                  </a:lnTo>
                  <a:lnTo>
                    <a:pt x="129" y="183"/>
                  </a:lnTo>
                  <a:lnTo>
                    <a:pt x="131" y="181"/>
                  </a:lnTo>
                  <a:lnTo>
                    <a:pt x="135" y="179"/>
                  </a:lnTo>
                  <a:lnTo>
                    <a:pt x="139" y="177"/>
                  </a:lnTo>
                  <a:lnTo>
                    <a:pt x="143" y="175"/>
                  </a:lnTo>
                  <a:lnTo>
                    <a:pt x="148" y="171"/>
                  </a:lnTo>
                  <a:lnTo>
                    <a:pt x="156" y="168"/>
                  </a:lnTo>
                  <a:lnTo>
                    <a:pt x="160" y="164"/>
                  </a:lnTo>
                  <a:lnTo>
                    <a:pt x="163" y="162"/>
                  </a:lnTo>
                  <a:lnTo>
                    <a:pt x="165" y="160"/>
                  </a:lnTo>
                  <a:lnTo>
                    <a:pt x="169" y="158"/>
                  </a:lnTo>
                  <a:lnTo>
                    <a:pt x="175" y="152"/>
                  </a:lnTo>
                  <a:lnTo>
                    <a:pt x="181" y="147"/>
                  </a:lnTo>
                  <a:lnTo>
                    <a:pt x="186" y="141"/>
                  </a:lnTo>
                  <a:lnTo>
                    <a:pt x="192" y="135"/>
                  </a:lnTo>
                  <a:lnTo>
                    <a:pt x="196" y="130"/>
                  </a:lnTo>
                  <a:lnTo>
                    <a:pt x="202" y="124"/>
                  </a:lnTo>
                  <a:lnTo>
                    <a:pt x="205" y="116"/>
                  </a:lnTo>
                  <a:lnTo>
                    <a:pt x="209" y="111"/>
                  </a:lnTo>
                  <a:lnTo>
                    <a:pt x="211" y="107"/>
                  </a:lnTo>
                  <a:lnTo>
                    <a:pt x="213" y="105"/>
                  </a:lnTo>
                  <a:lnTo>
                    <a:pt x="215" y="101"/>
                  </a:lnTo>
                  <a:lnTo>
                    <a:pt x="217" y="97"/>
                  </a:lnTo>
                  <a:lnTo>
                    <a:pt x="221" y="90"/>
                  </a:lnTo>
                  <a:lnTo>
                    <a:pt x="224" y="84"/>
                  </a:lnTo>
                  <a:lnTo>
                    <a:pt x="226" y="78"/>
                  </a:lnTo>
                  <a:lnTo>
                    <a:pt x="230" y="71"/>
                  </a:lnTo>
                  <a:lnTo>
                    <a:pt x="232" y="65"/>
                  </a:lnTo>
                  <a:lnTo>
                    <a:pt x="236" y="59"/>
                  </a:lnTo>
                  <a:lnTo>
                    <a:pt x="238" y="52"/>
                  </a:lnTo>
                  <a:lnTo>
                    <a:pt x="240" y="46"/>
                  </a:lnTo>
                  <a:lnTo>
                    <a:pt x="241" y="40"/>
                  </a:lnTo>
                  <a:lnTo>
                    <a:pt x="243" y="36"/>
                  </a:lnTo>
                  <a:lnTo>
                    <a:pt x="243" y="31"/>
                  </a:lnTo>
                  <a:lnTo>
                    <a:pt x="245" y="25"/>
                  </a:lnTo>
                  <a:lnTo>
                    <a:pt x="247" y="21"/>
                  </a:lnTo>
                  <a:lnTo>
                    <a:pt x="249" y="17"/>
                  </a:lnTo>
                  <a:lnTo>
                    <a:pt x="249" y="14"/>
                  </a:lnTo>
                  <a:lnTo>
                    <a:pt x="251" y="10"/>
                  </a:lnTo>
                  <a:lnTo>
                    <a:pt x="251" y="6"/>
                  </a:lnTo>
                  <a:lnTo>
                    <a:pt x="253" y="4"/>
                  </a:lnTo>
                  <a:lnTo>
                    <a:pt x="253" y="0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19" y="74"/>
                  </a:lnTo>
                  <a:lnTo>
                    <a:pt x="319" y="78"/>
                  </a:lnTo>
                  <a:lnTo>
                    <a:pt x="317" y="86"/>
                  </a:lnTo>
                  <a:lnTo>
                    <a:pt x="316" y="88"/>
                  </a:lnTo>
                  <a:lnTo>
                    <a:pt x="314" y="92"/>
                  </a:lnTo>
                  <a:lnTo>
                    <a:pt x="312" y="95"/>
                  </a:lnTo>
                  <a:lnTo>
                    <a:pt x="312" y="101"/>
                  </a:lnTo>
                  <a:lnTo>
                    <a:pt x="310" y="105"/>
                  </a:lnTo>
                  <a:lnTo>
                    <a:pt x="308" y="109"/>
                  </a:lnTo>
                  <a:lnTo>
                    <a:pt x="304" y="114"/>
                  </a:lnTo>
                  <a:lnTo>
                    <a:pt x="302" y="120"/>
                  </a:lnTo>
                  <a:lnTo>
                    <a:pt x="300" y="126"/>
                  </a:lnTo>
                  <a:lnTo>
                    <a:pt x="297" y="130"/>
                  </a:lnTo>
                  <a:lnTo>
                    <a:pt x="295" y="135"/>
                  </a:lnTo>
                  <a:lnTo>
                    <a:pt x="291" y="141"/>
                  </a:lnTo>
                  <a:lnTo>
                    <a:pt x="287" y="147"/>
                  </a:lnTo>
                  <a:lnTo>
                    <a:pt x="283" y="152"/>
                  </a:lnTo>
                  <a:lnTo>
                    <a:pt x="279" y="158"/>
                  </a:lnTo>
                  <a:lnTo>
                    <a:pt x="276" y="164"/>
                  </a:lnTo>
                  <a:lnTo>
                    <a:pt x="272" y="169"/>
                  </a:lnTo>
                  <a:lnTo>
                    <a:pt x="266" y="175"/>
                  </a:lnTo>
                  <a:lnTo>
                    <a:pt x="262" y="181"/>
                  </a:lnTo>
                  <a:lnTo>
                    <a:pt x="259" y="189"/>
                  </a:lnTo>
                  <a:lnTo>
                    <a:pt x="253" y="192"/>
                  </a:lnTo>
                  <a:lnTo>
                    <a:pt x="247" y="198"/>
                  </a:lnTo>
                  <a:lnTo>
                    <a:pt x="241" y="204"/>
                  </a:lnTo>
                  <a:lnTo>
                    <a:pt x="236" y="209"/>
                  </a:lnTo>
                  <a:lnTo>
                    <a:pt x="232" y="211"/>
                  </a:lnTo>
                  <a:lnTo>
                    <a:pt x="230" y="213"/>
                  </a:lnTo>
                  <a:lnTo>
                    <a:pt x="226" y="215"/>
                  </a:lnTo>
                  <a:lnTo>
                    <a:pt x="222" y="219"/>
                  </a:lnTo>
                  <a:lnTo>
                    <a:pt x="219" y="221"/>
                  </a:lnTo>
                  <a:lnTo>
                    <a:pt x="217" y="223"/>
                  </a:lnTo>
                  <a:lnTo>
                    <a:pt x="213" y="227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202" y="232"/>
                  </a:lnTo>
                  <a:lnTo>
                    <a:pt x="198" y="234"/>
                  </a:lnTo>
                  <a:lnTo>
                    <a:pt x="194" y="236"/>
                  </a:lnTo>
                  <a:lnTo>
                    <a:pt x="190" y="238"/>
                  </a:lnTo>
                  <a:lnTo>
                    <a:pt x="186" y="242"/>
                  </a:lnTo>
                  <a:lnTo>
                    <a:pt x="183" y="244"/>
                  </a:lnTo>
                  <a:lnTo>
                    <a:pt x="181" y="246"/>
                  </a:lnTo>
                  <a:lnTo>
                    <a:pt x="177" y="247"/>
                  </a:lnTo>
                  <a:lnTo>
                    <a:pt x="173" y="247"/>
                  </a:lnTo>
                  <a:lnTo>
                    <a:pt x="169" y="251"/>
                  </a:lnTo>
                  <a:lnTo>
                    <a:pt x="165" y="251"/>
                  </a:lnTo>
                  <a:lnTo>
                    <a:pt x="162" y="253"/>
                  </a:lnTo>
                  <a:lnTo>
                    <a:pt x="158" y="255"/>
                  </a:lnTo>
                  <a:lnTo>
                    <a:pt x="154" y="257"/>
                  </a:lnTo>
                  <a:lnTo>
                    <a:pt x="150" y="259"/>
                  </a:lnTo>
                  <a:lnTo>
                    <a:pt x="148" y="261"/>
                  </a:lnTo>
                  <a:lnTo>
                    <a:pt x="144" y="263"/>
                  </a:lnTo>
                  <a:lnTo>
                    <a:pt x="141" y="265"/>
                  </a:lnTo>
                  <a:lnTo>
                    <a:pt x="137" y="266"/>
                  </a:lnTo>
                  <a:lnTo>
                    <a:pt x="129" y="268"/>
                  </a:lnTo>
                  <a:lnTo>
                    <a:pt x="124" y="272"/>
                  </a:lnTo>
                  <a:lnTo>
                    <a:pt x="120" y="272"/>
                  </a:lnTo>
                  <a:lnTo>
                    <a:pt x="116" y="274"/>
                  </a:lnTo>
                  <a:lnTo>
                    <a:pt x="114" y="274"/>
                  </a:lnTo>
                  <a:lnTo>
                    <a:pt x="110" y="276"/>
                  </a:lnTo>
                  <a:lnTo>
                    <a:pt x="105" y="278"/>
                  </a:lnTo>
                  <a:lnTo>
                    <a:pt x="99" y="280"/>
                  </a:lnTo>
                  <a:lnTo>
                    <a:pt x="93" y="282"/>
                  </a:lnTo>
                  <a:lnTo>
                    <a:pt x="87" y="284"/>
                  </a:lnTo>
                  <a:lnTo>
                    <a:pt x="84" y="285"/>
                  </a:lnTo>
                  <a:lnTo>
                    <a:pt x="80" y="287"/>
                  </a:lnTo>
                  <a:lnTo>
                    <a:pt x="74" y="289"/>
                  </a:lnTo>
                  <a:lnTo>
                    <a:pt x="72" y="289"/>
                  </a:lnTo>
                  <a:lnTo>
                    <a:pt x="68" y="289"/>
                  </a:lnTo>
                  <a:lnTo>
                    <a:pt x="67" y="291"/>
                  </a:lnTo>
                  <a:lnTo>
                    <a:pt x="63" y="293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73" name="Freeform 10"/>
            <p:cNvSpPr>
              <a:spLocks/>
            </p:cNvSpPr>
            <p:nvPr/>
          </p:nvSpPr>
          <p:spPr bwMode="auto">
            <a:xfrm flipV="1">
              <a:off x="1629" y="1955"/>
              <a:ext cx="161" cy="145"/>
            </a:xfrm>
            <a:custGeom>
              <a:avLst/>
              <a:gdLst>
                <a:gd name="T0" fmla="*/ 4 w 321"/>
                <a:gd name="T1" fmla="*/ 211 h 291"/>
                <a:gd name="T2" fmla="*/ 11 w 321"/>
                <a:gd name="T3" fmla="*/ 211 h 291"/>
                <a:gd name="T4" fmla="*/ 25 w 321"/>
                <a:gd name="T5" fmla="*/ 209 h 291"/>
                <a:gd name="T6" fmla="*/ 42 w 321"/>
                <a:gd name="T7" fmla="*/ 207 h 291"/>
                <a:gd name="T8" fmla="*/ 53 w 321"/>
                <a:gd name="T9" fmla="*/ 205 h 291"/>
                <a:gd name="T10" fmla="*/ 66 w 321"/>
                <a:gd name="T11" fmla="*/ 204 h 291"/>
                <a:gd name="T12" fmla="*/ 80 w 321"/>
                <a:gd name="T13" fmla="*/ 200 h 291"/>
                <a:gd name="T14" fmla="*/ 89 w 321"/>
                <a:gd name="T15" fmla="*/ 196 h 291"/>
                <a:gd name="T16" fmla="*/ 101 w 321"/>
                <a:gd name="T17" fmla="*/ 194 h 291"/>
                <a:gd name="T18" fmla="*/ 112 w 321"/>
                <a:gd name="T19" fmla="*/ 188 h 291"/>
                <a:gd name="T20" fmla="*/ 122 w 321"/>
                <a:gd name="T21" fmla="*/ 186 h 291"/>
                <a:gd name="T22" fmla="*/ 133 w 321"/>
                <a:gd name="T23" fmla="*/ 181 h 291"/>
                <a:gd name="T24" fmla="*/ 144 w 321"/>
                <a:gd name="T25" fmla="*/ 175 h 291"/>
                <a:gd name="T26" fmla="*/ 163 w 321"/>
                <a:gd name="T27" fmla="*/ 162 h 291"/>
                <a:gd name="T28" fmla="*/ 180 w 321"/>
                <a:gd name="T29" fmla="*/ 146 h 291"/>
                <a:gd name="T30" fmla="*/ 196 w 321"/>
                <a:gd name="T31" fmla="*/ 127 h 291"/>
                <a:gd name="T32" fmla="*/ 209 w 321"/>
                <a:gd name="T33" fmla="*/ 110 h 291"/>
                <a:gd name="T34" fmla="*/ 215 w 321"/>
                <a:gd name="T35" fmla="*/ 99 h 291"/>
                <a:gd name="T36" fmla="*/ 224 w 321"/>
                <a:gd name="T37" fmla="*/ 84 h 291"/>
                <a:gd name="T38" fmla="*/ 234 w 321"/>
                <a:gd name="T39" fmla="*/ 65 h 291"/>
                <a:gd name="T40" fmla="*/ 239 w 321"/>
                <a:gd name="T41" fmla="*/ 46 h 291"/>
                <a:gd name="T42" fmla="*/ 245 w 321"/>
                <a:gd name="T43" fmla="*/ 30 h 291"/>
                <a:gd name="T44" fmla="*/ 251 w 321"/>
                <a:gd name="T45" fmla="*/ 17 h 291"/>
                <a:gd name="T46" fmla="*/ 253 w 321"/>
                <a:gd name="T47" fmla="*/ 8 h 291"/>
                <a:gd name="T48" fmla="*/ 255 w 321"/>
                <a:gd name="T49" fmla="*/ 0 h 291"/>
                <a:gd name="T50" fmla="*/ 319 w 321"/>
                <a:gd name="T51" fmla="*/ 72 h 291"/>
                <a:gd name="T52" fmla="*/ 315 w 321"/>
                <a:gd name="T53" fmla="*/ 88 h 291"/>
                <a:gd name="T54" fmla="*/ 312 w 321"/>
                <a:gd name="T55" fmla="*/ 99 h 291"/>
                <a:gd name="T56" fmla="*/ 304 w 321"/>
                <a:gd name="T57" fmla="*/ 112 h 291"/>
                <a:gd name="T58" fmla="*/ 296 w 321"/>
                <a:gd name="T59" fmla="*/ 129 h 291"/>
                <a:gd name="T60" fmla="*/ 287 w 321"/>
                <a:gd name="T61" fmla="*/ 146 h 291"/>
                <a:gd name="T62" fmla="*/ 275 w 321"/>
                <a:gd name="T63" fmla="*/ 164 h 291"/>
                <a:gd name="T64" fmla="*/ 262 w 321"/>
                <a:gd name="T65" fmla="*/ 181 h 291"/>
                <a:gd name="T66" fmla="*/ 247 w 321"/>
                <a:gd name="T67" fmla="*/ 198 h 291"/>
                <a:gd name="T68" fmla="*/ 232 w 321"/>
                <a:gd name="T69" fmla="*/ 211 h 291"/>
                <a:gd name="T70" fmla="*/ 222 w 321"/>
                <a:gd name="T71" fmla="*/ 219 h 291"/>
                <a:gd name="T72" fmla="*/ 213 w 321"/>
                <a:gd name="T73" fmla="*/ 226 h 291"/>
                <a:gd name="T74" fmla="*/ 201 w 321"/>
                <a:gd name="T75" fmla="*/ 232 h 291"/>
                <a:gd name="T76" fmla="*/ 192 w 321"/>
                <a:gd name="T77" fmla="*/ 240 h 291"/>
                <a:gd name="T78" fmla="*/ 180 w 321"/>
                <a:gd name="T79" fmla="*/ 245 h 291"/>
                <a:gd name="T80" fmla="*/ 169 w 321"/>
                <a:gd name="T81" fmla="*/ 249 h 291"/>
                <a:gd name="T82" fmla="*/ 160 w 321"/>
                <a:gd name="T83" fmla="*/ 255 h 291"/>
                <a:gd name="T84" fmla="*/ 148 w 321"/>
                <a:gd name="T85" fmla="*/ 261 h 291"/>
                <a:gd name="T86" fmla="*/ 137 w 321"/>
                <a:gd name="T87" fmla="*/ 264 h 291"/>
                <a:gd name="T88" fmla="*/ 122 w 321"/>
                <a:gd name="T89" fmla="*/ 272 h 291"/>
                <a:gd name="T90" fmla="*/ 110 w 321"/>
                <a:gd name="T91" fmla="*/ 276 h 291"/>
                <a:gd name="T92" fmla="*/ 93 w 321"/>
                <a:gd name="T93" fmla="*/ 281 h 291"/>
                <a:gd name="T94" fmla="*/ 80 w 321"/>
                <a:gd name="T95" fmla="*/ 285 h 291"/>
                <a:gd name="T96" fmla="*/ 68 w 321"/>
                <a:gd name="T97" fmla="*/ 289 h 291"/>
                <a:gd name="T98" fmla="*/ 63 w 321"/>
                <a:gd name="T99" fmla="*/ 291 h 2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1"/>
                <a:gd name="T151" fmla="*/ 0 h 291"/>
                <a:gd name="T152" fmla="*/ 321 w 321"/>
                <a:gd name="T153" fmla="*/ 291 h 2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1" h="291">
                  <a:moveTo>
                    <a:pt x="0" y="211"/>
                  </a:moveTo>
                  <a:lnTo>
                    <a:pt x="0" y="211"/>
                  </a:lnTo>
                  <a:lnTo>
                    <a:pt x="4" y="211"/>
                  </a:lnTo>
                  <a:lnTo>
                    <a:pt x="6" y="211"/>
                  </a:lnTo>
                  <a:lnTo>
                    <a:pt x="9" y="211"/>
                  </a:lnTo>
                  <a:lnTo>
                    <a:pt x="11" y="211"/>
                  </a:lnTo>
                  <a:lnTo>
                    <a:pt x="17" y="211"/>
                  </a:lnTo>
                  <a:lnTo>
                    <a:pt x="21" y="211"/>
                  </a:lnTo>
                  <a:lnTo>
                    <a:pt x="25" y="209"/>
                  </a:lnTo>
                  <a:lnTo>
                    <a:pt x="30" y="209"/>
                  </a:lnTo>
                  <a:lnTo>
                    <a:pt x="36" y="209"/>
                  </a:lnTo>
                  <a:lnTo>
                    <a:pt x="42" y="207"/>
                  </a:lnTo>
                  <a:lnTo>
                    <a:pt x="47" y="207"/>
                  </a:lnTo>
                  <a:lnTo>
                    <a:pt x="49" y="207"/>
                  </a:lnTo>
                  <a:lnTo>
                    <a:pt x="53" y="205"/>
                  </a:lnTo>
                  <a:lnTo>
                    <a:pt x="57" y="205"/>
                  </a:lnTo>
                  <a:lnTo>
                    <a:pt x="61" y="205"/>
                  </a:lnTo>
                  <a:lnTo>
                    <a:pt x="66" y="204"/>
                  </a:lnTo>
                  <a:lnTo>
                    <a:pt x="74" y="202"/>
                  </a:lnTo>
                  <a:lnTo>
                    <a:pt x="76" y="200"/>
                  </a:lnTo>
                  <a:lnTo>
                    <a:pt x="80" y="200"/>
                  </a:lnTo>
                  <a:lnTo>
                    <a:pt x="83" y="200"/>
                  </a:lnTo>
                  <a:lnTo>
                    <a:pt x="87" y="198"/>
                  </a:lnTo>
                  <a:lnTo>
                    <a:pt x="89" y="196"/>
                  </a:lnTo>
                  <a:lnTo>
                    <a:pt x="93" y="196"/>
                  </a:lnTo>
                  <a:lnTo>
                    <a:pt x="97" y="194"/>
                  </a:lnTo>
                  <a:lnTo>
                    <a:pt x="101" y="194"/>
                  </a:lnTo>
                  <a:lnTo>
                    <a:pt x="104" y="192"/>
                  </a:lnTo>
                  <a:lnTo>
                    <a:pt x="108" y="192"/>
                  </a:lnTo>
                  <a:lnTo>
                    <a:pt x="112" y="188"/>
                  </a:lnTo>
                  <a:lnTo>
                    <a:pt x="116" y="188"/>
                  </a:lnTo>
                  <a:lnTo>
                    <a:pt x="120" y="186"/>
                  </a:lnTo>
                  <a:lnTo>
                    <a:pt x="122" y="186"/>
                  </a:lnTo>
                  <a:lnTo>
                    <a:pt x="125" y="184"/>
                  </a:lnTo>
                  <a:lnTo>
                    <a:pt x="129" y="183"/>
                  </a:lnTo>
                  <a:lnTo>
                    <a:pt x="133" y="181"/>
                  </a:lnTo>
                  <a:lnTo>
                    <a:pt x="137" y="179"/>
                  </a:lnTo>
                  <a:lnTo>
                    <a:pt x="141" y="177"/>
                  </a:lnTo>
                  <a:lnTo>
                    <a:pt x="144" y="175"/>
                  </a:lnTo>
                  <a:lnTo>
                    <a:pt x="150" y="171"/>
                  </a:lnTo>
                  <a:lnTo>
                    <a:pt x="156" y="167"/>
                  </a:lnTo>
                  <a:lnTo>
                    <a:pt x="163" y="162"/>
                  </a:lnTo>
                  <a:lnTo>
                    <a:pt x="169" y="158"/>
                  </a:lnTo>
                  <a:lnTo>
                    <a:pt x="175" y="152"/>
                  </a:lnTo>
                  <a:lnTo>
                    <a:pt x="180" y="146"/>
                  </a:lnTo>
                  <a:lnTo>
                    <a:pt x="184" y="141"/>
                  </a:lnTo>
                  <a:lnTo>
                    <a:pt x="190" y="135"/>
                  </a:lnTo>
                  <a:lnTo>
                    <a:pt x="196" y="127"/>
                  </a:lnTo>
                  <a:lnTo>
                    <a:pt x="199" y="122"/>
                  </a:lnTo>
                  <a:lnTo>
                    <a:pt x="203" y="116"/>
                  </a:lnTo>
                  <a:lnTo>
                    <a:pt x="209" y="110"/>
                  </a:lnTo>
                  <a:lnTo>
                    <a:pt x="211" y="107"/>
                  </a:lnTo>
                  <a:lnTo>
                    <a:pt x="213" y="103"/>
                  </a:lnTo>
                  <a:lnTo>
                    <a:pt x="215" y="99"/>
                  </a:lnTo>
                  <a:lnTo>
                    <a:pt x="217" y="97"/>
                  </a:lnTo>
                  <a:lnTo>
                    <a:pt x="220" y="89"/>
                  </a:lnTo>
                  <a:lnTo>
                    <a:pt x="224" y="84"/>
                  </a:lnTo>
                  <a:lnTo>
                    <a:pt x="226" y="76"/>
                  </a:lnTo>
                  <a:lnTo>
                    <a:pt x="230" y="70"/>
                  </a:lnTo>
                  <a:lnTo>
                    <a:pt x="234" y="65"/>
                  </a:lnTo>
                  <a:lnTo>
                    <a:pt x="236" y="59"/>
                  </a:lnTo>
                  <a:lnTo>
                    <a:pt x="237" y="51"/>
                  </a:lnTo>
                  <a:lnTo>
                    <a:pt x="239" y="46"/>
                  </a:lnTo>
                  <a:lnTo>
                    <a:pt x="241" y="40"/>
                  </a:lnTo>
                  <a:lnTo>
                    <a:pt x="243" y="36"/>
                  </a:lnTo>
                  <a:lnTo>
                    <a:pt x="245" y="30"/>
                  </a:lnTo>
                  <a:lnTo>
                    <a:pt x="247" y="25"/>
                  </a:lnTo>
                  <a:lnTo>
                    <a:pt x="249" y="21"/>
                  </a:lnTo>
                  <a:lnTo>
                    <a:pt x="251" y="17"/>
                  </a:lnTo>
                  <a:lnTo>
                    <a:pt x="251" y="13"/>
                  </a:lnTo>
                  <a:lnTo>
                    <a:pt x="251" y="10"/>
                  </a:lnTo>
                  <a:lnTo>
                    <a:pt x="253" y="8"/>
                  </a:lnTo>
                  <a:lnTo>
                    <a:pt x="253" y="6"/>
                  </a:lnTo>
                  <a:lnTo>
                    <a:pt x="255" y="2"/>
                  </a:lnTo>
                  <a:lnTo>
                    <a:pt x="255" y="0"/>
                  </a:lnTo>
                  <a:lnTo>
                    <a:pt x="321" y="70"/>
                  </a:lnTo>
                  <a:lnTo>
                    <a:pt x="319" y="72"/>
                  </a:lnTo>
                  <a:lnTo>
                    <a:pt x="317" y="78"/>
                  </a:lnTo>
                  <a:lnTo>
                    <a:pt x="317" y="84"/>
                  </a:lnTo>
                  <a:lnTo>
                    <a:pt x="315" y="88"/>
                  </a:lnTo>
                  <a:lnTo>
                    <a:pt x="313" y="89"/>
                  </a:lnTo>
                  <a:lnTo>
                    <a:pt x="312" y="93"/>
                  </a:lnTo>
                  <a:lnTo>
                    <a:pt x="312" y="99"/>
                  </a:lnTo>
                  <a:lnTo>
                    <a:pt x="310" y="103"/>
                  </a:lnTo>
                  <a:lnTo>
                    <a:pt x="308" y="108"/>
                  </a:lnTo>
                  <a:lnTo>
                    <a:pt x="304" y="112"/>
                  </a:lnTo>
                  <a:lnTo>
                    <a:pt x="302" y="118"/>
                  </a:lnTo>
                  <a:lnTo>
                    <a:pt x="300" y="124"/>
                  </a:lnTo>
                  <a:lnTo>
                    <a:pt x="296" y="129"/>
                  </a:lnTo>
                  <a:lnTo>
                    <a:pt x="294" y="135"/>
                  </a:lnTo>
                  <a:lnTo>
                    <a:pt x="291" y="141"/>
                  </a:lnTo>
                  <a:lnTo>
                    <a:pt x="287" y="146"/>
                  </a:lnTo>
                  <a:lnTo>
                    <a:pt x="283" y="150"/>
                  </a:lnTo>
                  <a:lnTo>
                    <a:pt x="279" y="158"/>
                  </a:lnTo>
                  <a:lnTo>
                    <a:pt x="275" y="164"/>
                  </a:lnTo>
                  <a:lnTo>
                    <a:pt x="272" y="169"/>
                  </a:lnTo>
                  <a:lnTo>
                    <a:pt x="266" y="175"/>
                  </a:lnTo>
                  <a:lnTo>
                    <a:pt x="262" y="181"/>
                  </a:lnTo>
                  <a:lnTo>
                    <a:pt x="258" y="186"/>
                  </a:lnTo>
                  <a:lnTo>
                    <a:pt x="253" y="192"/>
                  </a:lnTo>
                  <a:lnTo>
                    <a:pt x="247" y="198"/>
                  </a:lnTo>
                  <a:lnTo>
                    <a:pt x="241" y="204"/>
                  </a:lnTo>
                  <a:lnTo>
                    <a:pt x="236" y="209"/>
                  </a:lnTo>
                  <a:lnTo>
                    <a:pt x="232" y="211"/>
                  </a:lnTo>
                  <a:lnTo>
                    <a:pt x="230" y="213"/>
                  </a:lnTo>
                  <a:lnTo>
                    <a:pt x="226" y="217"/>
                  </a:lnTo>
                  <a:lnTo>
                    <a:pt x="222" y="219"/>
                  </a:lnTo>
                  <a:lnTo>
                    <a:pt x="218" y="221"/>
                  </a:lnTo>
                  <a:lnTo>
                    <a:pt x="217" y="224"/>
                  </a:lnTo>
                  <a:lnTo>
                    <a:pt x="213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201" y="232"/>
                  </a:lnTo>
                  <a:lnTo>
                    <a:pt x="198" y="234"/>
                  </a:lnTo>
                  <a:lnTo>
                    <a:pt x="196" y="238"/>
                  </a:lnTo>
                  <a:lnTo>
                    <a:pt x="192" y="240"/>
                  </a:lnTo>
                  <a:lnTo>
                    <a:pt x="188" y="242"/>
                  </a:lnTo>
                  <a:lnTo>
                    <a:pt x="184" y="243"/>
                  </a:lnTo>
                  <a:lnTo>
                    <a:pt x="180" y="245"/>
                  </a:lnTo>
                  <a:lnTo>
                    <a:pt x="177" y="247"/>
                  </a:lnTo>
                  <a:lnTo>
                    <a:pt x="173" y="249"/>
                  </a:lnTo>
                  <a:lnTo>
                    <a:pt x="169" y="249"/>
                  </a:lnTo>
                  <a:lnTo>
                    <a:pt x="165" y="253"/>
                  </a:lnTo>
                  <a:lnTo>
                    <a:pt x="163" y="253"/>
                  </a:lnTo>
                  <a:lnTo>
                    <a:pt x="160" y="255"/>
                  </a:lnTo>
                  <a:lnTo>
                    <a:pt x="156" y="257"/>
                  </a:lnTo>
                  <a:lnTo>
                    <a:pt x="152" y="259"/>
                  </a:lnTo>
                  <a:lnTo>
                    <a:pt x="148" y="261"/>
                  </a:lnTo>
                  <a:lnTo>
                    <a:pt x="144" y="262"/>
                  </a:lnTo>
                  <a:lnTo>
                    <a:pt x="141" y="262"/>
                  </a:lnTo>
                  <a:lnTo>
                    <a:pt x="137" y="264"/>
                  </a:lnTo>
                  <a:lnTo>
                    <a:pt x="131" y="268"/>
                  </a:lnTo>
                  <a:lnTo>
                    <a:pt x="125" y="272"/>
                  </a:lnTo>
                  <a:lnTo>
                    <a:pt x="122" y="272"/>
                  </a:lnTo>
                  <a:lnTo>
                    <a:pt x="118" y="272"/>
                  </a:lnTo>
                  <a:lnTo>
                    <a:pt x="114" y="274"/>
                  </a:lnTo>
                  <a:lnTo>
                    <a:pt x="110" y="276"/>
                  </a:lnTo>
                  <a:lnTo>
                    <a:pt x="104" y="278"/>
                  </a:lnTo>
                  <a:lnTo>
                    <a:pt x="99" y="280"/>
                  </a:lnTo>
                  <a:lnTo>
                    <a:pt x="93" y="281"/>
                  </a:lnTo>
                  <a:lnTo>
                    <a:pt x="87" y="283"/>
                  </a:lnTo>
                  <a:lnTo>
                    <a:pt x="83" y="283"/>
                  </a:lnTo>
                  <a:lnTo>
                    <a:pt x="80" y="285"/>
                  </a:lnTo>
                  <a:lnTo>
                    <a:pt x="76" y="287"/>
                  </a:lnTo>
                  <a:lnTo>
                    <a:pt x="72" y="287"/>
                  </a:lnTo>
                  <a:lnTo>
                    <a:pt x="68" y="289"/>
                  </a:lnTo>
                  <a:lnTo>
                    <a:pt x="66" y="289"/>
                  </a:lnTo>
                  <a:lnTo>
                    <a:pt x="63" y="29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74" name="Freeform 11"/>
            <p:cNvSpPr>
              <a:spLocks/>
            </p:cNvSpPr>
            <p:nvPr/>
          </p:nvSpPr>
          <p:spPr bwMode="auto">
            <a:xfrm flipV="1">
              <a:off x="1674" y="1905"/>
              <a:ext cx="162" cy="145"/>
            </a:xfrm>
            <a:custGeom>
              <a:avLst/>
              <a:gdLst>
                <a:gd name="T0" fmla="*/ 4 w 323"/>
                <a:gd name="T1" fmla="*/ 209 h 289"/>
                <a:gd name="T2" fmla="*/ 14 w 323"/>
                <a:gd name="T3" fmla="*/ 209 h 289"/>
                <a:gd name="T4" fmla="*/ 27 w 323"/>
                <a:gd name="T5" fmla="*/ 207 h 289"/>
                <a:gd name="T6" fmla="*/ 42 w 323"/>
                <a:gd name="T7" fmla="*/ 205 h 289"/>
                <a:gd name="T8" fmla="*/ 61 w 323"/>
                <a:gd name="T9" fmla="*/ 203 h 289"/>
                <a:gd name="T10" fmla="*/ 76 w 323"/>
                <a:gd name="T11" fmla="*/ 198 h 289"/>
                <a:gd name="T12" fmla="*/ 88 w 323"/>
                <a:gd name="T13" fmla="*/ 196 h 289"/>
                <a:gd name="T14" fmla="*/ 97 w 323"/>
                <a:gd name="T15" fmla="*/ 192 h 289"/>
                <a:gd name="T16" fmla="*/ 109 w 323"/>
                <a:gd name="T17" fmla="*/ 190 h 289"/>
                <a:gd name="T18" fmla="*/ 120 w 323"/>
                <a:gd name="T19" fmla="*/ 184 h 289"/>
                <a:gd name="T20" fmla="*/ 129 w 323"/>
                <a:gd name="T21" fmla="*/ 180 h 289"/>
                <a:gd name="T22" fmla="*/ 141 w 323"/>
                <a:gd name="T23" fmla="*/ 175 h 289"/>
                <a:gd name="T24" fmla="*/ 156 w 323"/>
                <a:gd name="T25" fmla="*/ 165 h 289"/>
                <a:gd name="T26" fmla="*/ 167 w 323"/>
                <a:gd name="T27" fmla="*/ 158 h 289"/>
                <a:gd name="T28" fmla="*/ 181 w 323"/>
                <a:gd name="T29" fmla="*/ 144 h 289"/>
                <a:gd name="T30" fmla="*/ 196 w 323"/>
                <a:gd name="T31" fmla="*/ 127 h 289"/>
                <a:gd name="T32" fmla="*/ 209 w 323"/>
                <a:gd name="T33" fmla="*/ 108 h 289"/>
                <a:gd name="T34" fmla="*/ 215 w 323"/>
                <a:gd name="T35" fmla="*/ 97 h 289"/>
                <a:gd name="T36" fmla="*/ 224 w 323"/>
                <a:gd name="T37" fmla="*/ 82 h 289"/>
                <a:gd name="T38" fmla="*/ 232 w 323"/>
                <a:gd name="T39" fmla="*/ 63 h 289"/>
                <a:gd name="T40" fmla="*/ 240 w 323"/>
                <a:gd name="T41" fmla="*/ 45 h 289"/>
                <a:gd name="T42" fmla="*/ 245 w 323"/>
                <a:gd name="T43" fmla="*/ 28 h 289"/>
                <a:gd name="T44" fmla="*/ 249 w 323"/>
                <a:gd name="T45" fmla="*/ 15 h 289"/>
                <a:gd name="T46" fmla="*/ 251 w 323"/>
                <a:gd name="T47" fmla="*/ 6 h 289"/>
                <a:gd name="T48" fmla="*/ 255 w 323"/>
                <a:gd name="T49" fmla="*/ 0 h 289"/>
                <a:gd name="T50" fmla="*/ 321 w 323"/>
                <a:gd name="T51" fmla="*/ 70 h 289"/>
                <a:gd name="T52" fmla="*/ 316 w 323"/>
                <a:gd name="T53" fmla="*/ 85 h 289"/>
                <a:gd name="T54" fmla="*/ 312 w 323"/>
                <a:gd name="T55" fmla="*/ 97 h 289"/>
                <a:gd name="T56" fmla="*/ 306 w 323"/>
                <a:gd name="T57" fmla="*/ 110 h 289"/>
                <a:gd name="T58" fmla="*/ 299 w 323"/>
                <a:gd name="T59" fmla="*/ 127 h 289"/>
                <a:gd name="T60" fmla="*/ 287 w 323"/>
                <a:gd name="T61" fmla="*/ 144 h 289"/>
                <a:gd name="T62" fmla="*/ 278 w 323"/>
                <a:gd name="T63" fmla="*/ 161 h 289"/>
                <a:gd name="T64" fmla="*/ 262 w 323"/>
                <a:gd name="T65" fmla="*/ 179 h 289"/>
                <a:gd name="T66" fmla="*/ 247 w 323"/>
                <a:gd name="T67" fmla="*/ 196 h 289"/>
                <a:gd name="T68" fmla="*/ 234 w 323"/>
                <a:gd name="T69" fmla="*/ 209 h 289"/>
                <a:gd name="T70" fmla="*/ 224 w 323"/>
                <a:gd name="T71" fmla="*/ 217 h 289"/>
                <a:gd name="T72" fmla="*/ 213 w 323"/>
                <a:gd name="T73" fmla="*/ 224 h 289"/>
                <a:gd name="T74" fmla="*/ 204 w 323"/>
                <a:gd name="T75" fmla="*/ 232 h 289"/>
                <a:gd name="T76" fmla="*/ 192 w 323"/>
                <a:gd name="T77" fmla="*/ 238 h 289"/>
                <a:gd name="T78" fmla="*/ 181 w 323"/>
                <a:gd name="T79" fmla="*/ 243 h 289"/>
                <a:gd name="T80" fmla="*/ 169 w 323"/>
                <a:gd name="T81" fmla="*/ 249 h 289"/>
                <a:gd name="T82" fmla="*/ 160 w 323"/>
                <a:gd name="T83" fmla="*/ 255 h 289"/>
                <a:gd name="T84" fmla="*/ 148 w 323"/>
                <a:gd name="T85" fmla="*/ 258 h 289"/>
                <a:gd name="T86" fmla="*/ 137 w 323"/>
                <a:gd name="T87" fmla="*/ 264 h 289"/>
                <a:gd name="T88" fmla="*/ 122 w 323"/>
                <a:gd name="T89" fmla="*/ 270 h 289"/>
                <a:gd name="T90" fmla="*/ 112 w 323"/>
                <a:gd name="T91" fmla="*/ 274 h 289"/>
                <a:gd name="T92" fmla="*/ 93 w 323"/>
                <a:gd name="T93" fmla="*/ 279 h 289"/>
                <a:gd name="T94" fmla="*/ 80 w 323"/>
                <a:gd name="T95" fmla="*/ 285 h 289"/>
                <a:gd name="T96" fmla="*/ 69 w 323"/>
                <a:gd name="T97" fmla="*/ 287 h 289"/>
                <a:gd name="T98" fmla="*/ 63 w 323"/>
                <a:gd name="T99" fmla="*/ 289 h 2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23"/>
                <a:gd name="T151" fmla="*/ 0 h 289"/>
                <a:gd name="T152" fmla="*/ 323 w 323"/>
                <a:gd name="T153" fmla="*/ 289 h 2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23" h="289">
                  <a:moveTo>
                    <a:pt x="0" y="209"/>
                  </a:moveTo>
                  <a:lnTo>
                    <a:pt x="0" y="209"/>
                  </a:lnTo>
                  <a:lnTo>
                    <a:pt x="4" y="209"/>
                  </a:lnTo>
                  <a:lnTo>
                    <a:pt x="6" y="209"/>
                  </a:lnTo>
                  <a:lnTo>
                    <a:pt x="10" y="209"/>
                  </a:lnTo>
                  <a:lnTo>
                    <a:pt x="14" y="209"/>
                  </a:lnTo>
                  <a:lnTo>
                    <a:pt x="17" y="209"/>
                  </a:lnTo>
                  <a:lnTo>
                    <a:pt x="21" y="209"/>
                  </a:lnTo>
                  <a:lnTo>
                    <a:pt x="27" y="207"/>
                  </a:lnTo>
                  <a:lnTo>
                    <a:pt x="31" y="207"/>
                  </a:lnTo>
                  <a:lnTo>
                    <a:pt x="36" y="207"/>
                  </a:lnTo>
                  <a:lnTo>
                    <a:pt x="42" y="205"/>
                  </a:lnTo>
                  <a:lnTo>
                    <a:pt x="48" y="205"/>
                  </a:lnTo>
                  <a:lnTo>
                    <a:pt x="55" y="203"/>
                  </a:lnTo>
                  <a:lnTo>
                    <a:pt x="61" y="203"/>
                  </a:lnTo>
                  <a:lnTo>
                    <a:pt x="67" y="201"/>
                  </a:lnTo>
                  <a:lnTo>
                    <a:pt x="74" y="199"/>
                  </a:lnTo>
                  <a:lnTo>
                    <a:pt x="76" y="198"/>
                  </a:lnTo>
                  <a:lnTo>
                    <a:pt x="80" y="198"/>
                  </a:lnTo>
                  <a:lnTo>
                    <a:pt x="84" y="198"/>
                  </a:lnTo>
                  <a:lnTo>
                    <a:pt x="88" y="196"/>
                  </a:lnTo>
                  <a:lnTo>
                    <a:pt x="91" y="194"/>
                  </a:lnTo>
                  <a:lnTo>
                    <a:pt x="93" y="194"/>
                  </a:lnTo>
                  <a:lnTo>
                    <a:pt x="97" y="192"/>
                  </a:lnTo>
                  <a:lnTo>
                    <a:pt x="101" y="192"/>
                  </a:lnTo>
                  <a:lnTo>
                    <a:pt x="105" y="190"/>
                  </a:lnTo>
                  <a:lnTo>
                    <a:pt x="109" y="190"/>
                  </a:lnTo>
                  <a:lnTo>
                    <a:pt x="112" y="188"/>
                  </a:lnTo>
                  <a:lnTo>
                    <a:pt x="116" y="186"/>
                  </a:lnTo>
                  <a:lnTo>
                    <a:pt x="120" y="184"/>
                  </a:lnTo>
                  <a:lnTo>
                    <a:pt x="124" y="184"/>
                  </a:lnTo>
                  <a:lnTo>
                    <a:pt x="126" y="182"/>
                  </a:lnTo>
                  <a:lnTo>
                    <a:pt x="129" y="180"/>
                  </a:lnTo>
                  <a:lnTo>
                    <a:pt x="133" y="179"/>
                  </a:lnTo>
                  <a:lnTo>
                    <a:pt x="137" y="177"/>
                  </a:lnTo>
                  <a:lnTo>
                    <a:pt x="141" y="175"/>
                  </a:lnTo>
                  <a:lnTo>
                    <a:pt x="145" y="173"/>
                  </a:lnTo>
                  <a:lnTo>
                    <a:pt x="150" y="169"/>
                  </a:lnTo>
                  <a:lnTo>
                    <a:pt x="156" y="165"/>
                  </a:lnTo>
                  <a:lnTo>
                    <a:pt x="160" y="163"/>
                  </a:lnTo>
                  <a:lnTo>
                    <a:pt x="164" y="160"/>
                  </a:lnTo>
                  <a:lnTo>
                    <a:pt x="167" y="158"/>
                  </a:lnTo>
                  <a:lnTo>
                    <a:pt x="169" y="156"/>
                  </a:lnTo>
                  <a:lnTo>
                    <a:pt x="175" y="150"/>
                  </a:lnTo>
                  <a:lnTo>
                    <a:pt x="181" y="144"/>
                  </a:lnTo>
                  <a:lnTo>
                    <a:pt x="186" y="139"/>
                  </a:lnTo>
                  <a:lnTo>
                    <a:pt x="190" y="133"/>
                  </a:lnTo>
                  <a:lnTo>
                    <a:pt x="196" y="127"/>
                  </a:lnTo>
                  <a:lnTo>
                    <a:pt x="200" y="120"/>
                  </a:lnTo>
                  <a:lnTo>
                    <a:pt x="205" y="114"/>
                  </a:lnTo>
                  <a:lnTo>
                    <a:pt x="209" y="108"/>
                  </a:lnTo>
                  <a:lnTo>
                    <a:pt x="211" y="104"/>
                  </a:lnTo>
                  <a:lnTo>
                    <a:pt x="213" y="101"/>
                  </a:lnTo>
                  <a:lnTo>
                    <a:pt x="215" y="97"/>
                  </a:lnTo>
                  <a:lnTo>
                    <a:pt x="217" y="95"/>
                  </a:lnTo>
                  <a:lnTo>
                    <a:pt x="221" y="87"/>
                  </a:lnTo>
                  <a:lnTo>
                    <a:pt x="224" y="82"/>
                  </a:lnTo>
                  <a:lnTo>
                    <a:pt x="226" y="74"/>
                  </a:lnTo>
                  <a:lnTo>
                    <a:pt x="228" y="68"/>
                  </a:lnTo>
                  <a:lnTo>
                    <a:pt x="232" y="63"/>
                  </a:lnTo>
                  <a:lnTo>
                    <a:pt x="236" y="57"/>
                  </a:lnTo>
                  <a:lnTo>
                    <a:pt x="238" y="51"/>
                  </a:lnTo>
                  <a:lnTo>
                    <a:pt x="240" y="45"/>
                  </a:lnTo>
                  <a:lnTo>
                    <a:pt x="242" y="40"/>
                  </a:lnTo>
                  <a:lnTo>
                    <a:pt x="243" y="34"/>
                  </a:lnTo>
                  <a:lnTo>
                    <a:pt x="245" y="28"/>
                  </a:lnTo>
                  <a:lnTo>
                    <a:pt x="245" y="25"/>
                  </a:lnTo>
                  <a:lnTo>
                    <a:pt x="247" y="19"/>
                  </a:lnTo>
                  <a:lnTo>
                    <a:pt x="249" y="15"/>
                  </a:lnTo>
                  <a:lnTo>
                    <a:pt x="249" y="11"/>
                  </a:lnTo>
                  <a:lnTo>
                    <a:pt x="251" y="7"/>
                  </a:lnTo>
                  <a:lnTo>
                    <a:pt x="251" y="6"/>
                  </a:lnTo>
                  <a:lnTo>
                    <a:pt x="253" y="4"/>
                  </a:lnTo>
                  <a:lnTo>
                    <a:pt x="253" y="0"/>
                  </a:lnTo>
                  <a:lnTo>
                    <a:pt x="255" y="0"/>
                  </a:lnTo>
                  <a:lnTo>
                    <a:pt x="323" y="68"/>
                  </a:lnTo>
                  <a:lnTo>
                    <a:pt x="321" y="68"/>
                  </a:lnTo>
                  <a:lnTo>
                    <a:pt x="321" y="70"/>
                  </a:lnTo>
                  <a:lnTo>
                    <a:pt x="319" y="76"/>
                  </a:lnTo>
                  <a:lnTo>
                    <a:pt x="318" y="82"/>
                  </a:lnTo>
                  <a:lnTo>
                    <a:pt x="316" y="85"/>
                  </a:lnTo>
                  <a:lnTo>
                    <a:pt x="316" y="87"/>
                  </a:lnTo>
                  <a:lnTo>
                    <a:pt x="314" y="91"/>
                  </a:lnTo>
                  <a:lnTo>
                    <a:pt x="312" y="97"/>
                  </a:lnTo>
                  <a:lnTo>
                    <a:pt x="310" y="101"/>
                  </a:lnTo>
                  <a:lnTo>
                    <a:pt x="308" y="106"/>
                  </a:lnTo>
                  <a:lnTo>
                    <a:pt x="306" y="110"/>
                  </a:lnTo>
                  <a:lnTo>
                    <a:pt x="304" y="116"/>
                  </a:lnTo>
                  <a:lnTo>
                    <a:pt x="300" y="122"/>
                  </a:lnTo>
                  <a:lnTo>
                    <a:pt x="299" y="127"/>
                  </a:lnTo>
                  <a:lnTo>
                    <a:pt x="295" y="133"/>
                  </a:lnTo>
                  <a:lnTo>
                    <a:pt x="291" y="139"/>
                  </a:lnTo>
                  <a:lnTo>
                    <a:pt x="287" y="144"/>
                  </a:lnTo>
                  <a:lnTo>
                    <a:pt x="283" y="150"/>
                  </a:lnTo>
                  <a:lnTo>
                    <a:pt x="281" y="156"/>
                  </a:lnTo>
                  <a:lnTo>
                    <a:pt x="278" y="161"/>
                  </a:lnTo>
                  <a:lnTo>
                    <a:pt x="272" y="167"/>
                  </a:lnTo>
                  <a:lnTo>
                    <a:pt x="268" y="173"/>
                  </a:lnTo>
                  <a:lnTo>
                    <a:pt x="262" y="179"/>
                  </a:lnTo>
                  <a:lnTo>
                    <a:pt x="259" y="186"/>
                  </a:lnTo>
                  <a:lnTo>
                    <a:pt x="253" y="190"/>
                  </a:lnTo>
                  <a:lnTo>
                    <a:pt x="247" y="196"/>
                  </a:lnTo>
                  <a:lnTo>
                    <a:pt x="243" y="201"/>
                  </a:lnTo>
                  <a:lnTo>
                    <a:pt x="238" y="209"/>
                  </a:lnTo>
                  <a:lnTo>
                    <a:pt x="234" y="209"/>
                  </a:lnTo>
                  <a:lnTo>
                    <a:pt x="230" y="213"/>
                  </a:lnTo>
                  <a:lnTo>
                    <a:pt x="226" y="215"/>
                  </a:lnTo>
                  <a:lnTo>
                    <a:pt x="224" y="217"/>
                  </a:lnTo>
                  <a:lnTo>
                    <a:pt x="221" y="220"/>
                  </a:lnTo>
                  <a:lnTo>
                    <a:pt x="217" y="222"/>
                  </a:lnTo>
                  <a:lnTo>
                    <a:pt x="213" y="224"/>
                  </a:lnTo>
                  <a:lnTo>
                    <a:pt x="209" y="228"/>
                  </a:lnTo>
                  <a:lnTo>
                    <a:pt x="207" y="228"/>
                  </a:lnTo>
                  <a:lnTo>
                    <a:pt x="204" y="232"/>
                  </a:lnTo>
                  <a:lnTo>
                    <a:pt x="200" y="234"/>
                  </a:lnTo>
                  <a:lnTo>
                    <a:pt x="196" y="236"/>
                  </a:lnTo>
                  <a:lnTo>
                    <a:pt x="192" y="238"/>
                  </a:lnTo>
                  <a:lnTo>
                    <a:pt x="188" y="239"/>
                  </a:lnTo>
                  <a:lnTo>
                    <a:pt x="185" y="241"/>
                  </a:lnTo>
                  <a:lnTo>
                    <a:pt x="181" y="243"/>
                  </a:lnTo>
                  <a:lnTo>
                    <a:pt x="177" y="245"/>
                  </a:lnTo>
                  <a:lnTo>
                    <a:pt x="173" y="247"/>
                  </a:lnTo>
                  <a:lnTo>
                    <a:pt x="169" y="249"/>
                  </a:lnTo>
                  <a:lnTo>
                    <a:pt x="167" y="251"/>
                  </a:lnTo>
                  <a:lnTo>
                    <a:pt x="164" y="253"/>
                  </a:lnTo>
                  <a:lnTo>
                    <a:pt x="160" y="255"/>
                  </a:lnTo>
                  <a:lnTo>
                    <a:pt x="156" y="257"/>
                  </a:lnTo>
                  <a:lnTo>
                    <a:pt x="152" y="258"/>
                  </a:lnTo>
                  <a:lnTo>
                    <a:pt x="148" y="258"/>
                  </a:lnTo>
                  <a:lnTo>
                    <a:pt x="145" y="260"/>
                  </a:lnTo>
                  <a:lnTo>
                    <a:pt x="141" y="262"/>
                  </a:lnTo>
                  <a:lnTo>
                    <a:pt x="137" y="264"/>
                  </a:lnTo>
                  <a:lnTo>
                    <a:pt x="131" y="266"/>
                  </a:lnTo>
                  <a:lnTo>
                    <a:pt x="126" y="270"/>
                  </a:lnTo>
                  <a:lnTo>
                    <a:pt x="122" y="270"/>
                  </a:lnTo>
                  <a:lnTo>
                    <a:pt x="118" y="272"/>
                  </a:lnTo>
                  <a:lnTo>
                    <a:pt x="114" y="272"/>
                  </a:lnTo>
                  <a:lnTo>
                    <a:pt x="112" y="274"/>
                  </a:lnTo>
                  <a:lnTo>
                    <a:pt x="105" y="276"/>
                  </a:lnTo>
                  <a:lnTo>
                    <a:pt x="99" y="277"/>
                  </a:lnTo>
                  <a:lnTo>
                    <a:pt x="93" y="279"/>
                  </a:lnTo>
                  <a:lnTo>
                    <a:pt x="90" y="281"/>
                  </a:lnTo>
                  <a:lnTo>
                    <a:pt x="84" y="283"/>
                  </a:lnTo>
                  <a:lnTo>
                    <a:pt x="80" y="285"/>
                  </a:lnTo>
                  <a:lnTo>
                    <a:pt x="76" y="285"/>
                  </a:lnTo>
                  <a:lnTo>
                    <a:pt x="72" y="287"/>
                  </a:lnTo>
                  <a:lnTo>
                    <a:pt x="69" y="287"/>
                  </a:lnTo>
                  <a:lnTo>
                    <a:pt x="67" y="289"/>
                  </a:lnTo>
                  <a:lnTo>
                    <a:pt x="63" y="289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75" name="Freeform 12"/>
            <p:cNvSpPr>
              <a:spLocks/>
            </p:cNvSpPr>
            <p:nvPr/>
          </p:nvSpPr>
          <p:spPr bwMode="auto">
            <a:xfrm>
              <a:off x="1226" y="2696"/>
              <a:ext cx="61" cy="78"/>
            </a:xfrm>
            <a:custGeom>
              <a:avLst/>
              <a:gdLst>
                <a:gd name="T0" fmla="*/ 15 w 61"/>
                <a:gd name="T1" fmla="*/ 10 h 78"/>
                <a:gd name="T2" fmla="*/ 0 w 61"/>
                <a:gd name="T3" fmla="*/ 78 h 78"/>
                <a:gd name="T4" fmla="*/ 58 w 61"/>
                <a:gd name="T5" fmla="*/ 45 h 78"/>
                <a:gd name="T6" fmla="*/ 61 w 61"/>
                <a:gd name="T7" fmla="*/ 25 h 78"/>
                <a:gd name="T8" fmla="*/ 49 w 61"/>
                <a:gd name="T9" fmla="*/ 10 h 78"/>
                <a:gd name="T10" fmla="*/ 37 w 61"/>
                <a:gd name="T11" fmla="*/ 1 h 78"/>
                <a:gd name="T12" fmla="*/ 25 w 61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1"/>
                <a:gd name="T22" fmla="*/ 0 h 78"/>
                <a:gd name="T23" fmla="*/ 61 w 61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1" h="78">
                  <a:moveTo>
                    <a:pt x="15" y="10"/>
                  </a:moveTo>
                  <a:lnTo>
                    <a:pt x="0" y="78"/>
                  </a:lnTo>
                  <a:lnTo>
                    <a:pt x="58" y="45"/>
                  </a:lnTo>
                  <a:lnTo>
                    <a:pt x="61" y="25"/>
                  </a:lnTo>
                  <a:lnTo>
                    <a:pt x="49" y="10"/>
                  </a:lnTo>
                  <a:lnTo>
                    <a:pt x="37" y="1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>
                <a:latin typeface="Times New Roman" pitchFamily="18" charset="0"/>
              </a:endParaRPr>
            </a:p>
          </p:txBody>
        </p:sp>
        <p:sp>
          <p:nvSpPr>
            <p:cNvPr id="40976" name="Freeform 13"/>
            <p:cNvSpPr>
              <a:spLocks/>
            </p:cNvSpPr>
            <p:nvPr/>
          </p:nvSpPr>
          <p:spPr bwMode="auto">
            <a:xfrm>
              <a:off x="1242" y="2696"/>
              <a:ext cx="54" cy="48"/>
            </a:xfrm>
            <a:custGeom>
              <a:avLst/>
              <a:gdLst>
                <a:gd name="T0" fmla="*/ 0 w 54"/>
                <a:gd name="T1" fmla="*/ 0 h 48"/>
                <a:gd name="T2" fmla="*/ 20 w 54"/>
                <a:gd name="T3" fmla="*/ 4 h 48"/>
                <a:gd name="T4" fmla="*/ 38 w 54"/>
                <a:gd name="T5" fmla="*/ 14 h 48"/>
                <a:gd name="T6" fmla="*/ 44 w 54"/>
                <a:gd name="T7" fmla="*/ 26 h 48"/>
                <a:gd name="T8" fmla="*/ 54 w 54"/>
                <a:gd name="T9" fmla="*/ 48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4"/>
                <a:gd name="T16" fmla="*/ 0 h 48"/>
                <a:gd name="T17" fmla="*/ 54 w 5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4" h="48">
                  <a:moveTo>
                    <a:pt x="0" y="0"/>
                  </a:moveTo>
                  <a:lnTo>
                    <a:pt x="20" y="4"/>
                  </a:lnTo>
                  <a:lnTo>
                    <a:pt x="38" y="14"/>
                  </a:lnTo>
                  <a:lnTo>
                    <a:pt x="44" y="26"/>
                  </a:lnTo>
                  <a:lnTo>
                    <a:pt x="54" y="48"/>
                  </a:lnTo>
                </a:path>
              </a:pathLst>
            </a:custGeom>
            <a:noFill/>
            <a:ln w="12700">
              <a:solidFill>
                <a:srgbClr val="66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600">
                <a:latin typeface="Times New Roman" pitchFamily="18" charset="0"/>
              </a:endParaRPr>
            </a:p>
          </p:txBody>
        </p:sp>
      </p:grpSp>
      <p:pic>
        <p:nvPicPr>
          <p:cNvPr id="40977" name="Picture 17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85847" flipV="1">
            <a:off x="2133600" y="0"/>
            <a:ext cx="154622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18" descr="daisie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84" y="5118461"/>
            <a:ext cx="2743200" cy="152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0" name="AutoShape 20"/>
          <p:cNvSpPr>
            <a:spLocks noChangeArrowheads="1"/>
          </p:cNvSpPr>
          <p:nvPr/>
        </p:nvSpPr>
        <p:spPr bwMode="auto">
          <a:xfrm>
            <a:off x="3505200" y="5181600"/>
            <a:ext cx="1001713" cy="1008063"/>
          </a:xfrm>
          <a:prstGeom prst="star16">
            <a:avLst>
              <a:gd name="adj" fmla="val 816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auto">
          <a:xfrm>
            <a:off x="3657600" y="762000"/>
            <a:ext cx="1001713" cy="1008063"/>
          </a:xfrm>
          <a:prstGeom prst="star16">
            <a:avLst>
              <a:gd name="adj" fmla="val 8162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AutoShape 22"/>
          <p:cNvSpPr>
            <a:spLocks noChangeArrowheads="1"/>
          </p:cNvSpPr>
          <p:nvPr/>
        </p:nvSpPr>
        <p:spPr bwMode="auto">
          <a:xfrm>
            <a:off x="7467600" y="609600"/>
            <a:ext cx="935038" cy="792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6172200" y="1143000"/>
            <a:ext cx="935038" cy="792163"/>
          </a:xfrm>
          <a:prstGeom prst="star16">
            <a:avLst>
              <a:gd name="adj" fmla="val 9255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AutoShape 24"/>
          <p:cNvSpPr>
            <a:spLocks noChangeArrowheads="1"/>
          </p:cNvSpPr>
          <p:nvPr/>
        </p:nvSpPr>
        <p:spPr bwMode="auto">
          <a:xfrm>
            <a:off x="7696200" y="1600200"/>
            <a:ext cx="785813" cy="765175"/>
          </a:xfrm>
          <a:prstGeom prst="star16">
            <a:avLst>
              <a:gd name="adj" fmla="val 4030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AutoShape 25"/>
          <p:cNvSpPr>
            <a:spLocks noChangeArrowheads="1"/>
          </p:cNvSpPr>
          <p:nvPr/>
        </p:nvSpPr>
        <p:spPr bwMode="auto">
          <a:xfrm>
            <a:off x="5029200" y="5257800"/>
            <a:ext cx="785813" cy="765175"/>
          </a:xfrm>
          <a:prstGeom prst="star16">
            <a:avLst>
              <a:gd name="adj" fmla="val 4030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6" name="AutoShape 26"/>
          <p:cNvSpPr>
            <a:spLocks noChangeArrowheads="1"/>
          </p:cNvSpPr>
          <p:nvPr/>
        </p:nvSpPr>
        <p:spPr bwMode="auto">
          <a:xfrm>
            <a:off x="5029200" y="762000"/>
            <a:ext cx="785813" cy="765175"/>
          </a:xfrm>
          <a:prstGeom prst="star16">
            <a:avLst>
              <a:gd name="adj" fmla="val 40301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7" name="Picture 27" descr="1012-002-45-1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46600"/>
            <a:ext cx="24384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53 0.0669 C -0.07361 0.04445 -0.07083 0.04005 -0.08524 0.03357 C -0.08819 0.03449 -0.09149 0.03449 -0.09427 0.03658 C -0.10052 0.04121 -0.10174 0.04792 -0.10573 0.05463 C -0.10972 0.06135 -0.11146 0.06204 -0.11701 0.0669 C -0.12187 0.08658 -0.12222 0.09723 -0.11701 0.11829 C -0.11146 0.0963 -0.11372 0.10649 -0.11024 0.08797 C -0.10625 0.10463 -0.09705 0.11343 -0.08976 0.12755 C -0.08663 0.13357 -0.08073 0.14561 -0.08073 0.14561 C -0.07552 0.13519 -0.07378 0.12732 -0.07153 0.11528 C -0.05365 0.13125 -0.07517 0.11019 -0.06024 0.13056 C -0.05556 0.13681 -0.04757 0.14375 -0.04201 0.14862 C -0.04132 0.14561 -0.04028 0.1426 -0.03976 0.13959 C -0.03872 0.13264 -0.04132 0.12338 -0.0375 0.11829 C -0.03524 0.11528 -0.03316 0.12477 -0.03073 0.12755 C -0.02205 0.13704 -0.01181 0.14699 -0.00122 0.15162 C 0.00278 0.14653 0.00556 0.14375 0.00799 0.13658 C 0.0099 0.13079 0.0125 0.11829 0.0125 0.11829 C 0.01892 0.13125 0.02431 0.14468 0.03073 0.15764 C 0.0349 0.15209 0.03958 0.14699 0.04201 0.13959 C 0.04392 0.1338 0.04653 0.1213 0.04653 0.1213 C 0.05781 0.12616 0.05365 0.1294 0.06024 0.1426 C 0.0625 0.13959 0.06528 0.13704 0.06701 0.13357 C 0.07396 0.11945 0.06302 0.12709 0.07622 0.1213 C 0.07708 0.12362 0.08177 0.14144 0.0875 0.13959 C 0.08976 0.13889 0.08924 0.13357 0.08976 0.13056 C 0.09063 0.12547 0.09132 0.12037 0.09201 0.11528 C 0.09132 0.10324 0.09306 0.09028 0.08976 0.07894 C 0.08872 0.075 0.08368 0.07709 0.08073 0.07593 C 0.06406 0.06945 0.06667 0.06737 0.04653 0.0669 C 0.00712 0.06598 -0.03212 0.0669 -0.07153 0.0669 Z " pathEditMode="relative" ptsTypes="fffffffffffffffffffffffffffffff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0" grpId="0" animBg="1"/>
      <p:bldP spid="40981" grpId="0" animBg="1"/>
      <p:bldP spid="40982" grpId="0" animBg="1"/>
      <p:bldP spid="40983" grpId="0" animBg="1"/>
      <p:bldP spid="40984" grpId="0" animBg="1"/>
      <p:bldP spid="40985" grpId="0" animBg="1"/>
      <p:bldP spid="409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 descr="4_726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27584" y="1372290"/>
            <a:ext cx="8077200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</a:rPr>
              <a:t>CHÂN THÀNH CẢM </a:t>
            </a:r>
            <a:r>
              <a:rPr lang="en-US" sz="5400" b="1" smtClean="0">
                <a:solidFill>
                  <a:srgbClr val="0000FF"/>
                </a:solidFill>
              </a:rPr>
              <a:t>ƠN </a:t>
            </a:r>
            <a:r>
              <a:rPr lang="en-US" sz="5400" b="1">
                <a:solidFill>
                  <a:srgbClr val="0000FF"/>
                </a:solidFill>
              </a:rPr>
              <a:t>THẦY CÔ CÙNG CÁC EM</a:t>
            </a:r>
            <a:r>
              <a:rPr lang="en-US" sz="5400" b="1"/>
              <a:t> </a:t>
            </a:r>
          </a:p>
          <a:p>
            <a:pPr>
              <a:spcBef>
                <a:spcPct val="50000"/>
              </a:spcBef>
            </a:pPr>
            <a:endParaRPr lang="en-US" sz="1400" b="1"/>
          </a:p>
        </p:txBody>
      </p:sp>
      <p:pic>
        <p:nvPicPr>
          <p:cNvPr id="4" name="Picture 27" descr="1012-002-45-104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861048"/>
            <a:ext cx="331236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7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6" dur="5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420061" y="6036772"/>
            <a:ext cx="774035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Bảng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5.1.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châu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lục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qua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</a:rPr>
              <a:t>năm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</a:rPr>
              <a:t>triệu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Arial" pitchFamily="34" charset="0"/>
              </a:rPr>
              <a:t>người</a:t>
            </a:r>
            <a:r>
              <a:rPr lang="en-US" sz="2000" b="1" i="1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070789"/>
              </p:ext>
            </p:extLst>
          </p:nvPr>
        </p:nvGraphicFramePr>
        <p:xfrm>
          <a:off x="18969" y="1138187"/>
          <a:ext cx="9144002" cy="4595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53"/>
                <a:gridCol w="959101"/>
                <a:gridCol w="1523676"/>
                <a:gridCol w="1523676"/>
                <a:gridCol w="1524648"/>
                <a:gridCol w="1524648"/>
              </a:tblGrid>
              <a:tr h="1280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Châu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lục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1950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2000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2002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2018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Tỉ lệ tăng tự nhiên ( %)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</a:rPr>
                        <a:t>Châu Á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1402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3638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3766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4583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</a:rPr>
                        <a:t>1,3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Âu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547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729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728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743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- 0.1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Đại Dương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13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30.4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32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41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1.0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Mĩ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339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829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850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910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1.4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Phi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221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784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839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1318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2.4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2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Toàn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thế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giới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2522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6055.4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6215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7444</a:t>
                      </a:r>
                      <a:endParaRPr lang="en-US" sz="2000" b="1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1.3</a:t>
                      </a:r>
                      <a:endParaRPr lang="en-US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0"/>
            <a:ext cx="6788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1.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châu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lục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đông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dân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giới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91642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360"/>
            <a:ext cx="9144000" cy="5357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148228"/>
            <a:ext cx="6717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mtClean="0">
                <a:solidFill>
                  <a:srgbClr val="FF0000"/>
                </a:solidFill>
              </a:rPr>
              <a:t>BẢNG MẬT ĐỘ DÂN SỐ CÁC CHÂU LỤC 2018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67544" y="41681"/>
            <a:ext cx="75037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/>
              <a:t> </a:t>
            </a:r>
            <a:r>
              <a:rPr lang="en-US" sz="3200" b="1"/>
              <a:t>Thảo luận </a:t>
            </a:r>
            <a:r>
              <a:rPr lang="en-US" sz="3200" b="1" smtClean="0"/>
              <a:t>nhóm đôi (2’) </a:t>
            </a:r>
            <a:r>
              <a:rPr lang="en-US" sz="3200" b="1"/>
              <a:t>theo nội dung sau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1150555"/>
            <a:ext cx="871296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- Dựa vào bảng số liệu 5.1 SGK tính mức gia tăng tương đối dân số các Châu lục và thế giới trong </a:t>
            </a:r>
            <a:r>
              <a:rPr lang="en-US" sz="2800" smtClean="0"/>
              <a:t>68 </a:t>
            </a:r>
            <a:r>
              <a:rPr lang="en-US" sz="2800"/>
              <a:t>năm ( </a:t>
            </a:r>
            <a:r>
              <a:rPr lang="en-US" sz="2800" smtClean="0"/>
              <a:t>1950-2018)</a:t>
            </a:r>
            <a:endParaRPr lang="en-US" sz="280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9601" y="3212976"/>
            <a:ext cx="871296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Nhóm 1: Tính Châu Á và Châu Âu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Nhóm 2: Tính Châu Đại Dương và Châu Mĩ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Nhóm 3: Tính Châu </a:t>
            </a:r>
            <a:r>
              <a:rPr lang="en-US" sz="2800" b="1" smtClean="0">
                <a:solidFill>
                  <a:srgbClr val="FF0000"/>
                </a:solidFill>
              </a:rPr>
              <a:t>Phi</a:t>
            </a:r>
          </a:p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rgbClr val="FF0000"/>
                </a:solidFill>
              </a:rPr>
              <a:t>Nhóm 4 : </a:t>
            </a:r>
            <a:r>
              <a:rPr lang="en-US" sz="2800" b="1">
                <a:solidFill>
                  <a:srgbClr val="FF0000"/>
                </a:solidFill>
              </a:rPr>
              <a:t>Toàn thế </a:t>
            </a:r>
            <a:r>
              <a:rPr lang="en-US" sz="2800" b="1" smtClean="0">
                <a:solidFill>
                  <a:srgbClr val="FF0000"/>
                </a:solidFill>
              </a:rPr>
              <a:t>giới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414636"/>
              </p:ext>
            </p:extLst>
          </p:nvPr>
        </p:nvGraphicFramePr>
        <p:xfrm>
          <a:off x="251521" y="2204864"/>
          <a:ext cx="8424936" cy="4032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8891"/>
                <a:gridCol w="1767734"/>
                <a:gridCol w="2808311"/>
              </a:tblGrid>
              <a:tr h="1064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lục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1950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</a:rPr>
                        <a:t>       2018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0000"/>
                          </a:solidFill>
                          <a:effectLst/>
                        </a:rPr>
                        <a:t>Châu Á</a:t>
                      </a:r>
                      <a:endParaRPr lang="en-US" sz="200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</a:rPr>
                        <a:t>326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  <a:tr h="49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Âu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135</a:t>
                      </a:r>
                      <a:endParaRPr lang="en-US" b="1"/>
                    </a:p>
                  </a:txBody>
                  <a:tcPr marL="68580" marR="68580" marT="0" marB="0"/>
                </a:tc>
              </a:tr>
              <a:tr h="49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Đại Dương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315</a:t>
                      </a:r>
                      <a:endParaRPr lang="en-US" b="1"/>
                    </a:p>
                  </a:txBody>
                  <a:tcPr marL="68580" marR="68580" marT="0" marB="0"/>
                </a:tc>
              </a:tr>
              <a:tr h="49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Mĩ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268</a:t>
                      </a:r>
                      <a:endParaRPr lang="en-US" b="1"/>
                    </a:p>
                  </a:txBody>
                  <a:tcPr marL="68580" marR="68580" marT="0" marB="0"/>
                </a:tc>
              </a:tr>
              <a:tr h="49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Châu Phi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596</a:t>
                      </a:r>
                      <a:endParaRPr lang="en-US" b="1"/>
                    </a:p>
                  </a:txBody>
                  <a:tcPr marL="68580" marR="68580" marT="0" marB="0"/>
                </a:tc>
              </a:tr>
              <a:tr h="4947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Toàn thế giới</a:t>
                      </a:r>
                      <a:endParaRPr lang="en-US" sz="2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100</a:t>
                      </a: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b="1" smtClean="0"/>
                        <a:t>295</a:t>
                      </a:r>
                      <a:endParaRPr lang="en-US" b="1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31640" y="332656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Bảng mức </a:t>
            </a:r>
            <a:r>
              <a:rPr lang="en-US" sz="3200"/>
              <a:t>gia tăng tương đối dân số các Châu lục và thế giới trong </a:t>
            </a:r>
            <a:r>
              <a:rPr lang="en-US" sz="3200" smtClean="0"/>
              <a:t>68 </a:t>
            </a:r>
            <a:r>
              <a:rPr lang="en-US" sz="3200"/>
              <a:t>năm ( </a:t>
            </a:r>
            <a:r>
              <a:rPr lang="en-US" sz="3200" smtClean="0"/>
              <a:t>1950-2018 ) đơn vị %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1187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9036496" cy="6264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6428785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bố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châu</a:t>
            </a:r>
            <a:r>
              <a:rPr lang="en-US" sz="2400" b="1" dirty="0" smtClean="0">
                <a:solidFill>
                  <a:srgbClr val="FF0000"/>
                </a:solidFill>
              </a:rPr>
              <a:t> Á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5: ĐẶC ĐIỂM DÂN CƯ - XÃ HỘI CHÂU Á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776288"/>
            <a:ext cx="594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1. </a:t>
            </a:r>
            <a:r>
              <a:rPr lang="en-US" sz="2400" b="1" u="sng">
                <a:solidFill>
                  <a:srgbClr val="0000CC"/>
                </a:solidFill>
              </a:rPr>
              <a:t>Một châu lục đông dân nhất thế giới</a:t>
            </a:r>
            <a:r>
              <a:rPr lang="en-US" sz="2400" b="1">
                <a:solidFill>
                  <a:srgbClr val="0000CC"/>
                </a:solidFill>
              </a:rPr>
              <a:t>: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1593056"/>
            <a:ext cx="7772400" cy="531813"/>
          </a:xfrm>
          <a:prstGeom prst="rect">
            <a:avLst/>
          </a:prstGeom>
          <a:solidFill>
            <a:srgbClr val="FFFF00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/>
              <a:t>Kể tên các nước có số dân đông ở châu Á ?</a:t>
            </a:r>
          </a:p>
        </p:txBody>
      </p:sp>
      <p:graphicFrame>
        <p:nvGraphicFramePr>
          <p:cNvPr id="717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970600"/>
              </p:ext>
            </p:extLst>
          </p:nvPr>
        </p:nvGraphicFramePr>
        <p:xfrm>
          <a:off x="611188" y="2348880"/>
          <a:ext cx="7950200" cy="2743200"/>
        </p:xfrm>
        <a:graphic>
          <a:graphicData uri="http://schemas.openxmlformats.org/drawingml/2006/table">
            <a:tbl>
              <a:tblPr/>
              <a:tblGrid>
                <a:gridCol w="2090737"/>
                <a:gridCol w="2734171"/>
                <a:gridCol w="3125292"/>
              </a:tblGrid>
              <a:tr h="1389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Tên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nước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 dân năm 2010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Số dân năm 2018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7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Quốc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Ấn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In-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đô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nê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-xi-a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Nhật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Bản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Phi-lip-pin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Việt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Nam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1338,1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1188,8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235,5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127,4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101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86,9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1475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1381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 lvl="0" indent="-4572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148"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104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27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152400"/>
            <a:ext cx="8078787" cy="914400"/>
          </a:xfr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400" b="1"/>
              <a:t>? Quan sát hình dưới đây, em hãy cho biết những nguyên nhân nào tập trung đông dân cư ở châu Á?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838200" y="3581400"/>
            <a:ext cx="706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buFontTx/>
              <a:buChar char="-"/>
            </a:pPr>
            <a:endParaRPr lang="en-US">
              <a:solidFill>
                <a:srgbClr val="000099"/>
              </a:solidFill>
              <a:latin typeface="VNI-Times" pitchFamily="2" charset="0"/>
            </a:endParaRPr>
          </a:p>
        </p:txBody>
      </p:sp>
      <p:pic>
        <p:nvPicPr>
          <p:cNvPr id="8196" name="Picture 4" descr="dongluaAnGi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371600"/>
            <a:ext cx="4419600" cy="515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aylua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495800" cy="51537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nimBg="1" autoUpdateAnimBg="0"/>
      <p:bldP spid="8194" grpId="1" build="p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728</Words>
  <Application>Microsoft Office PowerPoint</Application>
  <PresentationFormat>On-screen Show (4:3)</PresentationFormat>
  <Paragraphs>166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AutoBVT</cp:lastModifiedBy>
  <cp:revision>27</cp:revision>
  <dcterms:created xsi:type="dcterms:W3CDTF">2019-09-14T10:01:20Z</dcterms:created>
  <dcterms:modified xsi:type="dcterms:W3CDTF">2019-09-18T06:23:58Z</dcterms:modified>
</cp:coreProperties>
</file>