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2"/>
  </p:notesMasterIdLst>
  <p:sldIdLst>
    <p:sldId id="256" r:id="rId2"/>
    <p:sldId id="343" r:id="rId3"/>
    <p:sldId id="327" r:id="rId4"/>
    <p:sldId id="283" r:id="rId5"/>
    <p:sldId id="335" r:id="rId6"/>
    <p:sldId id="263" r:id="rId7"/>
    <p:sldId id="260" r:id="rId8"/>
    <p:sldId id="344" r:id="rId9"/>
    <p:sldId id="331" r:id="rId10"/>
    <p:sldId id="261" r:id="rId11"/>
    <p:sldId id="351" r:id="rId12"/>
    <p:sldId id="262" r:id="rId13"/>
    <p:sldId id="271" r:id="rId14"/>
    <p:sldId id="337" r:id="rId15"/>
    <p:sldId id="345" r:id="rId16"/>
    <p:sldId id="352" r:id="rId17"/>
    <p:sldId id="338" r:id="rId18"/>
    <p:sldId id="275" r:id="rId19"/>
    <p:sldId id="286" r:id="rId20"/>
    <p:sldId id="288" r:id="rId21"/>
    <p:sldId id="339" r:id="rId22"/>
    <p:sldId id="298" r:id="rId23"/>
    <p:sldId id="348" r:id="rId24"/>
    <p:sldId id="341" r:id="rId25"/>
    <p:sldId id="299" r:id="rId26"/>
    <p:sldId id="291" r:id="rId27"/>
    <p:sldId id="349" r:id="rId28"/>
    <p:sldId id="321" r:id="rId29"/>
    <p:sldId id="342" r:id="rId30"/>
    <p:sldId id="292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Avo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Avo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Avo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Avo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Avo" pitchFamily="2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NI-Avo" pitchFamily="2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NI-Avo" pitchFamily="2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NI-Avo" pitchFamily="2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NI-Avo" pitchFamily="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000099"/>
    <a:srgbClr val="66FFFF"/>
    <a:srgbClr val="3366FF"/>
    <a:srgbClr val="99CC00"/>
    <a:srgbClr val="99FF99"/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251" autoAdjust="0"/>
    <p:restoredTop sz="93216" autoAdjust="0"/>
  </p:normalViewPr>
  <p:slideViewPr>
    <p:cSldViewPr>
      <p:cViewPr varScale="1">
        <p:scale>
          <a:sx n="68" d="100"/>
          <a:sy n="68" d="100"/>
        </p:scale>
        <p:origin x="-17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NI-Copper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NI-Copper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NI-Copper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NI-Copper" pitchFamily="2" charset="0"/>
              </a:defRPr>
            </a:lvl1pPr>
          </a:lstStyle>
          <a:p>
            <a:fld id="{BAB68D12-E035-459B-B660-022376BCEC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Copper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Copper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Copper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Copper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Copp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fld id="{562E40AB-F505-4E78-94ED-3F23E542335D}" type="slidenum">
              <a:rPr lang="en-US" altLang="en-US" sz="1200">
                <a:latin typeface="VNI-Copper" pitchFamily="2" charset="0"/>
              </a:rPr>
              <a:pPr eaLnBrk="1" hangingPunct="1"/>
              <a:t>2</a:t>
            </a:fld>
            <a:endParaRPr lang="en-US" altLang="en-US" sz="1200">
              <a:latin typeface="VNI-Copper" pitchFamily="2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fld id="{47597064-44E2-4BCD-956F-DA6195FE78BA}" type="slidenum">
              <a:rPr lang="en-US" altLang="en-US" sz="1200">
                <a:latin typeface="VNI-Copper" pitchFamily="2" charset="0"/>
              </a:rPr>
              <a:pPr eaLnBrk="1" hangingPunct="1"/>
              <a:t>4</a:t>
            </a:fld>
            <a:endParaRPr lang="en-US" altLang="en-US" sz="1200">
              <a:latin typeface="VNI-Copper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fld id="{C0DEA8EB-6CB7-4D3A-A64F-1F6AFCBE95D5}" type="slidenum">
              <a:rPr lang="en-US" altLang="en-US" sz="1200">
                <a:latin typeface="VNI-Copper" pitchFamily="2" charset="0"/>
              </a:rPr>
              <a:pPr eaLnBrk="1" hangingPunct="1"/>
              <a:t>18</a:t>
            </a:fld>
            <a:endParaRPr lang="en-US" altLang="en-US" sz="1200">
              <a:latin typeface="VNI-Copper" pitchFamily="2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Whip – Af</a:t>
            </a:r>
          </a:p>
          <a:p>
            <a:pPr eaLnBrk="1" hangingPunct="1"/>
            <a:r>
              <a:rPr lang="en-US" altLang="en-US"/>
              <a:t>Strip – on click</a:t>
            </a:r>
          </a:p>
          <a:p>
            <a:pPr eaLnBrk="1" hangingPunct="1"/>
            <a:r>
              <a:rPr lang="en-US" altLang="en-US"/>
              <a:t>Strip – on click</a:t>
            </a:r>
          </a:p>
          <a:p>
            <a:pPr eaLnBrk="1" hangingPunct="1"/>
            <a:r>
              <a:rPr lang="en-US" altLang="en-US"/>
              <a:t>Strip – on click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fld id="{771925CD-E4F6-4492-8548-EE19D755AFEA}" type="slidenum">
              <a:rPr lang="en-US" altLang="en-US" sz="1200">
                <a:latin typeface="VNI-Copper" pitchFamily="2" charset="0"/>
              </a:rPr>
              <a:pPr eaLnBrk="1" hangingPunct="1"/>
              <a:t>19</a:t>
            </a:fld>
            <a:endParaRPr lang="en-US" altLang="en-US" sz="1200">
              <a:latin typeface="VNI-Copper" pitchFamily="2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Box – Af..</a:t>
            </a:r>
          </a:p>
          <a:p>
            <a:pPr eaLnBrk="1" hangingPunct="1"/>
            <a:r>
              <a:rPr lang="en-US" altLang="en-US"/>
              <a:t>Appear – on click</a:t>
            </a:r>
          </a:p>
          <a:p>
            <a:pPr eaLnBrk="1" hangingPunct="1"/>
            <a:r>
              <a:rPr lang="en-US" altLang="en-US"/>
              <a:t>Float – on click</a:t>
            </a:r>
          </a:p>
          <a:p>
            <a:pPr eaLnBrk="1" hangingPunct="1"/>
            <a:r>
              <a:rPr lang="en-US" altLang="en-US"/>
              <a:t>Play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fld id="{B732A275-4DE7-4A17-AE70-A7D47A16F4F6}" type="slidenum">
              <a:rPr lang="en-US" altLang="en-US" sz="1200">
                <a:latin typeface="VNI-Copper" pitchFamily="2" charset="0"/>
              </a:rPr>
              <a:pPr eaLnBrk="1" hangingPunct="1"/>
              <a:t>20</a:t>
            </a:fld>
            <a:endParaRPr lang="en-US" altLang="en-US" sz="1200">
              <a:latin typeface="VNI-Copper" pitchFamily="2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Wedge – af</a:t>
            </a:r>
          </a:p>
          <a:p>
            <a:pPr eaLnBrk="1" hangingPunct="1"/>
            <a:r>
              <a:rPr lang="en-US" altLang="en-US"/>
              <a:t>Strip – Af</a:t>
            </a:r>
          </a:p>
          <a:p>
            <a:pPr eaLnBrk="1" hangingPunct="1"/>
            <a:r>
              <a:rPr lang="en-US" altLang="en-US"/>
              <a:t>Box – on click</a:t>
            </a:r>
          </a:p>
          <a:p>
            <a:pPr eaLnBrk="1" hangingPunct="1"/>
            <a:r>
              <a:rPr lang="en-US" altLang="en-US"/>
              <a:t>Strips – on click</a:t>
            </a:r>
          </a:p>
          <a:p>
            <a:pPr eaLnBrk="1" hangingPunct="1"/>
            <a:r>
              <a:rPr lang="en-US" altLang="en-US"/>
              <a:t>Slinds – on click</a:t>
            </a:r>
          </a:p>
          <a:p>
            <a:pPr eaLnBrk="1" hangingPunct="1"/>
            <a:r>
              <a:rPr lang="en-US" altLang="en-US"/>
              <a:t>Strips – on click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fld id="{CD046D01-BF2A-4A90-962C-BF02EAD7A934}" type="slidenum">
              <a:rPr lang="en-US" altLang="en-US" sz="1200">
                <a:latin typeface="VNI-Copper" pitchFamily="2" charset="0"/>
              </a:rPr>
              <a:pPr eaLnBrk="1" hangingPunct="1"/>
              <a:t>25</a:t>
            </a:fld>
            <a:endParaRPr lang="en-US" altLang="en-US" sz="1200">
              <a:latin typeface="VNI-Copper" pitchFamily="2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Appear - af..</a:t>
            </a:r>
          </a:p>
          <a:p>
            <a:pPr eaLnBrk="1" hangingPunct="1"/>
            <a:r>
              <a:rPr lang="en-US" altLang="en-US"/>
              <a:t>Appear - af..</a:t>
            </a:r>
          </a:p>
          <a:p>
            <a:pPr eaLnBrk="1" hangingPunct="1"/>
            <a:r>
              <a:rPr lang="en-US" altLang="en-US"/>
              <a:t>Circle – af..</a:t>
            </a:r>
          </a:p>
          <a:p>
            <a:pPr eaLnBrk="1" hangingPunct="1"/>
            <a:r>
              <a:rPr lang="en-US" altLang="en-US"/>
              <a:t>Strips – af..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fld id="{508DDE5D-360C-415C-A723-1C020A7578EF}" type="slidenum">
              <a:rPr lang="en-US" altLang="en-US" sz="1200">
                <a:latin typeface="VNI-Copper" pitchFamily="2" charset="0"/>
              </a:rPr>
              <a:pPr eaLnBrk="1" hangingPunct="1"/>
              <a:t>26</a:t>
            </a:fld>
            <a:endParaRPr lang="en-US" altLang="en-US" sz="1200">
              <a:latin typeface="VNI-Copper" pitchFamily="2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Stairs down – af</a:t>
            </a:r>
          </a:p>
          <a:p>
            <a:pPr eaLnBrk="1" hangingPunct="1"/>
            <a:r>
              <a:rPr lang="en-US" altLang="en-US"/>
              <a:t>Curve – af</a:t>
            </a:r>
          </a:p>
          <a:p>
            <a:pPr eaLnBrk="1" hangingPunct="1"/>
            <a:r>
              <a:rPr lang="en-US" altLang="en-US"/>
              <a:t>Arc right – af</a:t>
            </a:r>
          </a:p>
          <a:p>
            <a:pPr eaLnBrk="1" hangingPunct="1"/>
            <a:r>
              <a:rPr lang="en-US" altLang="en-US"/>
              <a:t>Wedge - af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fld id="{41310F78-A684-403D-A3E4-65A716B5E23B}" type="slidenum">
              <a:rPr lang="en-US" altLang="en-US" sz="1200">
                <a:latin typeface="VNI-Copper" pitchFamily="2" charset="0"/>
              </a:rPr>
              <a:pPr eaLnBrk="1" hangingPunct="1"/>
              <a:t>28</a:t>
            </a:fld>
            <a:endParaRPr lang="en-US" altLang="en-US" sz="1200">
              <a:latin typeface="VNI-Copper" pitchFamily="2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Whip – af ..</a:t>
            </a:r>
          </a:p>
          <a:p>
            <a:pPr eaLnBrk="1" hangingPunct="1"/>
            <a:r>
              <a:rPr lang="en-US" altLang="en-US"/>
              <a:t>Appear – on click</a:t>
            </a:r>
          </a:p>
          <a:p>
            <a:pPr eaLnBrk="1" hangingPunct="1"/>
            <a:r>
              <a:rPr lang="en-US" altLang="en-US"/>
              <a:t>Strips – on click</a:t>
            </a:r>
          </a:p>
          <a:p>
            <a:pPr eaLnBrk="1" hangingPunct="1"/>
            <a:r>
              <a:rPr lang="en-US" altLang="en-US"/>
              <a:t>Wedge – on click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fld id="{853CF21F-71D2-4695-A536-E13D796870EC}" type="slidenum">
              <a:rPr lang="en-US" altLang="en-US" sz="1200">
                <a:latin typeface="VNI-Copper" pitchFamily="2" charset="0"/>
              </a:rPr>
              <a:pPr eaLnBrk="1" hangingPunct="1"/>
              <a:t>30</a:t>
            </a:fld>
            <a:endParaRPr lang="en-US" altLang="en-US" sz="1200">
              <a:latin typeface="VNI-Copper" pitchFamily="2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Strips – on click</a:t>
            </a:r>
          </a:p>
          <a:p>
            <a:pPr eaLnBrk="1" hangingPunct="1"/>
            <a:r>
              <a:rPr lang="en-US" altLang="en-US"/>
              <a:t>Fly out – on click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86689-16AC-407B-A040-56BA1A5A89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93FB1-57CE-4EC8-8268-98EF7371CC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DE4B0B-ED90-4F1C-8E94-2AFA6C236A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F9D97-EC0C-4417-933B-F043C4888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88080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A743D-C549-484E-B4F8-F4D9B8785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98068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F797E-9646-48A8-9A71-D717E7957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4276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05950-F0C6-44EF-A225-72CBF4098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6611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6D307-77AF-449D-B27E-7138E6491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819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21456B-3879-47B5-BB08-DB193F8EC1C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E60350-99FB-42E1-A209-3EA78E3BB1B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7E88B8-FA14-4635-9CC5-12E1FD14B6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1A00A-A664-47E3-845B-E43B4FFCD5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FAB0DB-B5B6-41B4-932C-2E43F27F17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F67B47-FD95-4878-8CFF-62848F59CB6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E58620-5B7E-486B-AB17-C47C4349B7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B2F1D-1096-4CDC-9CA3-977AFDAFFD7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673513E-6688-432E-8AC6-EF6F9645638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2.gif"/><Relationship Id="rId7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gif"/><Relationship Id="rId5" Type="http://schemas.openxmlformats.org/officeDocument/2006/relationships/image" Target="../media/image7.gif"/><Relationship Id="rId4" Type="http://schemas.openxmlformats.org/officeDocument/2006/relationships/image" Target="../media/image13.gif"/><Relationship Id="rId9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gif"/><Relationship Id="rId5" Type="http://schemas.openxmlformats.org/officeDocument/2006/relationships/image" Target="../media/image6.gif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9.xml"/><Relationship Id="rId5" Type="http://schemas.openxmlformats.org/officeDocument/2006/relationships/image" Target="../media/image20.gif"/><Relationship Id="rId4" Type="http://schemas.openxmlformats.org/officeDocument/2006/relationships/image" Target="../media/image19.wmf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6.xml"/><Relationship Id="rId5" Type="http://schemas.openxmlformats.org/officeDocument/2006/relationships/image" Target="../media/image24.gif"/><Relationship Id="rId4" Type="http://schemas.openxmlformats.org/officeDocument/2006/relationships/image" Target="../media/image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gif"/><Relationship Id="rId5" Type="http://schemas.openxmlformats.org/officeDocument/2006/relationships/slide" Target="slide28.xml"/><Relationship Id="rId4" Type="http://schemas.openxmlformats.org/officeDocument/2006/relationships/image" Target="../media/image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en-US" alt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30: </a:t>
            </a:r>
            <a:r>
              <a:rPr lang="en-US" altLang="en-US" sz="9600" b="1" dirty="0" err="1" smtClean="0">
                <a:solidFill>
                  <a:srgbClr val="C00000"/>
                </a:solidFill>
                <a:latin typeface="Jokerman" pitchFamily="82" charset="0"/>
                <a:cs typeface="Times New Roman" panose="02020603050405020304" pitchFamily="18" charset="0"/>
              </a:rPr>
              <a:t>Biến</a:t>
            </a:r>
            <a:r>
              <a:rPr lang="en-US" altLang="en-US" sz="9600" b="1" dirty="0" smtClean="0">
                <a:solidFill>
                  <a:srgbClr val="C00000"/>
                </a:solidFill>
                <a:latin typeface="Jokerman" pitchFamily="82" charset="0"/>
                <a:cs typeface="Times New Roman" panose="02020603050405020304" pitchFamily="18" charset="0"/>
              </a:rPr>
              <a:t> </a:t>
            </a:r>
            <a:r>
              <a:rPr lang="en-US" altLang="en-US" sz="9600" b="1" dirty="0" err="1" smtClean="0">
                <a:solidFill>
                  <a:srgbClr val="C00000"/>
                </a:solidFill>
                <a:latin typeface="Jokerman" pitchFamily="82" charset="0"/>
                <a:cs typeface="Times New Roman" panose="02020603050405020304" pitchFamily="18" charset="0"/>
              </a:rPr>
              <a:t>đổi</a:t>
            </a:r>
            <a:r>
              <a:rPr lang="en-US" altLang="en-US" sz="9600" b="1" dirty="0" smtClean="0">
                <a:solidFill>
                  <a:srgbClr val="C00000"/>
                </a:solidFill>
                <a:latin typeface="Jokerman" pitchFamily="82" charset="0"/>
                <a:cs typeface="Times New Roman" panose="02020603050405020304" pitchFamily="18" charset="0"/>
              </a:rPr>
              <a:t>      </a:t>
            </a:r>
            <a:r>
              <a:rPr lang="en-US" altLang="en-US" sz="9600" b="1" dirty="0" err="1" smtClean="0">
                <a:solidFill>
                  <a:srgbClr val="C00000"/>
                </a:solidFill>
                <a:latin typeface="Jokerman" pitchFamily="82" charset="0"/>
                <a:cs typeface="Times New Roman" panose="02020603050405020304" pitchFamily="18" charset="0"/>
              </a:rPr>
              <a:t>chuyển</a:t>
            </a:r>
            <a:r>
              <a:rPr lang="en-US" altLang="en-US" sz="9600" b="1" dirty="0" smtClean="0">
                <a:solidFill>
                  <a:srgbClr val="C00000"/>
                </a:solidFill>
                <a:latin typeface="Jokerman" pitchFamily="82" charset="0"/>
                <a:cs typeface="Times New Roman" panose="02020603050405020304" pitchFamily="18" charset="0"/>
              </a:rPr>
              <a:t> </a:t>
            </a:r>
            <a:r>
              <a:rPr lang="en-US" altLang="en-US" sz="9600" b="1" dirty="0" err="1" smtClean="0">
                <a:solidFill>
                  <a:srgbClr val="C00000"/>
                </a:solidFill>
                <a:latin typeface="Jokerman" pitchFamily="82" charset="0"/>
                <a:cs typeface="Times New Roman" panose="02020603050405020304" pitchFamily="18" charset="0"/>
              </a:rPr>
              <a:t>động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9600" b="1" dirty="0">
              <a:solidFill>
                <a:srgbClr val="C00000"/>
              </a:solidFill>
              <a:latin typeface="Jokerman" pitchFamily="8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tayquay-contruo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96" r="26979"/>
          <a:stretch>
            <a:fillRect/>
          </a:stretch>
        </p:blipFill>
        <p:spPr>
          <a:xfrm>
            <a:off x="3563938" y="1989138"/>
            <a:ext cx="1598612" cy="4392612"/>
          </a:xfrm>
          <a:noFill/>
        </p:spPr>
      </p:pic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5651500" y="4797425"/>
            <a:ext cx="1008063" cy="619125"/>
          </a:xfrm>
          <a:prstGeom prst="wedgeEllipseCallout">
            <a:avLst>
              <a:gd name="adj1" fmla="val -132204"/>
              <a:gd name="adj2" fmla="val -182051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5435600" y="1844675"/>
            <a:ext cx="1008063" cy="619125"/>
          </a:xfrm>
          <a:prstGeom prst="wedgeEllipseCallout">
            <a:avLst>
              <a:gd name="adj1" fmla="val -158819"/>
              <a:gd name="adj2" fmla="val 15230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2646363" y="4875213"/>
            <a:ext cx="630237" cy="498475"/>
          </a:xfrm>
          <a:prstGeom prst="wedgeRoundRectCallout">
            <a:avLst>
              <a:gd name="adj1" fmla="val 169144"/>
              <a:gd name="adj2" fmla="val -28028"/>
              <a:gd name="adj3" fmla="val 16667"/>
            </a:avLst>
          </a:prstGeom>
          <a:solidFill>
            <a:srgbClr val="A4FA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2484438" y="2420938"/>
            <a:ext cx="701675" cy="498475"/>
          </a:xfrm>
          <a:prstGeom prst="wedgeRoundRectCallout">
            <a:avLst>
              <a:gd name="adj1" fmla="val 154074"/>
              <a:gd name="adj2" fmla="val 302866"/>
              <a:gd name="adj3" fmla="val 16667"/>
            </a:avLst>
          </a:prstGeom>
          <a:solidFill>
            <a:srgbClr val="F8A6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2</a:t>
            </a: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1116013" y="620713"/>
            <a:ext cx="741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FF0000"/>
                </a:solidFill>
                <a:latin typeface="VNI-Times" pitchFamily="2" charset="0"/>
              </a:rPr>
              <a:t>Cơ</a:t>
            </a:r>
            <a:r>
              <a:rPr lang="en-US" altLang="en-US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VNI-Times" pitchFamily="2" charset="0"/>
              </a:rPr>
              <a:t>cấu</a:t>
            </a:r>
            <a:r>
              <a:rPr lang="en-US" altLang="en-US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VNI-Times" pitchFamily="2" charset="0"/>
              </a:rPr>
              <a:t>tay</a:t>
            </a:r>
            <a:r>
              <a:rPr lang="en-US" altLang="en-US" b="1" dirty="0" smtClean="0">
                <a:solidFill>
                  <a:srgbClr val="FF0000"/>
                </a:solidFill>
                <a:latin typeface="VNI-Times" pitchFamily="2" charset="0"/>
              </a:rPr>
              <a:t> quay- con </a:t>
            </a:r>
            <a:r>
              <a:rPr lang="en-US" altLang="en-US" b="1" dirty="0" err="1" smtClean="0">
                <a:solidFill>
                  <a:srgbClr val="FF0000"/>
                </a:solidFill>
                <a:latin typeface="VNI-Times" pitchFamily="2" charset="0"/>
              </a:rPr>
              <a:t>trượt</a:t>
            </a:r>
            <a:endParaRPr lang="en-US" altLang="en-US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1204913" y="4875213"/>
            <a:ext cx="1998662" cy="511175"/>
          </a:xfrm>
          <a:prstGeom prst="wedgeRoundRectCallout">
            <a:avLst>
              <a:gd name="adj1" fmla="val 93903"/>
              <a:gd name="adj2" fmla="val -47292"/>
              <a:gd name="adj3" fmla="val 16667"/>
            </a:avLst>
          </a:prstGeom>
          <a:solidFill>
            <a:srgbClr val="A4FA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VNI-Times" pitchFamily="2" charset="0"/>
              </a:rPr>
              <a:t>Tay</a:t>
            </a:r>
            <a:r>
              <a:rPr lang="en-US" altLang="en-US" sz="2400" b="1" dirty="0">
                <a:latin typeface="VNI-Times" pitchFamily="2" charset="0"/>
              </a:rPr>
              <a:t> quay 1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500063" y="2428875"/>
            <a:ext cx="2862262" cy="511175"/>
          </a:xfrm>
          <a:prstGeom prst="wedgeRoundRectCallout">
            <a:avLst>
              <a:gd name="adj1" fmla="val 75514"/>
              <a:gd name="adj2" fmla="val 302866"/>
              <a:gd name="adj3" fmla="val 16667"/>
            </a:avLst>
          </a:prstGeom>
          <a:solidFill>
            <a:srgbClr val="F8A6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5181600" y="1905000"/>
            <a:ext cx="3690937" cy="649287"/>
          </a:xfrm>
          <a:prstGeom prst="wedgeEllipseCallout">
            <a:avLst>
              <a:gd name="adj1" fmla="val -76407"/>
              <a:gd name="adj2" fmla="val 13923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5429250" y="4786313"/>
            <a:ext cx="3357563" cy="649287"/>
          </a:xfrm>
          <a:prstGeom prst="wedgeEllipseCallout">
            <a:avLst>
              <a:gd name="adj1" fmla="val -76153"/>
              <a:gd name="adj2" fmla="val -181981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81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 animBg="1"/>
      <p:bldP spid="8213" grpId="1" animBg="1"/>
      <p:bldP spid="8212" grpId="0" animBg="1"/>
      <p:bldP spid="8212" grpId="1" animBg="1"/>
      <p:bldP spid="8210" grpId="0" animBg="1"/>
      <p:bldP spid="8210" grpId="1" animBg="1"/>
      <p:bldP spid="8208" grpId="0" animBg="1"/>
      <p:bldP spid="8208" grpId="1" animBg="1"/>
      <p:bldP spid="8197" grpId="0" animBg="1"/>
      <p:bldP spid="8198" grpId="0" animBg="1"/>
      <p:bldP spid="8199" grpId="0" animBg="1"/>
      <p:bldP spid="82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-1242390" y="-591171"/>
            <a:ext cx="1038639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  <a:defRPr/>
            </a:pP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6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Nguyên lí làm việc: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6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BKARROW3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6477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41301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492125"/>
            <a:ext cx="3490913" cy="2951619"/>
          </a:xfrm>
          <a:prstGeom prst="cloudCallout">
            <a:avLst>
              <a:gd name="adj1" fmla="val -7319"/>
              <a:gd name="adj2" fmla="val 80204"/>
            </a:avLst>
          </a:prstGeom>
          <a:solidFill>
            <a:srgbClr val="A4FA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Khi tay quay 1 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ntn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5" descr="j02321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149725"/>
            <a:ext cx="2068513" cy="2122488"/>
          </a:xfrm>
          <a:noFill/>
        </p:spPr>
      </p:pic>
      <p:pic>
        <p:nvPicPr>
          <p:cNvPr id="15365" name="Picture 8" descr="con truot deu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333375"/>
            <a:ext cx="1905000" cy="4448175"/>
          </a:xfrm>
          <a:noFill/>
        </p:spPr>
      </p:pic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3214688" y="5194300"/>
            <a:ext cx="5737225" cy="1055608"/>
          </a:xfrm>
          <a:prstGeom prst="wedgeRoundRectCallout">
            <a:avLst>
              <a:gd name="adj1" fmla="val -69949"/>
              <a:gd name="adj2" fmla="val -50694"/>
              <a:gd name="adj3" fmla="val 16667"/>
            </a:avLst>
          </a:prstGeom>
          <a:solidFill>
            <a:srgbClr val="F8A6E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quay 1 quay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tịnh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11" descr="BKARROW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348413"/>
            <a:ext cx="6477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13"/>
          <p:cNvSpPr>
            <a:spLocks noChangeArrowheads="1"/>
          </p:cNvSpPr>
          <p:nvPr/>
        </p:nvSpPr>
        <p:spPr bwMode="auto">
          <a:xfrm>
            <a:off x="4211638" y="1060450"/>
            <a:ext cx="2135187" cy="995422"/>
          </a:xfrm>
          <a:prstGeom prst="wedgeEllipseCallout">
            <a:avLst>
              <a:gd name="adj1" fmla="val 97583"/>
              <a:gd name="adj2" fmla="val -1428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latin typeface="VNI-Times" pitchFamily="2" charset="0"/>
              </a:rPr>
              <a:t>Con </a:t>
            </a:r>
            <a:r>
              <a:rPr lang="en-US" altLang="en-US" sz="2000" b="1" dirty="0" err="1" smtClean="0">
                <a:latin typeface="VNI-Times" pitchFamily="2" charset="0"/>
              </a:rPr>
              <a:t>trượt</a:t>
            </a:r>
            <a:r>
              <a:rPr lang="en-US" altLang="en-US" sz="2000" b="1" dirty="0" smtClean="0">
                <a:latin typeface="VNI-Times" pitchFamily="2" charset="0"/>
              </a:rPr>
              <a:t> 3</a:t>
            </a:r>
            <a:endParaRPr lang="en-US" altLang="en-US" sz="2000" b="1" dirty="0">
              <a:latin typeface="VNI-Times" pitchFamily="2" charset="0"/>
            </a:endParaRPr>
          </a:p>
        </p:txBody>
      </p:sp>
      <p:sp>
        <p:nvSpPr>
          <p:cNvPr id="15368" name="AutoShape 15"/>
          <p:cNvSpPr>
            <a:spLocks noChangeArrowheads="1"/>
          </p:cNvSpPr>
          <p:nvPr/>
        </p:nvSpPr>
        <p:spPr bwMode="auto">
          <a:xfrm>
            <a:off x="4284663" y="3255963"/>
            <a:ext cx="2135187" cy="561975"/>
          </a:xfrm>
          <a:prstGeom prst="wedgeEllipseCallout">
            <a:avLst>
              <a:gd name="adj1" fmla="val 97583"/>
              <a:gd name="adj2" fmla="val -1428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1"/>
                </a:solidFill>
                <a:latin typeface="VNI-Times" pitchFamily="2" charset="0"/>
              </a:rPr>
              <a:t>Tay quay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idx="1"/>
          </p:nvPr>
        </p:nvSpPr>
        <p:spPr>
          <a:xfrm>
            <a:off x="571500" y="1857375"/>
            <a:ext cx="8002588" cy="2232025"/>
          </a:xfrm>
          <a:prstGeom prst="horizontalScroll">
            <a:avLst>
              <a:gd name="adj" fmla="val 12500"/>
            </a:avLst>
          </a:prstGeom>
          <a:solidFill>
            <a:srgbClr val="F8A6E4"/>
          </a:solidFill>
          <a:ln>
            <a:solidFill>
              <a:schemeClr val="tx2"/>
            </a:solidFill>
            <a:round/>
            <a:headEnd type="none" w="med" len="med"/>
            <a:tailEnd type="none" w="med" len="med"/>
          </a:ln>
        </p:spPr>
        <p:txBody>
          <a:bodyPr>
            <a:normAutofit/>
          </a:bodyPr>
          <a:lstStyle/>
          <a:p>
            <a:pPr marL="609600" indent="-609600" algn="ctr" eaLnBrk="1" hangingPunct="1">
              <a:lnSpc>
                <a:spcPct val="90000"/>
              </a:lnSpc>
            </a:pPr>
            <a:endParaRPr lang="en-US" alt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chập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27088" y="1268413"/>
            <a:ext cx="79914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990600" indent="-5334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371600" indent="-4572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200" b="1" i="1" u="sng">
              <a:latin typeface="VNI-Times" pitchFamily="2" charset="0"/>
            </a:endParaRPr>
          </a:p>
        </p:txBody>
      </p:sp>
      <p:pic>
        <p:nvPicPr>
          <p:cNvPr id="19460" name="Picture 4" descr="BKARROW3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6477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3047932" y="1343561"/>
            <a:ext cx="64817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   </a:t>
            </a: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Khi tay quay 1 quay </a:t>
            </a: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3  </a:t>
            </a: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động tịnh tiến </a:t>
            </a:r>
            <a:endParaRPr lang="en-US" alt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2" name="Picture 8" descr="con truot de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7" y="0"/>
            <a:ext cx="2396712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115957" y="0"/>
            <a:ext cx="2424599" cy="6021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KARROW3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6477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5312" y="-159306"/>
            <a:ext cx="8620125" cy="701730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 hãy cho biết có thể biến đổi chuyển động tịnh tiến của con trượt thành chuyển động quay tròn của tay quay được không?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đó cơ cấu hoạt động ra sao?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KARROW3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6477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0" y="1038215"/>
            <a:ext cx="9144000" cy="3785652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Khi con trượt tịnh tiến trên giá đỡ thông qua thanh truyền làm tay quay </a:t>
            </a:r>
            <a:r>
              <a:rPr lang="en-US" sz="6000" b="1" i="1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vi-VN" sz="6000" b="1" i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46127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-829433" y="-669717"/>
            <a:ext cx="79914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990600" indent="-5334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371600" indent="-4572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6000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	c) </a:t>
            </a:r>
            <a:r>
              <a:rPr lang="vi-VN" altLang="en-US" sz="6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Ứng dụng: </a:t>
            </a:r>
            <a:endParaRPr lang="en-US" altLang="en-US" sz="6000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4" descr="BKARROW3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6477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êu đề 2">
            <a:extLst>
              <a:ext uri="{FF2B5EF4-FFF2-40B4-BE49-F238E27FC236}">
                <a16:creationId xmlns="" xmlns:a16="http://schemas.microsoft.com/office/drawing/2014/main" id="{5125C315-6F18-974B-9661-C8F5F4C90C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1858962"/>
          </a:xfrm>
          <a:solidFill>
            <a:srgbClr val="99FFCC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b="1" dirty="0">
                <a:solidFill>
                  <a:srgbClr val="FF070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>
                <a:solidFill>
                  <a:srgbClr val="FF070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quay,c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race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7" y="2307431"/>
            <a:ext cx="771525" cy="771525"/>
          </a:xfrm>
          <a:noFill/>
        </p:spPr>
      </p:pic>
      <p:pic>
        <p:nvPicPr>
          <p:cNvPr id="23577" name="Picture 25" descr="engine 2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5229225"/>
            <a:ext cx="1368425" cy="1095375"/>
          </a:xfrm>
          <a:noFill/>
        </p:spPr>
      </p:pic>
      <p:pic>
        <p:nvPicPr>
          <p:cNvPr id="23572" name="Picture 20" descr="MAYMAY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>
            <a:lum bright="-18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4221163"/>
            <a:ext cx="1800225" cy="1309687"/>
          </a:xfrm>
          <a:noFill/>
        </p:spPr>
      </p:pic>
      <p:pic>
        <p:nvPicPr>
          <p:cNvPr id="23576" name="Picture 24" descr="piston2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5013325"/>
            <a:ext cx="1152525" cy="1111250"/>
          </a:xfrm>
          <a:noFill/>
        </p:spPr>
      </p:pic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1908175" y="2420938"/>
            <a:ext cx="1584325" cy="1008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4643438" y="2492375"/>
            <a:ext cx="0" cy="1008063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6227763" y="2420938"/>
            <a:ext cx="1152525" cy="1439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5" name="Picture 16" descr="BKARROW3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346825"/>
            <a:ext cx="6477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8" descr="mot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1584325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37" name="Picture 177" descr="kho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1714500"/>
            <a:ext cx="4057650" cy="435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16" descr="BKARROW3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91250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2" name="AutoShape 22"/>
          <p:cNvSpPr>
            <a:spLocks noChangeArrowheads="1"/>
          </p:cNvSpPr>
          <p:nvPr/>
        </p:nvSpPr>
        <p:spPr bwMode="auto">
          <a:xfrm>
            <a:off x="1000125" y="0"/>
            <a:ext cx="7786688" cy="941388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83" name="Picture 23" descr="thanh rang 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63"/>
            <a:ext cx="45799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66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inh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8225"/>
            <a:ext cx="42703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hinh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33425"/>
            <a:ext cx="38893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828800" y="5551488"/>
            <a:ext cx="3581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động bập bênh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514725" y="2428875"/>
            <a:ext cx="2971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tịnh tiến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4495800" y="428625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động quay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457200" y="581025"/>
            <a:ext cx="3124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động tịnh tiến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i="1">
              <a:solidFill>
                <a:srgbClr val="FF0066"/>
              </a:solidFill>
            </a:endParaRP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1371600" y="1266825"/>
            <a:ext cx="304800" cy="609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6096000" y="962025"/>
            <a:ext cx="457200" cy="381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V="1">
            <a:off x="4724400" y="3476625"/>
            <a:ext cx="1371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V="1">
            <a:off x="3581400" y="5076825"/>
            <a:ext cx="1447800" cy="609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H="1" flipV="1">
            <a:off x="2133600" y="5229225"/>
            <a:ext cx="1295400" cy="457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" y="0"/>
            <a:ext cx="9144000" cy="1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</a:t>
            </a:r>
            <a:r>
              <a:rPr lang="vi-VN" altLang="en-US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CẦN BIẾN ĐỔI CHUYỂN ĐỘNG?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85750" y="6048375"/>
            <a:ext cx="8215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máy khâu đạp chân và cho biết trạng thái chuyển động của  các chi tiết?</a:t>
            </a:r>
            <a:endParaRPr lang="vi-VN" alt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6" grpId="0"/>
      <p:bldP spid="43017" grpId="0"/>
      <p:bldP spid="43018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2" name="Line 26"/>
          <p:cNvSpPr>
            <a:spLocks noChangeShapeType="1"/>
          </p:cNvSpPr>
          <p:nvPr/>
        </p:nvSpPr>
        <p:spPr bwMode="auto">
          <a:xfrm>
            <a:off x="4716463" y="3067050"/>
            <a:ext cx="3175" cy="1730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672" name="Picture 16" descr="J0318128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781300"/>
            <a:ext cx="1728787" cy="1687513"/>
          </a:xfrm>
          <a:noFill/>
        </p:spPr>
      </p:pic>
      <p:pic>
        <p:nvPicPr>
          <p:cNvPr id="70662" name="Picture 6" descr="IN00260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872456" y="4475957"/>
            <a:ext cx="1076325" cy="1725612"/>
          </a:xfrm>
          <a:noFill/>
        </p:spPr>
      </p:pic>
      <p:pic>
        <p:nvPicPr>
          <p:cNvPr id="70678" name="Picture 22" descr="voi nuoc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7" y="4641850"/>
            <a:ext cx="809625" cy="781050"/>
          </a:xfrm>
          <a:noFill/>
        </p:spPr>
      </p:pic>
      <p:sp>
        <p:nvSpPr>
          <p:cNvPr id="70664" name="Line 8"/>
          <p:cNvSpPr>
            <a:spLocks noChangeShapeType="1"/>
          </p:cNvSpPr>
          <p:nvPr/>
        </p:nvSpPr>
        <p:spPr bwMode="auto">
          <a:xfrm flipH="1">
            <a:off x="2143125" y="2060575"/>
            <a:ext cx="1349375" cy="143986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H="1">
            <a:off x="2214563" y="2482850"/>
            <a:ext cx="1439862" cy="26606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6929438" y="4000500"/>
            <a:ext cx="1079500" cy="8636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8" name="Picture 11" descr="BKARROW3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965825"/>
            <a:ext cx="7921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9" name="Picture 23" descr="28-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80" t="44662" r="30978"/>
          <a:stretch>
            <a:fillRect/>
          </a:stretch>
        </p:blipFill>
        <p:spPr bwMode="auto">
          <a:xfrm>
            <a:off x="2928938" y="1214438"/>
            <a:ext cx="4143375" cy="29289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Picture 25" descr="j0175370"/>
          <p:cNvPicPr>
            <a:picLocks noChangeAspect="1" noChangeArrowheads="1"/>
          </p:cNvPicPr>
          <p:nvPr/>
        </p:nvPicPr>
        <p:blipFill>
          <a:blip r:embed="rId9">
            <a:lum bright="-6000" contrast="6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01" t="9956" r="9926"/>
          <a:stretch>
            <a:fillRect/>
          </a:stretch>
        </p:blipFill>
        <p:spPr bwMode="auto">
          <a:xfrm>
            <a:off x="3851275" y="5030788"/>
            <a:ext cx="1800225" cy="1360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2" name="AutoShape 22"/>
          <p:cNvSpPr>
            <a:spLocks noChangeArrowheads="1"/>
          </p:cNvSpPr>
          <p:nvPr/>
        </p:nvSpPr>
        <p:spPr bwMode="auto">
          <a:xfrm>
            <a:off x="928688" y="214313"/>
            <a:ext cx="7286625" cy="941387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Cơ cấu trục vít – Đai ốc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2875" y="4143375"/>
            <a:ext cx="87868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just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cơ cấu trục vít đai ốc và cho biết có thể biến đổi chuyển động tịnh tiến của đai ốc thành chuyển động quay của vít được không?</a:t>
            </a:r>
          </a:p>
          <a:p>
            <a:pPr algn="just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Cơ cấu này thường dùng trong những máy và thiết bị                                   nào?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0" y="141978"/>
            <a:ext cx="9276522" cy="489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  <a:defRPr/>
            </a:pPr>
            <a:endParaRPr lang="en-US" sz="6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0888" lvl="1" indent="-241300" algn="l">
              <a:lnSpc>
                <a:spcPct val="90000"/>
              </a:lnSpc>
              <a:spcBef>
                <a:spcPct val="20000"/>
              </a:spcBef>
              <a:buFontTx/>
              <a:buAutoNum type="arabicParenR" startAt="2"/>
              <a:defRPr/>
            </a:pPr>
            <a:r>
              <a:rPr lang="vi-VN" sz="60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chuyển động quay thành chuyển động lắc </a:t>
            </a:r>
            <a:r>
              <a:rPr lang="en-US" sz="60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6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cấu tay quay- thanh lắc) :</a:t>
            </a:r>
          </a:p>
          <a:p>
            <a:pPr marL="1371600" lvl="2" indent="-4572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6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Cấu tạo :</a:t>
            </a:r>
            <a:endParaRPr lang="en-US" sz="6000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6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4" descr="BKARROW3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6477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4" descr="thu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33" y="2009924"/>
            <a:ext cx="3333334" cy="2380953"/>
          </a:xfr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116013" y="620713"/>
            <a:ext cx="7416800" cy="57943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1"/>
                </a:solidFill>
                <a:latin typeface="VNI-Times" pitchFamily="2" charset="0"/>
              </a:rPr>
              <a:t>CÔ CAÁU TAY QUAY – THANH LAÉC</a:t>
            </a:r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0" y="5500688"/>
            <a:ext cx="2089150" cy="579437"/>
          </a:xfrm>
          <a:prstGeom prst="wedgeRoundRectCallout">
            <a:avLst>
              <a:gd name="adj1" fmla="val 51912"/>
              <a:gd name="adj2" fmla="val -232218"/>
              <a:gd name="adj3" fmla="val 16667"/>
            </a:avLst>
          </a:prstGeom>
          <a:solidFill>
            <a:srgbClr val="A4FA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Tay quay 1</a:t>
            </a:r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323850" y="1916113"/>
            <a:ext cx="2592388" cy="511175"/>
          </a:xfrm>
          <a:prstGeom prst="wedgeRoundRectCallout">
            <a:avLst>
              <a:gd name="adj1" fmla="val 85958"/>
              <a:gd name="adj2" fmla="val 271435"/>
              <a:gd name="adj3" fmla="val 16667"/>
            </a:avLst>
          </a:prstGeom>
          <a:solidFill>
            <a:srgbClr val="F8A6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latin typeface="VNI-Times" pitchFamily="2" charset="0"/>
              </a:rPr>
              <a:t>Thanh truyeàn 2</a:t>
            </a: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6143625" y="1500188"/>
            <a:ext cx="3352800" cy="735012"/>
          </a:xfrm>
          <a:prstGeom prst="wedgeEllipseCallout">
            <a:avLst>
              <a:gd name="adj1" fmla="val -64991"/>
              <a:gd name="adj2" fmla="val 21595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Thanh laéc 3</a:t>
            </a: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5848350" y="6122988"/>
            <a:ext cx="3295650" cy="735012"/>
          </a:xfrm>
          <a:prstGeom prst="wedgeEllipseCallout">
            <a:avLst>
              <a:gd name="adj1" fmla="val -89056"/>
              <a:gd name="adj2" fmla="val -245806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Giaù coá ñònh 4</a:t>
            </a:r>
          </a:p>
        </p:txBody>
      </p:sp>
      <p:pic>
        <p:nvPicPr>
          <p:cNvPr id="27656" name="Picture 9" descr="FWARROW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4781">
            <a:off x="684213" y="6021388"/>
            <a:ext cx="7207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16"/>
          <p:cNvSpPr txBox="1">
            <a:spLocks noChangeArrowheads="1"/>
          </p:cNvSpPr>
          <p:nvPr/>
        </p:nvSpPr>
        <p:spPr bwMode="auto">
          <a:xfrm>
            <a:off x="3348038" y="378936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A</a:t>
            </a:r>
          </a:p>
        </p:txBody>
      </p:sp>
      <p:sp>
        <p:nvSpPr>
          <p:cNvPr id="27658" name="Text Box 17"/>
          <p:cNvSpPr txBox="1">
            <a:spLocks noChangeArrowheads="1"/>
          </p:cNvSpPr>
          <p:nvPr/>
        </p:nvSpPr>
        <p:spPr bwMode="auto">
          <a:xfrm>
            <a:off x="5076825" y="3500438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D</a:t>
            </a:r>
          </a:p>
        </p:txBody>
      </p:sp>
      <p:sp>
        <p:nvSpPr>
          <p:cNvPr id="27659" name="Text Box 16"/>
          <p:cNvSpPr txBox="1">
            <a:spLocks noChangeArrowheads="1"/>
          </p:cNvSpPr>
          <p:nvPr/>
        </p:nvSpPr>
        <p:spPr bwMode="auto">
          <a:xfrm>
            <a:off x="2786063" y="300037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B</a:t>
            </a:r>
          </a:p>
        </p:txBody>
      </p:sp>
      <p:sp>
        <p:nvSpPr>
          <p:cNvPr id="27660" name="Text Box 16"/>
          <p:cNvSpPr txBox="1">
            <a:spLocks noChangeArrowheads="1"/>
          </p:cNvSpPr>
          <p:nvPr/>
        </p:nvSpPr>
        <p:spPr bwMode="auto">
          <a:xfrm>
            <a:off x="4445000" y="2555875"/>
            <a:ext cx="503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C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931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  <p:bldP spid="93189" grpId="0" animBg="1"/>
      <p:bldP spid="93190" grpId="0" animBg="1"/>
      <p:bldP spid="931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BKARROW3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6477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04800" y="758409"/>
            <a:ext cx="8763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828800" indent="-231775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vl="2" algn="l" eaLnBrk="1" hangingPunct="1">
              <a:lnSpc>
                <a:spcPct val="90000"/>
              </a:lnSpc>
              <a:spcBef>
                <a:spcPct val="20000"/>
              </a:spcBef>
              <a:buFont typeface="VNI-Copper" pitchFamily="2" charset="0"/>
              <a:buAutoNum type="arabicPeriod"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Tay quay</a:t>
            </a:r>
          </a:p>
          <a:p>
            <a:pPr lvl="2" algn="l" eaLnBrk="1" hangingPunct="1">
              <a:lnSpc>
                <a:spcPct val="90000"/>
              </a:lnSpc>
              <a:spcBef>
                <a:spcPct val="20000"/>
              </a:spcBef>
              <a:buFont typeface="VNI-Copper" pitchFamily="2" charset="0"/>
              <a:buAutoNum type="arabicPeriod"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vi-VN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truyền </a:t>
            </a:r>
            <a:endParaRPr lang="en-US" altLang="en-US"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 eaLnBrk="1" hangingPunct="1">
              <a:lnSpc>
                <a:spcPct val="90000"/>
              </a:lnSpc>
              <a:spcBef>
                <a:spcPct val="20000"/>
              </a:spcBef>
              <a:buFont typeface="VNI-Copper" pitchFamily="2" charset="0"/>
              <a:buAutoNum type="arabicPeriod"/>
            </a:pPr>
            <a:r>
              <a:rPr lang="vi-VN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Con lắc</a:t>
            </a:r>
            <a:endParaRPr lang="en-US" altLang="en-US"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 eaLnBrk="1" hangingPunct="1">
              <a:lnSpc>
                <a:spcPct val="90000"/>
              </a:lnSpc>
              <a:spcBef>
                <a:spcPct val="20000"/>
              </a:spcBef>
              <a:buFont typeface="VNI-Copper" pitchFamily="2" charset="0"/>
              <a:buAutoNum type="arabicPeriod"/>
            </a:pPr>
            <a:r>
              <a:rPr lang="vi-VN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Giá đỡ</a:t>
            </a:r>
            <a:endParaRPr lang="en-US" altLang="en-US"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-927652" y="-785674"/>
            <a:ext cx="9067041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  <a:defRPr/>
            </a:pPr>
            <a:endParaRPr lang="en-US" sz="6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6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Nguyên lí làm việc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6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4" descr="BKARROW3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6477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êu đề 2">
            <a:extLst>
              <a:ext uri="{FF2B5EF4-FFF2-40B4-BE49-F238E27FC236}">
                <a16:creationId xmlns="" xmlns:a16="http://schemas.microsoft.com/office/drawing/2014/main" id="{4DF6DB1B-557D-6940-B153-6F202CB3BF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20" descr="FWARROW3">
            <a:hlinkClick r:id="rId3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39750" y="6021388"/>
            <a:ext cx="576263" cy="452437"/>
          </a:xfrm>
        </p:spPr>
      </p:pic>
      <p:pic>
        <p:nvPicPr>
          <p:cNvPr id="95247" name="Picture 15" descr="thanh lac 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666750" y="2833688"/>
            <a:ext cx="2263775" cy="3168650"/>
          </a:xfrm>
          <a:noFill/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7704137" cy="1411288"/>
          </a:xfrm>
          <a:prstGeom prst="rect">
            <a:avLst/>
          </a:prstGeom>
          <a:solidFill>
            <a:srgbClr val="9AF95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VNI-Times" pitchFamily="2" charset="0"/>
              </a:rPr>
              <a:t>Haõy choïn nhöõng taäp hôïp töø thích hôïp ñieàn vaøo caùc choã troáng ñeå mieâu taû hoaït ñoäng cuûa cô caáu tay quay thanh laéc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611188" y="1989138"/>
            <a:ext cx="8208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latin typeface="VNI-Times" pitchFamily="2" charset="0"/>
              </a:rPr>
              <a:t>Neáu tay quay laø moät khaâu daãn, khi</a:t>
            </a:r>
            <a:r>
              <a:rPr lang="en-US" altLang="en-US" sz="2400">
                <a:latin typeface="VNI-Times" pitchFamily="2" charset="0"/>
              </a:rPr>
              <a:t> …………….………</a:t>
            </a:r>
            <a:r>
              <a:rPr lang="en-US" altLang="en-US" sz="2400" b="1">
                <a:latin typeface="VNI-Times" pitchFamily="2" charset="0"/>
              </a:rPr>
              <a:t>quay ñeàu quanh truïc A, thoâng qua</a:t>
            </a:r>
            <a:r>
              <a:rPr lang="en-US" altLang="en-US" sz="2400">
                <a:latin typeface="VNI-Times" pitchFamily="2" charset="0"/>
              </a:rPr>
              <a:t> ………………..</a:t>
            </a:r>
            <a:r>
              <a:rPr lang="en-US" altLang="en-US" sz="2400" b="1">
                <a:latin typeface="VNI-Times" pitchFamily="2" charset="0"/>
              </a:rPr>
              <a:t>laøm</a:t>
            </a:r>
            <a:r>
              <a:rPr lang="en-US" altLang="en-US" sz="2400">
                <a:latin typeface="VNI-Times" pitchFamily="2" charset="0"/>
              </a:rPr>
              <a:t> …………………. </a:t>
            </a:r>
            <a:r>
              <a:rPr lang="en-US" altLang="en-US" sz="2400" b="1">
                <a:latin typeface="VNI-Times" pitchFamily="2" charset="0"/>
              </a:rPr>
              <a:t>laéc qua laéc laïi quanh truïc D moät goùc naøo ñoù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419475" y="3438525"/>
            <a:ext cx="5795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2060"/>
                </a:solidFill>
                <a:latin typeface="VNI-Times" pitchFamily="2" charset="0"/>
                <a:hlinkClick r:id="" action="ppaction://noaction"/>
              </a:rPr>
              <a:t>a) Thanh truyeàn, thanh laéc, tay quay</a:t>
            </a:r>
            <a:endParaRPr lang="en-US" altLang="en-US" sz="2400" b="1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3346450" y="4013200"/>
            <a:ext cx="594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 </a:t>
            </a:r>
            <a:r>
              <a:rPr lang="en-US" altLang="en-US" sz="2400" b="1">
                <a:latin typeface="VNI-Times" pitchFamily="2" charset="0"/>
                <a:hlinkClick r:id="" action="ppaction://noaction"/>
              </a:rPr>
              <a:t>b) Thanh laéc, thanh truyeàn, tay quay</a:t>
            </a:r>
            <a:endParaRPr lang="en-US" altLang="en-US" sz="2400" b="1">
              <a:latin typeface="VNI-Times" pitchFamily="2" charset="0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3059113" y="4641850"/>
            <a:ext cx="5824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 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  <a:hlinkClick r:id="" action="ppaction://noaction"/>
              </a:rPr>
              <a:t>c) Tay quay, thanh laéc, thanh truyeàn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VNI-Times" pitchFamily="2" charset="0"/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3203575" y="5300663"/>
            <a:ext cx="573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VNI-Times" pitchFamily="2" charset="0"/>
                <a:hlinkClick r:id="rId6" action="ppaction://hlinksldjump"/>
              </a:rPr>
              <a:t>d) Tay quay, thanh truyeàn, thanh laéc</a:t>
            </a:r>
            <a:endParaRPr lang="en-US" altLang="en-US" sz="2400" b="1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474663" y="4303713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A</a:t>
            </a: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2217738" y="4341813"/>
            <a:ext cx="43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  <p:bldP spid="95238" grpId="0"/>
      <p:bldP spid="95239" grpId="0"/>
      <p:bldP spid="95241" grpId="0"/>
      <p:bldP spid="95242" grpId="0"/>
      <p:bldP spid="95255" grpId="0"/>
      <p:bldP spid="952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BKARROW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78538"/>
            <a:ext cx="6477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FWARROW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102350"/>
            <a:ext cx="57626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95288" y="1557338"/>
            <a:ext cx="84978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latin typeface="VNI-Times" pitchFamily="2" charset="0"/>
              </a:rPr>
              <a:t>       Neáu tay quay laø moät khaâu daãn, khi </a:t>
            </a:r>
            <a:r>
              <a:rPr lang="en-US" altLang="en-US">
                <a:latin typeface="VNI-Times" pitchFamily="2" charset="0"/>
              </a:rPr>
              <a:t>…………….………………..</a:t>
            </a:r>
            <a:r>
              <a:rPr lang="en-US" altLang="en-US" b="1">
                <a:latin typeface="VNI-Times" pitchFamily="2" charset="0"/>
              </a:rPr>
              <a:t>quay ñeàu quanh truïc A, thoâng qua </a:t>
            </a:r>
            <a:r>
              <a:rPr lang="en-US" altLang="en-US">
                <a:latin typeface="VNI-Times" pitchFamily="2" charset="0"/>
              </a:rPr>
              <a:t>…………………………</a:t>
            </a:r>
            <a:r>
              <a:rPr lang="en-US" altLang="en-US" b="1">
                <a:latin typeface="VNI-Times" pitchFamily="2" charset="0"/>
              </a:rPr>
              <a:t>laøm </a:t>
            </a:r>
            <a:r>
              <a:rPr lang="en-US" altLang="en-US">
                <a:latin typeface="VNI-Times" pitchFamily="2" charset="0"/>
              </a:rPr>
              <a:t>…………………………… </a:t>
            </a:r>
            <a:r>
              <a:rPr lang="en-US" altLang="en-US" b="1">
                <a:latin typeface="VNI-Times" pitchFamily="2" charset="0"/>
              </a:rPr>
              <a:t>laéc qua laéc laïi quanh truïc D moät goùc naøo ñoù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900113" y="5229225"/>
            <a:ext cx="1800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B0534"/>
                </a:solidFill>
                <a:latin typeface="VNI-Times" pitchFamily="2" charset="0"/>
              </a:rPr>
              <a:t>tay quay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1571625" y="5286375"/>
            <a:ext cx="27352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</a:rPr>
              <a:t>thanh</a:t>
            </a:r>
            <a:r>
              <a:rPr lang="en-US" altLang="en-US" sz="2800" b="1"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</a:rPr>
              <a:t>truyeàn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3571875" y="5286375"/>
            <a:ext cx="2736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6600"/>
                </a:solidFill>
                <a:latin typeface="VNI-Times" pitchFamily="2" charset="0"/>
              </a:rPr>
              <a:t>thanh laéc</a:t>
            </a:r>
          </a:p>
        </p:txBody>
      </p:sp>
      <p:sp>
        <p:nvSpPr>
          <p:cNvPr id="80909" name="AutoShape 13"/>
          <p:cNvSpPr>
            <a:spLocks noChangeArrowheads="1"/>
          </p:cNvSpPr>
          <p:nvPr/>
        </p:nvSpPr>
        <p:spPr bwMode="auto">
          <a:xfrm>
            <a:off x="2752725" y="331788"/>
            <a:ext cx="3638550" cy="109378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8A6F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hlink"/>
                </a:solidFill>
                <a:latin typeface="VNI-Times" pitchFamily="2" charset="0"/>
              </a:rPr>
              <a:t>Caâu d</a:t>
            </a:r>
          </a:p>
        </p:txBody>
      </p:sp>
      <p:sp>
        <p:nvSpPr>
          <p:cNvPr id="80910" name="AutoShape 14"/>
          <p:cNvSpPr>
            <a:spLocks noChangeArrowheads="1"/>
          </p:cNvSpPr>
          <p:nvPr/>
        </p:nvSpPr>
        <p:spPr bwMode="auto">
          <a:xfrm>
            <a:off x="785813" y="357188"/>
            <a:ext cx="7702550" cy="109378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hlink"/>
                </a:solidFill>
                <a:latin typeface="VNI-Times" pitchFamily="2" charset="0"/>
              </a:rPr>
              <a:t>Nguyeân lyù laøm vieäc</a:t>
            </a:r>
          </a:p>
        </p:txBody>
      </p:sp>
      <p:pic>
        <p:nvPicPr>
          <p:cNvPr id="80911" name="Picture 15" descr="thanh lac"/>
          <p:cNvPicPr>
            <a:picLocks noGrp="1" noChangeAspect="1" noChangeArrowheads="1" noCrop="1"/>
          </p:cNvPicPr>
          <p:nvPr>
            <p:ph/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1533525"/>
            <a:ext cx="2381250" cy="3333750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24 -0.00532 L -0.09619 -0.00532 L -0.09619 -0.06981 L -0.07674 -0.06981 L -0.07674 -0.13431 L -0.05782 -0.13431 L -0.05782 -0.1988 L -0.03836 -0.1988 L -0.03836 -0.26306 L -0.01945 -0.26306 L -0.01945 -0.32756 L -0.00017 -0.32756 L -0.00017 -0.39205 L 0.01962 -0.39205 L 0.01962 -0.45608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22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00324 C -0.03038 0.01341 -0.07413 -0.01664 -0.08542 -0.07074 C -0.09826 -0.1239 -0.07222 -0.18169 -0.02813 -0.1988 C 0.01615 -0.21683 0.04097 -0.27346 0.02917 -0.32825 C 0.01719 -0.38095 -0.02639 -0.41308 -0.06997 -0.39552 " pathEditMode="relative" rAng="-6376529" ptsTypes="fffff">
                                      <p:cBhvr>
                                        <p:cTn id="9" dur="2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-19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54785E-8 L -0.22396 -0.13662 C -0.2743 -0.16597 -0.30173 -0.20319 -0.29861 -0.23786 C -0.29618 -0.27762 -0.26441 -0.30559 -0.21041 -0.32108 L 0.02934 -0.39713 " pathEditMode="relative" rAng="11139803" ptsTypes="FffFF">
                                      <p:cBhvr>
                                        <p:cTn id="12" dur="2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21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/>
      <p:bldP spid="80904" grpId="0"/>
      <p:bldP spid="80907" grpId="0"/>
      <p:bldP spid="80909" grpId="0" animBg="1"/>
      <p:bldP spid="809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BKARROW3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6477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719482"/>
            <a:ext cx="927134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/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Khi tay quay 1 quay đều quanh trục A, thông qua</a:t>
            </a:r>
          </a:p>
          <a:p>
            <a:pPr algn="l" eaLnBrk="1" hangingPunct="1"/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thanh truyền 2 làm thanh lắc 3 lắc qua lắc lại quanh</a:t>
            </a:r>
          </a:p>
          <a:p>
            <a:pPr algn="l" eaLnBrk="1" hangingPunct="1"/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trục D một góc nào đó. 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0" y="333375"/>
            <a:ext cx="87487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latin typeface="VNI-Times" pitchFamily="2" charset="0"/>
              </a:rPr>
              <a:t>Caâu hoûi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Coù theå duøng cô caáu tay quay – thanh laéc ñeå bieán chuyeån ñoäng laéc thaønh chuyeån ñoäng quay troøn khoâng ?</a:t>
            </a:r>
          </a:p>
        </p:txBody>
      </p:sp>
      <p:pic>
        <p:nvPicPr>
          <p:cNvPr id="130053" name="Picture 5" descr="LAC-QUAY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V="1">
            <a:off x="809625" y="3333751"/>
            <a:ext cx="2428875" cy="3333750"/>
          </a:xfrm>
          <a:noFill/>
        </p:spPr>
      </p:pic>
      <p:pic>
        <p:nvPicPr>
          <p:cNvPr id="130055" name="Picture 7" descr="NGUYEN MAY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bright="-24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059972"/>
            <a:ext cx="914400" cy="1266444"/>
          </a:xfrm>
          <a:noFill/>
        </p:spPr>
      </p:pic>
      <p:sp>
        <p:nvSpPr>
          <p:cNvPr id="130059" name="AutoShape 11"/>
          <p:cNvSpPr>
            <a:spLocks noChangeArrowheads="1"/>
          </p:cNvSpPr>
          <p:nvPr/>
        </p:nvSpPr>
        <p:spPr bwMode="auto">
          <a:xfrm>
            <a:off x="3779838" y="4181475"/>
            <a:ext cx="2124075" cy="917575"/>
          </a:xfrm>
          <a:prstGeom prst="rightArrow">
            <a:avLst>
              <a:gd name="adj1" fmla="val 50000"/>
              <a:gd name="adj2" fmla="val 6379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1"/>
                </a:solidFill>
                <a:latin typeface="VNI-Times" pitchFamily="2" charset="0"/>
              </a:rPr>
              <a:t>ÖÙng duïng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468313" y="1773238"/>
            <a:ext cx="8280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u="sng">
                <a:solidFill>
                  <a:srgbClr val="0070C0"/>
                </a:solidFill>
                <a:latin typeface="VNI-Times" pitchFamily="2" charset="0"/>
              </a:rPr>
              <a:t>Traû lôøi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70C0"/>
                </a:solidFill>
                <a:latin typeface="VNI-Times" pitchFamily="2" charset="0"/>
              </a:rPr>
              <a:t>Cô caàu tay quay- thanh laéc coù theå duøng ñeå bieán chuyeån ñoäng laéc thaønh chuyeån ñoäng quay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  <p:bldP spid="130059" grpId="0" animBg="1"/>
      <p:bldP spid="1300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-713478" y="-1580804"/>
            <a:ext cx="79914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990600" indent="-5334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371600" indent="-4572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vi-VN" alt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6000" b="1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	c) </a:t>
            </a:r>
            <a:r>
              <a:rPr lang="en-US" altLang="en-US" sz="6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Ứng </a:t>
            </a:r>
            <a:r>
              <a:rPr lang="vi-VN" altLang="en-US" sz="6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60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34820" name="Picture 4" descr="BKARROW3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6477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4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3200" i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i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i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i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i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i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i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i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200" i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i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i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en-US" sz="3200" i="1" dirty="0">
              <a:solidFill>
                <a:srgbClr val="000099"/>
              </a:solidFill>
              <a:effectLst/>
              <a:latin typeface="VNI-Times" pitchFamily="2" charset="0"/>
            </a:endParaRPr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3714750" y="1484313"/>
            <a:ext cx="54292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b="1" dirty="0"/>
              <a:t>1</a:t>
            </a:r>
            <a:r>
              <a:rPr lang="en-US" altLang="en-US" sz="2800" b="1" dirty="0">
                <a:latin typeface="VNI-Times" pitchFamily="2" charset="0"/>
              </a:rPr>
              <a:t>)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b="1" dirty="0" smtClean="0">
                <a:latin typeface="VNI-Times" pitchFamily="2" charset="0"/>
              </a:rPr>
              <a:t> </a:t>
            </a:r>
            <a:r>
              <a:rPr lang="en-US" altLang="en-US" sz="2400" b="1" dirty="0" smtClean="0">
                <a:latin typeface="VNI-Times" pitchFamily="2" charset="0"/>
              </a:rPr>
              <a:t>:.............................................</a:t>
            </a:r>
            <a:endParaRPr lang="en-US" altLang="en-US" sz="2400" b="1" dirty="0">
              <a:latin typeface="VNI-Times" pitchFamily="2" charset="0"/>
            </a:endParaRPr>
          </a:p>
        </p:txBody>
      </p:sp>
      <p:sp>
        <p:nvSpPr>
          <p:cNvPr id="161808" name="Text Box 16"/>
          <p:cNvSpPr txBox="1">
            <a:spLocks noChangeArrowheads="1"/>
          </p:cNvSpPr>
          <p:nvPr/>
        </p:nvSpPr>
        <p:spPr bwMode="auto">
          <a:xfrm>
            <a:off x="4214813" y="1976511"/>
            <a:ext cx="4929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1809" name="Picture 17" descr="hinh 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28813"/>
            <a:ext cx="3462337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3714750" y="2492374"/>
            <a:ext cx="5429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:...........................................</a:t>
            </a:r>
            <a:endParaRPr lang="en-US" alt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811" name="Text Box 19"/>
          <p:cNvSpPr txBox="1">
            <a:spLocks noChangeArrowheads="1"/>
          </p:cNvSpPr>
          <p:nvPr/>
        </p:nvSpPr>
        <p:spPr bwMode="auto">
          <a:xfrm>
            <a:off x="3786188" y="4000499"/>
            <a:ext cx="53578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::...........................................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109334" y="2932906"/>
            <a:ext cx="426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429125" y="4357688"/>
            <a:ext cx="3786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714751" y="5072062"/>
            <a:ext cx="56554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343400" y="5715000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tịnh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4" grpId="0"/>
      <p:bldP spid="161805" grpId="0"/>
      <p:bldP spid="161808" grpId="0"/>
      <p:bldP spid="161810" grpId="0"/>
      <p:bldP spid="161811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8A6F0"/>
          </a:solidFill>
        </p:spPr>
        <p:txBody>
          <a:bodyPr/>
          <a:lstStyle/>
          <a:p>
            <a:pPr eaLnBrk="1" hangingPunct="1"/>
            <a:r>
              <a:rPr lang="en-US" altLang="en-US" sz="3200" b="1" i="1">
                <a:latin typeface="VNI-Times" pitchFamily="2" charset="0"/>
              </a:rPr>
              <a:t>Caùc öùng duïng cuûa cô caáu quay thaønh chuyeån ñoäng laéc</a:t>
            </a:r>
          </a:p>
        </p:txBody>
      </p:sp>
      <p:pic>
        <p:nvPicPr>
          <p:cNvPr id="81926" name="Picture 6" descr="quat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758281"/>
            <a:ext cx="952500" cy="2209800"/>
          </a:xfrm>
          <a:noFill/>
        </p:spPr>
      </p:pic>
      <p:pic>
        <p:nvPicPr>
          <p:cNvPr id="35844" name="Picture 4" descr="BKARROW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78538"/>
            <a:ext cx="6477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0" name="Picture 10" descr="J02832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857375"/>
            <a:ext cx="5688013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857250" y="4714875"/>
            <a:ext cx="172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hlink"/>
                </a:solidFill>
                <a:latin typeface="VNI-Times" pitchFamily="2" charset="0"/>
              </a:rPr>
              <a:t>Quaït maùy</a:t>
            </a:r>
          </a:p>
        </p:txBody>
      </p:sp>
      <p:sp>
        <p:nvSpPr>
          <p:cNvPr id="35847" name="Text Box 21"/>
          <p:cNvSpPr txBox="1">
            <a:spLocks noChangeArrowheads="1"/>
          </p:cNvSpPr>
          <p:nvPr/>
        </p:nvSpPr>
        <p:spPr bwMode="auto">
          <a:xfrm>
            <a:off x="1403350" y="3213100"/>
            <a:ext cx="1655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1071563" y="3071813"/>
            <a:ext cx="2447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VNI-Times" pitchFamily="2" charset="0"/>
              </a:rPr>
              <a:t>Maùy huùt daàu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0" grpId="0"/>
      <p:bldP spid="81940" grpId="1"/>
      <p:bldP spid="81943" grpId="0"/>
      <p:bldP spid="819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rgbClr val="FF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7" descr="hinh 2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28750"/>
            <a:ext cx="2390775" cy="2505075"/>
          </a:xfrm>
          <a:noFill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500563" y="2071688"/>
            <a:ext cx="441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tịnh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endParaRPr lang="en-US" alt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4500563" y="1571625"/>
            <a:ext cx="2303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 smtClean="0">
                <a:solidFill>
                  <a:srgbClr val="000099"/>
                </a:solidFill>
                <a:latin typeface="VNI-Times" pitchFamily="2" charset="0"/>
              </a:rPr>
              <a:t>Nhận</a:t>
            </a:r>
            <a:r>
              <a:rPr lang="en-US" altLang="en-US" sz="2800" b="1" u="sng" dirty="0" smtClean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u="sng" dirty="0" err="1" smtClean="0">
                <a:solidFill>
                  <a:srgbClr val="000099"/>
                </a:solidFill>
                <a:latin typeface="VNI-Times" pitchFamily="2" charset="0"/>
              </a:rPr>
              <a:t>xét</a:t>
            </a:r>
            <a:r>
              <a:rPr lang="en-US" altLang="en-US" sz="2800" b="1" u="sng" dirty="0" smtClean="0">
                <a:solidFill>
                  <a:srgbClr val="000099"/>
                </a:solidFill>
                <a:latin typeface="VNI-Times" pitchFamily="2" charset="0"/>
              </a:rPr>
              <a:t>:</a:t>
            </a:r>
            <a:endParaRPr lang="en-US" altLang="en-US" sz="2800" b="1" u="sng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8438" name="Line 12"/>
          <p:cNvSpPr>
            <a:spLocks noChangeShapeType="1"/>
          </p:cNvSpPr>
          <p:nvPr/>
        </p:nvSpPr>
        <p:spPr bwMode="auto">
          <a:xfrm flipV="1">
            <a:off x="2244725" y="1857375"/>
            <a:ext cx="44450" cy="577850"/>
          </a:xfrm>
          <a:prstGeom prst="line">
            <a:avLst/>
          </a:prstGeom>
          <a:ln>
            <a:headEnd/>
            <a:tailEnd type="none" w="sm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175" name="Picture 4" descr="hinh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981450"/>
            <a:ext cx="24066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00563" y="4286250"/>
            <a:ext cx="441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động tịnh tiến của kim máy khâu bắt nguồn từ chuyển động bập bênh của bàn đạp</a:t>
            </a:r>
            <a:endParaRPr lang="en-US" altLang="en-US" sz="2400" b="1">
              <a:solidFill>
                <a:schemeClr val="tx2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8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BKARROW3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65850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611188" y="445294"/>
            <a:ext cx="85328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5400" b="1" i="1" dirty="0" err="1" smtClean="0">
                <a:solidFill>
                  <a:srgbClr val="000099"/>
                </a:solidFill>
                <a:latin typeface="VNI-Times" pitchFamily="2" charset="0"/>
              </a:rPr>
              <a:t>Cơ</a:t>
            </a:r>
            <a:r>
              <a:rPr lang="en-US" altLang="en-US" sz="5400" b="1" i="1" dirty="0" smtClean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5400" b="1" i="1" dirty="0" err="1" smtClean="0">
                <a:solidFill>
                  <a:srgbClr val="000099"/>
                </a:solidFill>
                <a:latin typeface="VNI-Times" pitchFamily="2" charset="0"/>
              </a:rPr>
              <a:t>cấu</a:t>
            </a:r>
            <a:r>
              <a:rPr lang="en-US" altLang="en-US" sz="5400" b="1" i="1" dirty="0" smtClean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5400" b="1" i="1" dirty="0" err="1" smtClean="0">
                <a:solidFill>
                  <a:srgbClr val="000099"/>
                </a:solidFill>
                <a:latin typeface="VNI-Times" pitchFamily="2" charset="0"/>
              </a:rPr>
              <a:t>biến</a:t>
            </a:r>
            <a:r>
              <a:rPr lang="en-US" altLang="en-US" sz="5400" b="1" i="1" dirty="0" smtClean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5400" b="1" i="1" dirty="0" err="1" smtClean="0">
                <a:solidFill>
                  <a:srgbClr val="000099"/>
                </a:solidFill>
                <a:latin typeface="VNI-Times" pitchFamily="2" charset="0"/>
              </a:rPr>
              <a:t>đổi</a:t>
            </a:r>
            <a:r>
              <a:rPr lang="en-US" altLang="en-US" sz="5400" b="1" i="1" dirty="0" smtClean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5400" b="1" i="1" dirty="0" err="1" smtClean="0">
                <a:solidFill>
                  <a:srgbClr val="000099"/>
                </a:solidFill>
                <a:latin typeface="VNI-Times" pitchFamily="2" charset="0"/>
              </a:rPr>
              <a:t>chuyển</a:t>
            </a:r>
            <a:r>
              <a:rPr lang="en-US" altLang="en-US" sz="5400" b="1" i="1" dirty="0" smtClean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5400" b="1" i="1" dirty="0" err="1" smtClean="0">
                <a:solidFill>
                  <a:srgbClr val="000099"/>
                </a:solidFill>
                <a:latin typeface="VNI-Times" pitchFamily="2" charset="0"/>
              </a:rPr>
              <a:t>động</a:t>
            </a:r>
            <a:r>
              <a:rPr lang="en-US" altLang="en-US" sz="5400" b="1" i="1" dirty="0" smtClean="0">
                <a:solidFill>
                  <a:srgbClr val="000099"/>
                </a:solidFill>
                <a:latin typeface="VNI-Times" pitchFamily="2" charset="0"/>
              </a:rPr>
              <a:t>:</a:t>
            </a:r>
            <a:endParaRPr lang="en-US" altLang="en-US" sz="5400" b="1" i="1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140114" y="445294"/>
            <a:ext cx="471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sym typeface="Wingdings" panose="05000000000000000000" pitchFamily="2" charset="2"/>
              </a:rPr>
              <a:t>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  <a:solidFill>
            <a:srgbClr val="F1FCA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5013325"/>
            <a:ext cx="7859712" cy="1584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( 1 )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,,,,,,,,,,,,,,,,,,,,,,,,,,,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2 )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,,,,,,,,,,,,,,,,,,,,,,,,,,,,</a:t>
            </a:r>
          </a:p>
        </p:txBody>
      </p:sp>
      <p:pic>
        <p:nvPicPr>
          <p:cNvPr id="10256" name="Picture 16" descr="MAYMAY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lum bright="-18000" contras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2420938"/>
            <a:ext cx="3095625" cy="2251075"/>
          </a:xfr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286375" y="4797425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191000" y="5562600"/>
            <a:ext cx="23034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Tịnh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7429500" y="1928813"/>
            <a:ext cx="919163" cy="630237"/>
          </a:xfrm>
          <a:prstGeom prst="wedgeRoundRectCallout">
            <a:avLst>
              <a:gd name="adj1" fmla="val -252245"/>
              <a:gd name="adj2" fmla="val 122042"/>
              <a:gd name="adj3" fmla="val 16667"/>
            </a:avLst>
          </a:prstGeom>
          <a:solidFill>
            <a:srgbClr val="F8A6F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1331913" y="2349500"/>
            <a:ext cx="919162" cy="630238"/>
          </a:xfrm>
          <a:prstGeom prst="wedgeRoundRectCallout">
            <a:avLst>
              <a:gd name="adj1" fmla="val 212866"/>
              <a:gd name="adj2" fmla="val 232870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42" grpId="0" build="p"/>
      <p:bldP spid="10243" grpId="0"/>
      <p:bldP spid="10244" grpId="0"/>
      <p:bldP spid="10253" grpId="0" animBg="1"/>
      <p:bldP spid="102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  <a:solidFill>
            <a:srgbClr val="F1FCA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i="1" dirty="0">
              <a:latin typeface="VNI-Times" pitchFamily="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013325"/>
            <a:ext cx="8218487" cy="1295400"/>
          </a:xfrm>
        </p:spPr>
        <p:txBody>
          <a:bodyPr/>
          <a:lstStyle/>
          <a:p>
            <a:r>
              <a:rPr lang="en-US" alt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0000CC"/>
                </a:solidFill>
                <a:latin typeface="VNI-Times" pitchFamily="2" charset="0"/>
              </a:rPr>
              <a:t>( </a:t>
            </a:r>
            <a:r>
              <a:rPr lang="en-US" altLang="en-US" sz="2400" b="1" dirty="0">
                <a:solidFill>
                  <a:srgbClr val="0000CC"/>
                </a:solidFill>
                <a:latin typeface="VNI-Times" pitchFamily="2" charset="0"/>
              </a:rPr>
              <a:t>1 )</a:t>
            </a:r>
            <a:r>
              <a:rPr lang="en-US" altLang="en-US" sz="2400" dirty="0">
                <a:solidFill>
                  <a:srgbClr val="0000CC"/>
                </a:solidFill>
                <a:latin typeface="VNI-Times" pitchFamily="2" charset="0"/>
              </a:rPr>
              <a:t>,,,,,,,,,,,,,,,,,,,,,,,,,,, </a:t>
            </a:r>
          </a:p>
          <a:p>
            <a:pPr eaLnBrk="1" hangingPunct="1"/>
            <a:endParaRPr lang="en-US" altLang="en-US" sz="900" dirty="0">
              <a:solidFill>
                <a:srgbClr val="0000CC"/>
              </a:solidFill>
              <a:latin typeface="VNI-Times" pitchFamily="2" charset="0"/>
            </a:endParaRPr>
          </a:p>
          <a:p>
            <a:r>
              <a:rPr lang="en-US" alt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0000CC"/>
                </a:solidFill>
                <a:latin typeface="VNI-Times" pitchFamily="2" charset="0"/>
              </a:rPr>
              <a:t>( </a:t>
            </a:r>
            <a:r>
              <a:rPr lang="en-US" altLang="en-US" sz="2400" b="1" dirty="0">
                <a:solidFill>
                  <a:srgbClr val="0000CC"/>
                </a:solidFill>
                <a:latin typeface="VNI-Times" pitchFamily="2" charset="0"/>
              </a:rPr>
              <a:t>2 )</a:t>
            </a:r>
            <a:r>
              <a:rPr lang="en-US" altLang="en-US" sz="2400" dirty="0">
                <a:solidFill>
                  <a:srgbClr val="0000CC"/>
                </a:solidFill>
                <a:latin typeface="VNI-Times" pitchFamily="2" charset="0"/>
              </a:rPr>
              <a:t>,,,,,,,,,,,,,,,,,,,,,,,,,,,,</a:t>
            </a:r>
          </a:p>
        </p:txBody>
      </p:sp>
      <p:pic>
        <p:nvPicPr>
          <p:cNvPr id="7191" name="Picture 23" descr="hinh 28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2492375"/>
            <a:ext cx="1992313" cy="2297113"/>
          </a:xfr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214938" y="4868863"/>
            <a:ext cx="2428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076825" y="5516563"/>
            <a:ext cx="9350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6732588" y="2636838"/>
            <a:ext cx="919162" cy="630237"/>
          </a:xfrm>
          <a:prstGeom prst="wedgeRoundRectCallout">
            <a:avLst>
              <a:gd name="adj1" fmla="val -294903"/>
              <a:gd name="adj2" fmla="val 49750"/>
              <a:gd name="adj3" fmla="val 16667"/>
            </a:avLst>
          </a:prstGeom>
          <a:solidFill>
            <a:srgbClr val="F8A6F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1403350" y="3213100"/>
            <a:ext cx="919163" cy="630238"/>
          </a:xfrm>
          <a:prstGeom prst="wedgeRoundRectCallout">
            <a:avLst>
              <a:gd name="adj1" fmla="val 204403"/>
              <a:gd name="adj2" fmla="val 89042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</a:t>
            </a:r>
          </a:p>
        </p:txBody>
      </p:sp>
      <p:pic>
        <p:nvPicPr>
          <p:cNvPr id="10248" name="Picture 20" descr="FWARROW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53080">
            <a:off x="395288" y="6092825"/>
            <a:ext cx="57626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4" grpId="0" animBg="1"/>
      <p:bldP spid="7171" grpId="0" build="p"/>
      <p:bldP spid="7172" grpId="0"/>
      <p:bldP spid="7174" grpId="0"/>
      <p:bldP spid="7185" grpId="0" animBg="1"/>
      <p:bldP spid="71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2590800"/>
            <a:ext cx="885203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tịnh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91961" y="4267200"/>
            <a:ext cx="885203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274320"/>
            <a:ext cx="7943088" cy="178308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0" y="-193605"/>
            <a:ext cx="9143999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990600" indent="-5334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371600" indent="-4572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1400" b="1" u="sng" dirty="0">
              <a:solidFill>
                <a:srgbClr val="FF0000"/>
              </a:solidFill>
              <a:latin typeface="VNI-Times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II./ </a:t>
            </a:r>
            <a:r>
              <a:rPr lang="vi-VN" alt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CƠ CẤU BIẾN ĐỔI CHUYỂN ĐỘNG 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arenR"/>
            </a:pPr>
            <a:r>
              <a:rPr lang="vi-VN" altLang="en-US" sz="6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chuyển động quay thành chuyển động tịnh tiến</a:t>
            </a:r>
            <a:r>
              <a:rPr lang="vi-VN" altLang="en-US" sz="60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(cơ cấu tay quay – con trượt)</a:t>
            </a:r>
          </a:p>
          <a:p>
            <a:pPr marL="457200" lvl="1" indent="0"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6000" b="1" i="1" u="sng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6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6000" b="1" i="1" u="sng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B196F3B-5D33-4948-9A16-73FB17A9E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82" y="4182925"/>
            <a:ext cx="9143999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1pPr>
            <a:lvl2pPr marL="990600" indent="-5334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2pPr>
            <a:lvl3pPr marL="1371600" indent="-4572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1400" b="1" u="sng">
              <a:solidFill>
                <a:srgbClr val="FF0000"/>
              </a:solidFill>
              <a:latin typeface="VNI-Times" pitchFamily="2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vi-VN" altLang="en-US" sz="6000" b="1" i="1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60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Cấu tạo:</a:t>
            </a:r>
            <a:endParaRPr lang="en-US" altLang="en-US" sz="6000" b="1" i="1" u="sng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60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6000" b="1" i="1" u="sng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4000</TotalTime>
  <Words>945</Words>
  <Application>Microsoft Office PowerPoint</Application>
  <PresentationFormat>On-screen Show (4:3)</PresentationFormat>
  <Paragraphs>163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Solstice</vt:lpstr>
      <vt:lpstr>     Bài 30: Biến đổi      chuyển động </vt:lpstr>
      <vt:lpstr>Slide 2</vt:lpstr>
      <vt:lpstr>Quan sát sự chuyển động sau và điền vào chỗ trống</vt:lpstr>
      <vt:lpstr>Quan sát sự chuyển động của hình sau:</vt:lpstr>
      <vt:lpstr>Slide 5</vt:lpstr>
      <vt:lpstr>Quan sát hình và cho biết chúng thuộc dạng biến đổi chuyển động nào?</vt:lpstr>
      <vt:lpstr>Quan sát hình và cho biết chúng thuộc dạng biến đổi chuyển động nào?</vt:lpstr>
      <vt:lpstr>Từ một dạng chuyển động ban đầu, muốn biến thành các dạng chuyển động khác cần có cơ cấu biến đổi chuyển động: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Các ứng dụng: (cơ cấu tay quay,c on trượt)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Caùc öùng duïng cuûa cô caáu quay thaønh chuyeån ñoäng laéc</vt:lpstr>
    </vt:vector>
  </TitlesOfParts>
  <Company>Truong DTD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BIEÁN ÑOÅI CHUYEÅN ÑOÄNG</dc:title>
  <dc:creator>win2k</dc:creator>
  <cp:lastModifiedBy>Thuy Quynh</cp:lastModifiedBy>
  <cp:revision>212</cp:revision>
  <dcterms:created xsi:type="dcterms:W3CDTF">2003-11-17T05:35:41Z</dcterms:created>
  <dcterms:modified xsi:type="dcterms:W3CDTF">2021-12-06T09:36:33Z</dcterms:modified>
</cp:coreProperties>
</file>