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5" r:id="rId8"/>
    <p:sldId id="264" r:id="rId9"/>
    <p:sldId id="268" r:id="rId10"/>
    <p:sldId id="266" r:id="rId11"/>
    <p:sldId id="267" r:id="rId12"/>
    <p:sldId id="269" r:id="rId13"/>
    <p:sldId id="270" r:id="rId14"/>
    <p:sldId id="271" r:id="rId15"/>
    <p:sldId id="272" r:id="rId16"/>
    <p:sldId id="273" r:id="rId17"/>
    <p:sldId id="274" r:id="rId18"/>
    <p:sldId id="275" r:id="rId19"/>
    <p:sldId id="276" r:id="rId20"/>
    <p:sldId id="277" r:id="rId21"/>
    <p:sldId id="279" r:id="rId22"/>
    <p:sldId id="278" r:id="rId23"/>
    <p:sldId id="280" r:id="rId24"/>
    <p:sldId id="281" r:id="rId25"/>
    <p:sldId id="282" r:id="rId26"/>
    <p:sldId id="283"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11/12/2021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11/12/2021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11/12/2021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11/12/2021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47357-71BC-4EA6-B1AB-4D5193CDA99E}" type="datetimeFigureOut">
              <a:rPr lang="en-US" smtClean="0"/>
              <a:pPr/>
              <a:t>11/12/2021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D47357-71BC-4EA6-B1AB-4D5193CDA99E}" type="datetimeFigureOut">
              <a:rPr lang="en-US" smtClean="0"/>
              <a:pPr/>
              <a:t>11/12/2021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D47357-71BC-4EA6-B1AB-4D5193CDA99E}" type="datetimeFigureOut">
              <a:rPr lang="en-US" smtClean="0"/>
              <a:pPr/>
              <a:t>11/12/2021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D47357-71BC-4EA6-B1AB-4D5193CDA99E}" type="datetimeFigureOut">
              <a:rPr lang="en-US" smtClean="0"/>
              <a:pPr/>
              <a:t>11/12/2021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47357-71BC-4EA6-B1AB-4D5193CDA99E}" type="datetimeFigureOut">
              <a:rPr lang="en-US" smtClean="0"/>
              <a:pPr/>
              <a:t>11/12/2021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11/12/2021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11/12/2021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47357-71BC-4EA6-B1AB-4D5193CDA99E}" type="datetimeFigureOut">
              <a:rPr lang="en-US" smtClean="0"/>
              <a:pPr/>
              <a:t>11/12/2021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19C2C-F619-4E13-91CD-1B660670C36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images.google.com.vn/imgres?imgurl=http://www.vfej.vn/Images/ContentImages/HotImage/0lua8.jpg&amp;imgrefurl=http://www.vfej.vn/listnews2col.aspx?cate1=40&amp;cate2=164&amp;pageId=2&amp;h=301&amp;w=400&amp;sz=31&amp;hl=vi&amp;start=2&amp;usg=__3mnuhcSb47JeQCFCE0-ZWmPX7ys=&amp;tbnid=rNGywDnYQqNkaM:&amp;tbnh=93&amp;tbnw=124&amp;prev=/images?q=l%C6%B0%C6%A1ng+th%E1%BB%B1c&amp;gbv=2&amp;hl=vi&amp;sa=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158" y="428604"/>
            <a:ext cx="8229600" cy="1143000"/>
          </a:xfrm>
        </p:spPr>
        <p:txBody>
          <a:bodyPr>
            <a:normAutofit/>
          </a:bodyPr>
          <a:lstStyle/>
          <a:p>
            <a:r>
              <a:rPr lang="vi-VN" sz="6600" b="1" smtClean="0">
                <a:solidFill>
                  <a:srgbClr val="FF0000"/>
                </a:solidFill>
              </a:rPr>
              <a:t>Kiểm tra bài cũ</a:t>
            </a:r>
            <a:endParaRPr lang="en-GB" sz="6600" b="1">
              <a:solidFill>
                <a:srgbClr val="FF0000"/>
              </a:solidFill>
            </a:endParaRPr>
          </a:p>
        </p:txBody>
      </p:sp>
      <p:sp>
        <p:nvSpPr>
          <p:cNvPr id="3" name="Content Placeholder 2"/>
          <p:cNvSpPr>
            <a:spLocks noGrp="1"/>
          </p:cNvSpPr>
          <p:nvPr>
            <p:ph idx="1"/>
          </p:nvPr>
        </p:nvSpPr>
        <p:spPr>
          <a:xfrm>
            <a:off x="857224" y="2071678"/>
            <a:ext cx="7786742" cy="4525963"/>
          </a:xfrm>
        </p:spPr>
        <p:txBody>
          <a:bodyPr>
            <a:normAutofit/>
          </a:bodyPr>
          <a:lstStyle/>
          <a:p>
            <a:pPr marL="514350" indent="-514350">
              <a:buAutoNum type="arabicPeriod"/>
            </a:pPr>
            <a:r>
              <a:rPr lang="vi-VN" sz="4000" b="1" smtClean="0">
                <a:latin typeface="+mj-lt"/>
              </a:rPr>
              <a:t>Nêu vai trò và tiêu chí của giống cây trồng? </a:t>
            </a:r>
          </a:p>
          <a:p>
            <a:pPr marL="514350" indent="-514350">
              <a:buNone/>
            </a:pPr>
            <a:r>
              <a:rPr lang="vi-VN" sz="4000" b="1" smtClean="0">
                <a:latin typeface="+mj-lt"/>
              </a:rPr>
              <a:t>2. Trình bày những phương pháp chọn tạo giống cây trồng và đặc điểm của từng loại.</a:t>
            </a:r>
            <a:endParaRPr lang="en-GB" sz="4000" b="1">
              <a:latin typeface="+mj-lt"/>
            </a:endParaRPr>
          </a:p>
        </p:txBody>
      </p:sp>
    </p:spTree>
  </p:cSld>
  <p:clrMapOvr>
    <a:masterClrMapping/>
  </p:clrMapOvr>
  <p:transition spd="slow">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043890" cy="796908"/>
          </a:xfrm>
        </p:spPr>
        <p:txBody>
          <a:bodyPr>
            <a:normAutofit/>
          </a:bodyPr>
          <a:lstStyle/>
          <a:p>
            <a:pPr algn="l"/>
            <a:r>
              <a:rPr lang="en-GB" sz="4000" b="1" smtClean="0">
                <a:latin typeface="Times New Roman" pitchFamily="18" charset="0"/>
                <a:cs typeface="Times New Roman" pitchFamily="18" charset="0"/>
              </a:rPr>
              <a:t>I. </a:t>
            </a:r>
            <a:r>
              <a:rPr lang="en-GB" sz="4000" b="1" u="sng" smtClean="0">
                <a:latin typeface="Times New Roman" pitchFamily="18" charset="0"/>
                <a:cs typeface="Times New Roman" pitchFamily="18" charset="0"/>
              </a:rPr>
              <a:t>Sản xuất giống cây trồng</a:t>
            </a:r>
            <a:endParaRPr lang="en-GB" sz="4000" b="1" u="sng">
              <a:latin typeface="Times New Roman" pitchFamily="18" charset="0"/>
              <a:cs typeface="Times New Roman" pitchFamily="18" charset="0"/>
            </a:endParaRPr>
          </a:p>
        </p:txBody>
      </p:sp>
      <p:sp>
        <p:nvSpPr>
          <p:cNvPr id="5" name="TextBox 4"/>
          <p:cNvSpPr txBox="1"/>
          <p:nvPr/>
        </p:nvSpPr>
        <p:spPr>
          <a:xfrm>
            <a:off x="214282" y="785794"/>
            <a:ext cx="6858048" cy="523220"/>
          </a:xfrm>
          <a:prstGeom prst="rect">
            <a:avLst/>
          </a:prstGeom>
          <a:noFill/>
        </p:spPr>
        <p:txBody>
          <a:bodyPr wrap="square" rtlCol="0">
            <a:spAutoFit/>
          </a:bodyPr>
          <a:lstStyle/>
          <a:p>
            <a:r>
              <a:rPr lang="en-GB" sz="2800" b="1" smtClean="0">
                <a:latin typeface="Times New Roman" pitchFamily="18" charset="0"/>
                <a:cs typeface="Times New Roman" pitchFamily="18" charset="0"/>
              </a:rPr>
              <a:t>1. </a:t>
            </a:r>
            <a:r>
              <a:rPr lang="en-GB" sz="2800" b="1" u="sng" smtClean="0">
                <a:latin typeface="Times New Roman" pitchFamily="18" charset="0"/>
                <a:cs typeface="Times New Roman" pitchFamily="18" charset="0"/>
              </a:rPr>
              <a:t>Sản xuất giống cây trồng bằng hạt:</a:t>
            </a:r>
            <a:endParaRPr lang="en-GB" sz="2800" b="1" u="sng">
              <a:latin typeface="Times New Roman" pitchFamily="18" charset="0"/>
              <a:cs typeface="Times New Roman" pitchFamily="18" charset="0"/>
            </a:endParaRPr>
          </a:p>
        </p:txBody>
      </p:sp>
      <p:sp>
        <p:nvSpPr>
          <p:cNvPr id="7" name="Rectangle 6"/>
          <p:cNvSpPr/>
          <p:nvPr/>
        </p:nvSpPr>
        <p:spPr>
          <a:xfrm>
            <a:off x="1142976" y="1428736"/>
            <a:ext cx="7000924" cy="78581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smtClean="0">
                <a:solidFill>
                  <a:schemeClr val="tx1"/>
                </a:solidFill>
                <a:latin typeface="Times New Roman" pitchFamily="18" charset="0"/>
                <a:cs typeface="Times New Roman" pitchFamily="18" charset="0"/>
              </a:rPr>
              <a:t>Sản xuất giống cây trồng bằng hạt được tiến hành  theo trình tự nào?</a:t>
            </a:r>
            <a:endParaRPr lang="en-GB" sz="2800">
              <a:solidFill>
                <a:schemeClr val="tx1"/>
              </a:solidFill>
              <a:latin typeface="Times New Roman" pitchFamily="18" charset="0"/>
              <a:cs typeface="Times New Roman" pitchFamily="18" charset="0"/>
            </a:endParaRPr>
          </a:p>
        </p:txBody>
      </p:sp>
      <p:sp>
        <p:nvSpPr>
          <p:cNvPr id="8" name="TextBox 7"/>
          <p:cNvSpPr txBox="1"/>
          <p:nvPr/>
        </p:nvSpPr>
        <p:spPr>
          <a:xfrm>
            <a:off x="2857488" y="2214554"/>
            <a:ext cx="3643338" cy="523220"/>
          </a:xfrm>
          <a:prstGeom prst="rect">
            <a:avLst/>
          </a:prstGeom>
          <a:noFill/>
        </p:spPr>
        <p:txBody>
          <a:bodyPr wrap="square" rtlCol="0">
            <a:spAutoFit/>
          </a:bodyPr>
          <a:lstStyle/>
          <a:p>
            <a:r>
              <a:rPr lang="en-GB" sz="2800" smtClean="0">
                <a:latin typeface="Times New Roman" pitchFamily="18" charset="0"/>
                <a:cs typeface="Times New Roman" pitchFamily="18" charset="0"/>
              </a:rPr>
              <a:t>Theo trình tự 4 năm</a:t>
            </a:r>
            <a:endParaRPr lang="en-GB" sz="2800">
              <a:latin typeface="Times New Roman" pitchFamily="18" charset="0"/>
              <a:cs typeface="Times New Roman" pitchFamily="18" charset="0"/>
            </a:endParaRPr>
          </a:p>
        </p:txBody>
      </p:sp>
      <p:sp>
        <p:nvSpPr>
          <p:cNvPr id="10" name="Rectangle 6"/>
          <p:cNvSpPr>
            <a:spLocks noChangeArrowheads="1"/>
          </p:cNvSpPr>
          <p:nvPr/>
        </p:nvSpPr>
        <p:spPr bwMode="auto">
          <a:xfrm>
            <a:off x="2285984" y="2643182"/>
            <a:ext cx="4191000" cy="533400"/>
          </a:xfrm>
          <a:prstGeom prst="rect">
            <a:avLst/>
          </a:prstGeom>
          <a:solidFill>
            <a:srgbClr val="66FF99"/>
          </a:solidFill>
          <a:ln w="9525">
            <a:noFill/>
            <a:miter lim="800000"/>
            <a:headEnd/>
            <a:tailEnd/>
          </a:ln>
          <a:effectLst>
            <a:outerShdw dist="35921" dir="2700000" algn="ctr" rotWithShape="0">
              <a:schemeClr val="bg2"/>
            </a:outerShdw>
          </a:effectLst>
        </p:spPr>
        <p:txBody>
          <a:bodyPr wrap="none" anchor="ctr"/>
          <a:lstStyle/>
          <a:p>
            <a:pPr algn="ctr"/>
            <a:r>
              <a:rPr lang="en-US" sz="2000" b="1">
                <a:latin typeface="Arial" charset="0"/>
              </a:rPr>
              <a:t>Hạt giống đã phục tráng và duy trì</a:t>
            </a:r>
          </a:p>
        </p:txBody>
      </p:sp>
      <p:sp>
        <p:nvSpPr>
          <p:cNvPr id="11" name="Line 12"/>
          <p:cNvSpPr>
            <a:spLocks noChangeShapeType="1"/>
          </p:cNvSpPr>
          <p:nvPr/>
        </p:nvSpPr>
        <p:spPr bwMode="auto">
          <a:xfrm flipH="1">
            <a:off x="2357422" y="3143248"/>
            <a:ext cx="1981200" cy="303212"/>
          </a:xfrm>
          <a:prstGeom prst="line">
            <a:avLst/>
          </a:prstGeom>
          <a:noFill/>
          <a:ln w="38100">
            <a:solidFill>
              <a:srgbClr val="FF0000"/>
            </a:solidFill>
            <a:round/>
            <a:headEnd/>
            <a:tailEnd type="stealth" w="med" len="med"/>
          </a:ln>
        </p:spPr>
        <p:txBody>
          <a:bodyPr wrap="none" anchor="ctr"/>
          <a:lstStyle/>
          <a:p>
            <a:endParaRPr lang="en-GB"/>
          </a:p>
        </p:txBody>
      </p:sp>
      <p:sp>
        <p:nvSpPr>
          <p:cNvPr id="12" name="Line 14"/>
          <p:cNvSpPr>
            <a:spLocks noChangeShapeType="1"/>
          </p:cNvSpPr>
          <p:nvPr/>
        </p:nvSpPr>
        <p:spPr bwMode="auto">
          <a:xfrm flipH="1">
            <a:off x="3428992" y="3143248"/>
            <a:ext cx="915988" cy="303212"/>
          </a:xfrm>
          <a:prstGeom prst="line">
            <a:avLst/>
          </a:prstGeom>
          <a:noFill/>
          <a:ln w="38100">
            <a:solidFill>
              <a:srgbClr val="FF0000"/>
            </a:solidFill>
            <a:round/>
            <a:headEnd/>
            <a:tailEnd type="stealth" w="med" len="med"/>
          </a:ln>
        </p:spPr>
        <p:txBody>
          <a:bodyPr wrap="none" anchor="ctr"/>
          <a:lstStyle/>
          <a:p>
            <a:endParaRPr lang="en-GB"/>
          </a:p>
        </p:txBody>
      </p:sp>
      <p:sp>
        <p:nvSpPr>
          <p:cNvPr id="13" name="Line 16"/>
          <p:cNvSpPr>
            <a:spLocks noChangeShapeType="1"/>
          </p:cNvSpPr>
          <p:nvPr/>
        </p:nvSpPr>
        <p:spPr bwMode="auto">
          <a:xfrm flipH="1">
            <a:off x="4357686" y="3143248"/>
            <a:ext cx="0" cy="304800"/>
          </a:xfrm>
          <a:prstGeom prst="line">
            <a:avLst/>
          </a:prstGeom>
          <a:noFill/>
          <a:ln w="38100">
            <a:solidFill>
              <a:srgbClr val="FF0000"/>
            </a:solidFill>
            <a:round/>
            <a:headEnd/>
            <a:tailEnd type="stealth" w="med" len="med"/>
          </a:ln>
        </p:spPr>
        <p:txBody>
          <a:bodyPr wrap="none" anchor="ctr"/>
          <a:lstStyle/>
          <a:p>
            <a:endParaRPr lang="en-GB"/>
          </a:p>
        </p:txBody>
      </p:sp>
      <p:sp>
        <p:nvSpPr>
          <p:cNvPr id="14" name="Line 15"/>
          <p:cNvSpPr>
            <a:spLocks noChangeShapeType="1"/>
          </p:cNvSpPr>
          <p:nvPr/>
        </p:nvSpPr>
        <p:spPr bwMode="auto">
          <a:xfrm>
            <a:off x="4357686" y="3143248"/>
            <a:ext cx="838200" cy="303212"/>
          </a:xfrm>
          <a:prstGeom prst="line">
            <a:avLst/>
          </a:prstGeom>
          <a:noFill/>
          <a:ln w="38100">
            <a:solidFill>
              <a:srgbClr val="FF0000"/>
            </a:solidFill>
            <a:round/>
            <a:headEnd/>
            <a:tailEnd type="stealth" w="med" len="med"/>
          </a:ln>
        </p:spPr>
        <p:txBody>
          <a:bodyPr wrap="none" anchor="ctr"/>
          <a:lstStyle/>
          <a:p>
            <a:endParaRPr lang="en-GB"/>
          </a:p>
        </p:txBody>
      </p:sp>
      <p:sp>
        <p:nvSpPr>
          <p:cNvPr id="15" name="Line 13"/>
          <p:cNvSpPr>
            <a:spLocks noChangeShapeType="1"/>
          </p:cNvSpPr>
          <p:nvPr/>
        </p:nvSpPr>
        <p:spPr bwMode="auto">
          <a:xfrm>
            <a:off x="4429124" y="3143248"/>
            <a:ext cx="1751013" cy="303212"/>
          </a:xfrm>
          <a:prstGeom prst="line">
            <a:avLst/>
          </a:prstGeom>
          <a:noFill/>
          <a:ln w="38100">
            <a:solidFill>
              <a:srgbClr val="FF0000"/>
            </a:solidFill>
            <a:round/>
            <a:headEnd/>
            <a:tailEnd type="stealth" w="med" len="med"/>
          </a:ln>
        </p:spPr>
        <p:txBody>
          <a:bodyPr wrap="none" anchor="ctr"/>
          <a:lstStyle/>
          <a:p>
            <a:endParaRPr lang="en-GB"/>
          </a:p>
        </p:txBody>
      </p:sp>
      <p:sp>
        <p:nvSpPr>
          <p:cNvPr id="16" name="Rectangle 7"/>
          <p:cNvSpPr>
            <a:spLocks noChangeArrowheads="1"/>
          </p:cNvSpPr>
          <p:nvPr/>
        </p:nvSpPr>
        <p:spPr bwMode="auto">
          <a:xfrm>
            <a:off x="2071670" y="3500438"/>
            <a:ext cx="685800" cy="7620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US" sz="2000" b="1">
                <a:solidFill>
                  <a:schemeClr val="tx1"/>
                </a:solidFill>
                <a:latin typeface="Arial" charset="0"/>
              </a:rPr>
              <a:t>Dòng</a:t>
            </a:r>
          </a:p>
          <a:p>
            <a:pPr algn="ctr"/>
            <a:r>
              <a:rPr lang="en-US" sz="2000" b="1">
                <a:solidFill>
                  <a:schemeClr val="tx1"/>
                </a:solidFill>
                <a:latin typeface="Arial" charset="0"/>
              </a:rPr>
              <a:t>1</a:t>
            </a:r>
          </a:p>
        </p:txBody>
      </p:sp>
      <p:sp>
        <p:nvSpPr>
          <p:cNvPr id="17" name="Rectangle 8"/>
          <p:cNvSpPr>
            <a:spLocks noChangeArrowheads="1"/>
          </p:cNvSpPr>
          <p:nvPr/>
        </p:nvSpPr>
        <p:spPr bwMode="auto">
          <a:xfrm>
            <a:off x="3071802" y="3500438"/>
            <a:ext cx="685800" cy="7620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US" sz="2000" b="1">
                <a:solidFill>
                  <a:schemeClr val="tx1"/>
                </a:solidFill>
                <a:latin typeface="Arial" charset="0"/>
              </a:rPr>
              <a:t>Dòng</a:t>
            </a:r>
          </a:p>
          <a:p>
            <a:pPr algn="ctr"/>
            <a:r>
              <a:rPr lang="en-US" sz="2000" b="1">
                <a:solidFill>
                  <a:schemeClr val="tx1"/>
                </a:solidFill>
                <a:latin typeface="Arial" charset="0"/>
              </a:rPr>
              <a:t>2</a:t>
            </a:r>
          </a:p>
        </p:txBody>
      </p:sp>
      <p:sp>
        <p:nvSpPr>
          <p:cNvPr id="18" name="Rectangle 9"/>
          <p:cNvSpPr>
            <a:spLocks noChangeArrowheads="1"/>
          </p:cNvSpPr>
          <p:nvPr/>
        </p:nvSpPr>
        <p:spPr bwMode="auto">
          <a:xfrm>
            <a:off x="4071934" y="3500438"/>
            <a:ext cx="685800" cy="7620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US" sz="2000" b="1">
                <a:solidFill>
                  <a:schemeClr val="tx1"/>
                </a:solidFill>
                <a:latin typeface="Arial" charset="0"/>
              </a:rPr>
              <a:t>Dòng</a:t>
            </a:r>
          </a:p>
          <a:p>
            <a:pPr algn="ctr"/>
            <a:r>
              <a:rPr lang="en-US" sz="2000" b="1">
                <a:solidFill>
                  <a:schemeClr val="tx1"/>
                </a:solidFill>
                <a:latin typeface="Arial" charset="0"/>
              </a:rPr>
              <a:t>3</a:t>
            </a:r>
          </a:p>
        </p:txBody>
      </p:sp>
      <p:sp>
        <p:nvSpPr>
          <p:cNvPr id="19" name="Rectangle 10"/>
          <p:cNvSpPr>
            <a:spLocks noChangeArrowheads="1"/>
          </p:cNvSpPr>
          <p:nvPr/>
        </p:nvSpPr>
        <p:spPr bwMode="auto">
          <a:xfrm>
            <a:off x="5000628" y="3500438"/>
            <a:ext cx="685800" cy="7620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US" sz="2000" b="1">
                <a:solidFill>
                  <a:schemeClr val="tx1"/>
                </a:solidFill>
                <a:latin typeface="Arial" charset="0"/>
              </a:rPr>
              <a:t>Dòng</a:t>
            </a:r>
          </a:p>
          <a:p>
            <a:pPr algn="ctr"/>
            <a:r>
              <a:rPr lang="en-US" sz="2000" b="1">
                <a:solidFill>
                  <a:schemeClr val="tx1"/>
                </a:solidFill>
                <a:latin typeface="Arial" charset="0"/>
              </a:rPr>
              <a:t>4</a:t>
            </a:r>
          </a:p>
        </p:txBody>
      </p:sp>
      <p:sp>
        <p:nvSpPr>
          <p:cNvPr id="20" name="Rectangle 11"/>
          <p:cNvSpPr>
            <a:spLocks noChangeArrowheads="1"/>
          </p:cNvSpPr>
          <p:nvPr/>
        </p:nvSpPr>
        <p:spPr bwMode="auto">
          <a:xfrm>
            <a:off x="6000760" y="3500438"/>
            <a:ext cx="685800" cy="7620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US" sz="2000" b="1">
                <a:solidFill>
                  <a:schemeClr val="tx1"/>
                </a:solidFill>
                <a:latin typeface="Arial" charset="0"/>
              </a:rPr>
              <a:t>Dòng</a:t>
            </a:r>
          </a:p>
          <a:p>
            <a:pPr algn="ctr"/>
            <a:r>
              <a:rPr lang="en-US" sz="2000" b="1">
                <a:solidFill>
                  <a:schemeClr val="tx1"/>
                </a:solidFill>
                <a:latin typeface="Arial" charset="0"/>
              </a:rPr>
              <a:t>5</a:t>
            </a:r>
          </a:p>
        </p:txBody>
      </p:sp>
      <p:sp>
        <p:nvSpPr>
          <p:cNvPr id="21" name="Line 19"/>
          <p:cNvSpPr>
            <a:spLocks noChangeShapeType="1"/>
          </p:cNvSpPr>
          <p:nvPr/>
        </p:nvSpPr>
        <p:spPr bwMode="auto">
          <a:xfrm>
            <a:off x="2357422" y="4286256"/>
            <a:ext cx="460375" cy="271462"/>
          </a:xfrm>
          <a:prstGeom prst="line">
            <a:avLst/>
          </a:prstGeom>
          <a:noFill/>
          <a:ln w="38100">
            <a:solidFill>
              <a:srgbClr val="FF0000"/>
            </a:solidFill>
            <a:round/>
            <a:headEnd/>
            <a:tailEnd type="stealth" w="med" len="med"/>
          </a:ln>
        </p:spPr>
        <p:txBody>
          <a:bodyPr wrap="none" anchor="ctr"/>
          <a:lstStyle/>
          <a:p>
            <a:endParaRPr lang="en-GB"/>
          </a:p>
        </p:txBody>
      </p:sp>
      <p:sp>
        <p:nvSpPr>
          <p:cNvPr id="22" name="Line 18"/>
          <p:cNvSpPr>
            <a:spLocks noChangeShapeType="1"/>
          </p:cNvSpPr>
          <p:nvPr/>
        </p:nvSpPr>
        <p:spPr bwMode="auto">
          <a:xfrm flipH="1">
            <a:off x="4429124" y="4286256"/>
            <a:ext cx="0" cy="304800"/>
          </a:xfrm>
          <a:prstGeom prst="line">
            <a:avLst/>
          </a:prstGeom>
          <a:noFill/>
          <a:ln w="38100">
            <a:solidFill>
              <a:srgbClr val="FF0000"/>
            </a:solidFill>
            <a:round/>
            <a:headEnd/>
            <a:tailEnd type="stealth" w="med" len="med"/>
          </a:ln>
        </p:spPr>
        <p:txBody>
          <a:bodyPr wrap="none" anchor="ctr"/>
          <a:lstStyle/>
          <a:p>
            <a:endParaRPr lang="en-GB"/>
          </a:p>
        </p:txBody>
      </p:sp>
      <p:sp>
        <p:nvSpPr>
          <p:cNvPr id="23" name="Line 20"/>
          <p:cNvSpPr>
            <a:spLocks noChangeShapeType="1"/>
          </p:cNvSpPr>
          <p:nvPr/>
        </p:nvSpPr>
        <p:spPr bwMode="auto">
          <a:xfrm flipH="1">
            <a:off x="5572132" y="4286256"/>
            <a:ext cx="762000" cy="228600"/>
          </a:xfrm>
          <a:prstGeom prst="line">
            <a:avLst/>
          </a:prstGeom>
          <a:noFill/>
          <a:ln w="38100">
            <a:solidFill>
              <a:srgbClr val="FF0000"/>
            </a:solidFill>
            <a:round/>
            <a:headEnd/>
            <a:tailEnd type="stealth" w="med" len="med"/>
          </a:ln>
        </p:spPr>
        <p:txBody>
          <a:bodyPr wrap="none" anchor="ctr"/>
          <a:lstStyle/>
          <a:p>
            <a:endParaRPr lang="en-GB"/>
          </a:p>
        </p:txBody>
      </p:sp>
      <p:sp>
        <p:nvSpPr>
          <p:cNvPr id="24" name="Rectangle 17"/>
          <p:cNvSpPr>
            <a:spLocks noChangeArrowheads="1"/>
          </p:cNvSpPr>
          <p:nvPr/>
        </p:nvSpPr>
        <p:spPr bwMode="auto">
          <a:xfrm>
            <a:off x="2571736" y="4572008"/>
            <a:ext cx="3657600" cy="533400"/>
          </a:xfrm>
          <a:prstGeom prst="rect">
            <a:avLst/>
          </a:prstGeom>
          <a:solidFill>
            <a:srgbClr val="66FF99"/>
          </a:solidFill>
          <a:ln w="9525">
            <a:noFill/>
            <a:miter lim="800000"/>
            <a:headEnd/>
            <a:tailEnd/>
          </a:ln>
          <a:effectLst>
            <a:outerShdw dist="35921" dir="2700000" algn="ctr" rotWithShape="0">
              <a:schemeClr val="bg2"/>
            </a:outerShdw>
          </a:effectLst>
        </p:spPr>
        <p:txBody>
          <a:bodyPr wrap="none" anchor="ctr"/>
          <a:lstStyle/>
          <a:p>
            <a:pPr algn="ctr"/>
            <a:r>
              <a:rPr lang="en-US" sz="2000" b="1">
                <a:latin typeface="Arial" charset="0"/>
              </a:rPr>
              <a:t>Hạt giống siêu nguyên chủng</a:t>
            </a:r>
          </a:p>
        </p:txBody>
      </p:sp>
      <p:sp>
        <p:nvSpPr>
          <p:cNvPr id="25" name="Line 22"/>
          <p:cNvSpPr>
            <a:spLocks noChangeShapeType="1"/>
          </p:cNvSpPr>
          <p:nvPr/>
        </p:nvSpPr>
        <p:spPr bwMode="auto">
          <a:xfrm>
            <a:off x="4429124" y="5072074"/>
            <a:ext cx="1588" cy="406400"/>
          </a:xfrm>
          <a:prstGeom prst="line">
            <a:avLst/>
          </a:prstGeom>
          <a:noFill/>
          <a:ln w="38100">
            <a:solidFill>
              <a:srgbClr val="FF0000"/>
            </a:solidFill>
            <a:round/>
            <a:headEnd/>
            <a:tailEnd type="stealth" w="med" len="med"/>
          </a:ln>
        </p:spPr>
        <p:txBody>
          <a:bodyPr wrap="none" anchor="ctr"/>
          <a:lstStyle/>
          <a:p>
            <a:endParaRPr lang="en-GB"/>
          </a:p>
        </p:txBody>
      </p:sp>
      <p:sp>
        <p:nvSpPr>
          <p:cNvPr id="26" name="Line 24"/>
          <p:cNvSpPr>
            <a:spLocks noChangeShapeType="1"/>
          </p:cNvSpPr>
          <p:nvPr/>
        </p:nvSpPr>
        <p:spPr bwMode="auto">
          <a:xfrm>
            <a:off x="4429124" y="5929330"/>
            <a:ext cx="15875" cy="404812"/>
          </a:xfrm>
          <a:prstGeom prst="line">
            <a:avLst/>
          </a:prstGeom>
          <a:noFill/>
          <a:ln w="38100">
            <a:solidFill>
              <a:srgbClr val="FF0000"/>
            </a:solidFill>
            <a:round/>
            <a:headEnd/>
            <a:tailEnd type="stealth" w="med" len="med"/>
          </a:ln>
        </p:spPr>
        <p:txBody>
          <a:bodyPr wrap="none" anchor="ctr"/>
          <a:lstStyle/>
          <a:p>
            <a:endParaRPr lang="en-GB"/>
          </a:p>
        </p:txBody>
      </p:sp>
      <p:sp>
        <p:nvSpPr>
          <p:cNvPr id="27" name="Rectangle 21"/>
          <p:cNvSpPr>
            <a:spLocks noChangeArrowheads="1"/>
          </p:cNvSpPr>
          <p:nvPr/>
        </p:nvSpPr>
        <p:spPr bwMode="auto">
          <a:xfrm>
            <a:off x="2571736" y="5500702"/>
            <a:ext cx="3657600" cy="533400"/>
          </a:xfrm>
          <a:prstGeom prst="rect">
            <a:avLst/>
          </a:prstGeom>
          <a:solidFill>
            <a:srgbClr val="66FF99"/>
          </a:solidFill>
          <a:ln w="9525">
            <a:noFill/>
            <a:miter lim="800000"/>
            <a:headEnd/>
            <a:tailEnd/>
          </a:ln>
          <a:effectLst>
            <a:outerShdw dist="35921" dir="2700000" algn="ctr" rotWithShape="0">
              <a:schemeClr val="bg2"/>
            </a:outerShdw>
          </a:effectLst>
        </p:spPr>
        <p:txBody>
          <a:bodyPr wrap="none" anchor="ctr"/>
          <a:lstStyle/>
          <a:p>
            <a:pPr algn="ctr"/>
            <a:r>
              <a:rPr lang="en-US" sz="2000" b="1">
                <a:latin typeface="Arial" charset="0"/>
              </a:rPr>
              <a:t>Hạt giống nguyên chủng</a:t>
            </a:r>
          </a:p>
        </p:txBody>
      </p:sp>
      <p:sp>
        <p:nvSpPr>
          <p:cNvPr id="28" name="Rectangle 23"/>
          <p:cNvSpPr>
            <a:spLocks noChangeArrowheads="1"/>
          </p:cNvSpPr>
          <p:nvPr/>
        </p:nvSpPr>
        <p:spPr bwMode="auto">
          <a:xfrm>
            <a:off x="2571736" y="6324600"/>
            <a:ext cx="3657600" cy="533400"/>
          </a:xfrm>
          <a:prstGeom prst="rect">
            <a:avLst/>
          </a:prstGeom>
          <a:solidFill>
            <a:srgbClr val="66FF99"/>
          </a:solidFill>
          <a:ln w="9525">
            <a:noFill/>
            <a:miter lim="800000"/>
            <a:headEnd/>
            <a:tailEnd/>
          </a:ln>
          <a:effectLst>
            <a:outerShdw dist="35921" dir="2700000" algn="ctr" rotWithShape="0">
              <a:schemeClr val="bg2"/>
            </a:outerShdw>
          </a:effectLst>
        </p:spPr>
        <p:txBody>
          <a:bodyPr wrap="none" anchor="ctr"/>
          <a:lstStyle/>
          <a:p>
            <a:pPr algn="ctr"/>
            <a:r>
              <a:rPr lang="en-US" sz="2000" b="1">
                <a:latin typeface="Arial" charset="0"/>
              </a:rPr>
              <a:t>Hạt giống sản xuất đại trà</a:t>
            </a:r>
          </a:p>
        </p:txBody>
      </p:sp>
      <p:sp>
        <p:nvSpPr>
          <p:cNvPr id="29" name="TextBox 28"/>
          <p:cNvSpPr txBox="1"/>
          <p:nvPr/>
        </p:nvSpPr>
        <p:spPr>
          <a:xfrm>
            <a:off x="7143768" y="2714620"/>
            <a:ext cx="1428760" cy="461665"/>
          </a:xfrm>
          <a:prstGeom prst="rect">
            <a:avLst/>
          </a:prstGeom>
          <a:noFill/>
        </p:spPr>
        <p:txBody>
          <a:bodyPr wrap="square" rtlCol="0">
            <a:spAutoFit/>
          </a:bodyPr>
          <a:lstStyle/>
          <a:p>
            <a:r>
              <a:rPr lang="en-GB" sz="2400" smtClean="0">
                <a:latin typeface="Times New Roman" pitchFamily="18" charset="0"/>
                <a:cs typeface="Times New Roman" pitchFamily="18" charset="0"/>
              </a:rPr>
              <a:t>Năm 1</a:t>
            </a:r>
            <a:endParaRPr lang="en-GB" sz="2400">
              <a:latin typeface="Times New Roman" pitchFamily="18" charset="0"/>
              <a:cs typeface="Times New Roman" pitchFamily="18" charset="0"/>
            </a:endParaRPr>
          </a:p>
        </p:txBody>
      </p:sp>
      <p:sp>
        <p:nvSpPr>
          <p:cNvPr id="31" name="TextBox 30"/>
          <p:cNvSpPr txBox="1"/>
          <p:nvPr/>
        </p:nvSpPr>
        <p:spPr>
          <a:xfrm>
            <a:off x="7143768" y="4643446"/>
            <a:ext cx="1071570" cy="461665"/>
          </a:xfrm>
          <a:prstGeom prst="rect">
            <a:avLst/>
          </a:prstGeom>
          <a:noFill/>
        </p:spPr>
        <p:txBody>
          <a:bodyPr wrap="square" rtlCol="0">
            <a:spAutoFit/>
          </a:bodyPr>
          <a:lstStyle/>
          <a:p>
            <a:r>
              <a:rPr lang="en-GB" sz="2400" smtClean="0">
                <a:latin typeface="Times New Roman" pitchFamily="18" charset="0"/>
                <a:cs typeface="Times New Roman" pitchFamily="18" charset="0"/>
              </a:rPr>
              <a:t>Năm 2</a:t>
            </a:r>
            <a:endParaRPr lang="en-GB" sz="2400">
              <a:latin typeface="Times New Roman" pitchFamily="18" charset="0"/>
              <a:cs typeface="Times New Roman" pitchFamily="18" charset="0"/>
            </a:endParaRPr>
          </a:p>
        </p:txBody>
      </p:sp>
      <p:sp>
        <p:nvSpPr>
          <p:cNvPr id="32" name="TextBox 31"/>
          <p:cNvSpPr txBox="1"/>
          <p:nvPr/>
        </p:nvSpPr>
        <p:spPr>
          <a:xfrm>
            <a:off x="7143768" y="5572140"/>
            <a:ext cx="1500198" cy="461665"/>
          </a:xfrm>
          <a:prstGeom prst="rect">
            <a:avLst/>
          </a:prstGeom>
          <a:noFill/>
        </p:spPr>
        <p:txBody>
          <a:bodyPr wrap="square" rtlCol="0">
            <a:spAutoFit/>
          </a:bodyPr>
          <a:lstStyle/>
          <a:p>
            <a:r>
              <a:rPr lang="en-GB" sz="2400" smtClean="0">
                <a:latin typeface="Times New Roman" pitchFamily="18" charset="0"/>
                <a:cs typeface="Times New Roman" pitchFamily="18" charset="0"/>
              </a:rPr>
              <a:t>Năm 3</a:t>
            </a:r>
            <a:endParaRPr lang="en-GB" sz="2400">
              <a:latin typeface="Times New Roman" pitchFamily="18" charset="0"/>
              <a:cs typeface="Times New Roman" pitchFamily="18" charset="0"/>
            </a:endParaRPr>
          </a:p>
        </p:txBody>
      </p:sp>
      <p:sp>
        <p:nvSpPr>
          <p:cNvPr id="33" name="TextBox 32"/>
          <p:cNvSpPr txBox="1"/>
          <p:nvPr/>
        </p:nvSpPr>
        <p:spPr>
          <a:xfrm>
            <a:off x="7143768" y="6396335"/>
            <a:ext cx="1214446" cy="461665"/>
          </a:xfrm>
          <a:prstGeom prst="rect">
            <a:avLst/>
          </a:prstGeom>
          <a:noFill/>
        </p:spPr>
        <p:txBody>
          <a:bodyPr wrap="square" rtlCol="0">
            <a:spAutoFit/>
          </a:bodyPr>
          <a:lstStyle/>
          <a:p>
            <a:r>
              <a:rPr lang="en-GB" sz="2400" smtClean="0">
                <a:latin typeface="Times New Roman" pitchFamily="18" charset="0"/>
                <a:cs typeface="Times New Roman" pitchFamily="18" charset="0"/>
              </a:rPr>
              <a:t>Năm 4</a:t>
            </a:r>
            <a:endParaRPr lang="en-GB"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lide(fromBottom)">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lide(fromBottom)">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lide(fromBottom)">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lide(fromBottom)">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slide(fromBottom)">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slide(fromBottom)">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lide(fromBottom)">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slide(fromBottom)">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slide(fromBottom)">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slide(fromBottom)">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slide(fromBottom)">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slide(fromBottom)">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slide(fromBottom)">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slide(fromBottom)">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slide(fromBottom)">
                                      <p:cBhvr>
                                        <p:cTn id="83" dur="5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4"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slide(fromBottom)">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12" presetClass="entr" presetSubtype="4"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slide(fromBottom)">
                                      <p:cBhvr>
                                        <p:cTn id="93" dur="5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12" presetClass="entr" presetSubtype="4"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slide(fromBottom)">
                                      <p:cBhvr>
                                        <p:cTn id="98" dur="500"/>
                                        <p:tgtEl>
                                          <p:spTgt spid="31"/>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slide(fromBottom)">
                                      <p:cBhvr>
                                        <p:cTn id="103" dur="500"/>
                                        <p:tgtEl>
                                          <p:spTgt spid="25"/>
                                        </p:tgtEl>
                                      </p:cBhvr>
                                    </p:animEffect>
                                  </p:childTnLst>
                                </p:cTn>
                              </p:par>
                            </p:childTnLst>
                          </p:cTn>
                        </p:par>
                      </p:childTnLst>
                    </p:cTn>
                  </p:par>
                  <p:par>
                    <p:cTn id="104" fill="hold">
                      <p:stCondLst>
                        <p:cond delay="indefinite"/>
                      </p:stCondLst>
                      <p:childTnLst>
                        <p:par>
                          <p:cTn id="105" fill="hold">
                            <p:stCondLst>
                              <p:cond delay="0"/>
                            </p:stCondLst>
                            <p:childTnLst>
                              <p:par>
                                <p:cTn id="106" presetID="12" presetClass="entr" presetSubtype="4" fill="hold" grpId="0"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slide(fromBottom)">
                                      <p:cBhvr>
                                        <p:cTn id="108" dur="500"/>
                                        <p:tgtEl>
                                          <p:spTgt spid="27"/>
                                        </p:tgtEl>
                                      </p:cBhvr>
                                    </p:animEffect>
                                  </p:childTnLst>
                                </p:cTn>
                              </p:par>
                            </p:childTnLst>
                          </p:cTn>
                        </p:par>
                      </p:childTnLst>
                    </p:cTn>
                  </p:par>
                  <p:par>
                    <p:cTn id="109" fill="hold">
                      <p:stCondLst>
                        <p:cond delay="indefinite"/>
                      </p:stCondLst>
                      <p:childTnLst>
                        <p:par>
                          <p:cTn id="110" fill="hold">
                            <p:stCondLst>
                              <p:cond delay="0"/>
                            </p:stCondLst>
                            <p:childTnLst>
                              <p:par>
                                <p:cTn id="111" presetID="12" presetClass="entr" presetSubtype="4" fill="hold" grpId="0" nodeType="click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slide(fromBottom)">
                                      <p:cBhvr>
                                        <p:cTn id="113" dur="500"/>
                                        <p:tgtEl>
                                          <p:spTgt spid="32"/>
                                        </p:tgtEl>
                                      </p:cBhvr>
                                    </p:animEffect>
                                  </p:childTnLst>
                                </p:cTn>
                              </p:par>
                            </p:childTnLst>
                          </p:cTn>
                        </p:par>
                      </p:childTnLst>
                    </p:cTn>
                  </p:par>
                  <p:par>
                    <p:cTn id="114" fill="hold">
                      <p:stCondLst>
                        <p:cond delay="indefinite"/>
                      </p:stCondLst>
                      <p:childTnLst>
                        <p:par>
                          <p:cTn id="115" fill="hold">
                            <p:stCondLst>
                              <p:cond delay="0"/>
                            </p:stCondLst>
                            <p:childTnLst>
                              <p:par>
                                <p:cTn id="116" presetID="12" presetClass="entr" presetSubtype="4" fill="hold" grpId="0" nodeType="click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slide(fromBottom)">
                                      <p:cBhvr>
                                        <p:cTn id="118" dur="500"/>
                                        <p:tgtEl>
                                          <p:spTgt spid="26"/>
                                        </p:tgtEl>
                                      </p:cBhvr>
                                    </p:animEffect>
                                  </p:childTnLst>
                                </p:cTn>
                              </p:par>
                            </p:childTnLst>
                          </p:cTn>
                        </p:par>
                      </p:childTnLst>
                    </p:cTn>
                  </p:par>
                  <p:par>
                    <p:cTn id="119" fill="hold">
                      <p:stCondLst>
                        <p:cond delay="indefinite"/>
                      </p:stCondLst>
                      <p:childTnLst>
                        <p:par>
                          <p:cTn id="120" fill="hold">
                            <p:stCondLst>
                              <p:cond delay="0"/>
                            </p:stCondLst>
                            <p:childTnLst>
                              <p:par>
                                <p:cTn id="121" presetID="12" presetClass="entr" presetSubtype="4" fill="hold" grpId="0" nodeType="click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slide(fromBottom)">
                                      <p:cBhvr>
                                        <p:cTn id="123" dur="500"/>
                                        <p:tgtEl>
                                          <p:spTgt spid="28"/>
                                        </p:tgtEl>
                                      </p:cBhvr>
                                    </p:animEffect>
                                  </p:childTnLst>
                                </p:cTn>
                              </p:par>
                            </p:childTnLst>
                          </p:cTn>
                        </p:par>
                      </p:childTnLst>
                    </p:cTn>
                  </p:par>
                  <p:par>
                    <p:cTn id="124" fill="hold">
                      <p:stCondLst>
                        <p:cond delay="indefinite"/>
                      </p:stCondLst>
                      <p:childTnLst>
                        <p:par>
                          <p:cTn id="125" fill="hold">
                            <p:stCondLst>
                              <p:cond delay="0"/>
                            </p:stCondLst>
                            <p:childTnLst>
                              <p:par>
                                <p:cTn id="126" presetID="12" presetClass="entr" presetSubtype="4" fill="hold" grpId="0" nodeType="click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slide(fromBottom)">
                                      <p:cBhvr>
                                        <p:cTn id="1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14282" y="214290"/>
            <a:ext cx="8229600" cy="939784"/>
          </a:xfrm>
        </p:spPr>
        <p:txBody>
          <a:bodyPr>
            <a:normAutofit/>
          </a:bodyPr>
          <a:lstStyle/>
          <a:p>
            <a:pPr algn="l"/>
            <a:r>
              <a:rPr lang="en-GB" sz="4000" b="1" smtClean="0">
                <a:latin typeface="Times New Roman" pitchFamily="18" charset="0"/>
                <a:cs typeface="Times New Roman" pitchFamily="18" charset="0"/>
              </a:rPr>
              <a:t>I. </a:t>
            </a:r>
            <a:r>
              <a:rPr lang="en-GB" sz="4000" b="1" u="sng" smtClean="0">
                <a:latin typeface="Times New Roman" pitchFamily="18" charset="0"/>
                <a:cs typeface="Times New Roman" pitchFamily="18" charset="0"/>
              </a:rPr>
              <a:t>Sản xuất giống cây trồng</a:t>
            </a:r>
            <a:endParaRPr lang="en-GB" sz="4000" b="1" u="sng">
              <a:latin typeface="Times New Roman" pitchFamily="18" charset="0"/>
              <a:cs typeface="Times New Roman" pitchFamily="18" charset="0"/>
            </a:endParaRPr>
          </a:p>
        </p:txBody>
      </p:sp>
      <p:sp>
        <p:nvSpPr>
          <p:cNvPr id="7" name="Content Placeholder 6"/>
          <p:cNvSpPr>
            <a:spLocks noGrp="1"/>
          </p:cNvSpPr>
          <p:nvPr>
            <p:ph idx="1"/>
          </p:nvPr>
        </p:nvSpPr>
        <p:spPr>
          <a:xfrm>
            <a:off x="500034" y="3071810"/>
            <a:ext cx="8229600" cy="3571900"/>
          </a:xfrm>
        </p:spPr>
        <p:txBody>
          <a:bodyPr>
            <a:normAutofit fontScale="70000" lnSpcReduction="20000"/>
          </a:bodyPr>
          <a:lstStyle/>
          <a:p>
            <a:pPr>
              <a:buFontTx/>
              <a:buChar char="-"/>
            </a:pPr>
            <a:r>
              <a:rPr lang="en-GB" sz="4000" b="1" smtClean="0">
                <a:latin typeface="Times New Roman" pitchFamily="18" charset="0"/>
                <a:cs typeface="Times New Roman" pitchFamily="18" charset="0"/>
              </a:rPr>
              <a:t>Năm 1:</a:t>
            </a:r>
            <a:r>
              <a:rPr lang="en-GB" sz="4000" smtClean="0">
                <a:latin typeface="Times New Roman" pitchFamily="18" charset="0"/>
                <a:cs typeface="Times New Roman" pitchFamily="18" charset="0"/>
              </a:rPr>
              <a:t> Gieo hạt giống đã phục tráng và chọn cây có đặc tính tốt.</a:t>
            </a:r>
          </a:p>
          <a:p>
            <a:pPr>
              <a:buFontTx/>
              <a:buChar char="-"/>
            </a:pPr>
            <a:r>
              <a:rPr lang="en-GB" sz="4000" b="1" smtClean="0">
                <a:latin typeface="Times New Roman" pitchFamily="18" charset="0"/>
                <a:cs typeface="Times New Roman" pitchFamily="18" charset="0"/>
              </a:rPr>
              <a:t>Năm 2:</a:t>
            </a:r>
            <a:r>
              <a:rPr lang="en-GB" sz="4000" smtClean="0">
                <a:latin typeface="Times New Roman" pitchFamily="18" charset="0"/>
                <a:cs typeface="Times New Roman" pitchFamily="18" charset="0"/>
              </a:rPr>
              <a:t> Hạt của mỗi cây tốt gieo thành từng dòng. Lấy hạt của các dòng tốt nhất hợp lại thành giống siêu nguyên chủng.</a:t>
            </a:r>
          </a:p>
          <a:p>
            <a:pPr>
              <a:buFontTx/>
              <a:buChar char="-"/>
            </a:pPr>
            <a:r>
              <a:rPr lang="en-GB" sz="4000" b="1" smtClean="0">
                <a:latin typeface="Times New Roman" pitchFamily="18" charset="0"/>
                <a:cs typeface="Times New Roman" pitchFamily="18" charset="0"/>
              </a:rPr>
              <a:t>Năm 3:</a:t>
            </a:r>
            <a:r>
              <a:rPr lang="en-GB" sz="4000" smtClean="0">
                <a:latin typeface="Times New Roman" pitchFamily="18" charset="0"/>
                <a:cs typeface="Times New Roman" pitchFamily="18" charset="0"/>
              </a:rPr>
              <a:t> Từ giống siêu nguyên chủng nhân thành giống nguyên chủng.</a:t>
            </a:r>
          </a:p>
          <a:p>
            <a:pPr>
              <a:buNone/>
            </a:pPr>
            <a:r>
              <a:rPr lang="en-GB" sz="4000" smtClean="0">
                <a:latin typeface="Times New Roman" pitchFamily="18" charset="0"/>
                <a:cs typeface="Times New Roman" pitchFamily="18" charset="0"/>
              </a:rPr>
              <a:t>-   </a:t>
            </a:r>
            <a:r>
              <a:rPr lang="en-GB" sz="4000" b="1" smtClean="0">
                <a:latin typeface="Times New Roman" pitchFamily="18" charset="0"/>
                <a:cs typeface="Times New Roman" pitchFamily="18" charset="0"/>
              </a:rPr>
              <a:t>Năm 4: </a:t>
            </a:r>
            <a:r>
              <a:rPr lang="en-GB" sz="4000" smtClean="0">
                <a:latin typeface="Times New Roman" pitchFamily="18" charset="0"/>
                <a:cs typeface="Times New Roman" pitchFamily="18" charset="0"/>
              </a:rPr>
              <a:t>Từ giống nguyên chủng nhân thành giống sản xuất đại trà</a:t>
            </a:r>
          </a:p>
          <a:p>
            <a:pPr>
              <a:buNone/>
            </a:pPr>
            <a:endParaRPr lang="en-GB">
              <a:latin typeface="Times New Roman" pitchFamily="18" charset="0"/>
              <a:cs typeface="Times New Roman" pitchFamily="18" charset="0"/>
            </a:endParaRPr>
          </a:p>
        </p:txBody>
      </p:sp>
      <p:sp>
        <p:nvSpPr>
          <p:cNvPr id="8" name="Rectangle 7"/>
          <p:cNvSpPr/>
          <p:nvPr/>
        </p:nvSpPr>
        <p:spPr>
          <a:xfrm>
            <a:off x="2285984" y="1714488"/>
            <a:ext cx="5857916" cy="114300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800" smtClean="0">
                <a:solidFill>
                  <a:schemeClr val="tx1"/>
                </a:solidFill>
                <a:latin typeface="Times New Roman" pitchFamily="18" charset="0"/>
                <a:cs typeface="Times New Roman" pitchFamily="18" charset="0"/>
              </a:rPr>
              <a:t>Quy trình sản xuất giống cây trồng bằng hạt tiến hành trong 4 năm.</a:t>
            </a:r>
            <a:endParaRPr lang="en-GB" sz="2800">
              <a:solidFill>
                <a:schemeClr val="tx1"/>
              </a:solidFill>
              <a:latin typeface="Times New Roman" pitchFamily="18" charset="0"/>
              <a:cs typeface="Times New Roman" pitchFamily="18" charset="0"/>
            </a:endParaRPr>
          </a:p>
        </p:txBody>
      </p:sp>
      <p:sp>
        <p:nvSpPr>
          <p:cNvPr id="9" name="Rectangle 8"/>
          <p:cNvSpPr/>
          <p:nvPr/>
        </p:nvSpPr>
        <p:spPr>
          <a:xfrm>
            <a:off x="285720" y="1071546"/>
            <a:ext cx="6316153" cy="553998"/>
          </a:xfrm>
          <a:prstGeom prst="rect">
            <a:avLst/>
          </a:prstGeom>
        </p:spPr>
        <p:txBody>
          <a:bodyPr wrap="none">
            <a:spAutoFit/>
          </a:bodyPr>
          <a:lstStyle/>
          <a:p>
            <a:r>
              <a:rPr lang="en-GB" sz="3000" b="1" smtClean="0">
                <a:latin typeface="Times New Roman" pitchFamily="18" charset="0"/>
                <a:cs typeface="Times New Roman" pitchFamily="18" charset="0"/>
              </a:rPr>
              <a:t>1. </a:t>
            </a:r>
            <a:r>
              <a:rPr lang="en-GB" sz="3000" b="1" u="sng" smtClean="0">
                <a:latin typeface="Times New Roman" pitchFamily="18" charset="0"/>
                <a:cs typeface="Times New Roman" pitchFamily="18" charset="0"/>
              </a:rPr>
              <a:t>Sản xuất giống cây trồng bằng hạt:</a:t>
            </a:r>
            <a:endParaRPr lang="en-GB" sz="3000" b="1" u="sng">
              <a:latin typeface="Times New Roman" pitchFamily="18" charset="0"/>
              <a:cs typeface="Times New Roman" pitchFamily="18" charset="0"/>
            </a:endParaRPr>
          </a:p>
        </p:txBody>
      </p:sp>
      <p:pic>
        <p:nvPicPr>
          <p:cNvPr id="10" name="Picture 11" descr="Book-09"/>
          <p:cNvPicPr>
            <a:picLocks noChangeAspect="1" noChangeArrowheads="1" noCrop="1"/>
          </p:cNvPicPr>
          <p:nvPr/>
        </p:nvPicPr>
        <p:blipFill>
          <a:blip r:embed="rId3"/>
          <a:srcRect/>
          <a:stretch>
            <a:fillRect/>
          </a:stretch>
        </p:blipFill>
        <p:spPr bwMode="auto">
          <a:xfrm>
            <a:off x="357158" y="1785926"/>
            <a:ext cx="1285884" cy="121785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928670"/>
          </a:xfrm>
        </p:spPr>
        <p:txBody>
          <a:bodyPr>
            <a:normAutofit/>
          </a:bodyPr>
          <a:lstStyle/>
          <a:p>
            <a:pPr algn="l"/>
            <a:r>
              <a:rPr lang="en-GB" sz="4000" b="1" smtClean="0">
                <a:latin typeface="Times New Roman" pitchFamily="18" charset="0"/>
                <a:cs typeface="Times New Roman" pitchFamily="18" charset="0"/>
              </a:rPr>
              <a:t>I. </a:t>
            </a:r>
            <a:r>
              <a:rPr lang="en-GB" sz="4000" b="1" u="sng" smtClean="0">
                <a:latin typeface="Times New Roman" pitchFamily="18" charset="0"/>
                <a:cs typeface="Times New Roman" pitchFamily="18" charset="0"/>
              </a:rPr>
              <a:t>Sản xuất giống cây trồng</a:t>
            </a:r>
            <a:endParaRPr lang="en-GB" sz="4000" b="1" u="sng">
              <a:latin typeface="Times New Roman" pitchFamily="18" charset="0"/>
              <a:cs typeface="Times New Roman" pitchFamily="18" charset="0"/>
            </a:endParaRPr>
          </a:p>
        </p:txBody>
      </p:sp>
      <p:sp>
        <p:nvSpPr>
          <p:cNvPr id="4" name="Rectangle 3"/>
          <p:cNvSpPr/>
          <p:nvPr/>
        </p:nvSpPr>
        <p:spPr>
          <a:xfrm>
            <a:off x="428596" y="928670"/>
            <a:ext cx="5917004" cy="523220"/>
          </a:xfrm>
          <a:prstGeom prst="rect">
            <a:avLst/>
          </a:prstGeom>
        </p:spPr>
        <p:txBody>
          <a:bodyPr wrap="none">
            <a:spAutoFit/>
          </a:bodyPr>
          <a:lstStyle/>
          <a:p>
            <a:r>
              <a:rPr lang="en-GB" sz="2800" b="1" smtClean="0">
                <a:latin typeface="Times New Roman" pitchFamily="18" charset="0"/>
                <a:cs typeface="Times New Roman" pitchFamily="18" charset="0"/>
              </a:rPr>
              <a:t>1. </a:t>
            </a:r>
            <a:r>
              <a:rPr lang="en-GB" sz="2800" b="1" u="sng" smtClean="0">
                <a:latin typeface="Times New Roman" pitchFamily="18" charset="0"/>
                <a:cs typeface="Times New Roman" pitchFamily="18" charset="0"/>
              </a:rPr>
              <a:t>Sản xuất giống cây trồng bằng hạt:</a:t>
            </a:r>
            <a:endParaRPr lang="en-GB" sz="2800" b="1" u="sng">
              <a:latin typeface="Times New Roman" pitchFamily="18" charset="0"/>
              <a:cs typeface="Times New Roman" pitchFamily="18" charset="0"/>
            </a:endParaRPr>
          </a:p>
        </p:txBody>
      </p:sp>
      <p:sp>
        <p:nvSpPr>
          <p:cNvPr id="5" name="Cloud Callout 4"/>
          <p:cNvSpPr/>
          <p:nvPr/>
        </p:nvSpPr>
        <p:spPr>
          <a:xfrm>
            <a:off x="1071538" y="1571612"/>
            <a:ext cx="7072362" cy="1714512"/>
          </a:xfrm>
          <a:prstGeom prst="cloud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smtClean="0">
                <a:solidFill>
                  <a:schemeClr val="tx1"/>
                </a:solidFill>
                <a:latin typeface="Times New Roman" pitchFamily="18" charset="0"/>
                <a:cs typeface="Times New Roman" pitchFamily="18" charset="0"/>
              </a:rPr>
              <a:t>Sản xuất giống cây trồng bằng hạt thường áp dụng cho các loại cây nào?</a:t>
            </a:r>
            <a:endParaRPr lang="en-GB" sz="2800">
              <a:solidFill>
                <a:schemeClr val="tx1"/>
              </a:solidFill>
              <a:latin typeface="Times New Roman" pitchFamily="18" charset="0"/>
              <a:cs typeface="Times New Roman" pitchFamily="18" charset="0"/>
            </a:endParaRPr>
          </a:p>
        </p:txBody>
      </p:sp>
      <p:pic>
        <p:nvPicPr>
          <p:cNvPr id="7" name="Picture 27" descr="ngô lai vn6"/>
          <p:cNvPicPr>
            <a:picLocks noChangeAspect="1" noChangeArrowheads="1"/>
          </p:cNvPicPr>
          <p:nvPr/>
        </p:nvPicPr>
        <p:blipFill>
          <a:blip r:embed="rId3"/>
          <a:srcRect/>
          <a:stretch>
            <a:fillRect/>
          </a:stretch>
        </p:blipFill>
        <p:spPr>
          <a:xfrm>
            <a:off x="4714876" y="3571876"/>
            <a:ext cx="4214842" cy="2500330"/>
          </a:xfrm>
          <a:prstGeom prst="rect">
            <a:avLst/>
          </a:prstGeom>
          <a:noFill/>
        </p:spPr>
      </p:pic>
      <p:sp>
        <p:nvSpPr>
          <p:cNvPr id="8" name="TextBox 7"/>
          <p:cNvSpPr txBox="1"/>
          <p:nvPr/>
        </p:nvSpPr>
        <p:spPr>
          <a:xfrm>
            <a:off x="5857884" y="6215082"/>
            <a:ext cx="2071702" cy="461665"/>
          </a:xfrm>
          <a:prstGeom prst="rect">
            <a:avLst/>
          </a:prstGeom>
          <a:noFill/>
        </p:spPr>
        <p:txBody>
          <a:bodyPr wrap="square" rtlCol="0">
            <a:spAutoFit/>
          </a:bodyPr>
          <a:lstStyle/>
          <a:p>
            <a:r>
              <a:rPr lang="vi-VN" sz="2400" smtClean="0">
                <a:latin typeface="Times New Roman" pitchFamily="18" charset="0"/>
                <a:cs typeface="Times New Roman" pitchFamily="18" charset="0"/>
              </a:rPr>
              <a:t>Cây bắp(ngô)</a:t>
            </a:r>
            <a:endParaRPr lang="en-GB" sz="2400">
              <a:latin typeface="Times New Roman" pitchFamily="18" charset="0"/>
              <a:cs typeface="Times New Roman" pitchFamily="18" charset="0"/>
            </a:endParaRPr>
          </a:p>
        </p:txBody>
      </p:sp>
      <p:pic>
        <p:nvPicPr>
          <p:cNvPr id="9" name="Picture 3" descr="0lua8">
            <a:hlinkClick r:id="rId4"/>
          </p:cNvPr>
          <p:cNvPicPr>
            <a:picLocks noChangeAspect="1" noChangeArrowheads="1"/>
          </p:cNvPicPr>
          <p:nvPr/>
        </p:nvPicPr>
        <p:blipFill>
          <a:blip r:embed="rId5"/>
          <a:srcRect/>
          <a:stretch>
            <a:fillRect/>
          </a:stretch>
        </p:blipFill>
        <p:spPr bwMode="auto">
          <a:xfrm>
            <a:off x="214282" y="3571876"/>
            <a:ext cx="4214842" cy="2500330"/>
          </a:xfrm>
          <a:prstGeom prst="rect">
            <a:avLst/>
          </a:prstGeom>
          <a:noFill/>
          <a:ln w="9525">
            <a:noFill/>
            <a:miter lim="800000"/>
            <a:headEnd/>
            <a:tailEnd/>
          </a:ln>
        </p:spPr>
      </p:pic>
      <p:sp>
        <p:nvSpPr>
          <p:cNvPr id="10" name="TextBox 9"/>
          <p:cNvSpPr txBox="1"/>
          <p:nvPr/>
        </p:nvSpPr>
        <p:spPr>
          <a:xfrm>
            <a:off x="1714480" y="6215082"/>
            <a:ext cx="1714512" cy="461665"/>
          </a:xfrm>
          <a:prstGeom prst="rect">
            <a:avLst/>
          </a:prstGeom>
          <a:noFill/>
        </p:spPr>
        <p:txBody>
          <a:bodyPr wrap="square" rtlCol="0">
            <a:spAutoFit/>
          </a:bodyPr>
          <a:lstStyle/>
          <a:p>
            <a:r>
              <a:rPr lang="vi-VN" sz="2400" smtClean="0">
                <a:latin typeface="Times New Roman" pitchFamily="18" charset="0"/>
                <a:cs typeface="Times New Roman" pitchFamily="18" charset="0"/>
              </a:rPr>
              <a:t>Cây lúa</a:t>
            </a:r>
            <a:endParaRPr lang="en-GB"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Bottom)">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25"/>
          <p:cNvPicPr>
            <a:picLocks noChangeAspect="1" noChangeArrowheads="1"/>
          </p:cNvPicPr>
          <p:nvPr/>
        </p:nvPicPr>
        <p:blipFill>
          <a:blip r:embed="rId3"/>
          <a:srcRect/>
          <a:stretch>
            <a:fillRect/>
          </a:stretch>
        </p:blipFill>
        <p:spPr bwMode="auto">
          <a:xfrm>
            <a:off x="2214546" y="3286124"/>
            <a:ext cx="4648200" cy="2895600"/>
          </a:xfrm>
          <a:prstGeom prst="rect">
            <a:avLst/>
          </a:prstGeom>
          <a:noFill/>
          <a:ln w="9525">
            <a:noFill/>
            <a:miter lim="800000"/>
            <a:headEnd/>
            <a:tailEnd/>
          </a:ln>
          <a:effectLst/>
        </p:spPr>
      </p:pic>
      <p:sp>
        <p:nvSpPr>
          <p:cNvPr id="8" name="TextBox 7"/>
          <p:cNvSpPr txBox="1"/>
          <p:nvPr/>
        </p:nvSpPr>
        <p:spPr>
          <a:xfrm>
            <a:off x="1357290" y="2857496"/>
            <a:ext cx="1714512" cy="461665"/>
          </a:xfrm>
          <a:prstGeom prst="rect">
            <a:avLst/>
          </a:prstGeom>
          <a:noFill/>
        </p:spPr>
        <p:txBody>
          <a:bodyPr wrap="square" rtlCol="0">
            <a:spAutoFit/>
          </a:bodyPr>
          <a:lstStyle/>
          <a:p>
            <a:r>
              <a:rPr lang="vi-VN" sz="2400" smtClean="0">
                <a:latin typeface="Times New Roman" pitchFamily="18" charset="0"/>
                <a:cs typeface="Times New Roman" pitchFamily="18" charset="0"/>
              </a:rPr>
              <a:t>Cây cà chua</a:t>
            </a:r>
            <a:endParaRPr lang="en-GB" sz="2400">
              <a:latin typeface="Times New Roman" pitchFamily="18" charset="0"/>
              <a:cs typeface="Times New Roman" pitchFamily="18" charset="0"/>
            </a:endParaRPr>
          </a:p>
        </p:txBody>
      </p:sp>
      <p:sp>
        <p:nvSpPr>
          <p:cNvPr id="9" name="TextBox 8"/>
          <p:cNvSpPr txBox="1"/>
          <p:nvPr/>
        </p:nvSpPr>
        <p:spPr>
          <a:xfrm>
            <a:off x="6357950" y="2714620"/>
            <a:ext cx="1357322" cy="461665"/>
          </a:xfrm>
          <a:prstGeom prst="rect">
            <a:avLst/>
          </a:prstGeom>
          <a:noFill/>
        </p:spPr>
        <p:txBody>
          <a:bodyPr wrap="square" rtlCol="0">
            <a:spAutoFit/>
          </a:bodyPr>
          <a:lstStyle/>
          <a:p>
            <a:r>
              <a:rPr lang="vi-VN" sz="2400" smtClean="0">
                <a:latin typeface="Times New Roman" pitchFamily="18" charset="0"/>
                <a:cs typeface="Times New Roman" pitchFamily="18" charset="0"/>
              </a:rPr>
              <a:t>Cây ớt</a:t>
            </a:r>
            <a:endParaRPr lang="en-GB" sz="2400">
              <a:latin typeface="Times New Roman" pitchFamily="18" charset="0"/>
              <a:cs typeface="Times New Roman" pitchFamily="18" charset="0"/>
            </a:endParaRPr>
          </a:p>
        </p:txBody>
      </p:sp>
      <p:sp>
        <p:nvSpPr>
          <p:cNvPr id="10" name="TextBox 9"/>
          <p:cNvSpPr txBox="1"/>
          <p:nvPr/>
        </p:nvSpPr>
        <p:spPr>
          <a:xfrm>
            <a:off x="3857620" y="6215082"/>
            <a:ext cx="2571768" cy="461665"/>
          </a:xfrm>
          <a:prstGeom prst="rect">
            <a:avLst/>
          </a:prstGeom>
          <a:noFill/>
        </p:spPr>
        <p:txBody>
          <a:bodyPr wrap="square" rtlCol="0">
            <a:spAutoFit/>
          </a:bodyPr>
          <a:lstStyle/>
          <a:p>
            <a:r>
              <a:rPr lang="vi-VN" sz="2400" smtClean="0">
                <a:latin typeface="Times New Roman" pitchFamily="18" charset="0"/>
                <a:cs typeface="Times New Roman" pitchFamily="18" charset="0"/>
              </a:rPr>
              <a:t>Cây đậu</a:t>
            </a:r>
            <a:endParaRPr lang="en-GB" sz="2400">
              <a:latin typeface="Times New Roman" pitchFamily="18" charset="0"/>
              <a:cs typeface="Times New Roman" pitchFamily="18" charset="0"/>
            </a:endParaRPr>
          </a:p>
        </p:txBody>
      </p:sp>
      <p:pic>
        <p:nvPicPr>
          <p:cNvPr id="1026" name="Picture 2" descr="C:\Users\user\Pictures\cay ot.jpg"/>
          <p:cNvPicPr>
            <a:picLocks noChangeAspect="1" noChangeArrowheads="1"/>
          </p:cNvPicPr>
          <p:nvPr/>
        </p:nvPicPr>
        <p:blipFill>
          <a:blip r:embed="rId4"/>
          <a:srcRect/>
          <a:stretch>
            <a:fillRect/>
          </a:stretch>
        </p:blipFill>
        <p:spPr bwMode="auto">
          <a:xfrm>
            <a:off x="4929190" y="0"/>
            <a:ext cx="4000528" cy="2714620"/>
          </a:xfrm>
          <a:prstGeom prst="rect">
            <a:avLst/>
          </a:prstGeom>
          <a:noFill/>
        </p:spPr>
      </p:pic>
      <p:pic>
        <p:nvPicPr>
          <p:cNvPr id="1027" name="Picture 3" descr="C:\Users\user\Pictures\ca chua.jpg"/>
          <p:cNvPicPr>
            <a:picLocks noChangeAspect="1" noChangeArrowheads="1"/>
          </p:cNvPicPr>
          <p:nvPr/>
        </p:nvPicPr>
        <p:blipFill>
          <a:blip r:embed="rId5"/>
          <a:srcRect/>
          <a:stretch>
            <a:fillRect/>
          </a:stretch>
        </p:blipFill>
        <p:spPr bwMode="auto">
          <a:xfrm>
            <a:off x="285720" y="0"/>
            <a:ext cx="4143404" cy="27146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slide(fromBottom)">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slide(fromBottom)">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lide(fromBottom)">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Bottom)">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229600" cy="1143000"/>
          </a:xfrm>
        </p:spPr>
        <p:txBody>
          <a:bodyPr>
            <a:normAutofit/>
          </a:bodyPr>
          <a:lstStyle/>
          <a:p>
            <a:pPr algn="l"/>
            <a:r>
              <a:rPr lang="en-GB" sz="4000" b="1" smtClean="0">
                <a:latin typeface="Times New Roman" pitchFamily="18" charset="0"/>
                <a:cs typeface="Times New Roman" pitchFamily="18" charset="0"/>
              </a:rPr>
              <a:t>I. </a:t>
            </a:r>
            <a:r>
              <a:rPr lang="en-GB" sz="4000" b="1" u="sng" smtClean="0">
                <a:latin typeface="Times New Roman" pitchFamily="18" charset="0"/>
                <a:cs typeface="Times New Roman" pitchFamily="18" charset="0"/>
              </a:rPr>
              <a:t>Sản xuất giống cây trồng</a:t>
            </a:r>
            <a:endParaRPr lang="en-GB" sz="4000"/>
          </a:p>
        </p:txBody>
      </p:sp>
      <p:sp>
        <p:nvSpPr>
          <p:cNvPr id="5" name="TextBox 4"/>
          <p:cNvSpPr txBox="1"/>
          <p:nvPr/>
        </p:nvSpPr>
        <p:spPr>
          <a:xfrm>
            <a:off x="285720" y="928670"/>
            <a:ext cx="8858280" cy="553998"/>
          </a:xfrm>
          <a:prstGeom prst="rect">
            <a:avLst/>
          </a:prstGeom>
          <a:noFill/>
        </p:spPr>
        <p:txBody>
          <a:bodyPr wrap="square" rtlCol="0">
            <a:spAutoFit/>
          </a:bodyPr>
          <a:lstStyle/>
          <a:p>
            <a:r>
              <a:rPr lang="en-GB" sz="3000" b="1" smtClean="0">
                <a:latin typeface="Times New Roman" pitchFamily="18" charset="0"/>
                <a:cs typeface="Times New Roman" pitchFamily="18" charset="0"/>
              </a:rPr>
              <a:t>2. </a:t>
            </a:r>
            <a:r>
              <a:rPr lang="en-GB" sz="3000" b="1" u="sng" smtClean="0">
                <a:latin typeface="Times New Roman" pitchFamily="18" charset="0"/>
                <a:cs typeface="Times New Roman" pitchFamily="18" charset="0"/>
              </a:rPr>
              <a:t>Sản xuất giống cây trồng bằng nhân giống vô tính:</a:t>
            </a:r>
            <a:endParaRPr lang="en-GB" sz="3000" b="1" u="sng">
              <a:latin typeface="Times New Roman" pitchFamily="18" charset="0"/>
              <a:cs typeface="Times New Roman" pitchFamily="18" charset="0"/>
            </a:endParaRPr>
          </a:p>
        </p:txBody>
      </p:sp>
      <p:pic>
        <p:nvPicPr>
          <p:cNvPr id="6" name="Picture 25" descr="CN 7 B"/>
          <p:cNvPicPr>
            <a:picLocks noChangeAspect="1" noChangeArrowheads="1"/>
          </p:cNvPicPr>
          <p:nvPr/>
        </p:nvPicPr>
        <p:blipFill>
          <a:blip r:embed="rId3">
            <a:lum bright="6000"/>
          </a:blip>
          <a:srcRect/>
          <a:stretch>
            <a:fillRect/>
          </a:stretch>
        </p:blipFill>
        <p:spPr bwMode="auto">
          <a:xfrm>
            <a:off x="0" y="1857364"/>
            <a:ext cx="9144000" cy="50006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229600" cy="725470"/>
          </a:xfrm>
        </p:spPr>
        <p:txBody>
          <a:bodyPr>
            <a:normAutofit fontScale="90000"/>
          </a:bodyPr>
          <a:lstStyle/>
          <a:p>
            <a:pPr algn="l"/>
            <a:r>
              <a:rPr lang="en-GB" b="1" smtClean="0">
                <a:latin typeface="Times New Roman" pitchFamily="18" charset="0"/>
                <a:cs typeface="Times New Roman" pitchFamily="18" charset="0"/>
              </a:rPr>
              <a:t>I. </a:t>
            </a:r>
            <a:r>
              <a:rPr lang="en-GB" b="1" u="sng" smtClean="0">
                <a:latin typeface="Times New Roman" pitchFamily="18" charset="0"/>
                <a:cs typeface="Times New Roman" pitchFamily="18" charset="0"/>
              </a:rPr>
              <a:t>Sản xuất giống cây trồng</a:t>
            </a:r>
            <a:endParaRPr lang="en-GB"/>
          </a:p>
        </p:txBody>
      </p:sp>
      <p:sp>
        <p:nvSpPr>
          <p:cNvPr id="4" name="Rectangle 3"/>
          <p:cNvSpPr/>
          <p:nvPr/>
        </p:nvSpPr>
        <p:spPr>
          <a:xfrm>
            <a:off x="285720" y="1000108"/>
            <a:ext cx="8858280" cy="553998"/>
          </a:xfrm>
          <a:prstGeom prst="rect">
            <a:avLst/>
          </a:prstGeom>
        </p:spPr>
        <p:txBody>
          <a:bodyPr wrap="square">
            <a:spAutoFit/>
          </a:bodyPr>
          <a:lstStyle/>
          <a:p>
            <a:r>
              <a:rPr lang="en-GB" sz="3000" b="1" smtClean="0">
                <a:latin typeface="Times New Roman" pitchFamily="18" charset="0"/>
                <a:cs typeface="Times New Roman" pitchFamily="18" charset="0"/>
              </a:rPr>
              <a:t>2. </a:t>
            </a:r>
            <a:r>
              <a:rPr lang="en-GB" sz="3000" b="1" u="sng" smtClean="0">
                <a:latin typeface="Times New Roman" pitchFamily="18" charset="0"/>
                <a:cs typeface="Times New Roman" pitchFamily="18" charset="0"/>
              </a:rPr>
              <a:t>Sản xuất giống cây trồng bằng nhân giống vô tính:</a:t>
            </a:r>
            <a:endParaRPr lang="en-GB" sz="3000" b="1" u="sng">
              <a:latin typeface="Times New Roman" pitchFamily="18" charset="0"/>
              <a:cs typeface="Times New Roman" pitchFamily="18" charset="0"/>
            </a:endParaRPr>
          </a:p>
        </p:txBody>
      </p:sp>
      <p:sp>
        <p:nvSpPr>
          <p:cNvPr id="5" name="Cloud Callout 4"/>
          <p:cNvSpPr/>
          <p:nvPr/>
        </p:nvSpPr>
        <p:spPr>
          <a:xfrm>
            <a:off x="1785918" y="1643050"/>
            <a:ext cx="5072098" cy="2000264"/>
          </a:xfrm>
          <a:prstGeom prst="cloud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2400" smtClean="0">
                <a:solidFill>
                  <a:schemeClr val="tx1"/>
                </a:solidFill>
                <a:latin typeface="Times New Roman" pitchFamily="18" charset="0"/>
                <a:cs typeface="Times New Roman" pitchFamily="18" charset="0"/>
              </a:rPr>
              <a:t>Nêu sự khác nhau giữa các phương pháp giâm cành, ghép mắt, chiết cành?</a:t>
            </a:r>
            <a:endParaRPr lang="en-GB" sz="2400">
              <a:solidFill>
                <a:schemeClr val="tx1"/>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3" cstate="print"/>
          <a:srcRect/>
          <a:stretch>
            <a:fillRect/>
          </a:stretch>
        </p:blipFill>
        <p:spPr bwMode="auto">
          <a:xfrm>
            <a:off x="0" y="4000504"/>
            <a:ext cx="5029200" cy="2178051"/>
          </a:xfrm>
          <a:prstGeom prst="rect">
            <a:avLst/>
          </a:prstGeom>
          <a:noFill/>
          <a:ln w="9525">
            <a:noFill/>
            <a:miter lim="800000"/>
            <a:headEnd/>
            <a:tailEnd/>
          </a:ln>
          <a:effectLst/>
        </p:spPr>
      </p:pic>
      <p:sp>
        <p:nvSpPr>
          <p:cNvPr id="7" name="TextBox 6"/>
          <p:cNvSpPr txBox="1"/>
          <p:nvPr/>
        </p:nvSpPr>
        <p:spPr>
          <a:xfrm>
            <a:off x="1571604" y="6215082"/>
            <a:ext cx="2071702" cy="461665"/>
          </a:xfrm>
          <a:prstGeom prst="rect">
            <a:avLst/>
          </a:prstGeom>
          <a:noFill/>
        </p:spPr>
        <p:txBody>
          <a:bodyPr wrap="square" rtlCol="0">
            <a:spAutoFit/>
          </a:bodyPr>
          <a:lstStyle/>
          <a:p>
            <a:r>
              <a:rPr lang="en-GB" sz="2400" smtClean="0">
                <a:latin typeface="Times New Roman" pitchFamily="18" charset="0"/>
                <a:cs typeface="Times New Roman" pitchFamily="18" charset="0"/>
              </a:rPr>
              <a:t>Giâm cành</a:t>
            </a:r>
            <a:endParaRPr lang="en-GB" sz="2400">
              <a:latin typeface="Times New Roman" pitchFamily="18" charset="0"/>
              <a:cs typeface="Times New Roman" pitchFamily="18" charset="0"/>
            </a:endParaRPr>
          </a:p>
        </p:txBody>
      </p:sp>
      <p:sp>
        <p:nvSpPr>
          <p:cNvPr id="9" name="Rectangle 8"/>
          <p:cNvSpPr/>
          <p:nvPr/>
        </p:nvSpPr>
        <p:spPr>
          <a:xfrm>
            <a:off x="5572132" y="3643314"/>
            <a:ext cx="3571868" cy="2862322"/>
          </a:xfrm>
          <a:prstGeom prst="rect">
            <a:avLst/>
          </a:prstGeom>
        </p:spPr>
        <p:txBody>
          <a:bodyPr wrap="square">
            <a:spAutoFit/>
          </a:bodyPr>
          <a:lstStyle/>
          <a:p>
            <a:pPr algn="just">
              <a:spcBef>
                <a:spcPct val="50000"/>
              </a:spcBef>
            </a:pPr>
            <a:r>
              <a:rPr lang="en-US" sz="3500" b="1" u="sng" smtClean="0">
                <a:solidFill>
                  <a:srgbClr val="FF0000"/>
                </a:solidFill>
                <a:latin typeface="Times New Roman" pitchFamily="18" charset="0"/>
              </a:rPr>
              <a:t>Giâm cành:</a:t>
            </a:r>
            <a:r>
              <a:rPr lang="en-US" sz="3500" smtClean="0">
                <a:solidFill>
                  <a:srgbClr val="FF0000"/>
                </a:solidFill>
                <a:latin typeface="Times New Roman" pitchFamily="18" charset="0"/>
              </a:rPr>
              <a:t> </a:t>
            </a:r>
            <a:r>
              <a:rPr lang="en-US" sz="3500" smtClean="0">
                <a:latin typeface="Times New Roman" pitchFamily="18" charset="0"/>
              </a:rPr>
              <a:t>Cắt một đoạn cành có đủ mắt, chồi từ thân cây mẹ, giâm xuống đất.</a:t>
            </a:r>
            <a:endParaRPr lang="en-US" sz="35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lide(fromBottom)">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8229600" cy="868346"/>
          </a:xfrm>
        </p:spPr>
        <p:txBody>
          <a:bodyPr>
            <a:normAutofit/>
          </a:bodyPr>
          <a:lstStyle/>
          <a:p>
            <a:pPr algn="l"/>
            <a:r>
              <a:rPr lang="en-GB" sz="4000" b="1" smtClean="0">
                <a:latin typeface="Times New Roman" pitchFamily="18" charset="0"/>
                <a:cs typeface="Times New Roman" pitchFamily="18" charset="0"/>
              </a:rPr>
              <a:t>I. </a:t>
            </a:r>
            <a:r>
              <a:rPr lang="en-GB" sz="4000" b="1" u="sng" smtClean="0">
                <a:latin typeface="Times New Roman" pitchFamily="18" charset="0"/>
                <a:cs typeface="Times New Roman" pitchFamily="18" charset="0"/>
              </a:rPr>
              <a:t>Sản xuất giống cây trồng</a:t>
            </a:r>
            <a:endParaRPr lang="en-GB" sz="4000">
              <a:latin typeface="Times New Roman" pitchFamily="18" charset="0"/>
              <a:cs typeface="Times New Roman" pitchFamily="18" charset="0"/>
            </a:endParaRPr>
          </a:p>
        </p:txBody>
      </p:sp>
      <p:pic>
        <p:nvPicPr>
          <p:cNvPr id="5" name="Picture 4"/>
          <p:cNvPicPr>
            <a:picLocks noChangeAspect="1" noChangeArrowheads="1"/>
          </p:cNvPicPr>
          <p:nvPr/>
        </p:nvPicPr>
        <p:blipFill>
          <a:blip r:embed="rId3"/>
          <a:srcRect/>
          <a:stretch>
            <a:fillRect/>
          </a:stretch>
        </p:blipFill>
        <p:spPr bwMode="auto">
          <a:xfrm>
            <a:off x="0" y="1928802"/>
            <a:ext cx="4714876" cy="4143404"/>
          </a:xfrm>
          <a:prstGeom prst="rect">
            <a:avLst/>
          </a:prstGeom>
          <a:noFill/>
          <a:ln w="9525">
            <a:noFill/>
            <a:miter lim="800000"/>
            <a:headEnd/>
            <a:tailEnd/>
          </a:ln>
          <a:effectLst/>
        </p:spPr>
      </p:pic>
      <p:sp>
        <p:nvSpPr>
          <p:cNvPr id="6" name="Rectangle 5"/>
          <p:cNvSpPr/>
          <p:nvPr/>
        </p:nvSpPr>
        <p:spPr>
          <a:xfrm>
            <a:off x="5143504" y="2143116"/>
            <a:ext cx="3786182" cy="3862596"/>
          </a:xfrm>
          <a:prstGeom prst="rect">
            <a:avLst/>
          </a:prstGeom>
        </p:spPr>
        <p:txBody>
          <a:bodyPr wrap="square">
            <a:spAutoFit/>
          </a:bodyPr>
          <a:lstStyle/>
          <a:p>
            <a:pPr algn="just">
              <a:spcBef>
                <a:spcPct val="50000"/>
              </a:spcBef>
            </a:pPr>
            <a:r>
              <a:rPr lang="en-US" sz="3500" b="1" u="sng" smtClean="0">
                <a:solidFill>
                  <a:srgbClr val="FF0000"/>
                </a:solidFill>
                <a:latin typeface="Times New Roman" pitchFamily="18" charset="0"/>
              </a:rPr>
              <a:t>Ghép mắt:</a:t>
            </a:r>
            <a:r>
              <a:rPr lang="en-US" sz="3500" smtClean="0">
                <a:solidFill>
                  <a:srgbClr val="FF0000"/>
                </a:solidFill>
                <a:latin typeface="Times New Roman" pitchFamily="18" charset="0"/>
              </a:rPr>
              <a:t> </a:t>
            </a:r>
            <a:r>
              <a:rPr lang="en-US" sz="3500" smtClean="0">
                <a:latin typeface="Times New Roman" pitchFamily="18" charset="0"/>
              </a:rPr>
              <a:t>(ghép cành): Dùng một bộ phận sinh dưỡng (mắt, chồi, cành) của một cây gắn vào một cây khác (gốc ghép).</a:t>
            </a:r>
            <a:endParaRPr lang="en-US" sz="3500">
              <a:latin typeface="Times New Roman" pitchFamily="18" charset="0"/>
            </a:endParaRPr>
          </a:p>
        </p:txBody>
      </p:sp>
      <p:sp>
        <p:nvSpPr>
          <p:cNvPr id="7" name="TextBox 6"/>
          <p:cNvSpPr txBox="1"/>
          <p:nvPr/>
        </p:nvSpPr>
        <p:spPr>
          <a:xfrm>
            <a:off x="1428728" y="6215082"/>
            <a:ext cx="2000264" cy="461665"/>
          </a:xfrm>
          <a:prstGeom prst="rect">
            <a:avLst/>
          </a:prstGeom>
          <a:noFill/>
        </p:spPr>
        <p:txBody>
          <a:bodyPr wrap="square" rtlCol="0">
            <a:spAutoFit/>
          </a:bodyPr>
          <a:lstStyle/>
          <a:p>
            <a:r>
              <a:rPr lang="en-GB" sz="2400" smtClean="0">
                <a:latin typeface="Times New Roman" pitchFamily="18" charset="0"/>
                <a:cs typeface="Times New Roman" pitchFamily="18" charset="0"/>
              </a:rPr>
              <a:t>Ghép mắt</a:t>
            </a:r>
            <a:endParaRPr lang="en-GB" sz="2400">
              <a:latin typeface="Times New Roman" pitchFamily="18" charset="0"/>
              <a:cs typeface="Times New Roman" pitchFamily="18" charset="0"/>
            </a:endParaRPr>
          </a:p>
        </p:txBody>
      </p:sp>
      <p:sp>
        <p:nvSpPr>
          <p:cNvPr id="8" name="Rectangle 7"/>
          <p:cNvSpPr/>
          <p:nvPr/>
        </p:nvSpPr>
        <p:spPr>
          <a:xfrm>
            <a:off x="214282" y="1000108"/>
            <a:ext cx="8786842" cy="553998"/>
          </a:xfrm>
          <a:prstGeom prst="rect">
            <a:avLst/>
          </a:prstGeom>
        </p:spPr>
        <p:txBody>
          <a:bodyPr wrap="square">
            <a:spAutoFit/>
          </a:bodyPr>
          <a:lstStyle/>
          <a:p>
            <a:r>
              <a:rPr lang="en-GB" sz="3000" b="1" smtClean="0">
                <a:latin typeface="Times New Roman" pitchFamily="18" charset="0"/>
                <a:cs typeface="Times New Roman" pitchFamily="18" charset="0"/>
              </a:rPr>
              <a:t>2. </a:t>
            </a:r>
            <a:r>
              <a:rPr lang="en-GB" sz="3000" b="1" u="sng" smtClean="0">
                <a:latin typeface="Times New Roman" pitchFamily="18" charset="0"/>
                <a:cs typeface="Times New Roman" pitchFamily="18" charset="0"/>
              </a:rPr>
              <a:t>Sản xuất giống cây trồng bằng nhân giống vô tính:</a:t>
            </a:r>
            <a:endParaRPr lang="en-GB" sz="3000" b="1" u="sng">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142852"/>
            <a:ext cx="8229600" cy="796908"/>
          </a:xfrm>
        </p:spPr>
        <p:txBody>
          <a:bodyPr>
            <a:normAutofit/>
          </a:bodyPr>
          <a:lstStyle/>
          <a:p>
            <a:pPr algn="l"/>
            <a:r>
              <a:rPr lang="en-GB" sz="4000" b="1" smtClean="0">
                <a:latin typeface="Times New Roman" pitchFamily="18" charset="0"/>
                <a:cs typeface="Times New Roman" pitchFamily="18" charset="0"/>
              </a:rPr>
              <a:t>I. </a:t>
            </a:r>
            <a:r>
              <a:rPr lang="en-GB" sz="4000" b="1" u="sng" smtClean="0">
                <a:latin typeface="Times New Roman" pitchFamily="18" charset="0"/>
                <a:cs typeface="Times New Roman" pitchFamily="18" charset="0"/>
              </a:rPr>
              <a:t>Sản xuất giống cây trồng</a:t>
            </a:r>
            <a:endParaRPr lang="en-GB" sz="4000">
              <a:latin typeface="Times New Roman" pitchFamily="18" charset="0"/>
              <a:cs typeface="Times New Roman" pitchFamily="18" charset="0"/>
            </a:endParaRPr>
          </a:p>
        </p:txBody>
      </p:sp>
      <p:pic>
        <p:nvPicPr>
          <p:cNvPr id="4" name="Picture 7"/>
          <p:cNvPicPr>
            <a:picLocks noChangeAspect="1" noChangeArrowheads="1"/>
          </p:cNvPicPr>
          <p:nvPr/>
        </p:nvPicPr>
        <p:blipFill>
          <a:blip r:embed="rId3"/>
          <a:srcRect/>
          <a:stretch>
            <a:fillRect/>
          </a:stretch>
        </p:blipFill>
        <p:spPr bwMode="auto">
          <a:xfrm>
            <a:off x="214282" y="1928802"/>
            <a:ext cx="4953000" cy="4143404"/>
          </a:xfrm>
          <a:prstGeom prst="rect">
            <a:avLst/>
          </a:prstGeom>
          <a:noFill/>
        </p:spPr>
      </p:pic>
      <p:sp>
        <p:nvSpPr>
          <p:cNvPr id="5" name="TextBox 4"/>
          <p:cNvSpPr txBox="1"/>
          <p:nvPr/>
        </p:nvSpPr>
        <p:spPr>
          <a:xfrm>
            <a:off x="1785918" y="6215082"/>
            <a:ext cx="3286148" cy="461665"/>
          </a:xfrm>
          <a:prstGeom prst="rect">
            <a:avLst/>
          </a:prstGeom>
          <a:noFill/>
        </p:spPr>
        <p:txBody>
          <a:bodyPr wrap="square" rtlCol="0">
            <a:spAutoFit/>
          </a:bodyPr>
          <a:lstStyle/>
          <a:p>
            <a:r>
              <a:rPr lang="en-GB" sz="2400" smtClean="0">
                <a:latin typeface="Times New Roman" pitchFamily="18" charset="0"/>
                <a:cs typeface="Times New Roman" pitchFamily="18" charset="0"/>
              </a:rPr>
              <a:t>Chiết cành</a:t>
            </a:r>
            <a:endParaRPr lang="en-GB" sz="2400">
              <a:latin typeface="Times New Roman" pitchFamily="18" charset="0"/>
              <a:cs typeface="Times New Roman" pitchFamily="18" charset="0"/>
            </a:endParaRPr>
          </a:p>
        </p:txBody>
      </p:sp>
      <p:sp>
        <p:nvSpPr>
          <p:cNvPr id="6" name="Rectangle 5"/>
          <p:cNvSpPr/>
          <p:nvPr/>
        </p:nvSpPr>
        <p:spPr>
          <a:xfrm>
            <a:off x="5500694" y="2214554"/>
            <a:ext cx="3286132" cy="3862596"/>
          </a:xfrm>
          <a:prstGeom prst="rect">
            <a:avLst/>
          </a:prstGeom>
        </p:spPr>
        <p:txBody>
          <a:bodyPr wrap="square">
            <a:spAutoFit/>
          </a:bodyPr>
          <a:lstStyle/>
          <a:p>
            <a:pPr algn="just">
              <a:spcBef>
                <a:spcPct val="50000"/>
              </a:spcBef>
            </a:pPr>
            <a:r>
              <a:rPr lang="en-US" sz="3500" b="1" u="sng" smtClean="0">
                <a:solidFill>
                  <a:srgbClr val="FF0000"/>
                </a:solidFill>
                <a:latin typeface="Times New Roman" pitchFamily="18" charset="0"/>
              </a:rPr>
              <a:t>Chiết cành</a:t>
            </a:r>
            <a:r>
              <a:rPr lang="en-US" sz="3500" b="1" smtClean="0">
                <a:solidFill>
                  <a:srgbClr val="FF0000"/>
                </a:solidFill>
                <a:latin typeface="Times New Roman" pitchFamily="18" charset="0"/>
              </a:rPr>
              <a:t>:</a:t>
            </a:r>
            <a:r>
              <a:rPr lang="en-US" sz="3500" smtClean="0">
                <a:solidFill>
                  <a:srgbClr val="FF0000"/>
                </a:solidFill>
                <a:latin typeface="Times New Roman" pitchFamily="18" charset="0"/>
              </a:rPr>
              <a:t> </a:t>
            </a:r>
            <a:r>
              <a:rPr lang="en-US" sz="3500" smtClean="0">
                <a:latin typeface="Times New Roman" pitchFamily="18" charset="0"/>
              </a:rPr>
              <a:t>Bóc khoanh vỏ của cành, sau đó bó đất. Khi cành ra rễ cắt khỏi cây mẹ, đem trồng xuống đất.</a:t>
            </a:r>
            <a:endParaRPr lang="en-US" sz="3500">
              <a:latin typeface="Times New Roman" pitchFamily="18" charset="0"/>
            </a:endParaRPr>
          </a:p>
        </p:txBody>
      </p:sp>
      <p:sp>
        <p:nvSpPr>
          <p:cNvPr id="7" name="Rectangle 6"/>
          <p:cNvSpPr/>
          <p:nvPr/>
        </p:nvSpPr>
        <p:spPr>
          <a:xfrm>
            <a:off x="214282" y="1000108"/>
            <a:ext cx="8929718" cy="553998"/>
          </a:xfrm>
          <a:prstGeom prst="rect">
            <a:avLst/>
          </a:prstGeom>
        </p:spPr>
        <p:txBody>
          <a:bodyPr wrap="square">
            <a:spAutoFit/>
          </a:bodyPr>
          <a:lstStyle/>
          <a:p>
            <a:r>
              <a:rPr lang="en-GB" sz="3000" b="1" smtClean="0">
                <a:latin typeface="Times New Roman" pitchFamily="18" charset="0"/>
                <a:cs typeface="Times New Roman" pitchFamily="18" charset="0"/>
              </a:rPr>
              <a:t>2. </a:t>
            </a:r>
            <a:r>
              <a:rPr lang="en-GB" sz="3000" b="1" u="sng" smtClean="0">
                <a:latin typeface="Times New Roman" pitchFamily="18" charset="0"/>
                <a:cs typeface="Times New Roman" pitchFamily="18" charset="0"/>
              </a:rPr>
              <a:t>Sản xuất giống cây trồng bằng nhân giống vô tính:</a:t>
            </a:r>
            <a:endParaRPr lang="en-GB" sz="3000" b="1" u="sng">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000108"/>
          </a:xfrm>
        </p:spPr>
        <p:txBody>
          <a:bodyPr>
            <a:normAutofit/>
          </a:bodyPr>
          <a:lstStyle/>
          <a:p>
            <a:pPr algn="l"/>
            <a:r>
              <a:rPr lang="en-GB" sz="4000" b="1" smtClean="0">
                <a:latin typeface="Times New Roman" pitchFamily="18" charset="0"/>
                <a:cs typeface="Times New Roman" pitchFamily="18" charset="0"/>
              </a:rPr>
              <a:t>I. </a:t>
            </a:r>
            <a:r>
              <a:rPr lang="en-GB" sz="4000" b="1" u="sng" smtClean="0">
                <a:latin typeface="Times New Roman" pitchFamily="18" charset="0"/>
                <a:cs typeface="Times New Roman" pitchFamily="18" charset="0"/>
              </a:rPr>
              <a:t>Sản xuất giống cây trồng</a:t>
            </a:r>
            <a:endParaRPr lang="en-GB" sz="4000">
              <a:latin typeface="Times New Roman" pitchFamily="18" charset="0"/>
              <a:cs typeface="Times New Roman" pitchFamily="18" charset="0"/>
            </a:endParaRPr>
          </a:p>
        </p:txBody>
      </p:sp>
      <p:sp>
        <p:nvSpPr>
          <p:cNvPr id="4" name="Rectangle 3"/>
          <p:cNvSpPr/>
          <p:nvPr/>
        </p:nvSpPr>
        <p:spPr>
          <a:xfrm>
            <a:off x="0" y="857232"/>
            <a:ext cx="9001156" cy="553998"/>
          </a:xfrm>
          <a:prstGeom prst="rect">
            <a:avLst/>
          </a:prstGeom>
        </p:spPr>
        <p:txBody>
          <a:bodyPr wrap="square">
            <a:spAutoFit/>
          </a:bodyPr>
          <a:lstStyle/>
          <a:p>
            <a:r>
              <a:rPr lang="en-GB" sz="3000" b="1" smtClean="0">
                <a:latin typeface="Times New Roman" pitchFamily="18" charset="0"/>
                <a:cs typeface="Times New Roman" pitchFamily="18" charset="0"/>
              </a:rPr>
              <a:t>2. </a:t>
            </a:r>
            <a:r>
              <a:rPr lang="en-GB" sz="3000" b="1" u="sng" smtClean="0">
                <a:latin typeface="Times New Roman" pitchFamily="18" charset="0"/>
                <a:cs typeface="Times New Roman" pitchFamily="18" charset="0"/>
              </a:rPr>
              <a:t>Sản xuất giống cây trồng bằng nhân giống vô tính:</a:t>
            </a:r>
            <a:endParaRPr lang="en-GB" sz="3000" b="1" u="sng">
              <a:latin typeface="Times New Roman" pitchFamily="18" charset="0"/>
              <a:cs typeface="Times New Roman" pitchFamily="18" charset="0"/>
            </a:endParaRPr>
          </a:p>
        </p:txBody>
      </p:sp>
      <p:pic>
        <p:nvPicPr>
          <p:cNvPr id="6" name="Picture 18" descr="9"/>
          <p:cNvPicPr>
            <a:picLocks noChangeAspect="1" noChangeArrowheads="1"/>
          </p:cNvPicPr>
          <p:nvPr/>
        </p:nvPicPr>
        <p:blipFill>
          <a:blip r:embed="rId3"/>
          <a:srcRect/>
          <a:stretch>
            <a:fillRect/>
          </a:stretch>
        </p:blipFill>
        <p:spPr bwMode="auto">
          <a:xfrm>
            <a:off x="5072066" y="1500174"/>
            <a:ext cx="3276600" cy="3571900"/>
          </a:xfrm>
          <a:prstGeom prst="rect">
            <a:avLst/>
          </a:prstGeom>
          <a:noFill/>
        </p:spPr>
      </p:pic>
      <p:pic>
        <p:nvPicPr>
          <p:cNvPr id="1026" name="Picture 2" descr="C:\Users\user\Pictures\giam canh.jpg"/>
          <p:cNvPicPr>
            <a:picLocks noChangeAspect="1" noChangeArrowheads="1"/>
          </p:cNvPicPr>
          <p:nvPr/>
        </p:nvPicPr>
        <p:blipFill>
          <a:blip r:embed="rId4"/>
          <a:srcRect/>
          <a:stretch>
            <a:fillRect/>
          </a:stretch>
        </p:blipFill>
        <p:spPr bwMode="auto">
          <a:xfrm>
            <a:off x="285720" y="1500174"/>
            <a:ext cx="4071966" cy="3000396"/>
          </a:xfrm>
          <a:prstGeom prst="rect">
            <a:avLst/>
          </a:prstGeom>
          <a:noFill/>
        </p:spPr>
      </p:pic>
      <p:pic>
        <p:nvPicPr>
          <p:cNvPr id="1027" name="Picture 3" descr="C:\Users\user\Pictures\giam canh1.jpg"/>
          <p:cNvPicPr>
            <a:picLocks noChangeAspect="1" noChangeArrowheads="1"/>
          </p:cNvPicPr>
          <p:nvPr/>
        </p:nvPicPr>
        <p:blipFill>
          <a:blip r:embed="rId5"/>
          <a:srcRect/>
          <a:stretch>
            <a:fillRect/>
          </a:stretch>
        </p:blipFill>
        <p:spPr bwMode="auto">
          <a:xfrm>
            <a:off x="285720" y="4571984"/>
            <a:ext cx="4071966" cy="2286016"/>
          </a:xfrm>
          <a:prstGeom prst="rect">
            <a:avLst/>
          </a:prstGeom>
          <a:noFill/>
        </p:spPr>
      </p:pic>
      <p:sp>
        <p:nvSpPr>
          <p:cNvPr id="9" name="Rectangle 8"/>
          <p:cNvSpPr/>
          <p:nvPr/>
        </p:nvSpPr>
        <p:spPr>
          <a:xfrm>
            <a:off x="5429256" y="5429264"/>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smtClean="0">
                <a:solidFill>
                  <a:schemeClr val="tx1"/>
                </a:solidFill>
                <a:latin typeface="Times New Roman" pitchFamily="18" charset="0"/>
                <a:cs typeface="Times New Roman" pitchFamily="18" charset="0"/>
              </a:rPr>
              <a:t>Giâm cành</a:t>
            </a:r>
            <a:endParaRPr lang="en-GB" sz="3200">
              <a:solidFill>
                <a:schemeClr val="tx1"/>
              </a:solidFill>
              <a:latin typeface="Times New Roman" pitchFamily="18" charset="0"/>
              <a:cs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229600" cy="654032"/>
          </a:xfrm>
        </p:spPr>
        <p:txBody>
          <a:bodyPr>
            <a:noAutofit/>
          </a:bodyPr>
          <a:lstStyle/>
          <a:p>
            <a:pPr algn="l"/>
            <a:r>
              <a:rPr lang="en-GB" sz="4000" b="1" smtClean="0">
                <a:latin typeface="Times New Roman" pitchFamily="18" charset="0"/>
                <a:cs typeface="Times New Roman" pitchFamily="18" charset="0"/>
              </a:rPr>
              <a:t>I. </a:t>
            </a:r>
            <a:r>
              <a:rPr lang="en-GB" sz="4000" b="1" u="sng" smtClean="0">
                <a:latin typeface="Times New Roman" pitchFamily="18" charset="0"/>
                <a:cs typeface="Times New Roman" pitchFamily="18" charset="0"/>
              </a:rPr>
              <a:t>Sản xuất giống cây trồng</a:t>
            </a:r>
            <a:endParaRPr lang="en-GB" sz="4000">
              <a:latin typeface="Times New Roman" pitchFamily="18" charset="0"/>
              <a:cs typeface="Times New Roman" pitchFamily="18" charset="0"/>
            </a:endParaRPr>
          </a:p>
        </p:txBody>
      </p:sp>
      <p:pic>
        <p:nvPicPr>
          <p:cNvPr id="2050" name="Picture 2" descr="C:\Users\user\Pictures\gcxt.jpg"/>
          <p:cNvPicPr>
            <a:picLocks noChangeAspect="1" noChangeArrowheads="1"/>
          </p:cNvPicPr>
          <p:nvPr/>
        </p:nvPicPr>
        <p:blipFill>
          <a:blip r:embed="rId3"/>
          <a:srcRect/>
          <a:stretch>
            <a:fillRect/>
          </a:stretch>
        </p:blipFill>
        <p:spPr bwMode="auto">
          <a:xfrm>
            <a:off x="5143504" y="1714488"/>
            <a:ext cx="4000496" cy="2214578"/>
          </a:xfrm>
          <a:prstGeom prst="rect">
            <a:avLst/>
          </a:prstGeom>
          <a:noFill/>
        </p:spPr>
      </p:pic>
      <p:pic>
        <p:nvPicPr>
          <p:cNvPr id="2052" name="Picture 4" descr="C:\Users\user\Pictures\ghep canh mit.jpg"/>
          <p:cNvPicPr>
            <a:picLocks noChangeAspect="1" noChangeArrowheads="1"/>
          </p:cNvPicPr>
          <p:nvPr/>
        </p:nvPicPr>
        <p:blipFill>
          <a:blip r:embed="rId4"/>
          <a:srcRect/>
          <a:stretch>
            <a:fillRect/>
          </a:stretch>
        </p:blipFill>
        <p:spPr bwMode="auto">
          <a:xfrm>
            <a:off x="0" y="4429132"/>
            <a:ext cx="4090968" cy="2428868"/>
          </a:xfrm>
          <a:prstGeom prst="rect">
            <a:avLst/>
          </a:prstGeom>
          <a:noFill/>
        </p:spPr>
      </p:pic>
      <p:pic>
        <p:nvPicPr>
          <p:cNvPr id="2053" name="Picture 5" descr="C:\Users\user\Pictures\gcnc.jpg"/>
          <p:cNvPicPr>
            <a:picLocks noChangeAspect="1" noChangeArrowheads="1"/>
          </p:cNvPicPr>
          <p:nvPr/>
        </p:nvPicPr>
        <p:blipFill>
          <a:blip r:embed="rId5"/>
          <a:srcRect/>
          <a:stretch>
            <a:fillRect/>
          </a:stretch>
        </p:blipFill>
        <p:spPr bwMode="auto">
          <a:xfrm>
            <a:off x="5143504" y="4071942"/>
            <a:ext cx="4000496" cy="2786058"/>
          </a:xfrm>
          <a:prstGeom prst="rect">
            <a:avLst/>
          </a:prstGeom>
          <a:noFill/>
        </p:spPr>
      </p:pic>
      <p:sp>
        <p:nvSpPr>
          <p:cNvPr id="8" name="Rectangle 7"/>
          <p:cNvSpPr/>
          <p:nvPr/>
        </p:nvSpPr>
        <p:spPr>
          <a:xfrm>
            <a:off x="4071934" y="2428868"/>
            <a:ext cx="1000132"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smtClean="0">
                <a:solidFill>
                  <a:schemeClr val="tx1"/>
                </a:solidFill>
                <a:latin typeface="Times New Roman" pitchFamily="18" charset="0"/>
                <a:cs typeface="Times New Roman" pitchFamily="18" charset="0"/>
              </a:rPr>
              <a:t>Ghép cành</a:t>
            </a:r>
            <a:endParaRPr lang="en-GB" sz="2800">
              <a:solidFill>
                <a:schemeClr val="tx1"/>
              </a:solidFill>
              <a:latin typeface="Times New Roman" pitchFamily="18" charset="0"/>
              <a:cs typeface="Times New Roman" pitchFamily="18" charset="0"/>
            </a:endParaRPr>
          </a:p>
        </p:txBody>
      </p:sp>
      <p:pic>
        <p:nvPicPr>
          <p:cNvPr id="2054" name="Picture 6" descr="C:\Users\user\Pictures\gccx.jpg"/>
          <p:cNvPicPr>
            <a:picLocks noChangeAspect="1" noChangeArrowheads="1"/>
          </p:cNvPicPr>
          <p:nvPr/>
        </p:nvPicPr>
        <p:blipFill>
          <a:blip r:embed="rId6"/>
          <a:srcRect/>
          <a:stretch>
            <a:fillRect/>
          </a:stretch>
        </p:blipFill>
        <p:spPr bwMode="auto">
          <a:xfrm>
            <a:off x="0" y="1643050"/>
            <a:ext cx="3929058" cy="2643206"/>
          </a:xfrm>
          <a:prstGeom prst="rect">
            <a:avLst/>
          </a:prstGeom>
          <a:noFill/>
        </p:spPr>
      </p:pic>
      <p:sp>
        <p:nvSpPr>
          <p:cNvPr id="10" name="Rectangle 9"/>
          <p:cNvSpPr/>
          <p:nvPr/>
        </p:nvSpPr>
        <p:spPr>
          <a:xfrm>
            <a:off x="0" y="928670"/>
            <a:ext cx="8929718" cy="553998"/>
          </a:xfrm>
          <a:prstGeom prst="rect">
            <a:avLst/>
          </a:prstGeom>
        </p:spPr>
        <p:txBody>
          <a:bodyPr wrap="square">
            <a:spAutoFit/>
          </a:bodyPr>
          <a:lstStyle/>
          <a:p>
            <a:r>
              <a:rPr lang="en-GB" sz="3000" b="1" smtClean="0">
                <a:latin typeface="Times New Roman" pitchFamily="18" charset="0"/>
                <a:cs typeface="Times New Roman" pitchFamily="18" charset="0"/>
              </a:rPr>
              <a:t>2. </a:t>
            </a:r>
            <a:r>
              <a:rPr lang="en-GB" sz="3000" b="1" u="sng" smtClean="0">
                <a:latin typeface="Times New Roman" pitchFamily="18" charset="0"/>
                <a:cs typeface="Times New Roman" pitchFamily="18" charset="0"/>
              </a:rPr>
              <a:t>Sản xuất giống cây trồng bằng nhân giống vô tính:</a:t>
            </a:r>
            <a:endParaRPr lang="en-GB" sz="3000" b="1" u="sng">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472" y="0"/>
            <a:ext cx="8229600" cy="1143000"/>
          </a:xfrm>
        </p:spPr>
        <p:txBody>
          <a:bodyPr>
            <a:normAutofit/>
          </a:bodyPr>
          <a:lstStyle/>
          <a:p>
            <a:r>
              <a:rPr lang="vi-VN" sz="5400" b="1" smtClean="0">
                <a:solidFill>
                  <a:srgbClr val="FF0000"/>
                </a:solidFill>
              </a:rPr>
              <a:t>Đáp án</a:t>
            </a:r>
            <a:endParaRPr lang="en-GB" sz="5400" b="1">
              <a:solidFill>
                <a:srgbClr val="FF0000"/>
              </a:solidFill>
            </a:endParaRPr>
          </a:p>
        </p:txBody>
      </p:sp>
      <p:sp>
        <p:nvSpPr>
          <p:cNvPr id="3" name="Content Placeholder 2"/>
          <p:cNvSpPr>
            <a:spLocks noGrp="1"/>
          </p:cNvSpPr>
          <p:nvPr>
            <p:ph idx="1"/>
          </p:nvPr>
        </p:nvSpPr>
        <p:spPr>
          <a:xfrm>
            <a:off x="714348" y="1357298"/>
            <a:ext cx="8229600" cy="5072098"/>
          </a:xfrm>
        </p:spPr>
        <p:txBody>
          <a:bodyPr>
            <a:normAutofit lnSpcReduction="10000"/>
          </a:bodyPr>
          <a:lstStyle/>
          <a:p>
            <a:pPr marL="514350" indent="-514350">
              <a:buAutoNum type="arabicPeriod"/>
            </a:pPr>
            <a:r>
              <a:rPr lang="vi-VN" smtClean="0"/>
              <a:t>- Giống cây trồng tốt có tác dụng làm tăng năng suất, tăng chất lượng nông sản, tăng vụ và thay đổi cơ cấu cây trồng.</a:t>
            </a:r>
          </a:p>
          <a:p>
            <a:pPr marL="514350" indent="-514350">
              <a:buNone/>
            </a:pPr>
            <a:r>
              <a:rPr lang="vi-VN"/>
              <a:t>	</a:t>
            </a:r>
            <a:r>
              <a:rPr lang="vi-VN" smtClean="0"/>
              <a:t>- Tiêu chí của giống cây trồng tốt:</a:t>
            </a:r>
          </a:p>
          <a:p>
            <a:pPr marL="514350" indent="-514350">
              <a:buNone/>
            </a:pPr>
            <a:r>
              <a:rPr lang="vi-VN"/>
              <a:t>	</a:t>
            </a:r>
            <a:r>
              <a:rPr lang="vi-VN" smtClean="0"/>
              <a:t>+ Sinh trưởng tốt trong điều kiện khí hậu, đất đai và trình độ canh tác của địa phương.</a:t>
            </a:r>
          </a:p>
          <a:p>
            <a:pPr marL="514350" indent="-514350">
              <a:buNone/>
            </a:pPr>
            <a:r>
              <a:rPr lang="vi-VN"/>
              <a:t>	</a:t>
            </a:r>
            <a:r>
              <a:rPr lang="vi-VN" smtClean="0"/>
              <a:t>+ Có chất lượng tốt.</a:t>
            </a:r>
          </a:p>
          <a:p>
            <a:pPr marL="514350" indent="-514350">
              <a:buNone/>
            </a:pPr>
            <a:r>
              <a:rPr lang="vi-VN" smtClean="0"/>
              <a:t>	+ Có năng suất cao và ổn định.</a:t>
            </a:r>
          </a:p>
          <a:p>
            <a:pPr marL="514350" indent="-514350">
              <a:buNone/>
            </a:pPr>
            <a:r>
              <a:rPr lang="vi-VN"/>
              <a:t>	</a:t>
            </a:r>
            <a:r>
              <a:rPr lang="vi-VN" smtClean="0"/>
              <a:t>+ Chống, chịu được sâu, bệnh.</a:t>
            </a:r>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25470"/>
          </a:xfrm>
        </p:spPr>
        <p:txBody>
          <a:bodyPr>
            <a:normAutofit fontScale="90000"/>
          </a:bodyPr>
          <a:lstStyle/>
          <a:p>
            <a:pPr algn="l"/>
            <a:r>
              <a:rPr lang="en-GB" b="1" smtClean="0">
                <a:latin typeface="Times New Roman" pitchFamily="18" charset="0"/>
                <a:cs typeface="Times New Roman" pitchFamily="18" charset="0"/>
              </a:rPr>
              <a:t>I. </a:t>
            </a:r>
            <a:r>
              <a:rPr lang="en-GB" b="1" u="sng" smtClean="0">
                <a:latin typeface="Times New Roman" pitchFamily="18" charset="0"/>
                <a:cs typeface="Times New Roman" pitchFamily="18" charset="0"/>
              </a:rPr>
              <a:t>Sản xuất giống cây trồng</a:t>
            </a:r>
            <a:endParaRPr lang="en-GB"/>
          </a:p>
        </p:txBody>
      </p:sp>
      <p:pic>
        <p:nvPicPr>
          <p:cNvPr id="3074" name="Picture 2" descr="C:\Users\user\Pictures\chiet anh.jpg"/>
          <p:cNvPicPr>
            <a:picLocks noChangeAspect="1" noChangeArrowheads="1"/>
          </p:cNvPicPr>
          <p:nvPr/>
        </p:nvPicPr>
        <p:blipFill>
          <a:blip r:embed="rId3"/>
          <a:srcRect/>
          <a:stretch>
            <a:fillRect/>
          </a:stretch>
        </p:blipFill>
        <p:spPr bwMode="auto">
          <a:xfrm>
            <a:off x="0" y="1571612"/>
            <a:ext cx="3428992" cy="4143404"/>
          </a:xfrm>
          <a:prstGeom prst="rect">
            <a:avLst/>
          </a:prstGeom>
          <a:noFill/>
        </p:spPr>
      </p:pic>
      <p:pic>
        <p:nvPicPr>
          <p:cNvPr id="3075" name="Picture 3" descr="C:\Users\user\Pictures\mo hinh.jpg"/>
          <p:cNvPicPr>
            <a:picLocks noChangeAspect="1" noChangeArrowheads="1"/>
          </p:cNvPicPr>
          <p:nvPr/>
        </p:nvPicPr>
        <p:blipFill>
          <a:blip r:embed="rId4"/>
          <a:srcRect/>
          <a:stretch>
            <a:fillRect/>
          </a:stretch>
        </p:blipFill>
        <p:spPr bwMode="auto">
          <a:xfrm>
            <a:off x="3643306" y="1571612"/>
            <a:ext cx="5286412" cy="1847850"/>
          </a:xfrm>
          <a:prstGeom prst="rect">
            <a:avLst/>
          </a:prstGeom>
          <a:noFill/>
        </p:spPr>
      </p:pic>
      <p:pic>
        <p:nvPicPr>
          <p:cNvPr id="3076" name="Picture 4" descr="C:\Users\user\Pictures\nhan giong.jpg"/>
          <p:cNvPicPr>
            <a:picLocks noChangeAspect="1" noChangeArrowheads="1"/>
          </p:cNvPicPr>
          <p:nvPr/>
        </p:nvPicPr>
        <p:blipFill>
          <a:blip r:embed="rId5"/>
          <a:srcRect/>
          <a:stretch>
            <a:fillRect/>
          </a:stretch>
        </p:blipFill>
        <p:spPr bwMode="auto">
          <a:xfrm>
            <a:off x="3643306" y="3500438"/>
            <a:ext cx="2928958" cy="2286016"/>
          </a:xfrm>
          <a:prstGeom prst="rect">
            <a:avLst/>
          </a:prstGeom>
          <a:noFill/>
        </p:spPr>
      </p:pic>
      <p:pic>
        <p:nvPicPr>
          <p:cNvPr id="7" name="Picture 25" descr="larger_dae1348204306[1]"/>
          <p:cNvPicPr>
            <a:picLocks noChangeAspect="1" noChangeArrowheads="1"/>
          </p:cNvPicPr>
          <p:nvPr/>
        </p:nvPicPr>
        <p:blipFill>
          <a:blip r:embed="rId6"/>
          <a:srcRect/>
          <a:stretch>
            <a:fillRect/>
          </a:stretch>
        </p:blipFill>
        <p:spPr bwMode="auto">
          <a:xfrm>
            <a:off x="6643702" y="3500438"/>
            <a:ext cx="2500298" cy="3357562"/>
          </a:xfrm>
          <a:prstGeom prst="rect">
            <a:avLst/>
          </a:prstGeom>
          <a:noFill/>
          <a:ln w="9525">
            <a:noFill/>
            <a:miter lim="800000"/>
            <a:headEnd/>
            <a:tailEnd/>
          </a:ln>
        </p:spPr>
      </p:pic>
      <p:sp>
        <p:nvSpPr>
          <p:cNvPr id="8" name="Rectangle 7"/>
          <p:cNvSpPr/>
          <p:nvPr/>
        </p:nvSpPr>
        <p:spPr>
          <a:xfrm>
            <a:off x="428596" y="6000768"/>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mtClean="0">
                <a:latin typeface="Times New Roman" pitchFamily="18" charset="0"/>
                <a:cs typeface="Times New Roman" pitchFamily="18" charset="0"/>
              </a:rPr>
              <a:t>Chiết cành </a:t>
            </a:r>
            <a:endParaRPr lang="en-GB" sz="2400">
              <a:latin typeface="Times New Roman" pitchFamily="18" charset="0"/>
              <a:cs typeface="Times New Roman" pitchFamily="18" charset="0"/>
            </a:endParaRPr>
          </a:p>
        </p:txBody>
      </p:sp>
      <p:sp>
        <p:nvSpPr>
          <p:cNvPr id="9" name="Rectangle 8"/>
          <p:cNvSpPr/>
          <p:nvPr/>
        </p:nvSpPr>
        <p:spPr>
          <a:xfrm>
            <a:off x="4143372" y="5929330"/>
            <a:ext cx="214314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mtClean="0">
                <a:latin typeface="Times New Roman" pitchFamily="18" charset="0"/>
                <a:cs typeface="Times New Roman" pitchFamily="18" charset="0"/>
              </a:rPr>
              <a:t>Nuôi cấy mô</a:t>
            </a:r>
            <a:endParaRPr lang="en-GB" sz="2400">
              <a:latin typeface="Times New Roman" pitchFamily="18" charset="0"/>
              <a:cs typeface="Times New Roman" pitchFamily="18" charset="0"/>
            </a:endParaRPr>
          </a:p>
        </p:txBody>
      </p:sp>
      <p:sp>
        <p:nvSpPr>
          <p:cNvPr id="10" name="Rectangle 9"/>
          <p:cNvSpPr/>
          <p:nvPr/>
        </p:nvSpPr>
        <p:spPr>
          <a:xfrm>
            <a:off x="0" y="785794"/>
            <a:ext cx="8929718" cy="553998"/>
          </a:xfrm>
          <a:prstGeom prst="rect">
            <a:avLst/>
          </a:prstGeom>
        </p:spPr>
        <p:txBody>
          <a:bodyPr wrap="square">
            <a:spAutoFit/>
          </a:bodyPr>
          <a:lstStyle/>
          <a:p>
            <a:r>
              <a:rPr lang="en-GB" sz="3000" b="1" smtClean="0">
                <a:latin typeface="Times New Roman" pitchFamily="18" charset="0"/>
                <a:cs typeface="Times New Roman" pitchFamily="18" charset="0"/>
              </a:rPr>
              <a:t>2. </a:t>
            </a:r>
            <a:r>
              <a:rPr lang="en-GB" sz="3000" b="1" u="sng" smtClean="0">
                <a:latin typeface="Times New Roman" pitchFamily="18" charset="0"/>
                <a:cs typeface="Times New Roman" pitchFamily="18" charset="0"/>
              </a:rPr>
              <a:t>Sản xuất giống cây trồng bằng nhân giống vô tính:</a:t>
            </a:r>
            <a:endParaRPr lang="en-GB" sz="3000" b="1" u="sng">
              <a:latin typeface="Times New Roman" pitchFamily="18" charset="0"/>
              <a:cs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96908"/>
          </a:xfrm>
        </p:spPr>
        <p:txBody>
          <a:bodyPr>
            <a:normAutofit/>
          </a:bodyPr>
          <a:lstStyle/>
          <a:p>
            <a:pPr algn="l"/>
            <a:r>
              <a:rPr lang="en-GB" sz="4000" b="1" smtClean="0">
                <a:latin typeface="Times New Roman" pitchFamily="18" charset="0"/>
                <a:cs typeface="Times New Roman" pitchFamily="18" charset="0"/>
              </a:rPr>
              <a:t>I. </a:t>
            </a:r>
            <a:r>
              <a:rPr lang="en-GB" sz="4000" b="1" u="sng" smtClean="0">
                <a:latin typeface="Times New Roman" pitchFamily="18" charset="0"/>
                <a:cs typeface="Times New Roman" pitchFamily="18" charset="0"/>
              </a:rPr>
              <a:t>Sản xuất giống cây trồng</a:t>
            </a:r>
            <a:endParaRPr lang="en-GB" sz="4000">
              <a:latin typeface="Times New Roman" pitchFamily="18" charset="0"/>
              <a:cs typeface="Times New Roman" pitchFamily="18" charset="0"/>
            </a:endParaRPr>
          </a:p>
        </p:txBody>
      </p:sp>
      <p:sp>
        <p:nvSpPr>
          <p:cNvPr id="3" name="Content Placeholder 2"/>
          <p:cNvSpPr>
            <a:spLocks noGrp="1"/>
          </p:cNvSpPr>
          <p:nvPr>
            <p:ph idx="1"/>
          </p:nvPr>
        </p:nvSpPr>
        <p:spPr>
          <a:xfrm>
            <a:off x="671482" y="2332037"/>
            <a:ext cx="8472518" cy="4525963"/>
          </a:xfrm>
        </p:spPr>
        <p:txBody>
          <a:bodyPr>
            <a:normAutofit/>
          </a:bodyPr>
          <a:lstStyle/>
          <a:p>
            <a:pPr>
              <a:buFontTx/>
              <a:buChar char="-"/>
            </a:pPr>
            <a:r>
              <a:rPr lang="en-US" b="1" smtClean="0">
                <a:solidFill>
                  <a:srgbClr val="FF0000"/>
                </a:solidFill>
                <a:latin typeface="Times New Roman" pitchFamily="18" charset="0"/>
              </a:rPr>
              <a:t>Giâm cành:</a:t>
            </a:r>
            <a:r>
              <a:rPr lang="en-US" smtClean="0">
                <a:solidFill>
                  <a:srgbClr val="FF0000"/>
                </a:solidFill>
                <a:latin typeface="Times New Roman" pitchFamily="18" charset="0"/>
              </a:rPr>
              <a:t> </a:t>
            </a:r>
            <a:r>
              <a:rPr lang="en-US" smtClean="0">
                <a:latin typeface="Times New Roman" pitchFamily="18" charset="0"/>
              </a:rPr>
              <a:t>Cắt một đoạn cành có đủ mắt, chồi từ thân cây mẹ, giâm xuống đất.</a:t>
            </a:r>
          </a:p>
          <a:p>
            <a:pPr>
              <a:buFontTx/>
              <a:buChar char="-"/>
            </a:pPr>
            <a:r>
              <a:rPr lang="en-US" b="1" smtClean="0">
                <a:solidFill>
                  <a:srgbClr val="FF0000"/>
                </a:solidFill>
                <a:latin typeface="Times New Roman" pitchFamily="18" charset="0"/>
              </a:rPr>
              <a:t>Ghép mắt:</a:t>
            </a:r>
            <a:r>
              <a:rPr lang="en-US" smtClean="0">
                <a:solidFill>
                  <a:srgbClr val="FF0000"/>
                </a:solidFill>
                <a:latin typeface="Times New Roman" pitchFamily="18" charset="0"/>
              </a:rPr>
              <a:t> </a:t>
            </a:r>
            <a:r>
              <a:rPr lang="en-US" smtClean="0">
                <a:latin typeface="Times New Roman" pitchFamily="18" charset="0"/>
              </a:rPr>
              <a:t>(ghép cành): Dùng một bộ phận sinh dưỡng (mắt, chồi, cành) của một cây gắn vào một cây khác (gốc ghép).</a:t>
            </a:r>
          </a:p>
          <a:p>
            <a:pPr>
              <a:buFontTx/>
              <a:buChar char="-"/>
            </a:pPr>
            <a:r>
              <a:rPr lang="en-US" b="1" smtClean="0">
                <a:solidFill>
                  <a:srgbClr val="FF0000"/>
                </a:solidFill>
                <a:latin typeface="Times New Roman" pitchFamily="18" charset="0"/>
              </a:rPr>
              <a:t>Chiết cành:</a:t>
            </a:r>
            <a:r>
              <a:rPr lang="en-US" smtClean="0">
                <a:solidFill>
                  <a:srgbClr val="FF0000"/>
                </a:solidFill>
                <a:latin typeface="Times New Roman" pitchFamily="18" charset="0"/>
              </a:rPr>
              <a:t> </a:t>
            </a:r>
            <a:r>
              <a:rPr lang="en-US" smtClean="0">
                <a:latin typeface="Times New Roman" pitchFamily="18" charset="0"/>
              </a:rPr>
              <a:t>Bóc khoanh vỏ của cành, sau đó bó đất. Khi cành ra rễ cắt khỏi cây mẹ, đem trồng xuống đất.</a:t>
            </a:r>
          </a:p>
          <a:p>
            <a:pPr>
              <a:buFontTx/>
              <a:buChar char="-"/>
            </a:pPr>
            <a:endParaRPr lang="en-US" smtClean="0">
              <a:latin typeface="Times New Roman" pitchFamily="18" charset="0"/>
            </a:endParaRPr>
          </a:p>
          <a:p>
            <a:pPr>
              <a:buFontTx/>
              <a:buChar char="-"/>
            </a:pPr>
            <a:endParaRPr lang="en-US" smtClean="0">
              <a:latin typeface="Times New Roman" pitchFamily="18" charset="0"/>
            </a:endParaRPr>
          </a:p>
          <a:p>
            <a:pPr>
              <a:buNone/>
            </a:pPr>
            <a:endParaRPr lang="en-GB"/>
          </a:p>
        </p:txBody>
      </p:sp>
      <p:sp>
        <p:nvSpPr>
          <p:cNvPr id="4" name="Rectangle 3"/>
          <p:cNvSpPr/>
          <p:nvPr/>
        </p:nvSpPr>
        <p:spPr>
          <a:xfrm>
            <a:off x="0" y="785794"/>
            <a:ext cx="8929718" cy="553998"/>
          </a:xfrm>
          <a:prstGeom prst="rect">
            <a:avLst/>
          </a:prstGeom>
        </p:spPr>
        <p:txBody>
          <a:bodyPr wrap="square">
            <a:spAutoFit/>
          </a:bodyPr>
          <a:lstStyle/>
          <a:p>
            <a:r>
              <a:rPr lang="en-GB" sz="3000" b="1" smtClean="0">
                <a:latin typeface="Times New Roman" pitchFamily="18" charset="0"/>
                <a:cs typeface="Times New Roman" pitchFamily="18" charset="0"/>
              </a:rPr>
              <a:t>2. </a:t>
            </a:r>
            <a:r>
              <a:rPr lang="en-GB" sz="3000" b="1" u="sng" smtClean="0">
                <a:latin typeface="Times New Roman" pitchFamily="18" charset="0"/>
                <a:cs typeface="Times New Roman" pitchFamily="18" charset="0"/>
              </a:rPr>
              <a:t>Sản xuất giống cây trồng bằng nhân giống vô tính:</a:t>
            </a:r>
            <a:endParaRPr lang="en-GB" sz="3000" b="1" u="sng">
              <a:latin typeface="Times New Roman" pitchFamily="18" charset="0"/>
              <a:cs typeface="Times New Roman" pitchFamily="18" charset="0"/>
            </a:endParaRPr>
          </a:p>
        </p:txBody>
      </p:sp>
      <p:pic>
        <p:nvPicPr>
          <p:cNvPr id="5" name="Picture 11" descr="Book-09"/>
          <p:cNvPicPr>
            <a:picLocks noChangeAspect="1" noChangeArrowheads="1" noCrop="1"/>
          </p:cNvPicPr>
          <p:nvPr/>
        </p:nvPicPr>
        <p:blipFill>
          <a:blip r:embed="rId3"/>
          <a:srcRect/>
          <a:stretch>
            <a:fillRect/>
          </a:stretch>
        </p:blipFill>
        <p:spPr bwMode="auto">
          <a:xfrm>
            <a:off x="500034" y="1214422"/>
            <a:ext cx="1285884" cy="121785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229600" cy="1143000"/>
          </a:xfrm>
        </p:spPr>
        <p:txBody>
          <a:bodyPr>
            <a:normAutofit/>
          </a:bodyPr>
          <a:lstStyle/>
          <a:p>
            <a:pPr algn="l"/>
            <a:r>
              <a:rPr lang="en-GB" sz="4000" b="1" smtClean="0">
                <a:latin typeface="Times New Roman" pitchFamily="18" charset="0"/>
                <a:cs typeface="Times New Roman" pitchFamily="18" charset="0"/>
              </a:rPr>
              <a:t>II. </a:t>
            </a:r>
            <a:r>
              <a:rPr lang="en-GB" sz="4000" b="1" u="sng" smtClean="0">
                <a:latin typeface="Times New Roman" pitchFamily="18" charset="0"/>
                <a:cs typeface="Times New Roman" pitchFamily="18" charset="0"/>
              </a:rPr>
              <a:t>Bảo quản hạt giống cây trồng:</a:t>
            </a:r>
            <a:endParaRPr lang="en-GB" sz="4000" b="1" u="sng">
              <a:latin typeface="Times New Roman" pitchFamily="18" charset="0"/>
              <a:cs typeface="Times New Roman" pitchFamily="18" charset="0"/>
            </a:endParaRPr>
          </a:p>
        </p:txBody>
      </p:sp>
      <p:sp>
        <p:nvSpPr>
          <p:cNvPr id="4" name="Cloud Callout 3"/>
          <p:cNvSpPr/>
          <p:nvPr/>
        </p:nvSpPr>
        <p:spPr>
          <a:xfrm>
            <a:off x="2000232" y="1142984"/>
            <a:ext cx="4929222" cy="2357454"/>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800" smtClean="0">
                <a:solidFill>
                  <a:schemeClr val="tx1"/>
                </a:solidFill>
                <a:latin typeface="Times New Roman" pitchFamily="18" charset="0"/>
                <a:cs typeface="Times New Roman" pitchFamily="18" charset="0"/>
              </a:rPr>
              <a:t>Muốn bảo quản tốt hạt giống cần phải đảm bảo các điều kiện nào?</a:t>
            </a:r>
            <a:endParaRPr lang="en-GB" sz="2800">
              <a:solidFill>
                <a:schemeClr val="tx1"/>
              </a:solidFill>
              <a:latin typeface="Times New Roman" pitchFamily="18" charset="0"/>
              <a:cs typeface="Times New Roman" pitchFamily="18" charset="0"/>
            </a:endParaRPr>
          </a:p>
        </p:txBody>
      </p:sp>
      <p:sp>
        <p:nvSpPr>
          <p:cNvPr id="6" name="Rectangle 5"/>
          <p:cNvSpPr/>
          <p:nvPr/>
        </p:nvSpPr>
        <p:spPr>
          <a:xfrm>
            <a:off x="428596" y="3857628"/>
            <a:ext cx="8501122" cy="2062103"/>
          </a:xfrm>
          <a:prstGeom prst="rect">
            <a:avLst/>
          </a:prstGeom>
        </p:spPr>
        <p:txBody>
          <a:bodyPr wrap="square">
            <a:spAutoFit/>
          </a:bodyPr>
          <a:lstStyle/>
          <a:p>
            <a:r>
              <a:rPr lang="en-US" sz="3200" smtClean="0">
                <a:solidFill>
                  <a:srgbClr val="3333CC"/>
                </a:solidFill>
                <a:latin typeface="Times New Roman" pitchFamily="18" charset="0"/>
                <a:cs typeface="Times New Roman" pitchFamily="18" charset="0"/>
              </a:rPr>
              <a:t>*</a:t>
            </a:r>
            <a:r>
              <a:rPr lang="en-US" sz="3200" smtClean="0">
                <a:latin typeface="Times New Roman" pitchFamily="18" charset="0"/>
                <a:cs typeface="Times New Roman" pitchFamily="18" charset="0"/>
              </a:rPr>
              <a:t> </a:t>
            </a:r>
            <a:r>
              <a:rPr lang="en-US" sz="3200" b="1" u="sng" smtClean="0">
                <a:solidFill>
                  <a:srgbClr val="3333CC"/>
                </a:solidFill>
                <a:latin typeface="Times New Roman" pitchFamily="18" charset="0"/>
                <a:cs typeface="Times New Roman" pitchFamily="18" charset="0"/>
              </a:rPr>
              <a:t>Hạt giống tốt</a:t>
            </a:r>
            <a:r>
              <a:rPr lang="en-US" sz="3200" smtClean="0">
                <a:latin typeface="Times New Roman" pitchFamily="18" charset="0"/>
                <a:cs typeface="Times New Roman" pitchFamily="18" charset="0"/>
              </a:rPr>
              <a:t>: Hạt phải khô, mẩy, không lẫn tạp, không sâu bệnh.</a:t>
            </a:r>
          </a:p>
          <a:p>
            <a:r>
              <a:rPr lang="en-US" sz="3200" b="1" smtClean="0">
                <a:solidFill>
                  <a:srgbClr val="3333CC"/>
                </a:solidFill>
                <a:latin typeface="Times New Roman" pitchFamily="18" charset="0"/>
                <a:cs typeface="Times New Roman" pitchFamily="18" charset="0"/>
              </a:rPr>
              <a:t>*</a:t>
            </a:r>
            <a:r>
              <a:rPr lang="en-US" sz="3200" b="1" u="sng" smtClean="0">
                <a:solidFill>
                  <a:srgbClr val="3333CC"/>
                </a:solidFill>
                <a:latin typeface="Times New Roman" pitchFamily="18" charset="0"/>
                <a:cs typeface="Times New Roman" pitchFamily="18" charset="0"/>
              </a:rPr>
              <a:t>Bảo quản hạt giống :</a:t>
            </a:r>
            <a:r>
              <a:rPr lang="en-US" sz="3200" b="1" smtClean="0">
                <a:solidFill>
                  <a:srgbClr val="3333CC"/>
                </a:solidFill>
                <a:latin typeface="Times New Roman" pitchFamily="18" charset="0"/>
                <a:cs typeface="Times New Roman" pitchFamily="18" charset="0"/>
              </a:rPr>
              <a:t> </a:t>
            </a:r>
            <a:r>
              <a:rPr lang="en-US" sz="3200" smtClean="0">
                <a:latin typeface="Times New Roman" pitchFamily="18" charset="0"/>
                <a:cs typeface="Times New Roman" pitchFamily="18" charset="0"/>
              </a:rPr>
              <a:t>Nhiệt độ, độ ẩm nơi cất phải thích hợp (thấp) không để côn trùng phá hoại.</a:t>
            </a:r>
            <a:endParaRPr lang="en-US"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lide(fromBottom)">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4282" y="0"/>
            <a:ext cx="8401080" cy="1143000"/>
          </a:xfrm>
        </p:spPr>
        <p:txBody>
          <a:bodyPr>
            <a:normAutofit/>
          </a:bodyPr>
          <a:lstStyle/>
          <a:p>
            <a:pPr algn="l"/>
            <a:r>
              <a:rPr lang="en-GB" sz="4000" b="1" smtClean="0">
                <a:latin typeface="Times New Roman" pitchFamily="18" charset="0"/>
                <a:cs typeface="Times New Roman" pitchFamily="18" charset="0"/>
              </a:rPr>
              <a:t>II. </a:t>
            </a:r>
            <a:r>
              <a:rPr lang="en-GB" sz="4000" b="1" u="sng" smtClean="0">
                <a:latin typeface="Times New Roman" pitchFamily="18" charset="0"/>
                <a:cs typeface="Times New Roman" pitchFamily="18" charset="0"/>
              </a:rPr>
              <a:t>Bảo quản hạt giống cây trồng:</a:t>
            </a:r>
            <a:endParaRPr lang="en-GB" sz="4000" b="1" u="sng">
              <a:latin typeface="Times New Roman" pitchFamily="18" charset="0"/>
              <a:cs typeface="Times New Roman" pitchFamily="18" charset="0"/>
            </a:endParaRPr>
          </a:p>
        </p:txBody>
      </p:sp>
      <p:sp>
        <p:nvSpPr>
          <p:cNvPr id="6" name="Cloud Callout 5"/>
          <p:cNvSpPr/>
          <p:nvPr/>
        </p:nvSpPr>
        <p:spPr>
          <a:xfrm>
            <a:off x="2000232" y="1000108"/>
            <a:ext cx="4929222" cy="1928826"/>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smtClean="0">
                <a:solidFill>
                  <a:schemeClr val="tx1"/>
                </a:solidFill>
                <a:latin typeface="Times New Roman" pitchFamily="18" charset="0"/>
                <a:cs typeface="Times New Roman" pitchFamily="18" charset="0"/>
              </a:rPr>
              <a:t>Trình bày một số phương pháp bảo quản giống cây trồng?</a:t>
            </a:r>
            <a:endParaRPr lang="en-GB" sz="2400">
              <a:solidFill>
                <a:schemeClr val="tx1"/>
              </a:solidFill>
              <a:latin typeface="Times New Roman" pitchFamily="18" charset="0"/>
              <a:cs typeface="Times New Roman" pitchFamily="18" charset="0"/>
            </a:endParaRPr>
          </a:p>
        </p:txBody>
      </p:sp>
      <p:sp>
        <p:nvSpPr>
          <p:cNvPr id="7" name="Rectangle 6"/>
          <p:cNvSpPr/>
          <p:nvPr/>
        </p:nvSpPr>
        <p:spPr>
          <a:xfrm>
            <a:off x="642910" y="3214686"/>
            <a:ext cx="7786742" cy="523220"/>
          </a:xfrm>
          <a:prstGeom prst="rect">
            <a:avLst/>
          </a:prstGeom>
        </p:spPr>
        <p:txBody>
          <a:bodyPr wrap="square">
            <a:spAutoFit/>
          </a:bodyPr>
          <a:lstStyle/>
          <a:p>
            <a:r>
              <a:rPr lang="en-US" sz="2800" smtClean="0">
                <a:latin typeface="Times New Roman" pitchFamily="18" charset="0"/>
                <a:cs typeface="Times New Roman" pitchFamily="18" charset="0"/>
              </a:rPr>
              <a:t>Dụng cụ bảo quản: Chum, vại hoặc túi kín khô sạch</a:t>
            </a:r>
            <a:endParaRPr lang="en-GB" sz="2800">
              <a:latin typeface="Times New Roman" pitchFamily="18" charset="0"/>
              <a:cs typeface="Times New Roman" pitchFamily="18" charset="0"/>
            </a:endParaRPr>
          </a:p>
        </p:txBody>
      </p:sp>
      <p:pic>
        <p:nvPicPr>
          <p:cNvPr id="8" name="Picture 5"/>
          <p:cNvPicPr>
            <a:picLocks noChangeAspect="1" noChangeArrowheads="1"/>
          </p:cNvPicPr>
          <p:nvPr/>
        </p:nvPicPr>
        <p:blipFill>
          <a:blip r:embed="rId3"/>
          <a:srcRect/>
          <a:stretch>
            <a:fillRect/>
          </a:stretch>
        </p:blipFill>
        <p:spPr bwMode="auto">
          <a:xfrm>
            <a:off x="857224" y="3733800"/>
            <a:ext cx="3786214" cy="3124200"/>
          </a:xfrm>
          <a:prstGeom prst="rect">
            <a:avLst/>
          </a:prstGeom>
          <a:noFill/>
          <a:ln w="9525">
            <a:noFill/>
            <a:miter lim="800000"/>
            <a:headEnd/>
            <a:tailEnd/>
          </a:ln>
          <a:effectLst/>
        </p:spPr>
      </p:pic>
      <p:pic>
        <p:nvPicPr>
          <p:cNvPr id="9" name="Picture 6"/>
          <p:cNvPicPr>
            <a:picLocks noChangeAspect="1" noChangeArrowheads="1"/>
          </p:cNvPicPr>
          <p:nvPr/>
        </p:nvPicPr>
        <p:blipFill>
          <a:blip r:embed="rId4"/>
          <a:srcRect/>
          <a:stretch>
            <a:fillRect/>
          </a:stretch>
        </p:blipFill>
        <p:spPr bwMode="auto">
          <a:xfrm>
            <a:off x="4929190" y="3810000"/>
            <a:ext cx="3643338" cy="304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Bottom)">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4282" y="142852"/>
            <a:ext cx="8401080" cy="1143000"/>
          </a:xfrm>
        </p:spPr>
        <p:txBody>
          <a:bodyPr>
            <a:normAutofit/>
          </a:bodyPr>
          <a:lstStyle/>
          <a:p>
            <a:pPr algn="l"/>
            <a:r>
              <a:rPr lang="en-GB" sz="4000" b="1" smtClean="0">
                <a:latin typeface="Times New Roman" pitchFamily="18" charset="0"/>
                <a:cs typeface="Times New Roman" pitchFamily="18" charset="0"/>
              </a:rPr>
              <a:t>II. </a:t>
            </a:r>
            <a:r>
              <a:rPr lang="en-GB" sz="4000" b="1" u="sng" smtClean="0">
                <a:latin typeface="Times New Roman" pitchFamily="18" charset="0"/>
                <a:cs typeface="Times New Roman" pitchFamily="18" charset="0"/>
              </a:rPr>
              <a:t>Bảo quản hạt giống cây trồng:</a:t>
            </a:r>
            <a:endParaRPr lang="en-GB" sz="4000" b="1" u="sng">
              <a:latin typeface="Times New Roman" pitchFamily="18" charset="0"/>
              <a:cs typeface="Times New Roman" pitchFamily="18" charset="0"/>
            </a:endParaRPr>
          </a:p>
        </p:txBody>
      </p:sp>
      <p:sp>
        <p:nvSpPr>
          <p:cNvPr id="5" name="TextBox 4"/>
          <p:cNvSpPr txBox="1"/>
          <p:nvPr/>
        </p:nvSpPr>
        <p:spPr>
          <a:xfrm>
            <a:off x="2000232" y="1357298"/>
            <a:ext cx="6929486" cy="523220"/>
          </a:xfrm>
          <a:prstGeom prst="rect">
            <a:avLst/>
          </a:prstGeom>
          <a:noFill/>
        </p:spPr>
        <p:txBody>
          <a:bodyPr wrap="square" rtlCol="0">
            <a:spAutoFit/>
          </a:bodyPr>
          <a:lstStyle/>
          <a:p>
            <a:r>
              <a:rPr lang="en-GB" sz="2800" smtClean="0">
                <a:latin typeface="Times New Roman" pitchFamily="18" charset="0"/>
                <a:cs typeface="Times New Roman" pitchFamily="18" charset="0"/>
              </a:rPr>
              <a:t>Bảo quản trong các kho lạnh</a:t>
            </a:r>
            <a:endParaRPr lang="en-GB" sz="2800">
              <a:latin typeface="Times New Roman" pitchFamily="18" charset="0"/>
              <a:cs typeface="Times New Roman" pitchFamily="18" charset="0"/>
            </a:endParaRPr>
          </a:p>
        </p:txBody>
      </p:sp>
      <p:pic>
        <p:nvPicPr>
          <p:cNvPr id="6" name="Picture 1"/>
          <p:cNvPicPr>
            <a:picLocks noChangeAspect="1"/>
          </p:cNvPicPr>
          <p:nvPr/>
        </p:nvPicPr>
        <p:blipFill>
          <a:blip r:embed="rId3"/>
          <a:srcRect/>
          <a:stretch>
            <a:fillRect/>
          </a:stretch>
        </p:blipFill>
        <p:spPr bwMode="auto">
          <a:xfrm>
            <a:off x="228600" y="1905000"/>
            <a:ext cx="4178300" cy="2524125"/>
          </a:xfrm>
          <a:prstGeom prst="rect">
            <a:avLst/>
          </a:prstGeom>
          <a:noFill/>
          <a:ln w="9525">
            <a:noFill/>
            <a:miter lim="800000"/>
            <a:headEnd/>
            <a:tailEnd/>
          </a:ln>
        </p:spPr>
      </p:pic>
      <p:pic>
        <p:nvPicPr>
          <p:cNvPr id="7" name="Picture 3"/>
          <p:cNvPicPr>
            <a:picLocks noChangeAspect="1"/>
          </p:cNvPicPr>
          <p:nvPr/>
        </p:nvPicPr>
        <p:blipFill>
          <a:blip r:embed="rId4"/>
          <a:srcRect/>
          <a:stretch>
            <a:fillRect/>
          </a:stretch>
        </p:blipFill>
        <p:spPr bwMode="auto">
          <a:xfrm>
            <a:off x="2643174" y="4333875"/>
            <a:ext cx="4419600" cy="2524125"/>
          </a:xfrm>
          <a:prstGeom prst="rect">
            <a:avLst/>
          </a:prstGeom>
          <a:noFill/>
          <a:ln w="9525">
            <a:noFill/>
            <a:miter lim="800000"/>
            <a:headEnd/>
            <a:tailEnd/>
          </a:ln>
        </p:spPr>
      </p:pic>
      <p:pic>
        <p:nvPicPr>
          <p:cNvPr id="8" name="Picture 2"/>
          <p:cNvPicPr>
            <a:picLocks noChangeAspect="1"/>
          </p:cNvPicPr>
          <p:nvPr/>
        </p:nvPicPr>
        <p:blipFill>
          <a:blip r:embed="rId5"/>
          <a:srcRect/>
          <a:stretch>
            <a:fillRect/>
          </a:stretch>
        </p:blipFill>
        <p:spPr bwMode="auto">
          <a:xfrm>
            <a:off x="4500562" y="1857364"/>
            <a:ext cx="4424363" cy="24542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Bottom)">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14282" y="0"/>
            <a:ext cx="8229600" cy="1143000"/>
          </a:xfrm>
        </p:spPr>
        <p:txBody>
          <a:bodyPr>
            <a:normAutofit/>
          </a:bodyPr>
          <a:lstStyle/>
          <a:p>
            <a:pPr algn="l"/>
            <a:r>
              <a:rPr lang="en-GB" sz="4000" b="1" smtClean="0">
                <a:latin typeface="Times New Roman" pitchFamily="18" charset="0"/>
                <a:cs typeface="Times New Roman" pitchFamily="18" charset="0"/>
              </a:rPr>
              <a:t>II. </a:t>
            </a:r>
            <a:r>
              <a:rPr lang="en-GB" sz="4000" b="1" u="sng" smtClean="0">
                <a:latin typeface="Times New Roman" pitchFamily="18" charset="0"/>
                <a:cs typeface="Times New Roman" pitchFamily="18" charset="0"/>
              </a:rPr>
              <a:t>Bảo quản hạt giống cây trồng:</a:t>
            </a:r>
            <a:endParaRPr lang="en-GB" sz="4000" b="1" u="sng">
              <a:latin typeface="Times New Roman" pitchFamily="18" charset="0"/>
              <a:cs typeface="Times New Roman" pitchFamily="18" charset="0"/>
            </a:endParaRPr>
          </a:p>
        </p:txBody>
      </p:sp>
      <p:pic>
        <p:nvPicPr>
          <p:cNvPr id="5" name="Picture 11" descr="Book-09"/>
          <p:cNvPicPr>
            <a:picLocks noChangeAspect="1" noChangeArrowheads="1" noCrop="1"/>
          </p:cNvPicPr>
          <p:nvPr/>
        </p:nvPicPr>
        <p:blipFill>
          <a:blip r:embed="rId3"/>
          <a:srcRect/>
          <a:stretch>
            <a:fillRect/>
          </a:stretch>
        </p:blipFill>
        <p:spPr bwMode="auto">
          <a:xfrm>
            <a:off x="642910" y="1071546"/>
            <a:ext cx="1285884" cy="1217853"/>
          </a:xfrm>
          <a:prstGeom prst="rect">
            <a:avLst/>
          </a:prstGeom>
          <a:noFill/>
        </p:spPr>
      </p:pic>
      <p:sp>
        <p:nvSpPr>
          <p:cNvPr id="6" name="Rounded Rectangle 5"/>
          <p:cNvSpPr/>
          <p:nvPr/>
        </p:nvSpPr>
        <p:spPr>
          <a:xfrm>
            <a:off x="2071670" y="1928802"/>
            <a:ext cx="6715172" cy="45720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buNone/>
            </a:pPr>
            <a:r>
              <a:rPr lang="en-GB" sz="3600" smtClean="0">
                <a:solidFill>
                  <a:schemeClr val="tx1"/>
                </a:solidFill>
                <a:latin typeface="Times New Roman" pitchFamily="18" charset="0"/>
                <a:cs typeface="Times New Roman" pitchFamily="18" charset="0"/>
              </a:rPr>
              <a:t>- Có hạt giống tốt</a:t>
            </a:r>
            <a:r>
              <a:rPr lang="vi-VN" sz="3600" smtClean="0">
                <a:solidFill>
                  <a:schemeClr val="tx1"/>
                </a:solidFill>
                <a:latin typeface="Times New Roman" pitchFamily="18" charset="0"/>
                <a:cs typeface="Times New Roman" pitchFamily="18" charset="0"/>
              </a:rPr>
              <a:t>,</a:t>
            </a:r>
            <a:r>
              <a:rPr lang="en-GB" sz="3600" smtClean="0">
                <a:solidFill>
                  <a:schemeClr val="tx1"/>
                </a:solidFill>
                <a:latin typeface="Times New Roman" pitchFamily="18" charset="0"/>
                <a:cs typeface="Times New Roman" pitchFamily="18" charset="0"/>
              </a:rPr>
              <a:t> phải biết cách bảo quản tốt thì mới duy trì được chất lượng của hạt. </a:t>
            </a:r>
          </a:p>
          <a:p>
            <a:pPr algn="just">
              <a:buNone/>
            </a:pPr>
            <a:r>
              <a:rPr lang="en-GB" sz="3600" smtClean="0">
                <a:solidFill>
                  <a:schemeClr val="tx1"/>
                </a:solidFill>
                <a:latin typeface="Times New Roman" pitchFamily="18" charset="0"/>
                <a:cs typeface="Times New Roman" pitchFamily="18" charset="0"/>
              </a:rPr>
              <a:t>- Hạt giống có thể bảo quản trong chum</a:t>
            </a:r>
            <a:r>
              <a:rPr lang="vi-VN" sz="3600" smtClean="0">
                <a:solidFill>
                  <a:schemeClr val="tx1"/>
                </a:solidFill>
                <a:latin typeface="Times New Roman" pitchFamily="18" charset="0"/>
                <a:cs typeface="Times New Roman" pitchFamily="18" charset="0"/>
              </a:rPr>
              <a:t>,</a:t>
            </a:r>
            <a:r>
              <a:rPr lang="en-GB" sz="3600" smtClean="0">
                <a:solidFill>
                  <a:schemeClr val="tx1"/>
                </a:solidFill>
                <a:latin typeface="Times New Roman" pitchFamily="18" charset="0"/>
                <a:cs typeface="Times New Roman" pitchFamily="18" charset="0"/>
              </a:rPr>
              <a:t> vại, bao</a:t>
            </a:r>
            <a:r>
              <a:rPr lang="vi-VN" sz="3600" smtClean="0">
                <a:solidFill>
                  <a:schemeClr val="tx1"/>
                </a:solidFill>
                <a:latin typeface="Times New Roman" pitchFamily="18" charset="0"/>
                <a:cs typeface="Times New Roman" pitchFamily="18" charset="0"/>
              </a:rPr>
              <a:t>,</a:t>
            </a:r>
            <a:r>
              <a:rPr lang="en-GB" sz="3600" smtClean="0">
                <a:solidFill>
                  <a:schemeClr val="tx1"/>
                </a:solidFill>
                <a:latin typeface="Times New Roman" pitchFamily="18" charset="0"/>
                <a:cs typeface="Times New Roman" pitchFamily="18" charset="0"/>
              </a:rPr>
              <a:t> túi kín hoặc trong các kho lạnh.</a:t>
            </a:r>
            <a:endParaRPr lang="en-GB" sz="360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143000"/>
          </a:xfrm>
        </p:spPr>
        <p:txBody>
          <a:bodyPr>
            <a:normAutofit/>
          </a:bodyPr>
          <a:lstStyle/>
          <a:p>
            <a:r>
              <a:rPr lang="en-GB" sz="4000" b="1" smtClean="0">
                <a:latin typeface="Times New Roman" pitchFamily="18" charset="0"/>
                <a:cs typeface="Times New Roman" pitchFamily="18" charset="0"/>
              </a:rPr>
              <a:t>IV. </a:t>
            </a:r>
            <a:r>
              <a:rPr lang="en-GB" sz="4000" b="1" u="sng" smtClean="0">
                <a:latin typeface="Times New Roman" pitchFamily="18" charset="0"/>
                <a:cs typeface="Times New Roman" pitchFamily="18" charset="0"/>
              </a:rPr>
              <a:t>CỦNG CỐ:</a:t>
            </a:r>
            <a:endParaRPr lang="en-GB" sz="4000" b="1" u="sng">
              <a:latin typeface="Times New Roman" pitchFamily="18" charset="0"/>
              <a:cs typeface="Times New Roman" pitchFamily="18" charset="0"/>
            </a:endParaRPr>
          </a:p>
        </p:txBody>
      </p:sp>
      <p:sp>
        <p:nvSpPr>
          <p:cNvPr id="5" name="Rectangle 4"/>
          <p:cNvSpPr/>
          <p:nvPr/>
        </p:nvSpPr>
        <p:spPr>
          <a:xfrm>
            <a:off x="785786" y="1285860"/>
            <a:ext cx="7929618" cy="92869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smtClean="0">
                <a:solidFill>
                  <a:schemeClr val="tx1"/>
                </a:solidFill>
                <a:latin typeface="Times New Roman" pitchFamily="18" charset="0"/>
                <a:cs typeface="Times New Roman" pitchFamily="18" charset="0"/>
              </a:rPr>
              <a:t>1. Loại cây nào thường sử dụng phương pháp sản xuất giống cây trồng?</a:t>
            </a:r>
            <a:endParaRPr lang="en-GB" sz="3200">
              <a:solidFill>
                <a:schemeClr val="tx1"/>
              </a:solidFill>
              <a:latin typeface="Times New Roman" pitchFamily="18" charset="0"/>
              <a:cs typeface="Times New Roman" pitchFamily="18" charset="0"/>
            </a:endParaRPr>
          </a:p>
        </p:txBody>
      </p:sp>
      <p:sp>
        <p:nvSpPr>
          <p:cNvPr id="6" name="TextBox 5"/>
          <p:cNvSpPr txBox="1"/>
          <p:nvPr/>
        </p:nvSpPr>
        <p:spPr>
          <a:xfrm>
            <a:off x="928662" y="2500306"/>
            <a:ext cx="7643866" cy="954107"/>
          </a:xfrm>
          <a:prstGeom prst="rect">
            <a:avLst/>
          </a:prstGeom>
          <a:noFill/>
        </p:spPr>
        <p:txBody>
          <a:bodyPr wrap="square" rtlCol="0">
            <a:spAutoFit/>
          </a:bodyPr>
          <a:lstStyle/>
          <a:p>
            <a:pPr marL="342900" indent="-342900">
              <a:buAutoNum type="alphaLcPeriod"/>
            </a:pPr>
            <a:r>
              <a:rPr lang="en-GB" sz="2800" smtClean="0">
                <a:latin typeface="Times New Roman" pitchFamily="18" charset="0"/>
                <a:cs typeface="Times New Roman" pitchFamily="18" charset="0"/>
              </a:rPr>
              <a:t>Cây hoa				b. Cây ăn quả.</a:t>
            </a:r>
          </a:p>
          <a:p>
            <a:pPr marL="342900" indent="-342900"/>
            <a:r>
              <a:rPr lang="en-GB" sz="2800" smtClean="0">
                <a:latin typeface="Times New Roman" pitchFamily="18" charset="0"/>
                <a:cs typeface="Times New Roman" pitchFamily="18" charset="0"/>
              </a:rPr>
              <a:t>c. Các cây ngũ cốc.		d. Cây cảnh.</a:t>
            </a:r>
            <a:endParaRPr lang="en-GB" sz="2800">
              <a:latin typeface="Times New Roman" pitchFamily="18" charset="0"/>
              <a:cs typeface="Times New Roman" pitchFamily="18" charset="0"/>
            </a:endParaRPr>
          </a:p>
        </p:txBody>
      </p:sp>
      <p:sp>
        <p:nvSpPr>
          <p:cNvPr id="11" name="Right Arrow 10"/>
          <p:cNvSpPr/>
          <p:nvPr/>
        </p:nvSpPr>
        <p:spPr>
          <a:xfrm>
            <a:off x="642910" y="2643182"/>
            <a:ext cx="357190" cy="28575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2" name="Rectangle 11"/>
          <p:cNvSpPr/>
          <p:nvPr/>
        </p:nvSpPr>
        <p:spPr>
          <a:xfrm>
            <a:off x="857224" y="3714752"/>
            <a:ext cx="7786742" cy="92869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smtClean="0">
                <a:solidFill>
                  <a:schemeClr val="tx1"/>
                </a:solidFill>
                <a:latin typeface="Times New Roman" pitchFamily="18" charset="0"/>
                <a:cs typeface="Times New Roman" pitchFamily="18" charset="0"/>
              </a:rPr>
              <a:t>2. Biện pháp nào dưới đây không phải sản xuất giống cây trồng bằng nhân giống vô tính?</a:t>
            </a:r>
            <a:endParaRPr lang="en-GB" sz="2800">
              <a:solidFill>
                <a:schemeClr val="tx1"/>
              </a:solidFill>
              <a:latin typeface="Times New Roman" pitchFamily="18" charset="0"/>
              <a:cs typeface="Times New Roman" pitchFamily="18" charset="0"/>
            </a:endParaRPr>
          </a:p>
        </p:txBody>
      </p:sp>
      <p:sp>
        <p:nvSpPr>
          <p:cNvPr id="13" name="TextBox 12"/>
          <p:cNvSpPr txBox="1"/>
          <p:nvPr/>
        </p:nvSpPr>
        <p:spPr>
          <a:xfrm>
            <a:off x="1071506" y="5000636"/>
            <a:ext cx="8072494" cy="954107"/>
          </a:xfrm>
          <a:prstGeom prst="rect">
            <a:avLst/>
          </a:prstGeom>
          <a:noFill/>
        </p:spPr>
        <p:txBody>
          <a:bodyPr wrap="square" rtlCol="0">
            <a:spAutoFit/>
          </a:bodyPr>
          <a:lstStyle/>
          <a:p>
            <a:pPr marL="514350" indent="-514350">
              <a:buAutoNum type="alphaLcPeriod"/>
            </a:pPr>
            <a:r>
              <a:rPr lang="en-GB" sz="2800" smtClean="0">
                <a:latin typeface="Times New Roman" pitchFamily="18" charset="0"/>
                <a:cs typeface="Times New Roman" pitchFamily="18" charset="0"/>
              </a:rPr>
              <a:t>Giâm cành			b. Ghép mắt</a:t>
            </a:r>
          </a:p>
          <a:p>
            <a:pPr marL="514350" indent="-514350"/>
            <a:r>
              <a:rPr lang="en-GB" sz="2800" smtClean="0">
                <a:latin typeface="Times New Roman" pitchFamily="18" charset="0"/>
                <a:cs typeface="Times New Roman" pitchFamily="18" charset="0"/>
              </a:rPr>
              <a:t>c. Chiết cành			d. Gieo trồng hạt</a:t>
            </a:r>
            <a:endParaRPr lang="en-GB" sz="2800">
              <a:latin typeface="Times New Roman" pitchFamily="18" charset="0"/>
              <a:cs typeface="Times New Roman" pitchFamily="18" charset="0"/>
            </a:endParaRPr>
          </a:p>
        </p:txBody>
      </p:sp>
      <p:sp>
        <p:nvSpPr>
          <p:cNvPr id="14" name="Right Arrow 13"/>
          <p:cNvSpPr/>
          <p:nvPr/>
        </p:nvSpPr>
        <p:spPr>
          <a:xfrm>
            <a:off x="5286380" y="5572140"/>
            <a:ext cx="357190" cy="285752"/>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lide(fromBottom)">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lide(fromBottom)">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slide(fromBottom)">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11" grpId="0" animBg="1"/>
      <p:bldP spid="12" grpId="0" animBg="1"/>
      <p:bldP spid="13" grpId="0"/>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mtClean="0">
                <a:latin typeface="Times New Roman" pitchFamily="18" charset="0"/>
                <a:cs typeface="Times New Roman" pitchFamily="18" charset="0"/>
              </a:rPr>
              <a:t>IV. </a:t>
            </a:r>
            <a:r>
              <a:rPr lang="en-GB" b="1" u="sng" smtClean="0">
                <a:latin typeface="Times New Roman" pitchFamily="18" charset="0"/>
                <a:cs typeface="Times New Roman" pitchFamily="18" charset="0"/>
              </a:rPr>
              <a:t>CỦNG CỐ:</a:t>
            </a:r>
            <a:endParaRPr lang="en-GB"/>
          </a:p>
        </p:txBody>
      </p:sp>
      <p:graphicFrame>
        <p:nvGraphicFramePr>
          <p:cNvPr id="4" name="Table 3"/>
          <p:cNvGraphicFramePr>
            <a:graphicFrameLocks noGrp="1"/>
          </p:cNvGraphicFramePr>
          <p:nvPr/>
        </p:nvGraphicFramePr>
        <p:xfrm>
          <a:off x="357158" y="1571614"/>
          <a:ext cx="8429684" cy="4287402"/>
        </p:xfrm>
        <a:graphic>
          <a:graphicData uri="http://schemas.openxmlformats.org/drawingml/2006/table">
            <a:tbl>
              <a:tblPr/>
              <a:tblGrid>
                <a:gridCol w="3773714">
                  <a:extLst>
                    <a:ext uri="{9D8B030D-6E8A-4147-A177-3AD203B41FA5}">
                      <a16:colId xmlns:a16="http://schemas.microsoft.com/office/drawing/2014/main" xmlns="" val="20000"/>
                    </a:ext>
                  </a:extLst>
                </a:gridCol>
                <a:gridCol w="4655970">
                  <a:extLst>
                    <a:ext uri="{9D8B030D-6E8A-4147-A177-3AD203B41FA5}">
                      <a16:colId xmlns:a16="http://schemas.microsoft.com/office/drawing/2014/main" xmlns="" val="20001"/>
                    </a:ext>
                  </a:extLst>
                </a:gridCol>
              </a:tblGrid>
              <a:tr h="671517">
                <a:tc gridSpan="2">
                  <a:txBody>
                    <a:bodyPr/>
                    <a:lstStyle/>
                    <a:p>
                      <a:pPr algn="ctr">
                        <a:lnSpc>
                          <a:spcPct val="115000"/>
                        </a:lnSpc>
                        <a:spcAft>
                          <a:spcPts val="0"/>
                        </a:spcAft>
                      </a:pPr>
                      <a:r>
                        <a:rPr lang="en-GB" sz="2800" b="1">
                          <a:latin typeface="Times New Roman"/>
                          <a:ea typeface="Calibri"/>
                          <a:cs typeface="Times New Roman"/>
                        </a:rPr>
                        <a:t>Ghép số thứ tự của các câu từ câu 1 đến câu 4 với các câu từ câu a đến câu d cho phù hợp</a:t>
                      </a:r>
                      <a:endParaRPr lang="en-GB"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xmlns="" val="10000"/>
                  </a:ext>
                </a:extLst>
              </a:tr>
              <a:tr h="671517">
                <a:tc>
                  <a:txBody>
                    <a:bodyPr/>
                    <a:lstStyle/>
                    <a:p>
                      <a:pPr algn="l">
                        <a:lnSpc>
                          <a:spcPct val="115000"/>
                        </a:lnSpc>
                        <a:spcAft>
                          <a:spcPts val="0"/>
                        </a:spcAft>
                      </a:pPr>
                      <a:r>
                        <a:rPr lang="en-GB" sz="2800">
                          <a:latin typeface="Times New Roman"/>
                          <a:ea typeface="Calibri"/>
                          <a:cs typeface="Times New Roman"/>
                        </a:rPr>
                        <a:t>1. Chọn tạo giống.</a:t>
                      </a:r>
                      <a:endParaRPr lang="en-GB"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2800">
                          <a:latin typeface="Times New Roman"/>
                          <a:ea typeface="Calibri"/>
                          <a:cs typeface="Times New Roman"/>
                        </a:rPr>
                        <a:t>a. Tạo nhiều hạt cây giống.</a:t>
                      </a:r>
                      <a:endParaRPr lang="en-GB"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71517">
                <a:tc>
                  <a:txBody>
                    <a:bodyPr/>
                    <a:lstStyle/>
                    <a:p>
                      <a:pPr algn="l">
                        <a:lnSpc>
                          <a:spcPct val="115000"/>
                        </a:lnSpc>
                        <a:spcAft>
                          <a:spcPts val="0"/>
                        </a:spcAft>
                      </a:pPr>
                      <a:r>
                        <a:rPr lang="en-GB" sz="2800">
                          <a:latin typeface="Times New Roman"/>
                          <a:ea typeface="Calibri"/>
                          <a:cs typeface="Times New Roman"/>
                        </a:rPr>
                        <a:t>2. Sản xuất giống.</a:t>
                      </a:r>
                      <a:endParaRPr lang="en-GB"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2800">
                          <a:latin typeface="Times New Roman"/>
                          <a:ea typeface="Calibri"/>
                          <a:cs typeface="Times New Roman"/>
                        </a:rPr>
                        <a:t>b. Dùng chum, vại, túi nilon.</a:t>
                      </a:r>
                      <a:endParaRPr lang="en-GB"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71517">
                <a:tc>
                  <a:txBody>
                    <a:bodyPr/>
                    <a:lstStyle/>
                    <a:p>
                      <a:pPr algn="l">
                        <a:lnSpc>
                          <a:spcPct val="115000"/>
                        </a:lnSpc>
                        <a:spcAft>
                          <a:spcPts val="0"/>
                        </a:spcAft>
                      </a:pPr>
                      <a:r>
                        <a:rPr lang="en-GB" sz="2800">
                          <a:latin typeface="Times New Roman"/>
                          <a:ea typeface="Calibri"/>
                          <a:cs typeface="Times New Roman"/>
                        </a:rPr>
                        <a:t>3. Bảo quản hạt giống.</a:t>
                      </a:r>
                      <a:endParaRPr lang="en-GB"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2800">
                          <a:latin typeface="Times New Roman"/>
                          <a:ea typeface="Calibri"/>
                          <a:cs typeface="Times New Roman"/>
                        </a:rPr>
                        <a:t>c. Chặt cành từng đoạn nhỏ đem giâm xuống đất ẩm.</a:t>
                      </a:r>
                      <a:endParaRPr lang="en-GB"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71517">
                <a:tc>
                  <a:txBody>
                    <a:bodyPr/>
                    <a:lstStyle/>
                    <a:p>
                      <a:pPr algn="l">
                        <a:lnSpc>
                          <a:spcPct val="115000"/>
                        </a:lnSpc>
                        <a:spcAft>
                          <a:spcPts val="0"/>
                        </a:spcAft>
                      </a:pPr>
                      <a:r>
                        <a:rPr lang="en-GB" sz="2800">
                          <a:latin typeface="Times New Roman"/>
                          <a:ea typeface="Calibri"/>
                          <a:cs typeface="Times New Roman"/>
                        </a:rPr>
                        <a:t>4. Nhân giống vô tính.</a:t>
                      </a:r>
                      <a:endParaRPr lang="en-GB"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GB" sz="2800">
                          <a:latin typeface="Times New Roman"/>
                          <a:ea typeface="Calibri"/>
                          <a:cs typeface="Times New Roman"/>
                        </a:rPr>
                        <a:t>d. Tạo ra quần thể có quần thể khác với quần thể ban đầu.</a:t>
                      </a:r>
                      <a:endParaRPr lang="en-GB"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5" name="Rectangle 4"/>
          <p:cNvSpPr/>
          <p:nvPr/>
        </p:nvSpPr>
        <p:spPr>
          <a:xfrm>
            <a:off x="1214414" y="6072182"/>
            <a:ext cx="6572296" cy="7858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200" smtClean="0">
                <a:solidFill>
                  <a:srgbClr val="FF0000"/>
                </a:solidFill>
                <a:latin typeface="Times New Roman" pitchFamily="18" charset="0"/>
                <a:cs typeface="Times New Roman" pitchFamily="18" charset="0"/>
              </a:rPr>
              <a:t>1-d	2-a	3-b	4-c</a:t>
            </a:r>
            <a:endParaRPr lang="en-GB" sz="32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785794"/>
            <a:ext cx="8229600" cy="1143000"/>
          </a:xfrm>
        </p:spPr>
        <p:txBody>
          <a:bodyPr>
            <a:normAutofit/>
          </a:bodyPr>
          <a:lstStyle/>
          <a:p>
            <a:r>
              <a:rPr lang="en-GB" sz="4000" b="1" smtClean="0">
                <a:latin typeface="Times New Roman" pitchFamily="18" charset="0"/>
                <a:cs typeface="Times New Roman" pitchFamily="18" charset="0"/>
              </a:rPr>
              <a:t>V. </a:t>
            </a:r>
            <a:r>
              <a:rPr lang="en-GB" sz="4000" b="1" u="sng" smtClean="0">
                <a:latin typeface="Times New Roman" pitchFamily="18" charset="0"/>
                <a:cs typeface="Times New Roman" pitchFamily="18" charset="0"/>
              </a:rPr>
              <a:t>HƯỚNG DẪN TỰ HỌC:</a:t>
            </a:r>
            <a:endParaRPr lang="en-GB" sz="4000" b="1" u="sng">
              <a:latin typeface="Times New Roman" pitchFamily="18" charset="0"/>
              <a:cs typeface="Times New Roman" pitchFamily="18" charset="0"/>
            </a:endParaRPr>
          </a:p>
        </p:txBody>
      </p:sp>
      <p:sp>
        <p:nvSpPr>
          <p:cNvPr id="4" name="TextBox 3"/>
          <p:cNvSpPr txBox="1"/>
          <p:nvPr/>
        </p:nvSpPr>
        <p:spPr>
          <a:xfrm>
            <a:off x="642910" y="2143116"/>
            <a:ext cx="7143800" cy="1384995"/>
          </a:xfrm>
          <a:prstGeom prst="rect">
            <a:avLst/>
          </a:prstGeom>
          <a:noFill/>
        </p:spPr>
        <p:txBody>
          <a:bodyPr wrap="square" rtlCol="0">
            <a:spAutoFit/>
          </a:bodyPr>
          <a:lstStyle/>
          <a:p>
            <a:pPr marL="514350" indent="-514350">
              <a:buAutoNum type="arabicPeriod"/>
            </a:pPr>
            <a:r>
              <a:rPr lang="en-GB" sz="2800" b="1" u="sng" smtClean="0">
                <a:latin typeface="Times New Roman" pitchFamily="18" charset="0"/>
                <a:cs typeface="Times New Roman" pitchFamily="18" charset="0"/>
              </a:rPr>
              <a:t>Bài vừa học:</a:t>
            </a:r>
          </a:p>
          <a:p>
            <a:pPr marL="514350" indent="-514350"/>
            <a:r>
              <a:rPr lang="en-GB" sz="2800" smtClean="0">
                <a:latin typeface="Times New Roman" pitchFamily="18" charset="0"/>
                <a:cs typeface="Times New Roman" pitchFamily="18" charset="0"/>
              </a:rPr>
              <a:t>	- Học bài.</a:t>
            </a:r>
          </a:p>
          <a:p>
            <a:pPr marL="514350" indent="-514350"/>
            <a:r>
              <a:rPr lang="en-GB" sz="2800" smtClean="0">
                <a:latin typeface="Times New Roman" pitchFamily="18" charset="0"/>
                <a:cs typeface="Times New Roman" pitchFamily="18" charset="0"/>
              </a:rPr>
              <a:t>	- Trả lời câu hỏi: 1, 2, 3- SGK/27.</a:t>
            </a:r>
            <a:endParaRPr lang="en-GB" sz="2800">
              <a:latin typeface="Times New Roman" pitchFamily="18" charset="0"/>
              <a:cs typeface="Times New Roman" pitchFamily="18" charset="0"/>
            </a:endParaRPr>
          </a:p>
        </p:txBody>
      </p:sp>
      <p:sp>
        <p:nvSpPr>
          <p:cNvPr id="5" name="TextBox 4"/>
          <p:cNvSpPr txBox="1"/>
          <p:nvPr/>
        </p:nvSpPr>
        <p:spPr>
          <a:xfrm>
            <a:off x="500034" y="3643314"/>
            <a:ext cx="8358246" cy="954107"/>
          </a:xfrm>
          <a:prstGeom prst="rect">
            <a:avLst/>
          </a:prstGeom>
          <a:noFill/>
        </p:spPr>
        <p:txBody>
          <a:bodyPr wrap="square" rtlCol="0">
            <a:spAutoFit/>
          </a:bodyPr>
          <a:lstStyle/>
          <a:p>
            <a:r>
              <a:rPr lang="en-GB" sz="2800" b="1" smtClean="0">
                <a:latin typeface="Times New Roman" pitchFamily="18" charset="0"/>
                <a:cs typeface="Times New Roman" pitchFamily="18" charset="0"/>
              </a:rPr>
              <a:t>2. </a:t>
            </a:r>
            <a:r>
              <a:rPr lang="en-GB" sz="2800" b="1" u="sng" smtClean="0">
                <a:latin typeface="Times New Roman" pitchFamily="18" charset="0"/>
                <a:cs typeface="Times New Roman" pitchFamily="18" charset="0"/>
              </a:rPr>
              <a:t>Bài sắp học:</a:t>
            </a:r>
          </a:p>
          <a:p>
            <a:r>
              <a:rPr lang="en-GB" sz="2800" smtClean="0">
                <a:latin typeface="Times New Roman" pitchFamily="18" charset="0"/>
                <a:cs typeface="Times New Roman" pitchFamily="18" charset="0"/>
              </a:rPr>
              <a:t>- Đọc và nghiên cứu </a:t>
            </a:r>
            <a:r>
              <a:rPr lang="en-GB" sz="2800" b="1" smtClean="0">
                <a:latin typeface="Times New Roman" pitchFamily="18" charset="0"/>
                <a:cs typeface="Times New Roman" pitchFamily="18" charset="0"/>
              </a:rPr>
              <a:t>bài 12: “Sâu, bệnh hại cây trồng”.</a:t>
            </a:r>
            <a:endParaRPr lang="en-GB" sz="2800" b="1">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a:bodyPr>
          <a:lstStyle/>
          <a:p>
            <a:r>
              <a:rPr lang="vi-VN" sz="5400" b="1" smtClean="0">
                <a:solidFill>
                  <a:srgbClr val="FF0000"/>
                </a:solidFill>
              </a:rPr>
              <a:t>Đáp án</a:t>
            </a:r>
            <a:endParaRPr lang="en-GB" sz="5400" b="1">
              <a:solidFill>
                <a:srgbClr val="FF0000"/>
              </a:solidFill>
            </a:endParaRPr>
          </a:p>
        </p:txBody>
      </p:sp>
      <p:sp>
        <p:nvSpPr>
          <p:cNvPr id="3" name="Content Placeholder 2"/>
          <p:cNvSpPr>
            <a:spLocks noGrp="1"/>
          </p:cNvSpPr>
          <p:nvPr>
            <p:ph idx="1"/>
          </p:nvPr>
        </p:nvSpPr>
        <p:spPr>
          <a:xfrm>
            <a:off x="428596" y="1214422"/>
            <a:ext cx="8229600" cy="5143536"/>
          </a:xfrm>
        </p:spPr>
        <p:txBody>
          <a:bodyPr>
            <a:normAutofit fontScale="92500" lnSpcReduction="20000"/>
          </a:bodyPr>
          <a:lstStyle/>
          <a:p>
            <a:pPr>
              <a:buNone/>
            </a:pPr>
            <a:r>
              <a:rPr lang="vi-VN" smtClean="0"/>
              <a:t>2. - Phương pháp chọn lọc: Từ nguồn giống khởi đầu chọn các cây có đặc tính tốt, thu lấy hạt.</a:t>
            </a:r>
          </a:p>
          <a:p>
            <a:pPr>
              <a:buNone/>
            </a:pPr>
            <a:r>
              <a:rPr lang="vi-VN"/>
              <a:t>	</a:t>
            </a:r>
            <a:r>
              <a:rPr lang="vi-VN" smtClean="0"/>
              <a:t>- Phương pháp lai: Lấy phấn hoa của cây dùng làm bố thụ phấn cho nhụy hoa của cây hoa dùng làm mẹ      lấy hạt của cây mẹ gieo trồng      cây lai       chọn cây lai có đặc tính tốt để làm giống.</a:t>
            </a:r>
          </a:p>
          <a:p>
            <a:pPr>
              <a:buNone/>
            </a:pPr>
            <a:r>
              <a:rPr lang="vi-VN"/>
              <a:t>	</a:t>
            </a:r>
            <a:r>
              <a:rPr lang="vi-VN" smtClean="0"/>
              <a:t>- Phương pháp gây đột biến: Sử dụng tác nhân vật lí hoặc các chất hóa học để xử lí các bộ phận của cây gây đột biến      chọn những dòng gây đột biến có lợi để làm giống.</a:t>
            </a:r>
          </a:p>
        </p:txBody>
      </p:sp>
      <p:cxnSp>
        <p:nvCxnSpPr>
          <p:cNvPr id="5" name="Straight Arrow Connector 4"/>
          <p:cNvCxnSpPr/>
          <p:nvPr/>
        </p:nvCxnSpPr>
        <p:spPr>
          <a:xfrm>
            <a:off x="3857620" y="335756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85918" y="3714752"/>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571868" y="371475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572264" y="5286388"/>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Autofit/>
          </a:bodyPr>
          <a:lstStyle/>
          <a:p>
            <a:r>
              <a:rPr lang="en-GB" sz="4600" b="1" u="sng" dirty="0" err="1" smtClean="0">
                <a:latin typeface="Times New Roman" pitchFamily="18" charset="0"/>
                <a:cs typeface="Times New Roman" pitchFamily="18" charset="0"/>
              </a:rPr>
              <a:t>Bài</a:t>
            </a:r>
            <a:r>
              <a:rPr lang="en-GB" sz="4600" b="1" u="sng" dirty="0" smtClean="0">
                <a:latin typeface="Times New Roman" pitchFamily="18" charset="0"/>
                <a:cs typeface="Times New Roman" pitchFamily="18" charset="0"/>
              </a:rPr>
              <a:t> 11:</a:t>
            </a:r>
            <a:r>
              <a:rPr lang="en-GB" sz="4600" b="1" dirty="0" smtClean="0">
                <a:latin typeface="Times New Roman" pitchFamily="18" charset="0"/>
                <a:cs typeface="Times New Roman" pitchFamily="18" charset="0"/>
              </a:rPr>
              <a:t>SẢN X</a:t>
            </a:r>
            <a:r>
              <a:rPr lang="vi-VN" sz="4600" b="1" dirty="0" smtClean="0">
                <a:latin typeface="Times New Roman" pitchFamily="18" charset="0"/>
                <a:cs typeface="Times New Roman" pitchFamily="18" charset="0"/>
              </a:rPr>
              <a:t>U</a:t>
            </a:r>
            <a:r>
              <a:rPr lang="en-GB" sz="4600" b="1" dirty="0" smtClean="0">
                <a:latin typeface="Times New Roman" pitchFamily="18" charset="0"/>
                <a:cs typeface="Times New Roman" pitchFamily="18" charset="0"/>
              </a:rPr>
              <a:t>ẤT VÀ BẢO Q</a:t>
            </a:r>
            <a:r>
              <a:rPr lang="vi-VN" sz="4600" b="1" dirty="0" smtClean="0">
                <a:latin typeface="Times New Roman" pitchFamily="18" charset="0"/>
                <a:cs typeface="Times New Roman" pitchFamily="18" charset="0"/>
              </a:rPr>
              <a:t>U</a:t>
            </a:r>
            <a:r>
              <a:rPr lang="en-GB" sz="4600" b="1" dirty="0" smtClean="0">
                <a:latin typeface="Times New Roman" pitchFamily="18" charset="0"/>
                <a:cs typeface="Times New Roman" pitchFamily="18" charset="0"/>
              </a:rPr>
              <a:t>ẢN G</a:t>
            </a:r>
            <a:r>
              <a:rPr lang="vi-VN" sz="4600" b="1" dirty="0" smtClean="0">
                <a:latin typeface="Times New Roman" pitchFamily="18" charset="0"/>
                <a:cs typeface="Times New Roman" pitchFamily="18" charset="0"/>
              </a:rPr>
              <a:t>I</a:t>
            </a:r>
            <a:r>
              <a:rPr lang="en-GB" sz="4600" b="1" dirty="0" smtClean="0">
                <a:latin typeface="Times New Roman" pitchFamily="18" charset="0"/>
                <a:cs typeface="Times New Roman" pitchFamily="18" charset="0"/>
              </a:rPr>
              <a:t>ỐNG CÂY TRỒNG</a:t>
            </a:r>
            <a:endParaRPr lang="en-GB" sz="4600" b="1" dirty="0">
              <a:latin typeface="Times New Roman" pitchFamily="18" charset="0"/>
              <a:cs typeface="Times New Roman" pitchFamily="18" charset="0"/>
            </a:endParaRPr>
          </a:p>
        </p:txBody>
      </p:sp>
      <p:sp>
        <p:nvSpPr>
          <p:cNvPr id="3" name="Content Placeholder 2"/>
          <p:cNvSpPr>
            <a:spLocks noGrp="1"/>
          </p:cNvSpPr>
          <p:nvPr>
            <p:ph idx="1"/>
          </p:nvPr>
        </p:nvSpPr>
        <p:spPr>
          <a:xfrm>
            <a:off x="609600" y="3200400"/>
            <a:ext cx="8077200" cy="2925763"/>
          </a:xfrm>
        </p:spPr>
        <p:txBody>
          <a:bodyPr/>
          <a:lstStyle/>
          <a:p>
            <a:r>
              <a:rPr lang="en-US" dirty="0" err="1" smtClean="0"/>
              <a:t>Mục</a:t>
            </a:r>
            <a:r>
              <a:rPr lang="en-US" dirty="0" smtClean="0"/>
              <a:t> </a:t>
            </a:r>
            <a:r>
              <a:rPr lang="en-US" dirty="0" err="1" smtClean="0"/>
              <a:t>tiêu</a:t>
            </a:r>
            <a:r>
              <a:rPr lang="en-US" dirty="0" smtClean="0"/>
              <a:t>: </a:t>
            </a:r>
          </a:p>
          <a:p>
            <a:pPr>
              <a:buFontTx/>
              <a:buChar char="-"/>
            </a:pPr>
            <a:r>
              <a:rPr lang="en-US" dirty="0" err="1" smtClean="0"/>
              <a:t>Hiểu</a:t>
            </a:r>
            <a:r>
              <a:rPr lang="en-US" dirty="0" smtClean="0"/>
              <a:t> </a:t>
            </a:r>
            <a:r>
              <a:rPr lang="en-US" dirty="0" err="1" smtClean="0"/>
              <a:t>được</a:t>
            </a:r>
            <a:r>
              <a:rPr lang="en-US" dirty="0" smtClean="0"/>
              <a:t> </a:t>
            </a:r>
            <a:r>
              <a:rPr lang="en-US" dirty="0" err="1" smtClean="0"/>
              <a:t>quy</a:t>
            </a:r>
            <a:r>
              <a:rPr lang="en-US" dirty="0" smtClean="0"/>
              <a:t> </a:t>
            </a:r>
            <a:r>
              <a:rPr lang="en-US" dirty="0" err="1" smtClean="0"/>
              <a:t>trình</a:t>
            </a:r>
            <a:r>
              <a:rPr lang="en-US" dirty="0" smtClean="0"/>
              <a:t> </a:t>
            </a:r>
            <a:r>
              <a:rPr lang="en-US" dirty="0" err="1" smtClean="0"/>
              <a:t>sản</a:t>
            </a:r>
            <a:r>
              <a:rPr lang="en-US" dirty="0" smtClean="0"/>
              <a:t> </a:t>
            </a:r>
            <a:r>
              <a:rPr lang="en-US" dirty="0" err="1" smtClean="0"/>
              <a:t>xuất</a:t>
            </a:r>
            <a:r>
              <a:rPr lang="en-US" dirty="0" smtClean="0"/>
              <a:t> </a:t>
            </a:r>
            <a:r>
              <a:rPr lang="en-US" dirty="0" err="1" smtClean="0"/>
              <a:t>giống</a:t>
            </a:r>
            <a:r>
              <a:rPr lang="en-US" dirty="0" smtClean="0"/>
              <a:t> </a:t>
            </a:r>
            <a:r>
              <a:rPr lang="en-US" dirty="0" err="1" smtClean="0"/>
              <a:t>cây</a:t>
            </a:r>
            <a:r>
              <a:rPr lang="en-US" dirty="0" smtClean="0"/>
              <a:t> </a:t>
            </a:r>
            <a:r>
              <a:rPr lang="en-US" dirty="0" err="1" smtClean="0"/>
              <a:t>trồng</a:t>
            </a:r>
            <a:endParaRPr lang="en-US" dirty="0" smtClean="0"/>
          </a:p>
          <a:p>
            <a:pPr>
              <a:buFontTx/>
              <a:buChar char="-"/>
            </a:pPr>
            <a:r>
              <a:rPr lang="en-US" dirty="0" err="1" smtClean="0"/>
              <a:t>Biết</a:t>
            </a:r>
            <a:r>
              <a:rPr lang="en-US" dirty="0" smtClean="0"/>
              <a:t> </a:t>
            </a:r>
            <a:r>
              <a:rPr lang="en-US" dirty="0" err="1" smtClean="0"/>
              <a:t>cách</a:t>
            </a:r>
            <a:r>
              <a:rPr lang="en-US" dirty="0" smtClean="0"/>
              <a:t> </a:t>
            </a:r>
            <a:r>
              <a:rPr lang="en-US" dirty="0" err="1" smtClean="0"/>
              <a:t>bảo</a:t>
            </a:r>
            <a:r>
              <a:rPr lang="en-US" dirty="0" smtClean="0"/>
              <a:t> </a:t>
            </a:r>
            <a:r>
              <a:rPr lang="en-US" dirty="0" err="1" smtClean="0"/>
              <a:t>quản</a:t>
            </a:r>
            <a:r>
              <a:rPr lang="en-US" dirty="0" smtClean="0"/>
              <a:t> </a:t>
            </a:r>
            <a:r>
              <a:rPr lang="en-US" dirty="0" err="1" smtClean="0"/>
              <a:t>hạt</a:t>
            </a:r>
            <a:r>
              <a:rPr lang="en-US" dirty="0" smtClean="0"/>
              <a:t> </a:t>
            </a:r>
            <a:r>
              <a:rPr lang="en-US" dirty="0" err="1" smtClean="0"/>
              <a:t>giống</a:t>
            </a:r>
            <a:endParaRPr lang="en-US"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500"/>
                                        <p:tgtEl>
                                          <p:spTgt spid="3">
                                            <p:txEl>
                                              <p:pRg st="0" end="0"/>
                                            </p:txEl>
                                          </p:spTgt>
                                        </p:tgtEl>
                                      </p:cBhvr>
                                    </p:animEffect>
                                  </p:childTnLst>
                                </p:cTn>
                              </p:par>
                              <p:par>
                                <p:cTn id="12" presetID="4" presetClass="entr" presetSubtype="16"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ox(in)">
                                      <p:cBhvr>
                                        <p:cTn id="14" dur="500"/>
                                        <p:tgtEl>
                                          <p:spTgt spid="3">
                                            <p:txEl>
                                              <p:pRg st="1" end="1"/>
                                            </p:txEl>
                                          </p:spTgt>
                                        </p:tgtEl>
                                      </p:cBhvr>
                                    </p:animEffect>
                                  </p:childTnLst>
                                </p:cTn>
                              </p:par>
                              <p:par>
                                <p:cTn id="15" presetID="4"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5400" b="1" smtClean="0"/>
              <a:t>NỘI DUNG</a:t>
            </a:r>
            <a:endParaRPr lang="en-GB" sz="5400" b="1"/>
          </a:p>
        </p:txBody>
      </p:sp>
      <p:sp>
        <p:nvSpPr>
          <p:cNvPr id="4" name="Rounded Rectangle 3"/>
          <p:cNvSpPr/>
          <p:nvPr/>
        </p:nvSpPr>
        <p:spPr>
          <a:xfrm>
            <a:off x="0" y="2214554"/>
            <a:ext cx="4143404"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smtClean="0">
                <a:solidFill>
                  <a:schemeClr val="tx1"/>
                </a:solidFill>
                <a:latin typeface="+mj-lt"/>
              </a:rPr>
              <a:t>I. Sản xuất giống cây trồng</a:t>
            </a:r>
            <a:endParaRPr lang="en-GB" sz="3600">
              <a:solidFill>
                <a:schemeClr val="tx1"/>
              </a:solidFill>
              <a:latin typeface="+mj-lt"/>
            </a:endParaRPr>
          </a:p>
        </p:txBody>
      </p:sp>
      <p:sp>
        <p:nvSpPr>
          <p:cNvPr id="10" name="Right Arrow 9"/>
          <p:cNvSpPr/>
          <p:nvPr/>
        </p:nvSpPr>
        <p:spPr>
          <a:xfrm rot="20442346">
            <a:off x="4108809" y="2000982"/>
            <a:ext cx="788269" cy="35719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ight Arrow 10"/>
          <p:cNvSpPr/>
          <p:nvPr/>
        </p:nvSpPr>
        <p:spPr>
          <a:xfrm rot="1757405">
            <a:off x="4109089" y="3325105"/>
            <a:ext cx="807842" cy="35719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4857752" y="1571612"/>
            <a:ext cx="4071966" cy="107157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smtClean="0">
                <a:solidFill>
                  <a:schemeClr val="tx1"/>
                </a:solidFill>
                <a:latin typeface="+mj-lt"/>
              </a:rPr>
              <a:t>1. Sản xuất giống cây trồng bằng hạt</a:t>
            </a:r>
            <a:endParaRPr lang="en-GB" sz="2800">
              <a:solidFill>
                <a:schemeClr val="tx1"/>
              </a:solidFill>
              <a:latin typeface="+mj-lt"/>
            </a:endParaRPr>
          </a:p>
        </p:txBody>
      </p:sp>
      <p:sp>
        <p:nvSpPr>
          <p:cNvPr id="14" name="Rounded Rectangle 13"/>
          <p:cNvSpPr/>
          <p:nvPr/>
        </p:nvSpPr>
        <p:spPr>
          <a:xfrm>
            <a:off x="4857752" y="3214686"/>
            <a:ext cx="4000528" cy="121444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vi-VN" sz="2800" smtClean="0">
                <a:solidFill>
                  <a:schemeClr val="tx1"/>
                </a:solidFill>
                <a:latin typeface="+mj-lt"/>
              </a:rPr>
              <a:t>2. Sản xuất giống cây trồng bằng nhân giống vô tính</a:t>
            </a:r>
            <a:endParaRPr lang="en-GB" sz="2800">
              <a:solidFill>
                <a:schemeClr val="tx1"/>
              </a:solidFill>
              <a:latin typeface="+mj-lt"/>
            </a:endParaRPr>
          </a:p>
        </p:txBody>
      </p:sp>
      <p:sp>
        <p:nvSpPr>
          <p:cNvPr id="15" name="Rounded Rectangle 14"/>
          <p:cNvSpPr/>
          <p:nvPr/>
        </p:nvSpPr>
        <p:spPr>
          <a:xfrm>
            <a:off x="0" y="5000636"/>
            <a:ext cx="4357686"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smtClean="0">
                <a:solidFill>
                  <a:schemeClr val="tx1"/>
                </a:solidFill>
                <a:latin typeface="+mj-lt"/>
              </a:rPr>
              <a:t>II. Bảo quản hạt giống cây trồng</a:t>
            </a:r>
            <a:endParaRPr lang="en-GB" sz="3600">
              <a:solidFill>
                <a:schemeClr val="tx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lide(fromBottom)">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lide(fromBottom)">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lide(fromBottom)">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lide(fromBottom)">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slide(fromBottom)">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0" grpId="0" animBg="1"/>
      <p:bldP spid="11"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143932" cy="785818"/>
          </a:xfrm>
        </p:spPr>
        <p:txBody>
          <a:bodyPr>
            <a:normAutofit/>
          </a:bodyPr>
          <a:lstStyle/>
          <a:p>
            <a:pPr algn="l"/>
            <a:r>
              <a:rPr lang="vi-VN" sz="4000" b="1" smtClean="0">
                <a:latin typeface="Times New Roman" pitchFamily="18" charset="0"/>
                <a:cs typeface="Times New Roman" pitchFamily="18" charset="0"/>
              </a:rPr>
              <a:t>I. </a:t>
            </a:r>
            <a:r>
              <a:rPr lang="vi-VN" sz="4000" b="1" u="sng" smtClean="0">
                <a:latin typeface="Times New Roman" pitchFamily="18" charset="0"/>
                <a:cs typeface="Times New Roman" pitchFamily="18" charset="0"/>
              </a:rPr>
              <a:t>Sản xuất giống cây trồng</a:t>
            </a:r>
            <a:endParaRPr lang="en-GB" sz="4000" b="1" u="sng">
              <a:latin typeface="Times New Roman" pitchFamily="18" charset="0"/>
              <a:cs typeface="Times New Roman" pitchFamily="18" charset="0"/>
            </a:endParaRPr>
          </a:p>
        </p:txBody>
      </p:sp>
      <p:sp>
        <p:nvSpPr>
          <p:cNvPr id="3" name="Content Placeholder 2"/>
          <p:cNvSpPr>
            <a:spLocks noGrp="1"/>
          </p:cNvSpPr>
          <p:nvPr>
            <p:ph idx="1"/>
          </p:nvPr>
        </p:nvSpPr>
        <p:spPr>
          <a:xfrm>
            <a:off x="1000100" y="3214686"/>
            <a:ext cx="7858180" cy="642942"/>
          </a:xfrm>
        </p:spPr>
        <p:txBody>
          <a:bodyPr>
            <a:noAutofit/>
          </a:bodyPr>
          <a:lstStyle/>
          <a:p>
            <a:pPr>
              <a:buNone/>
            </a:pPr>
            <a:r>
              <a:rPr lang="vi-VN" sz="4000" smtClean="0">
                <a:latin typeface="+mj-lt"/>
              </a:rPr>
              <a:t>Là tăng số lượng hạt và cây giống.</a:t>
            </a:r>
            <a:endParaRPr lang="en-GB" sz="4000">
              <a:latin typeface="+mj-lt"/>
            </a:endParaRPr>
          </a:p>
        </p:txBody>
      </p:sp>
      <p:sp>
        <p:nvSpPr>
          <p:cNvPr id="5" name="Cloud 4"/>
          <p:cNvSpPr/>
          <p:nvPr/>
        </p:nvSpPr>
        <p:spPr>
          <a:xfrm>
            <a:off x="2000232" y="1214422"/>
            <a:ext cx="5429288" cy="17859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smtClean="0">
                <a:latin typeface="+mj-lt"/>
              </a:rPr>
              <a:t>Sản xuất giống cây trồng là gì?</a:t>
            </a:r>
            <a:endParaRPr lang="en-GB" sz="3600">
              <a:latin typeface="+mj-lt"/>
            </a:endParaRPr>
          </a:p>
        </p:txBody>
      </p:sp>
      <p:sp>
        <p:nvSpPr>
          <p:cNvPr id="8" name="Rounded Rectangle 7"/>
          <p:cNvSpPr/>
          <p:nvPr/>
        </p:nvSpPr>
        <p:spPr>
          <a:xfrm>
            <a:off x="1142976" y="4143380"/>
            <a:ext cx="7215238" cy="100013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smtClean="0">
                <a:solidFill>
                  <a:schemeClr val="tx1"/>
                </a:solidFill>
                <a:latin typeface="Times New Roman" pitchFamily="18" charset="0"/>
                <a:cs typeface="Times New Roman" pitchFamily="18" charset="0"/>
              </a:rPr>
              <a:t>Chọn tạo giống khác sản xuất giống như thế nào?</a:t>
            </a:r>
            <a:endParaRPr lang="en-GB" sz="3200">
              <a:solidFill>
                <a:schemeClr val="tx1"/>
              </a:solidFill>
              <a:latin typeface="Times New Roman" pitchFamily="18" charset="0"/>
              <a:cs typeface="Times New Roman" pitchFamily="18" charset="0"/>
            </a:endParaRPr>
          </a:p>
        </p:txBody>
      </p:sp>
      <p:sp>
        <p:nvSpPr>
          <p:cNvPr id="9" name="TextBox 8"/>
          <p:cNvSpPr txBox="1"/>
          <p:nvPr/>
        </p:nvSpPr>
        <p:spPr>
          <a:xfrm>
            <a:off x="1071538" y="5288340"/>
            <a:ext cx="7358114" cy="1569660"/>
          </a:xfrm>
          <a:prstGeom prst="rect">
            <a:avLst/>
          </a:prstGeom>
          <a:noFill/>
        </p:spPr>
        <p:txBody>
          <a:bodyPr wrap="square" rtlCol="0">
            <a:spAutoFit/>
          </a:bodyPr>
          <a:lstStyle/>
          <a:p>
            <a:pPr>
              <a:buFontTx/>
              <a:buChar char="-"/>
            </a:pPr>
            <a:r>
              <a:rPr lang="en-GB" sz="3200" smtClean="0">
                <a:latin typeface="Times New Roman" pitchFamily="18" charset="0"/>
                <a:cs typeface="Times New Roman" pitchFamily="18" charset="0"/>
              </a:rPr>
              <a:t> Chọn tạo giống: Tạo ra giống mới.</a:t>
            </a:r>
          </a:p>
          <a:p>
            <a:pPr>
              <a:buFontTx/>
              <a:buChar char="-"/>
            </a:pPr>
            <a:r>
              <a:rPr lang="en-GB" sz="3200" smtClean="0">
                <a:latin typeface="Times New Roman" pitchFamily="18" charset="0"/>
                <a:cs typeface="Times New Roman" pitchFamily="18" charset="0"/>
              </a:rPr>
              <a:t> Sản xuất giống: Tăng số lượng của giống và duy trì chất lượng.</a:t>
            </a:r>
            <a:endParaRPr lang="en-GB"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lide(fromBottom)">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lide(fromBottom)">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472" y="285728"/>
            <a:ext cx="8229600" cy="1143000"/>
          </a:xfrm>
        </p:spPr>
        <p:txBody>
          <a:bodyPr>
            <a:normAutofit/>
          </a:bodyPr>
          <a:lstStyle/>
          <a:p>
            <a:pPr algn="l"/>
            <a:r>
              <a:rPr lang="en-GB" sz="4000" b="1" smtClean="0">
                <a:latin typeface="Times New Roman" pitchFamily="18" charset="0"/>
                <a:cs typeface="Times New Roman" pitchFamily="18" charset="0"/>
              </a:rPr>
              <a:t>I. </a:t>
            </a:r>
            <a:r>
              <a:rPr lang="en-GB" sz="4000" b="1" u="sng" smtClean="0">
                <a:latin typeface="Times New Roman" pitchFamily="18" charset="0"/>
                <a:cs typeface="Times New Roman" pitchFamily="18" charset="0"/>
              </a:rPr>
              <a:t>Sản xuất giống cây trồng</a:t>
            </a:r>
            <a:endParaRPr lang="en-GB" sz="4000" b="1" u="sng">
              <a:latin typeface="Times New Roman" pitchFamily="18" charset="0"/>
              <a:cs typeface="Times New Roman" pitchFamily="18" charset="0"/>
            </a:endParaRPr>
          </a:p>
        </p:txBody>
      </p:sp>
      <p:pic>
        <p:nvPicPr>
          <p:cNvPr id="4" name="Picture 11" descr="Book-09"/>
          <p:cNvPicPr>
            <a:picLocks noGrp="1" noChangeAspect="1" noChangeArrowheads="1" noCrop="1"/>
          </p:cNvPicPr>
          <p:nvPr>
            <p:ph idx="1"/>
          </p:nvPr>
        </p:nvPicPr>
        <p:blipFill>
          <a:blip r:embed="rId3"/>
          <a:srcRect/>
          <a:stretch>
            <a:fillRect/>
          </a:stretch>
        </p:blipFill>
        <p:spPr bwMode="auto">
          <a:xfrm>
            <a:off x="1571604" y="1428736"/>
            <a:ext cx="1285884" cy="1217853"/>
          </a:xfrm>
          <a:prstGeom prst="rect">
            <a:avLst/>
          </a:prstGeom>
          <a:noFill/>
        </p:spPr>
      </p:pic>
      <p:sp>
        <p:nvSpPr>
          <p:cNvPr id="5" name="Right Arrow 4"/>
          <p:cNvSpPr/>
          <p:nvPr/>
        </p:nvSpPr>
        <p:spPr>
          <a:xfrm>
            <a:off x="214282" y="3214686"/>
            <a:ext cx="4000528" cy="1357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smtClean="0">
                <a:solidFill>
                  <a:schemeClr val="tx1"/>
                </a:solidFill>
                <a:latin typeface="+mj-lt"/>
              </a:rPr>
              <a:t>Mục đích</a:t>
            </a:r>
            <a:endParaRPr lang="en-GB" sz="4400">
              <a:solidFill>
                <a:schemeClr val="tx1"/>
              </a:solidFill>
              <a:latin typeface="+mj-lt"/>
            </a:endParaRPr>
          </a:p>
        </p:txBody>
      </p:sp>
      <p:sp>
        <p:nvSpPr>
          <p:cNvPr id="6" name="TextBox 5"/>
          <p:cNvSpPr txBox="1"/>
          <p:nvPr/>
        </p:nvSpPr>
        <p:spPr>
          <a:xfrm>
            <a:off x="4857752" y="2857496"/>
            <a:ext cx="3857652" cy="2308324"/>
          </a:xfrm>
          <a:prstGeom prst="rect">
            <a:avLst/>
          </a:prstGeom>
          <a:noFill/>
        </p:spPr>
        <p:txBody>
          <a:bodyPr wrap="square" rtlCol="0">
            <a:spAutoFit/>
          </a:bodyPr>
          <a:lstStyle/>
          <a:p>
            <a:r>
              <a:rPr lang="vi-VN" sz="3600" smtClean="0">
                <a:latin typeface="+mj-lt"/>
              </a:rPr>
              <a:t>Nhằm tạo ra nhiều hạt giống cây con giống phục vụ gieo trồng.</a:t>
            </a:r>
            <a:endParaRPr lang="en-GB" sz="36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844" y="214290"/>
            <a:ext cx="8229600" cy="1011222"/>
          </a:xfrm>
        </p:spPr>
        <p:txBody>
          <a:bodyPr>
            <a:normAutofit/>
          </a:bodyPr>
          <a:lstStyle/>
          <a:p>
            <a:pPr algn="l"/>
            <a:r>
              <a:rPr lang="vi-VN" sz="4000" b="1" smtClean="0"/>
              <a:t>I. </a:t>
            </a:r>
            <a:r>
              <a:rPr lang="vi-VN" sz="4000" b="1" u="sng" smtClean="0"/>
              <a:t>Sản xuất giống cây trồng</a:t>
            </a:r>
            <a:endParaRPr lang="en-GB" sz="4000" b="1" u="sng"/>
          </a:p>
        </p:txBody>
      </p:sp>
      <p:sp>
        <p:nvSpPr>
          <p:cNvPr id="5" name="Right Arrow 4"/>
          <p:cNvSpPr/>
          <p:nvPr/>
        </p:nvSpPr>
        <p:spPr>
          <a:xfrm>
            <a:off x="0" y="2786058"/>
            <a:ext cx="3571868" cy="192882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200" smtClean="0">
                <a:solidFill>
                  <a:schemeClr val="tx1"/>
                </a:solidFill>
                <a:latin typeface="Times New Roman" pitchFamily="18" charset="0"/>
                <a:cs typeface="Times New Roman" pitchFamily="18" charset="0"/>
              </a:rPr>
              <a:t>Thế nào là phục tráng giống?</a:t>
            </a:r>
            <a:endParaRPr lang="en-GB" sz="3200">
              <a:solidFill>
                <a:schemeClr val="tx1"/>
              </a:solidFill>
              <a:latin typeface="Times New Roman" pitchFamily="18" charset="0"/>
              <a:cs typeface="Times New Roman" pitchFamily="18" charset="0"/>
            </a:endParaRPr>
          </a:p>
        </p:txBody>
      </p:sp>
      <p:sp>
        <p:nvSpPr>
          <p:cNvPr id="2051" name="Rectangle 3"/>
          <p:cNvSpPr>
            <a:spLocks noChangeArrowheads="1"/>
          </p:cNvSpPr>
          <p:nvPr/>
        </p:nvSpPr>
        <p:spPr bwMode="auto">
          <a:xfrm>
            <a:off x="3714712" y="2714620"/>
            <a:ext cx="542928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4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Phục tr</a:t>
            </a:r>
            <a:r>
              <a:rPr kumimoji="0" lang="en-GB" sz="4000" b="0" i="0" u="none" strike="noStrike" cap="none" normalizeH="0" baseline="0" smtClean="0">
                <a:ln>
                  <a:noFill/>
                </a:ln>
                <a:solidFill>
                  <a:srgbClr val="000000"/>
                </a:solidFill>
                <a:effectLst/>
                <a:latin typeface="Calibri"/>
                <a:ea typeface="Calibri" pitchFamily="34" charset="0"/>
                <a:cs typeface="Times New Roman" pitchFamily="18" charset="0"/>
              </a:rPr>
              <a:t>á</a:t>
            </a:r>
            <a:r>
              <a:rPr kumimoji="0" lang="en-GB" sz="4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ng l</a:t>
            </a:r>
            <a:r>
              <a:rPr kumimoji="0" lang="en-GB" sz="4000" b="0" i="0" u="none" strike="noStrike" cap="none" normalizeH="0" baseline="0" smtClean="0">
                <a:ln>
                  <a:noFill/>
                </a:ln>
                <a:solidFill>
                  <a:srgbClr val="000000"/>
                </a:solidFill>
                <a:effectLst/>
                <a:latin typeface="Calibri"/>
                <a:ea typeface="Calibri" pitchFamily="34" charset="0"/>
                <a:cs typeface="Times New Roman" pitchFamily="18" charset="0"/>
              </a:rPr>
              <a:t>à</a:t>
            </a:r>
            <a:r>
              <a:rPr kumimoji="0" lang="en-GB" sz="4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phục hồi những đặc t</a:t>
            </a:r>
            <a:r>
              <a:rPr kumimoji="0" lang="en-GB" sz="4000" b="0" i="0" u="none" strike="noStrike" cap="none" normalizeH="0" baseline="0" smtClean="0">
                <a:ln>
                  <a:noFill/>
                </a:ln>
                <a:solidFill>
                  <a:srgbClr val="000000"/>
                </a:solidFill>
                <a:effectLst/>
                <a:latin typeface="Calibri"/>
                <a:ea typeface="Calibri" pitchFamily="34" charset="0"/>
                <a:cs typeface="Times New Roman" pitchFamily="18" charset="0"/>
              </a:rPr>
              <a:t>í</a:t>
            </a:r>
            <a:r>
              <a:rPr kumimoji="0" lang="en-GB" sz="4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nh tốt vốn c</a:t>
            </a:r>
            <a:r>
              <a:rPr kumimoji="0" lang="en-GB" sz="4000" b="0" i="0" u="none" strike="noStrike" cap="none" normalizeH="0" baseline="0" smtClean="0">
                <a:ln>
                  <a:noFill/>
                </a:ln>
                <a:solidFill>
                  <a:srgbClr val="000000"/>
                </a:solidFill>
                <a:effectLst/>
                <a:latin typeface="Calibri"/>
                <a:ea typeface="Calibri" pitchFamily="34" charset="0"/>
                <a:cs typeface="Times New Roman" pitchFamily="18" charset="0"/>
              </a:rPr>
              <a:t>ó</a:t>
            </a:r>
            <a:r>
              <a:rPr kumimoji="0" lang="en-GB" sz="4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của giống đã mất đi trong qu</a:t>
            </a:r>
            <a:r>
              <a:rPr kumimoji="0" lang="en-GB" sz="4000" b="0" i="0" u="none" strike="noStrike" cap="none" normalizeH="0" baseline="0" smtClean="0">
                <a:ln>
                  <a:noFill/>
                </a:ln>
                <a:solidFill>
                  <a:srgbClr val="000000"/>
                </a:solidFill>
                <a:effectLst/>
                <a:latin typeface="Calibri"/>
                <a:ea typeface="Calibri" pitchFamily="34" charset="0"/>
                <a:cs typeface="Times New Roman" pitchFamily="18" charset="0"/>
              </a:rPr>
              <a:t>á</a:t>
            </a:r>
            <a:r>
              <a:rPr kumimoji="0" lang="en-GB" sz="4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 tr</a:t>
            </a:r>
            <a:r>
              <a:rPr kumimoji="0" lang="en-GB" sz="4000" b="0" i="0" u="none" strike="noStrike" cap="none" normalizeH="0" baseline="0" smtClean="0">
                <a:ln>
                  <a:noFill/>
                </a:ln>
                <a:solidFill>
                  <a:srgbClr val="000000"/>
                </a:solidFill>
                <a:effectLst/>
                <a:latin typeface="Calibri"/>
                <a:ea typeface="Calibri" pitchFamily="34" charset="0"/>
                <a:cs typeface="Times New Roman" pitchFamily="18" charset="0"/>
              </a:rPr>
              <a:t>ì</a:t>
            </a:r>
            <a:r>
              <a:rPr kumimoji="0" lang="en-GB" sz="4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nh gieo trồng.</a:t>
            </a:r>
            <a:endParaRPr kumimoji="0" lang="en-GB" sz="40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214282" y="1214422"/>
            <a:ext cx="7358114" cy="553998"/>
          </a:xfrm>
          <a:prstGeom prst="rect">
            <a:avLst/>
          </a:prstGeom>
          <a:noFill/>
        </p:spPr>
        <p:txBody>
          <a:bodyPr wrap="square" rtlCol="0">
            <a:spAutoFit/>
          </a:bodyPr>
          <a:lstStyle/>
          <a:p>
            <a:r>
              <a:rPr lang="en-GB" sz="3000" b="1" smtClean="0">
                <a:latin typeface="Times New Roman" pitchFamily="18" charset="0"/>
                <a:cs typeface="Times New Roman" pitchFamily="18" charset="0"/>
              </a:rPr>
              <a:t>1. </a:t>
            </a:r>
            <a:r>
              <a:rPr lang="en-GB" sz="3000" b="1" u="sng" smtClean="0">
                <a:latin typeface="Times New Roman" pitchFamily="18" charset="0"/>
                <a:cs typeface="Times New Roman" pitchFamily="18" charset="0"/>
              </a:rPr>
              <a:t>Sản xuất giống cây trồng bằng hạt:</a:t>
            </a:r>
            <a:endParaRPr lang="en-GB" sz="3000" b="1" u="sng">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slide(fromBottom)">
                                      <p:cBhvr>
                                        <p:cTn id="7"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85720" y="214290"/>
            <a:ext cx="8229600" cy="796908"/>
          </a:xfrm>
        </p:spPr>
        <p:txBody>
          <a:bodyPr>
            <a:normAutofit/>
          </a:bodyPr>
          <a:lstStyle/>
          <a:p>
            <a:pPr algn="l"/>
            <a:r>
              <a:rPr lang="en-GB" sz="4000" b="1" smtClean="0">
                <a:latin typeface="Times New Roman" pitchFamily="18" charset="0"/>
                <a:cs typeface="Times New Roman" pitchFamily="18" charset="0"/>
              </a:rPr>
              <a:t>I. </a:t>
            </a:r>
            <a:r>
              <a:rPr lang="en-GB" sz="4000" b="1" u="sng" smtClean="0">
                <a:latin typeface="Times New Roman" pitchFamily="18" charset="0"/>
                <a:cs typeface="Times New Roman" pitchFamily="18" charset="0"/>
              </a:rPr>
              <a:t>Sản xuất giống cây trồng</a:t>
            </a:r>
            <a:endParaRPr lang="en-GB" sz="4000" b="1" u="sng">
              <a:latin typeface="Times New Roman" pitchFamily="18" charset="0"/>
              <a:cs typeface="Times New Roman" pitchFamily="18" charset="0"/>
            </a:endParaRPr>
          </a:p>
        </p:txBody>
      </p:sp>
      <p:sp>
        <p:nvSpPr>
          <p:cNvPr id="5" name="TextBox 4"/>
          <p:cNvSpPr txBox="1"/>
          <p:nvPr/>
        </p:nvSpPr>
        <p:spPr>
          <a:xfrm>
            <a:off x="285720" y="1000108"/>
            <a:ext cx="6715172" cy="553998"/>
          </a:xfrm>
          <a:prstGeom prst="rect">
            <a:avLst/>
          </a:prstGeom>
          <a:noFill/>
        </p:spPr>
        <p:txBody>
          <a:bodyPr wrap="square" rtlCol="0">
            <a:spAutoFit/>
          </a:bodyPr>
          <a:lstStyle/>
          <a:p>
            <a:r>
              <a:rPr lang="en-GB" sz="3000" b="1" smtClean="0">
                <a:latin typeface="Times New Roman" pitchFamily="18" charset="0"/>
                <a:cs typeface="Times New Roman" pitchFamily="18" charset="0"/>
              </a:rPr>
              <a:t>1. </a:t>
            </a:r>
            <a:r>
              <a:rPr lang="en-GB" sz="3000" b="1" u="sng" smtClean="0">
                <a:latin typeface="Times New Roman" pitchFamily="18" charset="0"/>
                <a:cs typeface="Times New Roman" pitchFamily="18" charset="0"/>
              </a:rPr>
              <a:t>Sản xuất giống cây trồng bằng hạt:</a:t>
            </a:r>
            <a:endParaRPr lang="en-GB" sz="3000" b="1" u="sng">
              <a:latin typeface="Times New Roman" pitchFamily="18" charset="0"/>
              <a:cs typeface="Times New Roman" pitchFamily="18" charset="0"/>
            </a:endParaRPr>
          </a:p>
        </p:txBody>
      </p:sp>
      <p:sp>
        <p:nvSpPr>
          <p:cNvPr id="6" name="Rectangle 5"/>
          <p:cNvSpPr/>
          <p:nvPr/>
        </p:nvSpPr>
        <p:spPr>
          <a:xfrm>
            <a:off x="428596" y="1714488"/>
            <a:ext cx="6215106" cy="8572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200" smtClean="0">
                <a:solidFill>
                  <a:schemeClr val="tx1"/>
                </a:solidFill>
                <a:latin typeface="Times New Roman" pitchFamily="18" charset="0"/>
                <a:cs typeface="Times New Roman" pitchFamily="18" charset="0"/>
              </a:rPr>
              <a:t>Sản xuất giống cây trồng bằng hạt được tiến hành trong mấy năm?  </a:t>
            </a:r>
            <a:endParaRPr lang="en-GB" sz="3200">
              <a:solidFill>
                <a:schemeClr val="tx1"/>
              </a:solidFill>
              <a:latin typeface="Times New Roman" pitchFamily="18" charset="0"/>
              <a:cs typeface="Times New Roman" pitchFamily="18" charset="0"/>
            </a:endParaRPr>
          </a:p>
        </p:txBody>
      </p:sp>
      <p:sp>
        <p:nvSpPr>
          <p:cNvPr id="7" name="Content Placeholder 2"/>
          <p:cNvSpPr>
            <a:spLocks noGrp="1"/>
          </p:cNvSpPr>
          <p:nvPr>
            <p:ph idx="1"/>
          </p:nvPr>
        </p:nvSpPr>
        <p:spPr>
          <a:xfrm>
            <a:off x="0" y="2714620"/>
            <a:ext cx="9144000" cy="4286280"/>
          </a:xfrm>
        </p:spPr>
        <p:txBody>
          <a:bodyPr>
            <a:noAutofit/>
          </a:bodyPr>
          <a:lstStyle/>
          <a:p>
            <a:pPr>
              <a:buFontTx/>
              <a:buChar char="-"/>
            </a:pPr>
            <a:r>
              <a:rPr lang="en-GB" sz="2800" b="1" smtClean="0">
                <a:latin typeface="Times New Roman" pitchFamily="18" charset="0"/>
                <a:cs typeface="Times New Roman" pitchFamily="18" charset="0"/>
              </a:rPr>
              <a:t>Năm 1:</a:t>
            </a:r>
            <a:r>
              <a:rPr lang="en-GB" sz="2800" smtClean="0">
                <a:latin typeface="Times New Roman" pitchFamily="18" charset="0"/>
                <a:cs typeface="Times New Roman" pitchFamily="18" charset="0"/>
              </a:rPr>
              <a:t> Gieo hạt giống đã phục tráng và chọn cây có đặc tính tốt.</a:t>
            </a:r>
          </a:p>
          <a:p>
            <a:pPr>
              <a:buFontTx/>
              <a:buChar char="-"/>
            </a:pPr>
            <a:r>
              <a:rPr lang="en-GB" sz="2800" b="1" smtClean="0">
                <a:latin typeface="Times New Roman" pitchFamily="18" charset="0"/>
                <a:cs typeface="Times New Roman" pitchFamily="18" charset="0"/>
              </a:rPr>
              <a:t>Năm 2:</a:t>
            </a:r>
            <a:r>
              <a:rPr lang="en-GB" sz="2800" smtClean="0">
                <a:latin typeface="Times New Roman" pitchFamily="18" charset="0"/>
                <a:cs typeface="Times New Roman" pitchFamily="18" charset="0"/>
              </a:rPr>
              <a:t> Hạt của mỗi cây tốt gieo thành từng dòng. Lấy hạt của các dòng tốt nhất hợp lại thành giống siêu nguyên chủng.</a:t>
            </a:r>
          </a:p>
          <a:p>
            <a:pPr>
              <a:buFontTx/>
              <a:buChar char="-"/>
            </a:pPr>
            <a:r>
              <a:rPr lang="en-GB" sz="2800" b="1" smtClean="0">
                <a:latin typeface="Times New Roman" pitchFamily="18" charset="0"/>
                <a:cs typeface="Times New Roman" pitchFamily="18" charset="0"/>
              </a:rPr>
              <a:t>Năm 3:</a:t>
            </a:r>
            <a:r>
              <a:rPr lang="en-GB" sz="2800" smtClean="0">
                <a:latin typeface="Times New Roman" pitchFamily="18" charset="0"/>
                <a:cs typeface="Times New Roman" pitchFamily="18" charset="0"/>
              </a:rPr>
              <a:t> Từ giống siêu nguyên chủng nhân thành giống nguyên chủng.</a:t>
            </a:r>
          </a:p>
          <a:p>
            <a:pPr>
              <a:buNone/>
            </a:pPr>
            <a:r>
              <a:rPr lang="en-GB" sz="2800" smtClean="0">
                <a:latin typeface="Times New Roman" pitchFamily="18" charset="0"/>
                <a:cs typeface="Times New Roman" pitchFamily="18" charset="0"/>
              </a:rPr>
              <a:t>-   </a:t>
            </a:r>
            <a:r>
              <a:rPr lang="en-GB" sz="2800" b="1" smtClean="0">
                <a:latin typeface="Times New Roman" pitchFamily="18" charset="0"/>
                <a:cs typeface="Times New Roman" pitchFamily="18" charset="0"/>
              </a:rPr>
              <a:t>Năm 4: </a:t>
            </a:r>
            <a:r>
              <a:rPr lang="en-GB" sz="2800" smtClean="0">
                <a:latin typeface="Times New Roman" pitchFamily="18" charset="0"/>
                <a:cs typeface="Times New Roman" pitchFamily="18" charset="0"/>
              </a:rPr>
              <a:t>Từ giống nguyên chủng nhân thành giống sản xuất đại trà.</a:t>
            </a:r>
            <a:endParaRPr lang="en-GB" sz="2800">
              <a:latin typeface="Times New Roman" pitchFamily="18" charset="0"/>
              <a:cs typeface="Times New Roman" pitchFamily="18" charset="0"/>
            </a:endParaRPr>
          </a:p>
        </p:txBody>
      </p:sp>
      <p:sp>
        <p:nvSpPr>
          <p:cNvPr id="9" name="Rectangle 8"/>
          <p:cNvSpPr/>
          <p:nvPr/>
        </p:nvSpPr>
        <p:spPr>
          <a:xfrm>
            <a:off x="6572264" y="1857364"/>
            <a:ext cx="2071702" cy="646331"/>
          </a:xfrm>
          <a:prstGeom prst="rect">
            <a:avLst/>
          </a:prstGeom>
        </p:spPr>
        <p:txBody>
          <a:bodyPr wrap="square">
            <a:spAutoFit/>
          </a:bodyPr>
          <a:lstStyle/>
          <a:p>
            <a:pPr algn="ctr"/>
            <a:r>
              <a:rPr lang="en-GB" sz="3600" b="1" smtClean="0">
                <a:solidFill>
                  <a:srgbClr val="FF0000"/>
                </a:solidFill>
                <a:latin typeface="Times New Roman" pitchFamily="18" charset="0"/>
                <a:cs typeface="Times New Roman" pitchFamily="18" charset="0"/>
              </a:rPr>
              <a:t>4 năm</a:t>
            </a:r>
            <a:endParaRPr lang="en-GB" sz="36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slide(fromBottom)">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slide(fromBottom)">
                                      <p:cBhvr>
                                        <p:cTn id="22" dur="2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slide(fromBottom)">
                                      <p:cBhvr>
                                        <p:cTn id="27" dur="20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slide(fromBottom)">
                                      <p:cBhvr>
                                        <p:cTn id="3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1612</TotalTime>
  <Words>1337</Words>
  <Application>Microsoft Office PowerPoint</Application>
  <PresentationFormat>On-screen Show (4:3)</PresentationFormat>
  <Paragraphs>148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Kiểm tra bài cũ</vt:lpstr>
      <vt:lpstr>Đáp án</vt:lpstr>
      <vt:lpstr>Đáp án</vt:lpstr>
      <vt:lpstr>Bài 11:SẢN XUẤT VÀ BẢO QUẢN GIỐNG CÂY TRỒNG</vt:lpstr>
      <vt:lpstr>NỘI DUNG</vt:lpstr>
      <vt:lpstr>I. Sản xuất giống cây trồng</vt:lpstr>
      <vt:lpstr>I. Sản xuất giống cây trồng</vt:lpstr>
      <vt:lpstr>I. Sản xuất giống cây trồng</vt:lpstr>
      <vt:lpstr>I. Sản xuất giống cây trồng</vt:lpstr>
      <vt:lpstr>I. Sản xuất giống cây trồng</vt:lpstr>
      <vt:lpstr>I. Sản xuất giống cây trồng</vt:lpstr>
      <vt:lpstr>I. Sản xuất giống cây trồng</vt:lpstr>
      <vt:lpstr>Slide 13</vt:lpstr>
      <vt:lpstr>I. Sản xuất giống cây trồng</vt:lpstr>
      <vt:lpstr>I. Sản xuất giống cây trồng</vt:lpstr>
      <vt:lpstr>I. Sản xuất giống cây trồng</vt:lpstr>
      <vt:lpstr>I. Sản xuất giống cây trồng</vt:lpstr>
      <vt:lpstr>I. Sản xuất giống cây trồng</vt:lpstr>
      <vt:lpstr>I. Sản xuất giống cây trồng</vt:lpstr>
      <vt:lpstr>I. Sản xuất giống cây trồng</vt:lpstr>
      <vt:lpstr>I. Sản xuất giống cây trồng</vt:lpstr>
      <vt:lpstr>II. Bảo quản hạt giống cây trồng:</vt:lpstr>
      <vt:lpstr>II. Bảo quản hạt giống cây trồng:</vt:lpstr>
      <vt:lpstr>II. Bảo quản hạt giống cây trồng:</vt:lpstr>
      <vt:lpstr>II. Bảo quản hạt giống cây trồng:</vt:lpstr>
      <vt:lpstr>IV. CỦNG CỐ:</vt:lpstr>
      <vt:lpstr>IV. CỦNG CỐ:</vt:lpstr>
      <vt:lpstr>V. HƯỚNG DẪN TỰ HỌC: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Thuy Quynh</cp:lastModifiedBy>
  <cp:revision>89</cp:revision>
  <dcterms:created xsi:type="dcterms:W3CDTF">2015-11-02T15:22:46Z</dcterms:created>
  <dcterms:modified xsi:type="dcterms:W3CDTF">2021-11-12T02:40:41Z</dcterms:modified>
</cp:coreProperties>
</file>