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1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2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8" r:id="rId3"/>
    <p:sldMasterId id="2147483712" r:id="rId4"/>
    <p:sldMasterId id="2147483726" r:id="rId5"/>
    <p:sldMasterId id="2147483740" r:id="rId6"/>
    <p:sldMasterId id="2147483754" r:id="rId7"/>
    <p:sldMasterId id="2147483768" r:id="rId8"/>
    <p:sldMasterId id="2147483782" r:id="rId9"/>
    <p:sldMasterId id="2147483794" r:id="rId10"/>
    <p:sldMasterId id="2147483808" r:id="rId11"/>
    <p:sldMasterId id="2147483822" r:id="rId12"/>
    <p:sldMasterId id="2147483836" r:id="rId13"/>
  </p:sldMasterIdLst>
  <p:notesMasterIdLst>
    <p:notesMasterId r:id="rId29"/>
  </p:notesMasterIdLst>
  <p:sldIdLst>
    <p:sldId id="256" r:id="rId14"/>
    <p:sldId id="258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</p:sldIdLst>
  <p:sldSz cx="9144000" cy="6858000" type="screen4x3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Z1401" initials="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3" autoAdjust="0"/>
    <p:restoredTop sz="94662" autoAdjust="0"/>
  </p:normalViewPr>
  <p:slideViewPr>
    <p:cSldViewPr>
      <p:cViewPr varScale="1">
        <p:scale>
          <a:sx n="70" d="100"/>
          <a:sy n="70" d="100"/>
        </p:scale>
        <p:origin x="138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tags" Target="tags/tag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54883-4407-495F-97F1-C66E9CA08320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6CD570-D660-4914-8550-28612E704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5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CD570-D660-4914-8550-28612E7048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6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CD570-D660-4914-8550-28612E7048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69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6E7F1D-13F1-48CE-BF56-A6FA564B7FED}" type="slidenum">
              <a:rPr lang="en-US">
                <a:solidFill>
                  <a:srgbClr val="1F497D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661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39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4707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9971C-0CB9-4134-A7AA-D1445840E1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11375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C2CE5E-EB63-4B91-BF7B-19F4660FFA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0621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AC4B486-4108-44A9-AB77-35EE20F2A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49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59698-B809-4DCF-BB3C-B17E22F6A8BF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99639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01AFB-6949-45CB-BA9F-A5C4DFE9442A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822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BC340-1287-4020-BDE4-F82EC330CE6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7403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3CB05-2364-42CF-85DA-9C249651D4C3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31063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652C0-D14D-452E-8F94-7B92D54A4BD6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32606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B7178-B302-4ED9-A83F-8D0F0AD7F8C4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2564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BBFF8-8BB0-4645-AA1F-4D1724995F97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343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45940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>
            <a:spLocks noChangeArrowheads="1"/>
          </p:cNvSpPr>
          <p:nvPr/>
        </p:nvSpPr>
        <p:spPr bwMode="auto"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algn="ctr">
            <a:solidFill>
              <a:srgbClr val="FFFFFF"/>
            </a:solidFill>
            <a:bevel/>
            <a:headEnd/>
            <a:tailEnd/>
          </a:ln>
          <a:effectLst>
            <a:outerShdw blurRad="19685" dist="6350" dir="12899787" algn="tl" rotWithShape="0">
              <a:srgbClr val="000000">
                <a:alpha val="46999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D977E-03D8-4863-80C6-36634090AA74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48727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DEBD4-1B0C-416D-991A-0D7FE20BFF81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15918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CE0F-7356-4843-A71E-90ED94551A6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0870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CA590-41D2-4A32-A744-7AB134BCD7C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96897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9DFA5-E88A-43A6-8A38-0E5746412A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4584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1A526-34D2-4124-87A0-174B62C926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528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7AF9E-4BE6-4CB0-97A2-DDEB5D867F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9864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6AF08-44A5-4144-9DC4-E66E986C69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5828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DA3FA3-21F1-4D9A-8580-F0143B4153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80078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C2512-F5E6-4F10-AEB4-A6F0E8FEB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71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9DFA5-E88A-43A6-8A38-0E5746412A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67193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0613F-88A7-41D2-9F13-83118C8DB7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80488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9D8FB-9E14-4ED7-BCB1-A6C3218B44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87357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79A09-15BD-4FCE-B3FB-E3EBA2B1C1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3733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79FBAC-F4F2-4B85-81E6-79DE6D529E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59184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9971C-0CB9-4134-A7AA-D1445840E1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7994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C2CE5E-EB63-4B91-BF7B-19F4660FFA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55657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AC4B486-4108-44A9-AB77-35EE20F2A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44989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9DFA5-E88A-43A6-8A38-0E5746412A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33336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1A526-34D2-4124-87A0-174B62C926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77239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7AF9E-4BE6-4CB0-97A2-DDEB5D867F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55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1A526-34D2-4124-87A0-174B62C926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27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6AF08-44A5-4144-9DC4-E66E986C69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6156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DA3FA3-21F1-4D9A-8580-F0143B4153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19053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C2512-F5E6-4F10-AEB4-A6F0E8FEB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53690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0613F-88A7-41D2-9F13-83118C8DB7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3162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9D8FB-9E14-4ED7-BCB1-A6C3218B44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3301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79A09-15BD-4FCE-B3FB-E3EBA2B1C1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790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79FBAC-F4F2-4B85-81E6-79DE6D529E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7582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9971C-0CB9-4134-A7AA-D1445840E1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9849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C2CE5E-EB63-4B91-BF7B-19F4660FFA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29934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AC4B486-4108-44A9-AB77-35EE20F2A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56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7AF9E-4BE6-4CB0-97A2-DDEB5D867F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71557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059595-C3F3-4486-BC9B-68CFFC3FF5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55749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7E6704-9743-417F-932C-2DAF803F07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89729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6BBAD0-F96E-44E1-AC37-D8766C8A3DE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3148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E83B2-4B67-4CE7-A0CF-A84C83D058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9952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46A7A-F25C-4C0F-A4EF-5C61C5A25A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83431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ACFBEF-0E11-4341-96F6-55A722F7CF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24576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3D7CE8-E5C7-4A3C-8E8A-15FBEACFAC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42498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B3AD0F-346C-4F0B-82C4-C26200308FF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71666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AFCC0-E203-4F1F-94D9-003310AAB48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97170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C60BE-E45C-4EE0-A6B1-C974E74344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4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6AF08-44A5-4144-9DC4-E66E986C69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04014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51FCE-CE0F-4B62-9674-C15C8435FC7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64002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8DCDD42-2387-499E-A160-38D1AC02466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61861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B2E8AC5-FF21-4F42-B94C-3A091348F3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86889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059595-C3F3-4486-BC9B-68CFFC3FF5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39815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7E6704-9743-417F-932C-2DAF803F07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12169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6BBAD0-F96E-44E1-AC37-D8766C8A3DE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83015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E83B2-4B67-4CE7-A0CF-A84C83D058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5345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46A7A-F25C-4C0F-A4EF-5C61C5A25A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47108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ACFBEF-0E11-4341-96F6-55A722F7CF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67461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3D7CE8-E5C7-4A3C-8E8A-15FBEACFAC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499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DA3FA3-21F1-4D9A-8580-F0143B4153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13227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B3AD0F-346C-4F0B-82C4-C26200308FF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7157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AFCC0-E203-4F1F-94D9-003310AAB48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2091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C60BE-E45C-4EE0-A6B1-C974E74344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97848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51FCE-CE0F-4B62-9674-C15C8435FC7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2180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8DCDD42-2387-499E-A160-38D1AC02466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32097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B2E8AC5-FF21-4F42-B94C-3A091348F3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147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C2512-F5E6-4F10-AEB4-A6F0E8FEB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07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0613F-88A7-41D2-9F13-83118C8DB7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53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9D8FB-9E14-4ED7-BCB1-A6C3218B44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584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768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79A09-15BD-4FCE-B3FB-E3EBA2B1C1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279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79FBAC-F4F2-4B85-81E6-79DE6D529E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328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9971C-0CB9-4134-A7AA-D1445840E1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6324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C2CE5E-EB63-4B91-BF7B-19F4660FFA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8005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AC4B486-4108-44A9-AB77-35EE20F2A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6509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9DFA5-E88A-43A6-8A38-0E5746412A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7160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1A526-34D2-4124-87A0-174B62C926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7519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7AF9E-4BE6-4CB0-97A2-DDEB5D867F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1737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6AF08-44A5-4144-9DC4-E66E986C69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4005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DA3FA3-21F1-4D9A-8580-F0143B4153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63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204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C2512-F5E6-4F10-AEB4-A6F0E8FEB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7125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0613F-88A7-41D2-9F13-83118C8DB7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6933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9D8FB-9E14-4ED7-BCB1-A6C3218B44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304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79A09-15BD-4FCE-B3FB-E3EBA2B1C1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442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79FBAC-F4F2-4B85-81E6-79DE6D529E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8501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9971C-0CB9-4134-A7AA-D1445840E1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1105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C2CE5E-EB63-4B91-BF7B-19F4660FFA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8128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AC4B486-4108-44A9-AB77-35EE20F2A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3369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9DFA5-E88A-43A6-8A38-0E5746412A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1335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1A526-34D2-4124-87A0-174B62C926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60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485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7AF9E-4BE6-4CB0-97A2-DDEB5D867F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9765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6AF08-44A5-4144-9DC4-E66E986C69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4109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DA3FA3-21F1-4D9A-8580-F0143B4153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1166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C2512-F5E6-4F10-AEB4-A6F0E8FEB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4221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0613F-88A7-41D2-9F13-83118C8DB7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9941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9D8FB-9E14-4ED7-BCB1-A6C3218B44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7387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79A09-15BD-4FCE-B3FB-E3EBA2B1C1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5396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79FBAC-F4F2-4B85-81E6-79DE6D529E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8032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9971C-0CB9-4134-A7AA-D1445840E1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5621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C2CE5E-EB63-4B91-BF7B-19F4660FFA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991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179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AC4B486-4108-44A9-AB77-35EE20F2A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7507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9DFA5-E88A-43A6-8A38-0E5746412A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2695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1A526-34D2-4124-87A0-174B62C926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895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7AF9E-4BE6-4CB0-97A2-DDEB5D867F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9458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6AF08-44A5-4144-9DC4-E66E986C69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6889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DA3FA3-21F1-4D9A-8580-F0143B4153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3892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C2512-F5E6-4F10-AEB4-A6F0E8FEB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2331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0613F-88A7-41D2-9F13-83118C8DB7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2631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9D8FB-9E14-4ED7-BCB1-A6C3218B44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1011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79A09-15BD-4FCE-B3FB-E3EBA2B1C1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12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467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79FBAC-F4F2-4B85-81E6-79DE6D529E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6758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9971C-0CB9-4134-A7AA-D1445840E1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5295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C2CE5E-EB63-4B91-BF7B-19F4660FFA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2952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AC4B486-4108-44A9-AB77-35EE20F2A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051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9DFA5-E88A-43A6-8A38-0E5746412A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7043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1A526-34D2-4124-87A0-174B62C926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1349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7AF9E-4BE6-4CB0-97A2-DDEB5D867F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817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6AF08-44A5-4144-9DC4-E66E986C69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747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DA3FA3-21F1-4D9A-8580-F0143B4153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0462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C2512-F5E6-4F10-AEB4-A6F0E8FEB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16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218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0613F-88A7-41D2-9F13-83118C8DB7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6542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9D8FB-9E14-4ED7-BCB1-A6C3218B44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7103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79A09-15BD-4FCE-B3FB-E3EBA2B1C1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2515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79FBAC-F4F2-4B85-81E6-79DE6D529E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5322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9971C-0CB9-4134-A7AA-D1445840E1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1226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C2CE5E-EB63-4B91-BF7B-19F4660FFA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9752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AC4B486-4108-44A9-AB77-35EE20F2A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0429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9DFA5-E88A-43A6-8A38-0E5746412A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476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1A526-34D2-4124-87A0-174B62C926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212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7AF9E-4BE6-4CB0-97A2-DDEB5D867F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521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567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6AF08-44A5-4144-9DC4-E66E986C69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0750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DA3FA3-21F1-4D9A-8580-F0143B4153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5614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C2512-F5E6-4F10-AEB4-A6F0E8FEB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896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0613F-88A7-41D2-9F13-83118C8DB7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9226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9D8FB-9E14-4ED7-BCB1-A6C3218B44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1821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79A09-15BD-4FCE-B3FB-E3EBA2B1C1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6562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79FBAC-F4F2-4B85-81E6-79DE6D529E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2997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9971C-0CB9-4134-A7AA-D1445840E1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600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C2CE5E-EB63-4B91-BF7B-19F4660FFA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6591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AC4B486-4108-44A9-AB77-35EE20F2A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910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487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9DFA5-E88A-43A6-8A38-0E5746412A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4296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1A526-34D2-4124-87A0-174B62C926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0006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7AF9E-4BE6-4CB0-97A2-DDEB5D867F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3775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6AF08-44A5-4144-9DC4-E66E986C69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839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DA3FA3-21F1-4D9A-8580-F0143B4153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5552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C2512-F5E6-4F10-AEB4-A6F0E8FEB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51173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0613F-88A7-41D2-9F13-83118C8DB7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610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9D8FB-9E14-4ED7-BCB1-A6C3218B44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3280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79A09-15BD-4FCE-B3FB-E3EBA2B1C1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1939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79FBAC-F4F2-4B85-81E6-79DE6D529E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24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28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5CE6F5-AC10-44D7-BEF6-FA37230939E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86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5CE6F5-AC10-44D7-BEF6-FA37230939E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995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DEAE4F-2DFE-4D2B-AC44-26EC9F9599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833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DEAE4F-2DFE-4D2B-AC44-26EC9F9599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704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5CE6F5-AC10-44D7-BEF6-FA37230939E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1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5CE6F5-AC10-44D7-BEF6-FA37230939E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7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5CE6F5-AC10-44D7-BEF6-FA37230939E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80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5CE6F5-AC10-44D7-BEF6-FA37230939E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443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5CE6F5-AC10-44D7-BEF6-FA37230939E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40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5CE6F5-AC10-44D7-BEF6-FA37230939E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494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5CE6F5-AC10-44D7-BEF6-FA37230939E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89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prstClr val="black"/>
              </a:solidFill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4617B">
                  <a:shade val="90000"/>
                </a:srgbClr>
              </a:solidFill>
              <a:latin typeface=".VnTime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4617B">
                  <a:shade val="90000"/>
                </a:srgbClr>
              </a:solidFill>
              <a:latin typeface=".VnTime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B53203-94A2-40EF-B757-8F2E26D14875}" type="slidenum">
              <a:rPr lang="en-US" b="1">
                <a:solidFill>
                  <a:srgbClr val="04617B">
                    <a:shade val="90000"/>
                  </a:srgbClr>
                </a:solidFill>
                <a:latin typeface=".VnTime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srgbClr val="04617B">
                  <a:shade val="90000"/>
                </a:srgbClr>
              </a:solidFill>
              <a:latin typeface=".VnTime" pitchFamily="34" charset="0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4617B"/>
                </a:solidFill>
                <a:latin typeface=".VnTime" pitchFamily="34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4617B"/>
                </a:solidFill>
                <a:latin typeface=".VnTime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961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0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4614934"/>
          </a:xfrm>
        </p:spPr>
        <p:txBody>
          <a:bodyPr>
            <a:prstTxWarp prst="textArchUp">
              <a:avLst>
                <a:gd name="adj" fmla="val 11178201"/>
              </a:avLst>
            </a:prstTxWarp>
            <a:normAutofit/>
          </a:bodyPr>
          <a:lstStyle/>
          <a:p>
            <a:r>
              <a:rPr lang="en-US" sz="8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BÀI 26: VÙNG DUYÊN HẢI NAM TRUNG BỘ (</a:t>
            </a:r>
            <a:r>
              <a:rPr lang="en-US" sz="8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tt</a:t>
            </a:r>
            <a:r>
              <a:rPr lang="en-US" sz="8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)</a:t>
            </a:r>
            <a:endParaRPr lang="en-US" sz="8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8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69"/>
    </mc:Choice>
    <mc:Fallback xmlns="">
      <p:transition advTm="1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17"/>
          <p:cNvGrpSpPr>
            <a:grpSpLocks/>
          </p:cNvGrpSpPr>
          <p:nvPr/>
        </p:nvGrpSpPr>
        <p:grpSpPr bwMode="auto">
          <a:xfrm>
            <a:off x="0" y="0"/>
            <a:ext cx="9144000" cy="6883400"/>
            <a:chOff x="0" y="0"/>
            <a:chExt cx="5760" cy="4336"/>
          </a:xfrm>
        </p:grpSpPr>
        <p:pic>
          <p:nvPicPr>
            <p:cNvPr id="21507" name="Picture 5" descr="Cảng Kỳ Hà-D.Quấ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80"/>
              <a:ext cx="2725" cy="2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08" name="Picture 2" descr="Đường đèo Hải Vân-VN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" y="2199"/>
              <a:ext cx="2724" cy="1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09" name="Picture 3" descr="Hầm đường bộ Hải Vân.VN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0"/>
              <a:ext cx="2832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0" name="Picture 4" descr="Hầm đèo Hải Vân.VN.jpe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2208"/>
              <a:ext cx="2832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8" name="Text Box 12"/>
            <p:cNvSpPr txBox="1">
              <a:spLocks noChangeArrowheads="1"/>
            </p:cNvSpPr>
            <p:nvPr/>
          </p:nvSpPr>
          <p:spPr bwMode="auto">
            <a:xfrm>
              <a:off x="0" y="4006"/>
              <a:ext cx="5760" cy="330"/>
            </a:xfrm>
            <a:prstGeom prst="rect">
              <a:avLst/>
            </a:prstGeom>
            <a:extLst/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dirty="0">
                  <a:solidFill>
                    <a:srgbClr val="0000FF"/>
                  </a:solidFill>
                  <a:latin typeface=".VnTime" pitchFamily="34" charset="0"/>
                </a:rPr>
                <a:t>         </a:t>
              </a:r>
              <a:r>
                <a:rPr lang="en-US" sz="2800" dirty="0" err="1" smtClean="0">
                  <a:solidFill>
                    <a:srgbClr val="0000FF"/>
                  </a:solidFill>
                  <a:latin typeface=".VnTime" pitchFamily="34" charset="0"/>
                </a:rPr>
                <a:t>Quốc</a:t>
              </a:r>
              <a:r>
                <a:rPr lang="en-US" sz="2800" dirty="0" smtClean="0">
                  <a:solidFill>
                    <a:srgbClr val="0000FF"/>
                  </a:solidFill>
                  <a:latin typeface=".VnTime" pitchFamily="34" charset="0"/>
                </a:rPr>
                <a:t> </a:t>
              </a:r>
              <a:r>
                <a:rPr lang="en-US" sz="2800" dirty="0" err="1" smtClean="0">
                  <a:solidFill>
                    <a:srgbClr val="0000FF"/>
                  </a:solidFill>
                  <a:latin typeface=".VnTime" pitchFamily="34" charset="0"/>
                </a:rPr>
                <a:t>lộ</a:t>
              </a:r>
              <a:r>
                <a:rPr lang="en-US" sz="2800" dirty="0" smtClean="0">
                  <a:solidFill>
                    <a:srgbClr val="0000FF"/>
                  </a:solidFill>
                  <a:latin typeface=".VnTime" pitchFamily="34" charset="0"/>
                </a:rPr>
                <a:t> 1A</a:t>
              </a:r>
              <a:r>
                <a:rPr lang="en-US" sz="2800" dirty="0" smtClean="0">
                  <a:solidFill>
                    <a:srgbClr val="04617B"/>
                  </a:solidFill>
                  <a:latin typeface=".VnTime" pitchFamily="34" charset="0"/>
                </a:rPr>
                <a:t>                    </a:t>
              </a:r>
              <a:r>
                <a:rPr lang="en-US" sz="28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hầm</a:t>
              </a:r>
              <a:r>
                <a:rPr lang="en-US" sz="28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8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đèo</a:t>
              </a:r>
              <a:r>
                <a:rPr lang="en-US" sz="28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Hải</a:t>
              </a:r>
              <a:r>
                <a:rPr lang="en-US" sz="28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Vân</a:t>
              </a:r>
              <a:endPara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512" name="TextBox 9"/>
            <p:cNvSpPr txBox="1">
              <a:spLocks noChangeArrowheads="1"/>
            </p:cNvSpPr>
            <p:nvPr/>
          </p:nvSpPr>
          <p:spPr bwMode="auto">
            <a:xfrm>
              <a:off x="288" y="96"/>
              <a:ext cx="205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2" tIns="45716" rIns="91432" bIns="45716">
              <a:spAutoFit/>
            </a:bodyPr>
            <a:lstStyle>
              <a:lvl1pPr eaLnBrk="0" hangingPunct="0">
                <a:defRPr sz="2800" b="1">
                  <a:solidFill>
                    <a:schemeClr val="tx2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 b="1">
                  <a:solidFill>
                    <a:schemeClr val="tx2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 b="1">
                  <a:solidFill>
                    <a:schemeClr val="tx2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 b="1">
                  <a:solidFill>
                    <a:schemeClr val="tx2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 b="1">
                  <a:solidFill>
                    <a:schemeClr val="tx2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.VnTime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smtClean="0">
                  <a:solidFill>
                    <a:srgbClr val="FF3300"/>
                  </a:solidFill>
                  <a:latin typeface="Times New Roman" pitchFamily="18" charset="0"/>
                </a:rPr>
                <a:t>CẢNG DUNG QUẤT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936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code_imageresizer_container_11" descr="Click the image to open in full siz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59732"/>
            <a:ext cx="4495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3577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28600" y="374176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0000"/>
                </a:solidFill>
              </a:rPr>
              <a:t>Biển Đà Nẵng</a:t>
            </a: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4567237" y="1102648"/>
            <a:ext cx="225266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 err="1" smtClean="0">
                <a:latin typeface="Arial" charset="0"/>
              </a:rPr>
              <a:t>Biển</a:t>
            </a:r>
            <a:r>
              <a:rPr lang="en-US" altLang="en-US" sz="2200" b="1" dirty="0" smtClean="0">
                <a:latin typeface="Arial" charset="0"/>
              </a:rPr>
              <a:t> </a:t>
            </a:r>
            <a:r>
              <a:rPr lang="en-US" altLang="en-US" sz="2200" b="1" dirty="0" err="1" smtClean="0">
                <a:latin typeface="Arial" charset="0"/>
              </a:rPr>
              <a:t>Nha</a:t>
            </a:r>
            <a:r>
              <a:rPr lang="en-US" altLang="en-US" sz="2200" b="1" dirty="0" smtClean="0">
                <a:latin typeface="Arial" charset="0"/>
              </a:rPr>
              <a:t> Trang</a:t>
            </a:r>
          </a:p>
        </p:txBody>
      </p:sp>
      <p:pic>
        <p:nvPicPr>
          <p:cNvPr id="9" name="Picture 4" descr="phuquoc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5468"/>
            <a:ext cx="4419600" cy="341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28600" y="38862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0000"/>
                </a:solidFill>
              </a:rPr>
              <a:t>Vịnh Cam Ranh</a:t>
            </a: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45468"/>
            <a:ext cx="4648200" cy="341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Rectangle 10"/>
          <p:cNvSpPr>
            <a:spLocks noChangeArrowheads="1"/>
          </p:cNvSpPr>
          <p:nvPr/>
        </p:nvSpPr>
        <p:spPr bwMode="auto">
          <a:xfrm>
            <a:off x="5181600" y="3962400"/>
            <a:ext cx="18589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 err="1" smtClean="0">
                <a:latin typeface="Arial" charset="0"/>
              </a:rPr>
              <a:t>Mũi</a:t>
            </a:r>
            <a:r>
              <a:rPr lang="en-US" altLang="en-US" sz="2400" b="1" i="1" dirty="0" smtClean="0">
                <a:latin typeface="Arial" charset="0"/>
              </a:rPr>
              <a:t> Né</a:t>
            </a:r>
            <a:endParaRPr lang="en-US" altLang="en-US" sz="2400" b="1" dirty="0" smtClean="0">
              <a:latin typeface="Arial" charset="0"/>
            </a:endParaRPr>
          </a:p>
        </p:txBody>
      </p:sp>
      <p:pic>
        <p:nvPicPr>
          <p:cNvPr id="13" name="Picture 7" descr="PIQICG9MC_ba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3" y="-59732"/>
            <a:ext cx="9144000" cy="700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28600" y="145576"/>
            <a:ext cx="670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charset="0"/>
              </a:rPr>
              <a:t>Bà</a:t>
            </a:r>
            <a:r>
              <a:rPr lang="en-US" altLang="en-US" sz="24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charset="0"/>
              </a:rPr>
              <a:t>Nà</a:t>
            </a:r>
            <a:r>
              <a:rPr lang="en-US" altLang="en-US" sz="2400" dirty="0" smtClean="0">
                <a:solidFill>
                  <a:srgbClr val="0000FF"/>
                </a:solidFill>
                <a:latin typeface="Arial" charset="0"/>
              </a:rPr>
              <a:t> –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charset="0"/>
              </a:rPr>
              <a:t>thiên</a:t>
            </a:r>
            <a:r>
              <a:rPr lang="en-US" altLang="en-US" sz="24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charset="0"/>
              </a:rPr>
              <a:t>nhiên</a:t>
            </a:r>
            <a:r>
              <a:rPr lang="en-US" altLang="en-US" sz="24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charset="0"/>
              </a:rPr>
              <a:t>mang</a:t>
            </a:r>
            <a:r>
              <a:rPr lang="en-US" altLang="en-US" sz="24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charset="0"/>
              </a:rPr>
              <a:t>sắc</a:t>
            </a:r>
            <a:r>
              <a:rPr lang="en-US" altLang="en-US" sz="24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charset="0"/>
              </a:rPr>
              <a:t>thái</a:t>
            </a:r>
            <a:r>
              <a:rPr lang="en-US" altLang="en-US" sz="24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charset="0"/>
              </a:rPr>
              <a:t>vùng</a:t>
            </a:r>
            <a:r>
              <a:rPr lang="en-US" altLang="en-US" sz="24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charset="0"/>
              </a:rPr>
              <a:t>ôn</a:t>
            </a:r>
            <a:r>
              <a:rPr lang="en-US" altLang="en-US" sz="24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charset="0"/>
              </a:rPr>
              <a:t>đới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 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646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" y="374176"/>
            <a:ext cx="3341687" cy="673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287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339" grpId="0"/>
      <p:bldP spid="10" grpId="0"/>
      <p:bldP spid="14345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6868" name="Picture 4" descr="b%C3%A0%20na%205_13383683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5029200" y="673885"/>
            <a:ext cx="3733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err="1" smtClean="0">
                <a:solidFill>
                  <a:srgbClr val="9900FF"/>
                </a:solidFill>
              </a:rPr>
              <a:t>Cáp</a:t>
            </a:r>
            <a:r>
              <a:rPr lang="en-US" altLang="en-US" sz="2400" dirty="0" smtClean="0">
                <a:solidFill>
                  <a:srgbClr val="9900FF"/>
                </a:solidFill>
              </a:rPr>
              <a:t> </a:t>
            </a:r>
            <a:r>
              <a:rPr lang="en-US" altLang="en-US" sz="2400" dirty="0" err="1" smtClean="0">
                <a:solidFill>
                  <a:srgbClr val="9900FF"/>
                </a:solidFill>
              </a:rPr>
              <a:t>treo</a:t>
            </a:r>
            <a:r>
              <a:rPr lang="en-US" altLang="en-US" sz="2400" dirty="0" smtClean="0">
                <a:solidFill>
                  <a:srgbClr val="9900FF"/>
                </a:solidFill>
              </a:rPr>
              <a:t> </a:t>
            </a:r>
            <a:r>
              <a:rPr lang="en-US" altLang="en-US" sz="2400" dirty="0" err="1" smtClean="0">
                <a:solidFill>
                  <a:srgbClr val="9900FF"/>
                </a:solidFill>
              </a:rPr>
              <a:t>Bà</a:t>
            </a:r>
            <a:r>
              <a:rPr lang="en-US" altLang="en-US" sz="2400" dirty="0" smtClean="0">
                <a:solidFill>
                  <a:srgbClr val="9900FF"/>
                </a:solidFill>
              </a:rPr>
              <a:t> </a:t>
            </a:r>
            <a:r>
              <a:rPr lang="en-US" altLang="en-US" sz="2400" dirty="0" err="1" smtClean="0">
                <a:solidFill>
                  <a:srgbClr val="9900FF"/>
                </a:solidFill>
              </a:rPr>
              <a:t>Nà</a:t>
            </a:r>
            <a:r>
              <a:rPr lang="en-US" altLang="en-US" sz="2400" dirty="0" smtClean="0">
                <a:solidFill>
                  <a:srgbClr val="9900FF"/>
                </a:solidFill>
              </a:rPr>
              <a:t> – </a:t>
            </a:r>
            <a:r>
              <a:rPr lang="en-US" altLang="en-US" sz="2400" dirty="0" err="1" smtClean="0">
                <a:solidFill>
                  <a:srgbClr val="9900FF"/>
                </a:solidFill>
              </a:rPr>
              <a:t>Núi</a:t>
            </a:r>
            <a:r>
              <a:rPr lang="en-US" altLang="en-US" sz="2400" dirty="0" smtClean="0">
                <a:solidFill>
                  <a:srgbClr val="9900FF"/>
                </a:solidFill>
              </a:rPr>
              <a:t> </a:t>
            </a:r>
            <a:r>
              <a:rPr lang="en-US" altLang="en-US" sz="2400" dirty="0" err="1" smtClean="0">
                <a:solidFill>
                  <a:srgbClr val="9900FF"/>
                </a:solidFill>
              </a:rPr>
              <a:t>chúa</a:t>
            </a:r>
            <a:endParaRPr lang="en-US" altLang="en-US" sz="2400" dirty="0" smtClean="0">
              <a:solidFill>
                <a:srgbClr val="9900FF"/>
              </a:solidFill>
            </a:endParaRPr>
          </a:p>
        </p:txBody>
      </p:sp>
      <p:pic>
        <p:nvPicPr>
          <p:cNvPr id="6" name="Picture 4" descr="Untitled2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310"/>
            <a:ext cx="40354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2" descr="my s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my son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9" descr="my son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my son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454322" y="3618931"/>
            <a:ext cx="1755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</a:rPr>
              <a:t>Di </a:t>
            </a:r>
            <a:r>
              <a:rPr lang="en-US" altLang="en-US" sz="2000" b="1" dirty="0" err="1" smtClean="0">
                <a:solidFill>
                  <a:srgbClr val="000000"/>
                </a:solidFill>
              </a:rPr>
              <a:t>tich</a:t>
            </a:r>
            <a:r>
              <a:rPr lang="en-US" altLang="en-US" sz="20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</a:rPr>
              <a:t>mỹ</a:t>
            </a:r>
            <a:r>
              <a:rPr lang="en-US" altLang="en-US" sz="20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</a:rPr>
              <a:t>sơn</a:t>
            </a:r>
            <a:endParaRPr lang="en-US" altLang="en-US" sz="2000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23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7" name="Group 9"/>
          <p:cNvGrpSpPr>
            <a:grpSpLocks/>
          </p:cNvGrpSpPr>
          <p:nvPr/>
        </p:nvGrpSpPr>
        <p:grpSpPr bwMode="auto">
          <a:xfrm>
            <a:off x="4495800" y="628460"/>
            <a:ext cx="4648200" cy="6229540"/>
            <a:chOff x="3216" y="288"/>
            <a:chExt cx="2448" cy="3917"/>
          </a:xfrm>
        </p:grpSpPr>
        <p:pic>
          <p:nvPicPr>
            <p:cNvPr id="27658" name="Picture 10" descr="dl9tr096h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288"/>
              <a:ext cx="2352" cy="3744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659" name="Text Box 11"/>
            <p:cNvSpPr txBox="1">
              <a:spLocks noChangeArrowheads="1"/>
            </p:cNvSpPr>
            <p:nvPr/>
          </p:nvSpPr>
          <p:spPr bwMode="auto">
            <a:xfrm>
              <a:off x="3216" y="3994"/>
              <a:ext cx="2448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400" b="1" smtClean="0">
                  <a:solidFill>
                    <a:srgbClr val="0000FF"/>
                  </a:solidFill>
                </a:rPr>
                <a:t>Lược đồ kinh tế vùng Duyên hải Nam Trung Bộ</a:t>
              </a:r>
            </a:p>
          </p:txBody>
        </p:sp>
      </p:grpSp>
      <p:sp>
        <p:nvSpPr>
          <p:cNvPr id="27660" name="AutoShape 12"/>
          <p:cNvSpPr>
            <a:spLocks noChangeArrowheads="1"/>
          </p:cNvSpPr>
          <p:nvPr/>
        </p:nvSpPr>
        <p:spPr bwMode="auto">
          <a:xfrm>
            <a:off x="0" y="2743200"/>
            <a:ext cx="4267200" cy="2590800"/>
          </a:xfrm>
          <a:prstGeom prst="cloudCallout">
            <a:avLst>
              <a:gd name="adj1" fmla="val 95389"/>
              <a:gd name="adj2" fmla="val 1838"/>
            </a:avLst>
          </a:prstGeom>
          <a:solidFill>
            <a:schemeClr val="accent1"/>
          </a:solidFill>
          <a:ln w="9525">
            <a:solidFill>
              <a:srgbClr val="99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FF0000"/>
                </a:solidFill>
              </a:rPr>
              <a:t>Kể tên các trung tâm kinh tế của vùng Duyên hải Nam Trung Bộ?</a:t>
            </a:r>
            <a:r>
              <a:rPr lang="en-US" altLang="en-US" sz="2800" smtClean="0">
                <a:solidFill>
                  <a:srgbClr val="A50021"/>
                </a:solidFill>
              </a:rPr>
              <a:t> </a:t>
            </a:r>
          </a:p>
        </p:txBody>
      </p:sp>
      <p:sp>
        <p:nvSpPr>
          <p:cNvPr id="27661" name="AutoShape 13"/>
          <p:cNvSpPr>
            <a:spLocks noChangeArrowheads="1"/>
          </p:cNvSpPr>
          <p:nvPr/>
        </p:nvSpPr>
        <p:spPr bwMode="auto">
          <a:xfrm>
            <a:off x="0" y="3048000"/>
            <a:ext cx="4495800" cy="17526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FF0000"/>
                </a:solidFill>
              </a:rPr>
              <a:t>Vì sao các thành phố này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FF0000"/>
                </a:solidFill>
              </a:rPr>
              <a:t>được coi là cửa ngõ phía Đông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FF0000"/>
                </a:solidFill>
              </a:rPr>
              <a:t>Ra biển củaTây Nguyên?</a:t>
            </a:r>
          </a:p>
        </p:txBody>
      </p:sp>
      <p:sp>
        <p:nvSpPr>
          <p:cNvPr id="27662" name="AutoShape 14"/>
          <p:cNvSpPr>
            <a:spLocks noChangeArrowheads="1"/>
          </p:cNvSpPr>
          <p:nvPr/>
        </p:nvSpPr>
        <p:spPr bwMode="auto">
          <a:xfrm>
            <a:off x="-27295" y="71651"/>
            <a:ext cx="9144000" cy="4572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000099"/>
                </a:solidFill>
              </a:rPr>
              <a:t>V.Các trung tâm kinh tế và vùng kinh tế trọng điểm miền trung</a:t>
            </a:r>
          </a:p>
        </p:txBody>
      </p:sp>
      <p:sp>
        <p:nvSpPr>
          <p:cNvPr id="27668" name="Rectangle 20"/>
          <p:cNvSpPr>
            <a:spLocks noChangeArrowheads="1"/>
          </p:cNvSpPr>
          <p:nvPr/>
        </p:nvSpPr>
        <p:spPr bwMode="auto">
          <a:xfrm>
            <a:off x="85725" y="628460"/>
            <a:ext cx="43243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99"/>
                </a:solidFill>
              </a:rPr>
              <a:t>1.Các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trung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tâm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kinh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tế</a:t>
            </a:r>
            <a:endParaRPr lang="en-US" altLang="en-US" sz="3200" b="1" dirty="0" smtClean="0">
              <a:solidFill>
                <a:srgbClr val="000099"/>
              </a:solidFill>
            </a:endParaRPr>
          </a:p>
        </p:txBody>
      </p:sp>
      <p:sp>
        <p:nvSpPr>
          <p:cNvPr id="27669" name="Rectangle 21"/>
          <p:cNvSpPr>
            <a:spLocks noChangeArrowheads="1"/>
          </p:cNvSpPr>
          <p:nvPr/>
        </p:nvSpPr>
        <p:spPr bwMode="auto">
          <a:xfrm>
            <a:off x="-27296" y="1256802"/>
            <a:ext cx="4800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99"/>
                </a:solidFill>
              </a:rPr>
              <a:t>- Tp.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Đà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Nẵng,Quy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Nhơn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,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Nha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Trang,Quãng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Ngãi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…</a:t>
            </a:r>
          </a:p>
        </p:txBody>
      </p:sp>
      <p:sp>
        <p:nvSpPr>
          <p:cNvPr id="27670" name="Rectangle 22"/>
          <p:cNvSpPr>
            <a:spLocks noChangeArrowheads="1"/>
          </p:cNvSpPr>
          <p:nvPr/>
        </p:nvSpPr>
        <p:spPr bwMode="auto">
          <a:xfrm>
            <a:off x="54591" y="2355447"/>
            <a:ext cx="4495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99"/>
                </a:solidFill>
              </a:rPr>
              <a:t>  2.Vùng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kinh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tế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trọng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99"/>
                </a:solidFill>
              </a:rPr>
              <a:t>     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điểm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miền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trung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9763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10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0" grpId="0" animBg="1"/>
      <p:bldP spid="27660" grpId="1" animBg="1"/>
      <p:bldP spid="27661" grpId="0" animBg="1"/>
      <p:bldP spid="27661" grpId="1" animBg="1"/>
      <p:bldP spid="27662" grpId="0" animBg="1"/>
      <p:bldP spid="27668" grpId="0"/>
      <p:bldP spid="27669" grpId="0"/>
      <p:bldP spid="2767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2" descr="C:\DAC\giaoandientu\LOP9\Luoc do cac vung kinh te va cac vung kinh te trong diem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19200"/>
            <a:ext cx="4343400" cy="5638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681" name="Group 9"/>
          <p:cNvGrpSpPr>
            <a:grpSpLocks/>
          </p:cNvGrpSpPr>
          <p:nvPr/>
        </p:nvGrpSpPr>
        <p:grpSpPr bwMode="auto">
          <a:xfrm>
            <a:off x="0" y="0"/>
            <a:ext cx="9144000" cy="609600"/>
            <a:chOff x="192" y="1008"/>
            <a:chExt cx="5472" cy="624"/>
          </a:xfrm>
        </p:grpSpPr>
        <p:sp>
          <p:nvSpPr>
            <p:cNvPr id="28682" name="AutoShape 10"/>
            <p:cNvSpPr>
              <a:spLocks noChangeArrowheads="1"/>
            </p:cNvSpPr>
            <p:nvPr/>
          </p:nvSpPr>
          <p:spPr bwMode="auto">
            <a:xfrm>
              <a:off x="192" y="1008"/>
              <a:ext cx="672" cy="624"/>
            </a:xfrm>
            <a:prstGeom prst="flowChartAlternateProcess">
              <a:avLst/>
            </a:prstGeom>
            <a:solidFill>
              <a:srgbClr val="FFFF00"/>
            </a:solidFill>
            <a:ln w="19050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800" b="1">
                  <a:solidFill>
                    <a:srgbClr val="FF3300"/>
                  </a:solidFill>
                </a:rPr>
                <a:t>Bài 26</a:t>
              </a:r>
            </a:p>
          </p:txBody>
        </p:sp>
        <p:sp>
          <p:nvSpPr>
            <p:cNvPr id="28683" name="AutoShape 11"/>
            <p:cNvSpPr>
              <a:spLocks noChangeArrowheads="1"/>
            </p:cNvSpPr>
            <p:nvPr/>
          </p:nvSpPr>
          <p:spPr bwMode="auto">
            <a:xfrm>
              <a:off x="912" y="1008"/>
              <a:ext cx="4752" cy="624"/>
            </a:xfrm>
            <a:prstGeom prst="flowChartAlternateProcess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altLang="en-US" sz="2800" b="1">
                  <a:solidFill>
                    <a:srgbClr val="FF3300"/>
                  </a:solidFill>
                </a:rPr>
                <a:t>VÙNG DUYÊN HẢI NAM TRUNG BỘ (tt)</a:t>
              </a:r>
              <a:endParaRPr lang="en-US" altLang="en-US" sz="3600" b="1">
                <a:solidFill>
                  <a:srgbClr val="FF3300"/>
                </a:solidFill>
              </a:endParaRPr>
            </a:p>
          </p:txBody>
        </p:sp>
      </p:grpSp>
      <p:sp>
        <p:nvSpPr>
          <p:cNvPr id="28684" name="AutoShape 12"/>
          <p:cNvSpPr>
            <a:spLocks noChangeArrowheads="1"/>
          </p:cNvSpPr>
          <p:nvPr/>
        </p:nvSpPr>
        <p:spPr bwMode="auto">
          <a:xfrm>
            <a:off x="381000" y="3124200"/>
            <a:ext cx="4038600" cy="3200400"/>
          </a:xfrm>
          <a:prstGeom prst="cloudCallout">
            <a:avLst>
              <a:gd name="adj1" fmla="val 120088"/>
              <a:gd name="adj2" fmla="val -20088"/>
            </a:avLst>
          </a:prstGeom>
          <a:solidFill>
            <a:schemeClr val="accent1"/>
          </a:solidFill>
          <a:ln w="9525">
            <a:solidFill>
              <a:srgbClr val="99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b="1">
                <a:solidFill>
                  <a:srgbClr val="FF0000"/>
                </a:solidFill>
              </a:rPr>
              <a:t>Nêu diện tích,  số dân, các tỉnh của vùng kinh tế trọng điểm miền Trung?</a:t>
            </a:r>
          </a:p>
        </p:txBody>
      </p:sp>
      <p:sp>
        <p:nvSpPr>
          <p:cNvPr id="28685" name="AutoShape 13"/>
          <p:cNvSpPr>
            <a:spLocks noChangeArrowheads="1"/>
          </p:cNvSpPr>
          <p:nvPr/>
        </p:nvSpPr>
        <p:spPr bwMode="auto">
          <a:xfrm>
            <a:off x="152400" y="3962400"/>
            <a:ext cx="4495800" cy="2895600"/>
          </a:xfrm>
          <a:prstGeom prst="cloudCallout">
            <a:avLst>
              <a:gd name="adj1" fmla="val 116241"/>
              <a:gd name="adj2" fmla="val -32074"/>
            </a:avLst>
          </a:prstGeom>
          <a:solidFill>
            <a:schemeClr val="accent1"/>
          </a:solidFill>
          <a:ln w="9525">
            <a:solidFill>
              <a:srgbClr val="99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b="1">
                <a:solidFill>
                  <a:srgbClr val="FF0000"/>
                </a:solidFill>
              </a:rPr>
              <a:t>Vai trò của vùng kinh tế trọng điểm miền Trung đối với sự phát triển liên vùng?</a:t>
            </a:r>
            <a:r>
              <a:rPr lang="en-US" altLang="en-US" sz="2800">
                <a:solidFill>
                  <a:srgbClr val="A50021"/>
                </a:solidFill>
              </a:rPr>
              <a:t> </a:t>
            </a:r>
          </a:p>
        </p:txBody>
      </p:sp>
      <p:sp>
        <p:nvSpPr>
          <p:cNvPr id="28686" name="AutoShape 14"/>
          <p:cNvSpPr>
            <a:spLocks noChangeArrowheads="1"/>
          </p:cNvSpPr>
          <p:nvPr/>
        </p:nvSpPr>
        <p:spPr bwMode="auto">
          <a:xfrm>
            <a:off x="0" y="685800"/>
            <a:ext cx="9144000" cy="4572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>
                <a:solidFill>
                  <a:srgbClr val="000099"/>
                </a:solidFill>
              </a:rPr>
              <a:t>V.Các trung tâm kinh tế và vùng kinh tế trọng điểm miền trung</a:t>
            </a:r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0" y="1143000"/>
            <a:ext cx="39020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000099"/>
                </a:solidFill>
              </a:rPr>
              <a:t> 1.Các trung tâm kinh tế</a:t>
            </a:r>
          </a:p>
        </p:txBody>
      </p:sp>
      <p:sp>
        <p:nvSpPr>
          <p:cNvPr id="28688" name="Rectangle 16"/>
          <p:cNvSpPr>
            <a:spLocks noChangeArrowheads="1"/>
          </p:cNvSpPr>
          <p:nvPr/>
        </p:nvSpPr>
        <p:spPr bwMode="auto">
          <a:xfrm>
            <a:off x="0" y="1447800"/>
            <a:ext cx="4495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 b="1">
                <a:solidFill>
                  <a:srgbClr val="000099"/>
                </a:solidFill>
              </a:rPr>
              <a:t> </a:t>
            </a:r>
            <a:r>
              <a:rPr lang="en-US" altLang="en-US" sz="2800" b="1">
                <a:solidFill>
                  <a:srgbClr val="000099"/>
                </a:solidFill>
              </a:rPr>
              <a:t>2.Vùng kinh tế trọng điểm miền trung:</a:t>
            </a:r>
          </a:p>
        </p:txBody>
      </p:sp>
      <p:sp>
        <p:nvSpPr>
          <p:cNvPr id="28689" name="Text Box 17"/>
          <p:cNvSpPr txBox="1">
            <a:spLocks noChangeArrowheads="1"/>
          </p:cNvSpPr>
          <p:nvPr/>
        </p:nvSpPr>
        <p:spPr bwMode="auto">
          <a:xfrm>
            <a:off x="152400" y="2438400"/>
            <a:ext cx="4592638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rgbClr val="0000FF"/>
                </a:solidFill>
              </a:rPr>
              <a:t>*</a:t>
            </a:r>
            <a:r>
              <a:rPr lang="en-US" altLang="en-US" sz="3200" b="1">
                <a:solidFill>
                  <a:srgbClr val="6600FF"/>
                </a:solidFill>
              </a:rPr>
              <a:t>Quy mô</a:t>
            </a:r>
            <a:r>
              <a:rPr lang="en-US" altLang="en-US" sz="3200" b="1">
                <a:solidFill>
                  <a:srgbClr val="0000FF"/>
                </a:solidFill>
              </a:rPr>
              <a:t> : </a:t>
            </a:r>
          </a:p>
          <a:p>
            <a:pPr>
              <a:buFontTx/>
              <a:buChar char="-"/>
            </a:pPr>
            <a:r>
              <a:rPr lang="en-US" altLang="en-US" sz="3200" b="1">
                <a:solidFill>
                  <a:srgbClr val="0000FF"/>
                </a:solidFill>
              </a:rPr>
              <a:t>Diện tích 27,9 nghìn km</a:t>
            </a:r>
            <a:r>
              <a:rPr lang="en-US" altLang="en-US" sz="3200" b="1" baseline="30000">
                <a:solidFill>
                  <a:srgbClr val="0000FF"/>
                </a:solidFill>
              </a:rPr>
              <a:t>2</a:t>
            </a:r>
          </a:p>
          <a:p>
            <a:pPr>
              <a:buFontTx/>
              <a:buChar char="-"/>
            </a:pPr>
            <a:r>
              <a:rPr lang="en-US" altLang="en-US" sz="3200" b="1">
                <a:solidFill>
                  <a:srgbClr val="0000FF"/>
                </a:solidFill>
              </a:rPr>
              <a:t> Số dân: 6 triệu (2002)</a:t>
            </a:r>
          </a:p>
        </p:txBody>
      </p:sp>
      <p:sp>
        <p:nvSpPr>
          <p:cNvPr id="28690" name="Text Box 18"/>
          <p:cNvSpPr txBox="1">
            <a:spLocks noChangeArrowheads="1"/>
          </p:cNvSpPr>
          <p:nvPr/>
        </p:nvSpPr>
        <p:spPr bwMode="auto">
          <a:xfrm>
            <a:off x="0" y="3841750"/>
            <a:ext cx="4724400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 b="1">
                <a:solidFill>
                  <a:srgbClr val="0000FF"/>
                </a:solidFill>
              </a:rPr>
              <a:t>  *</a:t>
            </a:r>
            <a:r>
              <a:rPr lang="en-US" altLang="en-US" sz="3200" b="1">
                <a:solidFill>
                  <a:srgbClr val="6600FF"/>
                </a:solidFill>
              </a:rPr>
              <a:t>Vai trò</a:t>
            </a:r>
            <a:r>
              <a:rPr lang="en-US" altLang="en-US" sz="3200" b="1">
                <a:solidFill>
                  <a:srgbClr val="0000FF"/>
                </a:solidFill>
              </a:rPr>
              <a:t>: tác động mạnh đến chuyển dịch cơ cấu kinh tế ,thúc đẩy các mối quan hệ kinh tế liên vùng</a:t>
            </a:r>
            <a:r>
              <a:rPr lang="en-US" altLang="en-US"/>
              <a:t>  </a:t>
            </a:r>
            <a:r>
              <a:rPr lang="en-US" altLang="en-US" sz="3200" b="1">
                <a:solidFill>
                  <a:srgbClr val="0000FF"/>
                </a:solidFill>
              </a:rPr>
              <a:t>của DHNTB , Bắc Trung Bộ và Tây Nguyên .</a:t>
            </a:r>
          </a:p>
        </p:txBody>
      </p:sp>
      <p:sp>
        <p:nvSpPr>
          <p:cNvPr id="574477" name="Text Box 13"/>
          <p:cNvSpPr txBox="1">
            <a:spLocks noChangeArrowheads="1"/>
          </p:cNvSpPr>
          <p:nvPr/>
        </p:nvSpPr>
        <p:spPr bwMode="auto">
          <a:xfrm>
            <a:off x="7162800" y="3581400"/>
            <a:ext cx="838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Arial" charset="0"/>
              </a:rPr>
              <a:t>Huế</a:t>
            </a: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7315200" y="3810000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Arial" charset="0"/>
              </a:rPr>
              <a:t>Đà Nẵng</a:t>
            </a:r>
          </a:p>
        </p:txBody>
      </p:sp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7467600" y="4267200"/>
            <a:ext cx="1676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Arial" charset="0"/>
              </a:rPr>
              <a:t>Quảng Ngãi</a:t>
            </a: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7467600" y="4038600"/>
            <a:ext cx="1676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Arial" charset="0"/>
              </a:rPr>
              <a:t>Quảng Nam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7620000" y="4495800"/>
            <a:ext cx="152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Arial" charset="0"/>
              </a:rPr>
              <a:t>Bình Định</a:t>
            </a:r>
          </a:p>
        </p:txBody>
      </p:sp>
    </p:spTree>
    <p:extLst>
      <p:ext uri="{BB962C8B-B14F-4D97-AF65-F5344CB8AC3E}">
        <p14:creationId xmlns:p14="http://schemas.microsoft.com/office/powerpoint/2010/main" val="139046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744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4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74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1" dur="80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2" dur="80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80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4" grpId="0" animBg="1"/>
      <p:bldP spid="28684" grpId="1" animBg="1"/>
      <p:bldP spid="28685" grpId="0" animBg="1"/>
      <p:bldP spid="28685" grpId="1" animBg="1"/>
      <p:bldP spid="28689" grpId="0"/>
      <p:bldP spid="28690" grpId="0"/>
      <p:bldP spid="574477" grpId="0"/>
      <p:bldP spid="2" grpId="0"/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01" name="Group 9"/>
          <p:cNvGrpSpPr>
            <a:grpSpLocks/>
          </p:cNvGrpSpPr>
          <p:nvPr/>
        </p:nvGrpSpPr>
        <p:grpSpPr bwMode="auto">
          <a:xfrm>
            <a:off x="-13944" y="0"/>
            <a:ext cx="9476687" cy="6858000"/>
            <a:chOff x="-17" y="75"/>
            <a:chExt cx="5777" cy="4053"/>
          </a:xfrm>
        </p:grpSpPr>
        <p:pic>
          <p:nvPicPr>
            <p:cNvPr id="33802" name="Picture 10" descr="COPY_OF_FLORAL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5"/>
              <a:ext cx="5760" cy="4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803" name="Oval 11"/>
            <p:cNvSpPr>
              <a:spLocks noChangeArrowheads="1"/>
            </p:cNvSpPr>
            <p:nvPr/>
          </p:nvSpPr>
          <p:spPr bwMode="auto">
            <a:xfrm>
              <a:off x="-17" y="75"/>
              <a:ext cx="4852" cy="3182"/>
            </a:xfrm>
            <a:prstGeom prst="ellipse">
              <a:avLst/>
            </a:prstGeom>
            <a:gradFill rotWithShape="1">
              <a:gsLst>
                <a:gs pos="0">
                  <a:srgbClr val="9900CC"/>
                </a:gs>
                <a:gs pos="50000">
                  <a:schemeClr val="bg1"/>
                </a:gs>
                <a:gs pos="100000">
                  <a:srgbClr val="9900CC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81000" y="2209800"/>
            <a:ext cx="7162800" cy="156966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48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CẢM ƠN CÁC BẠN ĐÃ LẮNG NGHE</a:t>
            </a:r>
            <a:endParaRPr lang="en-US" sz="48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460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9" name="TextBox 9"/>
          <p:cNvSpPr txBox="1">
            <a:spLocks noChangeArrowheads="1"/>
          </p:cNvSpPr>
          <p:nvPr/>
        </p:nvSpPr>
        <p:spPr bwMode="auto">
          <a:xfrm>
            <a:off x="1524000" y="1248770"/>
            <a:ext cx="6096000" cy="9556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6600FF"/>
                </a:solidFill>
              </a:rPr>
              <a:t>Bảng</a:t>
            </a:r>
            <a:r>
              <a:rPr lang="en-US" altLang="en-US" sz="2800" b="1" dirty="0" smtClean="0">
                <a:solidFill>
                  <a:srgbClr val="6600FF"/>
                </a:solidFill>
              </a:rPr>
              <a:t> 26.1.</a:t>
            </a:r>
            <a:r>
              <a:rPr lang="en-US" altLang="en-US" sz="2800" dirty="0" smtClean="0">
                <a:solidFill>
                  <a:srgbClr val="009999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Một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số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sản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phẩm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nông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nghiệp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ở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Duyên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hải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Nam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Trung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Bộ</a:t>
            </a:r>
            <a:endParaRPr lang="en-US" altLang="en-US" sz="2800" b="1" dirty="0" smtClean="0">
              <a:solidFill>
                <a:srgbClr val="003300"/>
              </a:solidFill>
            </a:endParaRPr>
          </a:p>
        </p:txBody>
      </p:sp>
      <p:sp>
        <p:nvSpPr>
          <p:cNvPr id="6156" name="AutoShape 12"/>
          <p:cNvSpPr>
            <a:spLocks noChangeArrowheads="1"/>
          </p:cNvSpPr>
          <p:nvPr/>
        </p:nvSpPr>
        <p:spPr bwMode="auto">
          <a:xfrm>
            <a:off x="0" y="210972"/>
            <a:ext cx="5410200" cy="551028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FF"/>
                </a:solidFill>
              </a:rPr>
              <a:t>IV. </a:t>
            </a:r>
            <a:r>
              <a:rPr lang="en-US" altLang="en-US" sz="2800" b="1" dirty="0" err="1" smtClean="0">
                <a:solidFill>
                  <a:srgbClr val="0000FF"/>
                </a:solidFill>
              </a:rPr>
              <a:t>Tình</a:t>
            </a:r>
            <a:r>
              <a:rPr lang="en-US" altLang="en-US" sz="28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</a:rPr>
              <a:t>hình</a:t>
            </a:r>
            <a:r>
              <a:rPr lang="en-US" altLang="en-US" sz="28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</a:rPr>
              <a:t>phát</a:t>
            </a:r>
            <a:r>
              <a:rPr lang="en-US" altLang="en-US" sz="28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</a:rPr>
              <a:t>triển</a:t>
            </a:r>
            <a:r>
              <a:rPr lang="en-US" altLang="en-US" sz="28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</a:rPr>
              <a:t>kinh</a:t>
            </a:r>
            <a:r>
              <a:rPr lang="en-US" altLang="en-US" sz="28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</a:rPr>
              <a:t>tế</a:t>
            </a:r>
            <a:endParaRPr lang="en-US" altLang="en-US" sz="2800" b="1" dirty="0" smtClean="0">
              <a:solidFill>
                <a:srgbClr val="0000FF"/>
              </a:solidFill>
            </a:endParaRP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0" y="79157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FF0066"/>
                </a:solidFill>
              </a:rPr>
              <a:t>1. </a:t>
            </a:r>
            <a:r>
              <a:rPr lang="en-US" altLang="en-US" sz="2400" b="1" dirty="0" err="1" smtClean="0">
                <a:solidFill>
                  <a:srgbClr val="FF0066"/>
                </a:solidFill>
              </a:rPr>
              <a:t>Nông</a:t>
            </a:r>
            <a:r>
              <a:rPr lang="en-US" altLang="en-US" sz="24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FF0066"/>
                </a:solidFill>
              </a:rPr>
              <a:t>nghiệp</a:t>
            </a:r>
            <a:r>
              <a:rPr lang="en-US" altLang="en-US" sz="2400" dirty="0" smtClean="0">
                <a:solidFill>
                  <a:srgbClr val="FF0066"/>
                </a:solidFill>
              </a:rPr>
              <a:t>:</a:t>
            </a:r>
          </a:p>
        </p:txBody>
      </p:sp>
      <p:graphicFrame>
        <p:nvGraphicFramePr>
          <p:cNvPr id="6189" name="Group 45"/>
          <p:cNvGraphicFramePr>
            <a:graphicFrameLocks noGrp="1"/>
          </p:cNvGraphicFramePr>
          <p:nvPr>
            <p:ph/>
          </p:nvPr>
        </p:nvGraphicFramePr>
        <p:xfrm>
          <a:off x="533400" y="2362200"/>
          <a:ext cx="8229600" cy="2834538"/>
        </p:xfrm>
        <a:graphic>
          <a:graphicData uri="http://schemas.openxmlformats.org/drawingml/2006/table">
            <a:tbl>
              <a:tblPr/>
              <a:tblGrid>
                <a:gridCol w="2511425"/>
                <a:gridCol w="1393825"/>
                <a:gridCol w="1430338"/>
                <a:gridCol w="1498600"/>
                <a:gridCol w="1395412"/>
              </a:tblGrid>
              <a:tr h="914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1995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2002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2007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9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Đàn bò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(nghìn con)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1026,0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1132,6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1008,6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1544.6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9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Thủy sản (nghìn tấn)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339,4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462,9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521,1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658,4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85" name="Line 41"/>
          <p:cNvSpPr>
            <a:spLocks noChangeShapeType="1"/>
          </p:cNvSpPr>
          <p:nvPr/>
        </p:nvSpPr>
        <p:spPr bwMode="auto">
          <a:xfrm>
            <a:off x="533400" y="2362200"/>
            <a:ext cx="2514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188" name="AutoShape 44"/>
          <p:cNvSpPr>
            <a:spLocks noChangeArrowheads="1"/>
          </p:cNvSpPr>
          <p:nvPr/>
        </p:nvSpPr>
        <p:spPr bwMode="auto">
          <a:xfrm>
            <a:off x="905301" y="5410200"/>
            <a:ext cx="7315200" cy="1295400"/>
          </a:xfrm>
          <a:prstGeom prst="horizontalScroll">
            <a:avLst>
              <a:gd name="adj" fmla="val 12500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FF0000"/>
                </a:solidFill>
              </a:rPr>
              <a:t>Nhận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xét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về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tình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hình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chăn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nuôi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bò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và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nuôi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FF0000"/>
                </a:solidFill>
              </a:rPr>
              <a:t>trồng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thủy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sản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của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vùng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?</a:t>
            </a:r>
            <a:r>
              <a:rPr lang="en-US" altLang="en-US" sz="2800" dirty="0" smtClean="0">
                <a:solidFill>
                  <a:srgbClr val="A50021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8048" y="5617779"/>
            <a:ext cx="7315199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3200" b="1" kern="0" dirty="0">
                <a:solidFill>
                  <a:srgbClr val="0000FF"/>
                </a:solidFill>
              </a:rPr>
              <a:t>-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FF"/>
                </a:solidFill>
              </a:rPr>
              <a:t>Chăn</a:t>
            </a:r>
            <a:r>
              <a:rPr lang="en-US" altLang="en-US" sz="3200" b="1" kern="0" dirty="0">
                <a:solidFill>
                  <a:srgbClr val="0000FF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FF"/>
                </a:solidFill>
              </a:rPr>
              <a:t>nuôi</a:t>
            </a:r>
            <a:r>
              <a:rPr lang="en-US" altLang="en-US" sz="3200" b="1" kern="0" dirty="0">
                <a:solidFill>
                  <a:srgbClr val="0000FF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FF"/>
                </a:solidFill>
              </a:rPr>
              <a:t>bò</a:t>
            </a:r>
            <a:r>
              <a:rPr lang="en-US" altLang="en-US" sz="3200" b="1" kern="0" dirty="0">
                <a:solidFill>
                  <a:srgbClr val="0000FF"/>
                </a:solidFill>
              </a:rPr>
              <a:t>, </a:t>
            </a:r>
            <a:r>
              <a:rPr lang="en-US" altLang="en-US" sz="3200" b="1" kern="0" dirty="0" err="1">
                <a:solidFill>
                  <a:srgbClr val="0000FF"/>
                </a:solidFill>
              </a:rPr>
              <a:t>khai</a:t>
            </a:r>
            <a:r>
              <a:rPr lang="en-US" altLang="en-US" sz="3200" b="1" kern="0" dirty="0">
                <a:solidFill>
                  <a:srgbClr val="0000FF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FF"/>
                </a:solidFill>
              </a:rPr>
              <a:t>thác</a:t>
            </a:r>
            <a:r>
              <a:rPr lang="en-US" altLang="en-US" sz="3200" b="1" kern="0" dirty="0">
                <a:solidFill>
                  <a:srgbClr val="0000FF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FF"/>
                </a:solidFill>
              </a:rPr>
              <a:t>và</a:t>
            </a:r>
            <a:r>
              <a:rPr lang="en-US" altLang="en-US" sz="3200" b="1" kern="0" dirty="0">
                <a:solidFill>
                  <a:srgbClr val="0000FF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FF"/>
                </a:solidFill>
              </a:rPr>
              <a:t>nuôi</a:t>
            </a:r>
            <a:r>
              <a:rPr lang="en-US" altLang="en-US" sz="3200" b="1" kern="0" dirty="0">
                <a:solidFill>
                  <a:srgbClr val="0000FF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FF"/>
                </a:solidFill>
              </a:rPr>
              <a:t>trồng</a:t>
            </a:r>
            <a:r>
              <a:rPr lang="en-US" altLang="en-US" sz="3200" b="1" kern="0" dirty="0">
                <a:solidFill>
                  <a:srgbClr val="0000FF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FF"/>
                </a:solidFill>
              </a:rPr>
              <a:t>thủy</a:t>
            </a:r>
            <a:r>
              <a:rPr lang="en-US" altLang="en-US" sz="3200" b="1" kern="0" dirty="0">
                <a:solidFill>
                  <a:srgbClr val="0000FF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FF"/>
                </a:solidFill>
              </a:rPr>
              <a:t>sản</a:t>
            </a:r>
            <a:r>
              <a:rPr lang="en-US" altLang="en-US" sz="3200" b="1" kern="0" dirty="0">
                <a:solidFill>
                  <a:srgbClr val="0000FF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FF"/>
                </a:solidFill>
              </a:rPr>
              <a:t>phát</a:t>
            </a:r>
            <a:r>
              <a:rPr lang="en-US" altLang="en-US" sz="3200" b="1" kern="0" dirty="0">
                <a:solidFill>
                  <a:srgbClr val="0000FF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FF"/>
                </a:solidFill>
              </a:rPr>
              <a:t>triển</a:t>
            </a:r>
            <a:r>
              <a:rPr lang="en-US" altLang="en-US" sz="3200" b="1" kern="0" dirty="0">
                <a:solidFill>
                  <a:srgbClr val="0000FF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FF"/>
                </a:solidFill>
              </a:rPr>
              <a:t>mạnh</a:t>
            </a:r>
            <a:r>
              <a:rPr lang="en-US" altLang="en-US" sz="3200" b="1" kern="0" dirty="0">
                <a:solidFill>
                  <a:srgbClr val="0000FF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0591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9" grpId="0" animBg="1" autoUpdateAnimBg="0"/>
      <p:bldP spid="6185" grpId="0" animBg="1"/>
      <p:bldP spid="6188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94397" y="152400"/>
            <a:ext cx="59150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99"/>
                </a:solidFill>
              </a:rPr>
              <a:t>IV.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Tình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hình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phát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triển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kinh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tế</a:t>
            </a:r>
            <a:r>
              <a:rPr lang="en-US" altLang="en-US" sz="3200" dirty="0" smtClean="0">
                <a:solidFill>
                  <a:srgbClr val="000099"/>
                </a:solidFill>
              </a:rPr>
              <a:t> :</a:t>
            </a:r>
          </a:p>
        </p:txBody>
      </p:sp>
      <p:pic>
        <p:nvPicPr>
          <p:cNvPr id="569350" name="Picture 6" descr="Untitled-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76400"/>
            <a:ext cx="3886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152400" y="868362"/>
            <a:ext cx="31289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99"/>
                </a:solidFill>
              </a:rPr>
              <a:t> 1.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Nông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nghiệp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 :</a:t>
            </a: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36394" y="1765892"/>
            <a:ext cx="4953000" cy="321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FF"/>
                </a:solidFill>
              </a:rPr>
              <a:t>- </a:t>
            </a:r>
            <a:r>
              <a:rPr lang="en-US" altLang="en-US" sz="3200" b="1" dirty="0" err="1" smtClean="0">
                <a:solidFill>
                  <a:srgbClr val="FF0066"/>
                </a:solidFill>
              </a:rPr>
              <a:t>Ngư</a:t>
            </a:r>
            <a:r>
              <a:rPr lang="en-US" altLang="en-US" sz="32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0066"/>
                </a:solidFill>
              </a:rPr>
              <a:t>nghiệp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là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thế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mạnh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của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vùng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,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chiếm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27,4%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thủy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sản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cả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nước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(2002 ),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có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2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ngư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trường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lớn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là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   </a:t>
            </a:r>
            <a:r>
              <a:rPr lang="en-US" altLang="en-US" sz="3200" b="1" dirty="0" err="1" smtClean="0">
                <a:solidFill>
                  <a:srgbClr val="FF0066"/>
                </a:solidFill>
              </a:rPr>
              <a:t>Ninh</a:t>
            </a:r>
            <a:r>
              <a:rPr lang="en-US" altLang="en-US" sz="32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0066"/>
                </a:solidFill>
              </a:rPr>
              <a:t>Thuận</a:t>
            </a:r>
            <a:r>
              <a:rPr lang="en-US" altLang="en-US" sz="3200" b="1" dirty="0" smtClean="0">
                <a:solidFill>
                  <a:srgbClr val="FF0066"/>
                </a:solidFill>
              </a:rPr>
              <a:t> – </a:t>
            </a:r>
            <a:r>
              <a:rPr lang="en-US" altLang="en-US" sz="3200" b="1" dirty="0" err="1" smtClean="0">
                <a:solidFill>
                  <a:srgbClr val="FF0066"/>
                </a:solidFill>
              </a:rPr>
              <a:t>Bình</a:t>
            </a:r>
            <a:r>
              <a:rPr lang="en-US" altLang="en-US" sz="32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0066"/>
                </a:solidFill>
              </a:rPr>
              <a:t>Thuận</a:t>
            </a:r>
            <a:r>
              <a:rPr lang="en-US" altLang="en-US" sz="32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và</a:t>
            </a:r>
            <a:r>
              <a:rPr lang="en-US" altLang="en-US" sz="3200" b="1" dirty="0" smtClean="0">
                <a:solidFill>
                  <a:srgbClr val="FF0066"/>
                </a:solidFill>
              </a:rPr>
              <a:t>  </a:t>
            </a:r>
            <a:r>
              <a:rPr lang="en-US" altLang="en-US" sz="3200" b="1" dirty="0" err="1" smtClean="0">
                <a:solidFill>
                  <a:srgbClr val="FF0066"/>
                </a:solidFill>
              </a:rPr>
              <a:t>Hoàng</a:t>
            </a:r>
            <a:r>
              <a:rPr lang="en-US" altLang="en-US" sz="3200" b="1" dirty="0" smtClean="0">
                <a:solidFill>
                  <a:srgbClr val="FF0066"/>
                </a:solidFill>
              </a:rPr>
              <a:t> Sa - </a:t>
            </a:r>
            <a:r>
              <a:rPr lang="en-US" altLang="en-US" sz="3200" b="1" dirty="0" err="1" smtClean="0">
                <a:solidFill>
                  <a:srgbClr val="FF0066"/>
                </a:solidFill>
              </a:rPr>
              <a:t>Trường</a:t>
            </a:r>
            <a:r>
              <a:rPr lang="en-US" altLang="en-US" sz="3200" b="1" dirty="0" smtClean="0">
                <a:solidFill>
                  <a:srgbClr val="FF0066"/>
                </a:solidFill>
              </a:rPr>
              <a:t> Sa.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Hàng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xuất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khẩu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chủ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yếu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là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mực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,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tôm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,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cá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đông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lạnh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152400" y="1752600"/>
            <a:ext cx="4495800" cy="2051050"/>
          </a:xfrm>
          <a:prstGeom prst="rect">
            <a:avLst/>
          </a:prstGeom>
          <a:solidFill>
            <a:srgbClr val="FFFF66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FF0000"/>
                </a:solidFill>
              </a:rPr>
              <a:t>  * </a:t>
            </a:r>
            <a:r>
              <a:rPr lang="en-US" altLang="en-US" sz="3200" b="1" dirty="0" err="1" smtClean="0">
                <a:solidFill>
                  <a:srgbClr val="FF0000"/>
                </a:solidFill>
              </a:rPr>
              <a:t>Thế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</a:rPr>
              <a:t>mạnh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</a:rPr>
              <a:t>trong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</a:rPr>
              <a:t>Nông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</a:rPr>
              <a:t>Nghiệp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 ở DHNTB </a:t>
            </a:r>
            <a:r>
              <a:rPr lang="en-US" altLang="en-US" sz="3200" b="1" dirty="0" err="1" smtClean="0">
                <a:solidFill>
                  <a:srgbClr val="FF0000"/>
                </a:solidFill>
              </a:rPr>
              <a:t>thuộc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</a:rPr>
              <a:t>về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</a:rPr>
              <a:t>ngành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</a:rPr>
              <a:t>nào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 ?        </a:t>
            </a:r>
            <a:r>
              <a:rPr lang="en-US" altLang="en-US" sz="3200" b="1" dirty="0" err="1" smtClean="0">
                <a:solidFill>
                  <a:srgbClr val="FF0000"/>
                </a:solidFill>
              </a:rPr>
              <a:t>Vì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</a:rPr>
              <a:t>sao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 ?</a:t>
            </a:r>
          </a:p>
        </p:txBody>
      </p:sp>
      <p:pic>
        <p:nvPicPr>
          <p:cNvPr id="45066" name="Picture 10" descr="ca-ngu56348055555307757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47800"/>
            <a:ext cx="4191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7" name="Picture 11" descr="thu%20mua%20tom%20hum%20Phu%20Y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91000"/>
            <a:ext cx="4191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582" y="993775"/>
            <a:ext cx="4187825" cy="586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4" y="1730280"/>
            <a:ext cx="4687887" cy="321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0" y="1524000"/>
            <a:ext cx="4953000" cy="5233095"/>
          </a:xfrm>
          <a:prstGeom prst="flowChartAlternateProcess">
            <a:avLst/>
          </a:prstGeom>
          <a:solidFill>
            <a:srgbClr val="FFFF66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endParaRPr lang="en-US" altLang="en-US" sz="2400" b="1" dirty="0" smtClean="0">
              <a:solidFill>
                <a:srgbClr val="003300"/>
              </a:solidFill>
              <a:latin typeface="Calibri"/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197750" y="1737747"/>
            <a:ext cx="4726673" cy="544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Có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vùng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biển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rộng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đảo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và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quần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đảo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ngư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trường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lớn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thuận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lợi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đánh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bắt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</a:t>
            </a:r>
            <a:r>
              <a:rPr lang="en-US" alt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vũng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,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vịnh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sâu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và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kín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thuận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lợi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nuôi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trồng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thủy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sản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Khí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hậu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ấm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áp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thuận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lợi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cho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sự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cư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trú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và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sinh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sản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tôm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cá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</a:t>
            </a:r>
            <a:r>
              <a:rPr lang="vi-VN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k</a:t>
            </a:r>
            <a:r>
              <a:rPr lang="vi-VN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hí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vi-VN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hậu </a:t>
            </a:r>
            <a:r>
              <a:rPr lang="vi-VN" alt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nhiệt đới phù hợp chăn nuôi bò hơn là đàn trâu</a:t>
            </a:r>
            <a:endParaRPr lang="en-US" altLang="en-US" sz="24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Vùng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đồi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núi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thấp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có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đồng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cỏ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tự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nhiên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phát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</a:rPr>
              <a:t>triển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tốt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thuận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lợi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chăn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thả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đàn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019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5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569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5" grpId="0" animBg="1"/>
      <p:bldP spid="45065" grpId="1" animBg="1"/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AutoShape 8"/>
          <p:cNvSpPr>
            <a:spLocks noChangeArrowheads="1"/>
          </p:cNvSpPr>
          <p:nvPr/>
        </p:nvSpPr>
        <p:spPr bwMode="auto">
          <a:xfrm>
            <a:off x="0" y="152400"/>
            <a:ext cx="6019800" cy="3810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smtClean="0">
                <a:solidFill>
                  <a:srgbClr val="000099"/>
                </a:solidFill>
              </a:rPr>
              <a:t>IV. Tình hình phát triển kinh tế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17060" y="614741"/>
            <a:ext cx="3352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FF0066"/>
                </a:solidFill>
              </a:rPr>
              <a:t>1. </a:t>
            </a:r>
            <a:r>
              <a:rPr lang="en-US" altLang="en-US" sz="3200" b="1" dirty="0" err="1" smtClean="0">
                <a:solidFill>
                  <a:srgbClr val="FF0066"/>
                </a:solidFill>
              </a:rPr>
              <a:t>Nông</a:t>
            </a:r>
            <a:r>
              <a:rPr lang="en-US" altLang="en-US" sz="32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0066"/>
                </a:solidFill>
              </a:rPr>
              <a:t>nghiệp</a:t>
            </a:r>
            <a:r>
              <a:rPr lang="en-US" altLang="en-US" sz="3200" b="1" dirty="0" smtClean="0">
                <a:solidFill>
                  <a:srgbClr val="FF0066"/>
                </a:solidFill>
              </a:rPr>
              <a:t>:</a:t>
            </a:r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381000" y="1981200"/>
            <a:ext cx="198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3200" smtClean="0">
              <a:solidFill>
                <a:srgbClr val="000000"/>
              </a:solidFill>
            </a:endParaRPr>
          </a:p>
        </p:txBody>
      </p:sp>
      <p:sp>
        <p:nvSpPr>
          <p:cNvPr id="5138" name="AutoShape 18"/>
          <p:cNvSpPr>
            <a:spLocks noChangeArrowheads="1"/>
          </p:cNvSpPr>
          <p:nvPr/>
        </p:nvSpPr>
        <p:spPr bwMode="auto">
          <a:xfrm>
            <a:off x="76200" y="1194179"/>
            <a:ext cx="4495800" cy="26670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rgbClr val="99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FF0000"/>
                </a:solidFill>
              </a:rPr>
              <a:t>Vì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sao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vùng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biển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Nam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FF0000"/>
                </a:solidFill>
              </a:rPr>
              <a:t>Trung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Bộ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lại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nổi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tiếng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về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FF0000"/>
                </a:solidFill>
              </a:rPr>
              <a:t>nghề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làm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muối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,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đánh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bắt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FF0000"/>
                </a:solidFill>
              </a:rPr>
              <a:t>và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nuôi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trồng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hải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sản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5139" name="Group 19"/>
          <p:cNvGrpSpPr>
            <a:grpSpLocks/>
          </p:cNvGrpSpPr>
          <p:nvPr/>
        </p:nvGrpSpPr>
        <p:grpSpPr bwMode="auto">
          <a:xfrm>
            <a:off x="4572000" y="556419"/>
            <a:ext cx="4724400" cy="6324600"/>
            <a:chOff x="3216" y="288"/>
            <a:chExt cx="2448" cy="3924"/>
          </a:xfrm>
        </p:grpSpPr>
        <p:pic>
          <p:nvPicPr>
            <p:cNvPr id="5140" name="Picture 20" descr="dl9tr096h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288"/>
              <a:ext cx="2352" cy="3744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41" name="Text Box 21"/>
            <p:cNvSpPr txBox="1">
              <a:spLocks noChangeArrowheads="1"/>
            </p:cNvSpPr>
            <p:nvPr/>
          </p:nvSpPr>
          <p:spPr bwMode="auto">
            <a:xfrm>
              <a:off x="3216" y="3994"/>
              <a:ext cx="2448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400" b="1" smtClean="0">
                  <a:solidFill>
                    <a:srgbClr val="0000FF"/>
                  </a:solidFill>
                </a:rPr>
                <a:t>Lược đồ kinh tế vùng Duyên hải Nam Trung Bộ</a:t>
              </a:r>
            </a:p>
          </p:txBody>
        </p:sp>
      </p:grpSp>
      <p:sp>
        <p:nvSpPr>
          <p:cNvPr id="5142" name="AutoShape 22"/>
          <p:cNvSpPr>
            <a:spLocks noChangeArrowheads="1"/>
          </p:cNvSpPr>
          <p:nvPr/>
        </p:nvSpPr>
        <p:spPr bwMode="auto">
          <a:xfrm>
            <a:off x="38100" y="4114800"/>
            <a:ext cx="4572000" cy="2057400"/>
          </a:xfrm>
          <a:prstGeom prst="flowChartAlternateProcess">
            <a:avLst/>
          </a:prstGeom>
          <a:solidFill>
            <a:srgbClr val="FFFF66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3300"/>
                </a:solidFill>
              </a:rPr>
              <a:t>Do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khí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hậu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khô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hạn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,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ít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mưa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003300"/>
                </a:solidFill>
              </a:rPr>
              <a:t>ít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cửa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sông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,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độ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mặn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nước</a:t>
            </a:r>
            <a:endParaRPr lang="en-US" altLang="en-US" sz="2800" b="1" dirty="0" smtClean="0">
              <a:solidFill>
                <a:srgbClr val="0033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003300"/>
                </a:solidFill>
              </a:rPr>
              <a:t>biển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cao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,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bờ</a:t>
            </a:r>
            <a:r>
              <a:rPr lang="en-US" altLang="en-US" sz="2800" b="1" dirty="0" smtClean="0">
                <a:solidFill>
                  <a:srgbClr val="9900FF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biển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dài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003300"/>
                </a:solidFill>
              </a:rPr>
              <a:t>vùng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biển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rộng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giàu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tôm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cá</a:t>
            </a:r>
            <a:endParaRPr lang="en-US" altLang="en-US" sz="2800" b="1" dirty="0" smtClean="0">
              <a:solidFill>
                <a:srgbClr val="003300"/>
              </a:solidFill>
            </a:endParaRPr>
          </a:p>
        </p:txBody>
      </p:sp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136525" y="4533900"/>
            <a:ext cx="241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556420"/>
            <a:ext cx="4539128" cy="310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657600"/>
            <a:ext cx="4571999" cy="32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04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8" grpId="0" animBg="1"/>
      <p:bldP spid="51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AutoShape 7"/>
          <p:cNvSpPr>
            <a:spLocks noChangeArrowheads="1"/>
          </p:cNvSpPr>
          <p:nvPr/>
        </p:nvSpPr>
        <p:spPr bwMode="auto">
          <a:xfrm>
            <a:off x="0" y="1752600"/>
            <a:ext cx="4267200" cy="2743200"/>
          </a:xfrm>
          <a:prstGeom prst="cloudCallout">
            <a:avLst>
              <a:gd name="adj1" fmla="val 148028"/>
              <a:gd name="adj2" fmla="val 65222"/>
            </a:avLst>
          </a:prstGeom>
          <a:solidFill>
            <a:schemeClr val="accent1"/>
          </a:solidFill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FF0000"/>
                </a:solidFill>
              </a:rPr>
              <a:t>Trong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sản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xuất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nông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nghiệp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vùng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đã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gặp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phải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những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khó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khăn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gì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10248" name="Group 8"/>
          <p:cNvGrpSpPr>
            <a:grpSpLocks/>
          </p:cNvGrpSpPr>
          <p:nvPr/>
        </p:nvGrpSpPr>
        <p:grpSpPr bwMode="auto">
          <a:xfrm>
            <a:off x="4572000" y="708120"/>
            <a:ext cx="4724400" cy="6149880"/>
            <a:chOff x="3216" y="288"/>
            <a:chExt cx="2448" cy="3916"/>
          </a:xfrm>
        </p:grpSpPr>
        <p:pic>
          <p:nvPicPr>
            <p:cNvPr id="10249" name="Picture 9" descr="dl9tr096h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288"/>
              <a:ext cx="2352" cy="3744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0" name="Text Box 10"/>
            <p:cNvSpPr txBox="1">
              <a:spLocks noChangeArrowheads="1"/>
            </p:cNvSpPr>
            <p:nvPr/>
          </p:nvSpPr>
          <p:spPr bwMode="auto">
            <a:xfrm>
              <a:off x="3216" y="3994"/>
              <a:ext cx="2448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400" b="1" smtClean="0">
                  <a:solidFill>
                    <a:srgbClr val="0000FF"/>
                  </a:solidFill>
                </a:rPr>
                <a:t>Lược đồ kinh tế vùng Duyên hải Nam Trung Bộ</a:t>
              </a:r>
            </a:p>
          </p:txBody>
        </p:sp>
      </p:grpSp>
      <p:sp>
        <p:nvSpPr>
          <p:cNvPr id="10251" name="AutoShape 11"/>
          <p:cNvSpPr>
            <a:spLocks noChangeArrowheads="1"/>
          </p:cNvSpPr>
          <p:nvPr/>
        </p:nvSpPr>
        <p:spPr bwMode="auto">
          <a:xfrm>
            <a:off x="0" y="126242"/>
            <a:ext cx="5105400" cy="5334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99"/>
                </a:solidFill>
              </a:rPr>
              <a:t>IV. Tình hình phát triển kinh tế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0" y="708120"/>
            <a:ext cx="2819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FF0066"/>
                </a:solidFill>
              </a:rPr>
              <a:t>1. </a:t>
            </a:r>
            <a:r>
              <a:rPr lang="en-US" altLang="en-US" sz="2800" b="1" dirty="0" err="1" smtClean="0">
                <a:solidFill>
                  <a:srgbClr val="FF0066"/>
                </a:solidFill>
              </a:rPr>
              <a:t>Nông</a:t>
            </a:r>
            <a:r>
              <a:rPr lang="en-US" altLang="en-US" sz="28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66"/>
                </a:solidFill>
              </a:rPr>
              <a:t>nghiệp</a:t>
            </a:r>
            <a:r>
              <a:rPr lang="en-US" altLang="en-US" sz="2800" dirty="0" smtClean="0">
                <a:solidFill>
                  <a:srgbClr val="FF0066"/>
                </a:solidFill>
              </a:rPr>
              <a:t>: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23967" y="1728899"/>
            <a:ext cx="41148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3300"/>
                </a:solidFill>
              </a:rPr>
              <a:t> - </a:t>
            </a:r>
            <a:r>
              <a:rPr lang="en-US" altLang="en-US" sz="3200" b="1" dirty="0" err="1" smtClean="0">
                <a:solidFill>
                  <a:srgbClr val="003300"/>
                </a:solidFill>
              </a:rPr>
              <a:t>Khó</a:t>
            </a:r>
            <a:r>
              <a:rPr lang="en-US" altLang="en-US" sz="32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3300"/>
                </a:solidFill>
              </a:rPr>
              <a:t>khăn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: 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Qũy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đất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NN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hạn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chế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,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bình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quân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lương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thực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thấp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(281,5 kg/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người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-2002) ;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đồng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bằng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nhỏ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hẹp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,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đất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xấu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,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thường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bị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hạn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hán,lũ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lụt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…</a:t>
            </a:r>
          </a:p>
        </p:txBody>
      </p:sp>
      <p:pic>
        <p:nvPicPr>
          <p:cNvPr id="13" name="Picture 6" descr="11014062-c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119" y="708120"/>
            <a:ext cx="4495800" cy="228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00133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034352"/>
            <a:ext cx="4539129" cy="176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119" y="4800600"/>
            <a:ext cx="4495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phu-xanh-doi-troc-vung-bien-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nuoct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800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7"/>
          <p:cNvSpPr>
            <a:spLocks noChangeArrowheads="1"/>
          </p:cNvSpPr>
          <p:nvPr/>
        </p:nvSpPr>
        <p:spPr bwMode="auto">
          <a:xfrm>
            <a:off x="5105400" y="228600"/>
            <a:ext cx="3886200" cy="2667000"/>
          </a:xfrm>
          <a:prstGeom prst="cloudCallout">
            <a:avLst>
              <a:gd name="adj1" fmla="val -56167"/>
              <a:gd name="adj2" fmla="val 71190"/>
            </a:avLst>
          </a:prstGeom>
          <a:solidFill>
            <a:schemeClr val="accent1"/>
          </a:solidFill>
          <a:ln w="9525">
            <a:solidFill>
              <a:srgbClr val="99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FF0000"/>
                </a:solidFill>
              </a:rPr>
              <a:t>Vùng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đã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có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những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biện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pháp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gì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để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khắc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phục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thiên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tai?</a:t>
            </a:r>
          </a:p>
        </p:txBody>
      </p:sp>
      <p:pic>
        <p:nvPicPr>
          <p:cNvPr id="19" name="Picture 6" descr="dap-tam-hiep-trung-quoc-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05200"/>
            <a:ext cx="4343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0" y="3048000"/>
            <a:ext cx="4800600" cy="457200"/>
          </a:xfrm>
          <a:prstGeom prst="rect">
            <a:avLst/>
          </a:prstGeom>
          <a:solidFill>
            <a:srgbClr val="D6EC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 smtClean="0">
                <a:solidFill>
                  <a:srgbClr val="0000FF"/>
                </a:solidFill>
              </a:rPr>
              <a:t>Trồng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rừng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phòng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hộ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ở Phan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thiết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D6EC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00FF"/>
                </a:solidFill>
              </a:rPr>
              <a:t>                          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Làm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thủy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lợi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,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xây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dựng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hồ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chứa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nước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358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 animBg="1"/>
      <p:bldP spid="11" grpId="0"/>
      <p:bldP spid="18" grpId="0" animBg="1"/>
      <p:bldP spid="20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AutoShape 7"/>
          <p:cNvSpPr>
            <a:spLocks noChangeArrowheads="1"/>
          </p:cNvSpPr>
          <p:nvPr/>
        </p:nvSpPr>
        <p:spPr bwMode="auto">
          <a:xfrm>
            <a:off x="152400" y="152400"/>
            <a:ext cx="5029200" cy="4572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000099"/>
                </a:solidFill>
              </a:rPr>
              <a:t>IV.Tình</a:t>
            </a:r>
            <a:r>
              <a:rPr lang="en-US" altLang="en-US" sz="28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0099"/>
                </a:solidFill>
              </a:rPr>
              <a:t>hình</a:t>
            </a:r>
            <a:r>
              <a:rPr lang="en-US" altLang="en-US" sz="28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0099"/>
                </a:solidFill>
              </a:rPr>
              <a:t>phát</a:t>
            </a:r>
            <a:r>
              <a:rPr lang="en-US" altLang="en-US" sz="28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0099"/>
                </a:solidFill>
              </a:rPr>
              <a:t>triển</a:t>
            </a:r>
            <a:r>
              <a:rPr lang="en-US" altLang="en-US" sz="28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0099"/>
                </a:solidFill>
              </a:rPr>
              <a:t>kinh</a:t>
            </a:r>
            <a:r>
              <a:rPr lang="en-US" altLang="en-US" sz="28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0099"/>
                </a:solidFill>
              </a:rPr>
              <a:t>tế</a:t>
            </a:r>
            <a:endParaRPr lang="en-US" altLang="en-US" sz="2800" b="1" dirty="0" smtClean="0">
              <a:solidFill>
                <a:srgbClr val="000099"/>
              </a:solidFill>
            </a:endParaRP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228600" y="745580"/>
            <a:ext cx="2743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0066"/>
                </a:solidFill>
              </a:rPr>
              <a:t>2</a:t>
            </a:r>
            <a:r>
              <a:rPr lang="en-US" altLang="en-US" sz="2800" b="1" dirty="0" smtClean="0">
                <a:solidFill>
                  <a:srgbClr val="FF0066"/>
                </a:solidFill>
              </a:rPr>
              <a:t>. </a:t>
            </a:r>
            <a:r>
              <a:rPr lang="en-US" altLang="en-US" sz="2800" b="1" dirty="0" err="1" smtClean="0">
                <a:solidFill>
                  <a:srgbClr val="FF0066"/>
                </a:solidFill>
              </a:rPr>
              <a:t>Công</a:t>
            </a:r>
            <a:r>
              <a:rPr lang="en-US" altLang="en-US" sz="28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66"/>
                </a:solidFill>
              </a:rPr>
              <a:t>nghiệp</a:t>
            </a:r>
            <a:r>
              <a:rPr lang="en-US" altLang="en-US" sz="2800" b="1" dirty="0" smtClean="0">
                <a:solidFill>
                  <a:srgbClr val="FF0066"/>
                </a:solidFill>
              </a:rPr>
              <a:t>:</a:t>
            </a:r>
          </a:p>
        </p:txBody>
      </p:sp>
      <p:sp>
        <p:nvSpPr>
          <p:cNvPr id="15446" name="Text Box 86"/>
          <p:cNvSpPr txBox="1">
            <a:spLocks noChangeArrowheads="1"/>
          </p:cNvSpPr>
          <p:nvPr/>
        </p:nvSpPr>
        <p:spPr bwMode="auto">
          <a:xfrm>
            <a:off x="536812" y="1447800"/>
            <a:ext cx="8153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6600FF"/>
                </a:solidFill>
              </a:rPr>
              <a:t>*</a:t>
            </a:r>
            <a:r>
              <a:rPr lang="en-US" altLang="en-US" sz="2800" b="1" dirty="0" err="1" smtClean="0">
                <a:solidFill>
                  <a:srgbClr val="6600FF"/>
                </a:solidFill>
              </a:rPr>
              <a:t>Bảng</a:t>
            </a:r>
            <a:r>
              <a:rPr lang="en-US" altLang="en-US" sz="2800" b="1" dirty="0" smtClean="0">
                <a:solidFill>
                  <a:srgbClr val="6600FF"/>
                </a:solidFill>
              </a:rPr>
              <a:t> 26.2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Gía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trị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SXCN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vùng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DHNTB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và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cả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nước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,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thời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kì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1995-2002(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nghìn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tỉ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đồng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)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5462" name="Text Box 102"/>
          <p:cNvSpPr txBox="1">
            <a:spLocks noChangeArrowheads="1"/>
          </p:cNvSpPr>
          <p:nvPr/>
        </p:nvSpPr>
        <p:spPr bwMode="auto">
          <a:xfrm>
            <a:off x="228600" y="5219179"/>
            <a:ext cx="89154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 smtClean="0">
                <a:solidFill>
                  <a:srgbClr val="003300"/>
                </a:solidFill>
              </a:rPr>
              <a:t>-</a:t>
            </a:r>
            <a:r>
              <a:rPr lang="en-US" altLang="en-US" sz="2600" b="1" dirty="0" err="1" smtClean="0">
                <a:solidFill>
                  <a:srgbClr val="003300"/>
                </a:solidFill>
              </a:rPr>
              <a:t>Giá</a:t>
            </a:r>
            <a:r>
              <a:rPr lang="en-US" altLang="en-US" sz="26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003300"/>
                </a:solidFill>
              </a:rPr>
              <a:t>trị</a:t>
            </a:r>
            <a:r>
              <a:rPr lang="en-US" altLang="en-US" sz="2600" b="1" dirty="0" smtClean="0">
                <a:solidFill>
                  <a:srgbClr val="003300"/>
                </a:solidFill>
              </a:rPr>
              <a:t> SXCN </a:t>
            </a:r>
            <a:r>
              <a:rPr lang="en-US" altLang="en-US" sz="2600" b="1" dirty="0" err="1" smtClean="0">
                <a:solidFill>
                  <a:srgbClr val="003300"/>
                </a:solidFill>
              </a:rPr>
              <a:t>của</a:t>
            </a:r>
            <a:r>
              <a:rPr lang="en-US" altLang="en-US" sz="26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003300"/>
                </a:solidFill>
              </a:rPr>
              <a:t>vùng</a:t>
            </a:r>
            <a:r>
              <a:rPr lang="en-US" altLang="en-US" sz="2600" b="1" dirty="0" smtClean="0">
                <a:solidFill>
                  <a:srgbClr val="003300"/>
                </a:solidFill>
              </a:rPr>
              <a:t> DHNTB </a:t>
            </a:r>
            <a:r>
              <a:rPr lang="en-US" altLang="en-US" sz="2600" b="1" dirty="0" err="1" smtClean="0">
                <a:solidFill>
                  <a:srgbClr val="003300"/>
                </a:solidFill>
              </a:rPr>
              <a:t>tăng</a:t>
            </a:r>
            <a:r>
              <a:rPr lang="en-US" altLang="en-US" sz="26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003300"/>
                </a:solidFill>
              </a:rPr>
              <a:t>nhanh</a:t>
            </a:r>
            <a:r>
              <a:rPr lang="en-US" altLang="en-US" sz="26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003300"/>
                </a:solidFill>
              </a:rPr>
              <a:t>từ</a:t>
            </a:r>
            <a:r>
              <a:rPr lang="en-US" altLang="en-US" sz="2600" b="1" dirty="0" smtClean="0">
                <a:solidFill>
                  <a:srgbClr val="003300"/>
                </a:solidFill>
              </a:rPr>
              <a:t> 1995 – 2002 ,</a:t>
            </a:r>
            <a:r>
              <a:rPr lang="en-US" altLang="en-US" sz="2600" b="1" dirty="0" err="1" smtClean="0">
                <a:solidFill>
                  <a:srgbClr val="003300"/>
                </a:solidFill>
              </a:rPr>
              <a:t>tăng</a:t>
            </a:r>
            <a:r>
              <a:rPr lang="en-US" altLang="en-US" sz="26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003300"/>
                </a:solidFill>
              </a:rPr>
              <a:t>gấp</a:t>
            </a:r>
            <a:r>
              <a:rPr lang="en-US" altLang="en-US" sz="26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003300"/>
                </a:solidFill>
              </a:rPr>
              <a:t>hơn</a:t>
            </a:r>
            <a:r>
              <a:rPr lang="en-US" altLang="en-US" sz="2600" b="1" dirty="0" smtClean="0">
                <a:solidFill>
                  <a:srgbClr val="003300"/>
                </a:solidFill>
              </a:rPr>
              <a:t> 2,5 </a:t>
            </a:r>
            <a:r>
              <a:rPr lang="en-US" altLang="en-US" sz="2600" b="1" dirty="0" err="1" smtClean="0">
                <a:solidFill>
                  <a:srgbClr val="003300"/>
                </a:solidFill>
              </a:rPr>
              <a:t>lần</a:t>
            </a:r>
            <a:r>
              <a:rPr lang="en-US" altLang="en-US" sz="2600" b="1" dirty="0" smtClean="0">
                <a:solidFill>
                  <a:srgbClr val="003300"/>
                </a:solidFill>
              </a:rPr>
              <a:t>, </a:t>
            </a:r>
            <a:r>
              <a:rPr lang="en-US" altLang="en-US" sz="2600" b="1" dirty="0" err="1" smtClean="0">
                <a:solidFill>
                  <a:srgbClr val="003300"/>
                </a:solidFill>
              </a:rPr>
              <a:t>tương</a:t>
            </a:r>
            <a:r>
              <a:rPr lang="en-US" altLang="en-US" sz="26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003300"/>
                </a:solidFill>
              </a:rPr>
              <a:t>đương</a:t>
            </a:r>
            <a:r>
              <a:rPr lang="en-US" altLang="en-US" sz="26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003300"/>
                </a:solidFill>
              </a:rPr>
              <a:t>mức</a:t>
            </a:r>
            <a:r>
              <a:rPr lang="en-US" altLang="en-US" sz="26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003300"/>
                </a:solidFill>
              </a:rPr>
              <a:t>tăng</a:t>
            </a:r>
            <a:r>
              <a:rPr lang="en-US" altLang="en-US" sz="26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003300"/>
                </a:solidFill>
              </a:rPr>
              <a:t>của</a:t>
            </a:r>
            <a:r>
              <a:rPr lang="en-US" altLang="en-US" sz="26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003300"/>
                </a:solidFill>
              </a:rPr>
              <a:t>cả</a:t>
            </a:r>
            <a:r>
              <a:rPr lang="en-US" altLang="en-US" sz="26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003300"/>
                </a:solidFill>
              </a:rPr>
              <a:t>nước</a:t>
            </a:r>
            <a:r>
              <a:rPr lang="en-US" altLang="en-US" sz="2600" b="1" dirty="0" smtClean="0">
                <a:solidFill>
                  <a:srgbClr val="003300"/>
                </a:solidFill>
              </a:rPr>
              <a:t>.</a:t>
            </a:r>
            <a:r>
              <a:rPr lang="en-US" altLang="en-US" sz="2600" b="1" dirty="0" smtClean="0">
                <a:solidFill>
                  <a:srgbClr val="FF0000"/>
                </a:solidFill>
              </a:rPr>
              <a:t>      </a:t>
            </a:r>
            <a:r>
              <a:rPr lang="en-US" altLang="en-US" sz="2400" b="1" dirty="0" smtClean="0">
                <a:solidFill>
                  <a:srgbClr val="003300"/>
                </a:solidFill>
              </a:rPr>
              <a:t>-</a:t>
            </a:r>
            <a:r>
              <a:rPr lang="en-US" altLang="en-US" sz="2400" b="1" dirty="0" err="1" smtClean="0">
                <a:solidFill>
                  <a:srgbClr val="003300"/>
                </a:solidFill>
              </a:rPr>
              <a:t>Giá</a:t>
            </a:r>
            <a:r>
              <a:rPr lang="en-US" altLang="en-US" sz="24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3300"/>
                </a:solidFill>
              </a:rPr>
              <a:t>trị</a:t>
            </a:r>
            <a:r>
              <a:rPr lang="en-US" altLang="en-US" sz="2400" b="1" dirty="0" smtClean="0">
                <a:solidFill>
                  <a:srgbClr val="003300"/>
                </a:solidFill>
              </a:rPr>
              <a:t> SXCN </a:t>
            </a:r>
            <a:r>
              <a:rPr lang="en-US" altLang="en-US" sz="2400" b="1" dirty="0" err="1" smtClean="0">
                <a:solidFill>
                  <a:srgbClr val="003300"/>
                </a:solidFill>
              </a:rPr>
              <a:t>của</a:t>
            </a:r>
            <a:r>
              <a:rPr lang="en-US" altLang="en-US" sz="24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3300"/>
                </a:solidFill>
              </a:rPr>
              <a:t>vùng</a:t>
            </a:r>
            <a:r>
              <a:rPr lang="en-US" altLang="en-US" sz="2400" b="1" dirty="0" smtClean="0">
                <a:solidFill>
                  <a:srgbClr val="003300"/>
                </a:solidFill>
              </a:rPr>
              <a:t> DHNTB  </a:t>
            </a:r>
            <a:r>
              <a:rPr lang="en-US" altLang="en-US" sz="2400" b="1" dirty="0" err="1" smtClean="0">
                <a:solidFill>
                  <a:srgbClr val="003300"/>
                </a:solidFill>
              </a:rPr>
              <a:t>chiếm</a:t>
            </a:r>
            <a:r>
              <a:rPr lang="en-US" altLang="en-US" sz="24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3300"/>
                </a:solidFill>
              </a:rPr>
              <a:t>tỉ</a:t>
            </a:r>
            <a:r>
              <a:rPr lang="en-US" altLang="en-US" sz="24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3300"/>
                </a:solidFill>
              </a:rPr>
              <a:t>trọng</a:t>
            </a:r>
            <a:r>
              <a:rPr lang="en-US" altLang="en-US" sz="24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3300"/>
                </a:solidFill>
              </a:rPr>
              <a:t>nhỏ</a:t>
            </a:r>
            <a:r>
              <a:rPr lang="en-US" altLang="en-US" sz="2400" b="1" dirty="0" smtClean="0">
                <a:solidFill>
                  <a:srgbClr val="003300"/>
                </a:solidFill>
              </a:rPr>
              <a:t> so </a:t>
            </a:r>
            <a:r>
              <a:rPr lang="en-US" altLang="en-US" sz="2400" b="1" dirty="0" err="1" smtClean="0">
                <a:solidFill>
                  <a:srgbClr val="003300"/>
                </a:solidFill>
              </a:rPr>
              <a:t>với</a:t>
            </a:r>
            <a:r>
              <a:rPr lang="en-US" altLang="en-US" sz="24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3300"/>
                </a:solidFill>
              </a:rPr>
              <a:t>cả</a:t>
            </a:r>
            <a:r>
              <a:rPr lang="en-US" altLang="en-US" sz="24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3300"/>
                </a:solidFill>
              </a:rPr>
              <a:t>nước</a:t>
            </a:r>
            <a:r>
              <a:rPr lang="en-US" altLang="en-US" sz="2400" b="1" dirty="0" smtClean="0">
                <a:solidFill>
                  <a:srgbClr val="003300"/>
                </a:solidFill>
              </a:rPr>
              <a:t>, </a:t>
            </a:r>
            <a:r>
              <a:rPr lang="en-US" altLang="en-US" sz="2400" b="1" dirty="0" err="1" smtClean="0">
                <a:solidFill>
                  <a:srgbClr val="003300"/>
                </a:solidFill>
              </a:rPr>
              <a:t>chỉ</a:t>
            </a:r>
            <a:r>
              <a:rPr lang="en-US" altLang="en-US" sz="24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3300"/>
                </a:solidFill>
              </a:rPr>
              <a:t>chiếm</a:t>
            </a:r>
            <a:r>
              <a:rPr lang="en-US" altLang="en-US" sz="2400" b="1" dirty="0" smtClean="0">
                <a:solidFill>
                  <a:srgbClr val="003300"/>
                </a:solidFill>
              </a:rPr>
              <a:t> 5,6% </a:t>
            </a:r>
            <a:r>
              <a:rPr lang="en-US" altLang="en-US" sz="2400" b="1" dirty="0" err="1" smtClean="0">
                <a:solidFill>
                  <a:srgbClr val="003300"/>
                </a:solidFill>
              </a:rPr>
              <a:t>năm</a:t>
            </a:r>
            <a:r>
              <a:rPr lang="en-US" altLang="en-US" sz="2400" b="1" dirty="0" smtClean="0">
                <a:solidFill>
                  <a:srgbClr val="003300"/>
                </a:solidFill>
              </a:rPr>
              <a:t> 2002.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5375028"/>
            <a:ext cx="7696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- </a:t>
            </a:r>
            <a:r>
              <a:rPr lang="en-US" altLang="en-US" sz="2800" b="1" dirty="0" err="1">
                <a:solidFill>
                  <a:srgbClr val="FF0000"/>
                </a:solidFill>
              </a:rPr>
              <a:t>Nhận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xét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sự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tăng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trưởng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giá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trị</a:t>
            </a:r>
            <a:r>
              <a:rPr lang="en-US" altLang="en-US" sz="2800" b="1" dirty="0">
                <a:solidFill>
                  <a:srgbClr val="FF0000"/>
                </a:solidFill>
              </a:rPr>
              <a:t> SXCN </a:t>
            </a:r>
            <a:r>
              <a:rPr lang="en-US" altLang="en-US" sz="2800" b="1" dirty="0" err="1">
                <a:solidFill>
                  <a:srgbClr val="FF0000"/>
                </a:solidFill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vùng</a:t>
            </a:r>
            <a:r>
              <a:rPr lang="en-US" altLang="en-US" sz="2800" b="1" dirty="0">
                <a:solidFill>
                  <a:srgbClr val="FF0000"/>
                </a:solidFill>
              </a:rPr>
              <a:t> DHNTB so </a:t>
            </a:r>
            <a:r>
              <a:rPr lang="en-US" altLang="en-US" sz="2800" b="1" dirty="0" err="1">
                <a:solidFill>
                  <a:srgbClr val="FF0000"/>
                </a:solidFill>
              </a:rPr>
              <a:t>với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cả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nước</a:t>
            </a:r>
            <a:r>
              <a:rPr lang="en-US" altLang="en-US" sz="2800" b="1" dirty="0">
                <a:solidFill>
                  <a:srgbClr val="FF0000"/>
                </a:solidFill>
              </a:rPr>
              <a:t> ?</a:t>
            </a:r>
          </a:p>
        </p:txBody>
      </p:sp>
      <p:graphicFrame>
        <p:nvGraphicFramePr>
          <p:cNvPr id="21" name="Group 13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58188200"/>
              </p:ext>
            </p:extLst>
          </p:nvPr>
        </p:nvGraphicFramePr>
        <p:xfrm>
          <a:off x="536813" y="2393950"/>
          <a:ext cx="7997586" cy="2663825"/>
        </p:xfrm>
        <a:graphic>
          <a:graphicData uri="http://schemas.openxmlformats.org/drawingml/2006/table">
            <a:tbl>
              <a:tblPr/>
              <a:tblGrid>
                <a:gridCol w="2490701"/>
                <a:gridCol w="1834917"/>
                <a:gridCol w="1918224"/>
                <a:gridCol w="1753744"/>
              </a:tblGrid>
              <a:tr h="9939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</a:t>
                      </a:r>
                      <a:r>
                        <a:rPr kumimoji="0" lang="en-US" alt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kumimoji="0" lang="en-US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Vùng</a:t>
                      </a:r>
                      <a:endParaRPr kumimoji="0" lang="en-US" alt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1995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2002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39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Duyên hải NTB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10,8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14,7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0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 nước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103,4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198,3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261,1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295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4540155" y="1"/>
            <a:ext cx="4724400" cy="6858000"/>
            <a:chOff x="3216" y="288"/>
            <a:chExt cx="2448" cy="3900"/>
          </a:xfrm>
        </p:grpSpPr>
        <p:pic>
          <p:nvPicPr>
            <p:cNvPr id="17413" name="Picture 5" descr="dl9tr096h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288"/>
              <a:ext cx="2352" cy="3744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14" name="Text Box 6"/>
            <p:cNvSpPr txBox="1">
              <a:spLocks noChangeArrowheads="1"/>
            </p:cNvSpPr>
            <p:nvPr/>
          </p:nvSpPr>
          <p:spPr bwMode="auto">
            <a:xfrm>
              <a:off x="3216" y="3994"/>
              <a:ext cx="244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1400" b="1">
                  <a:solidFill>
                    <a:srgbClr val="0000FF"/>
                  </a:solidFill>
                </a:rPr>
                <a:t>Lược đồ kinh tế vùng Duyên hải Nam Trung Bộ</a:t>
              </a:r>
            </a:p>
          </p:txBody>
        </p:sp>
      </p:grpSp>
      <p:sp>
        <p:nvSpPr>
          <p:cNvPr id="17418" name="AutoShape 10"/>
          <p:cNvSpPr>
            <a:spLocks noChangeArrowheads="1"/>
          </p:cNvSpPr>
          <p:nvPr/>
        </p:nvSpPr>
        <p:spPr bwMode="auto">
          <a:xfrm>
            <a:off x="152400" y="1066800"/>
            <a:ext cx="4038600" cy="2819400"/>
          </a:xfrm>
          <a:prstGeom prst="cloudCallout">
            <a:avLst>
              <a:gd name="adj1" fmla="val 81759"/>
              <a:gd name="adj2" fmla="val 76181"/>
            </a:avLst>
          </a:prstGeom>
          <a:solidFill>
            <a:schemeClr val="accent1"/>
          </a:solidFill>
          <a:ln w="9525">
            <a:solidFill>
              <a:srgbClr val="99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b="1">
                <a:solidFill>
                  <a:srgbClr val="FF0000"/>
                </a:solidFill>
              </a:rPr>
              <a:t>Dựa vào lược đồ cho biết vùng có những ngành công nghiệp nào?</a:t>
            </a:r>
          </a:p>
        </p:txBody>
      </p:sp>
      <p:pic>
        <p:nvPicPr>
          <p:cNvPr id="17419" name="Picture 11" descr="20120131DungQu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5" y="-65962"/>
            <a:ext cx="4495800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Công nghiệp điện tử, cơ khí, lắp rá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1841"/>
            <a:ext cx="4495800" cy="356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1" name="Picture 13" descr="s7-54130805chebienTHS251111_70c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495800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Công nghiệp chế biến nông sản thực phẩ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17" y="3276600"/>
            <a:ext cx="44958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03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10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10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8" grpId="0" animBg="1"/>
      <p:bldP spid="174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reeform 2"/>
          <p:cNvSpPr>
            <a:spLocks/>
          </p:cNvSpPr>
          <p:nvPr/>
        </p:nvSpPr>
        <p:spPr bwMode="auto">
          <a:xfrm>
            <a:off x="6629400" y="1143000"/>
            <a:ext cx="568325" cy="314325"/>
          </a:xfrm>
          <a:custGeom>
            <a:avLst/>
            <a:gdLst>
              <a:gd name="T0" fmla="*/ 308 w 358"/>
              <a:gd name="T1" fmla="*/ 16 h 198"/>
              <a:gd name="T2" fmla="*/ 36 w 358"/>
              <a:gd name="T3" fmla="*/ 20 h 198"/>
              <a:gd name="T4" fmla="*/ 92 w 358"/>
              <a:gd name="T5" fmla="*/ 136 h 198"/>
              <a:gd name="T6" fmla="*/ 156 w 358"/>
              <a:gd name="T7" fmla="*/ 176 h 198"/>
              <a:gd name="T8" fmla="*/ 248 w 358"/>
              <a:gd name="T9" fmla="*/ 192 h 198"/>
              <a:gd name="T10" fmla="*/ 316 w 358"/>
              <a:gd name="T11" fmla="*/ 140 h 198"/>
              <a:gd name="T12" fmla="*/ 336 w 358"/>
              <a:gd name="T13" fmla="*/ 68 h 198"/>
              <a:gd name="T14" fmla="*/ 308 w 358"/>
              <a:gd name="T15" fmla="*/ 16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8" h="198">
                <a:moveTo>
                  <a:pt x="308" y="16"/>
                </a:moveTo>
                <a:cubicBezTo>
                  <a:pt x="258" y="8"/>
                  <a:pt x="72" y="0"/>
                  <a:pt x="36" y="20"/>
                </a:cubicBezTo>
                <a:cubicBezTo>
                  <a:pt x="0" y="40"/>
                  <a:pt x="72" y="110"/>
                  <a:pt x="92" y="136"/>
                </a:cubicBezTo>
                <a:cubicBezTo>
                  <a:pt x="112" y="162"/>
                  <a:pt x="130" y="167"/>
                  <a:pt x="156" y="176"/>
                </a:cubicBezTo>
                <a:cubicBezTo>
                  <a:pt x="182" y="185"/>
                  <a:pt x="221" y="198"/>
                  <a:pt x="248" y="192"/>
                </a:cubicBezTo>
                <a:cubicBezTo>
                  <a:pt x="275" y="186"/>
                  <a:pt x="301" y="161"/>
                  <a:pt x="316" y="140"/>
                </a:cubicBezTo>
                <a:cubicBezTo>
                  <a:pt x="331" y="119"/>
                  <a:pt x="337" y="89"/>
                  <a:pt x="336" y="68"/>
                </a:cubicBezTo>
                <a:cubicBezTo>
                  <a:pt x="335" y="47"/>
                  <a:pt x="358" y="24"/>
                  <a:pt x="308" y="16"/>
                </a:cubicBezTo>
                <a:close/>
              </a:path>
            </a:pathLst>
          </a:custGeom>
          <a:solidFill>
            <a:srgbClr val="CC66FF"/>
          </a:solidFill>
          <a:ln w="9525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8131" name="Freeform 3"/>
          <p:cNvSpPr>
            <a:spLocks/>
          </p:cNvSpPr>
          <p:nvPr/>
        </p:nvSpPr>
        <p:spPr bwMode="auto">
          <a:xfrm>
            <a:off x="8956675" y="1143000"/>
            <a:ext cx="187325" cy="530225"/>
          </a:xfrm>
          <a:custGeom>
            <a:avLst/>
            <a:gdLst>
              <a:gd name="T0" fmla="*/ 46 w 118"/>
              <a:gd name="T1" fmla="*/ 9 h 334"/>
              <a:gd name="T2" fmla="*/ 2 w 118"/>
              <a:gd name="T3" fmla="*/ 105 h 334"/>
              <a:gd name="T4" fmla="*/ 34 w 118"/>
              <a:gd name="T5" fmla="*/ 221 h 334"/>
              <a:gd name="T6" fmla="*/ 106 w 118"/>
              <a:gd name="T7" fmla="*/ 325 h 334"/>
              <a:gd name="T8" fmla="*/ 106 w 118"/>
              <a:gd name="T9" fmla="*/ 169 h 334"/>
              <a:gd name="T10" fmla="*/ 102 w 118"/>
              <a:gd name="T11" fmla="*/ 53 h 334"/>
              <a:gd name="T12" fmla="*/ 46 w 118"/>
              <a:gd name="T13" fmla="*/ 9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8" h="334">
                <a:moveTo>
                  <a:pt x="46" y="9"/>
                </a:moveTo>
                <a:cubicBezTo>
                  <a:pt x="29" y="18"/>
                  <a:pt x="4" y="70"/>
                  <a:pt x="2" y="105"/>
                </a:cubicBezTo>
                <a:cubicBezTo>
                  <a:pt x="0" y="140"/>
                  <a:pt x="17" y="184"/>
                  <a:pt x="34" y="221"/>
                </a:cubicBezTo>
                <a:cubicBezTo>
                  <a:pt x="51" y="258"/>
                  <a:pt x="94" y="334"/>
                  <a:pt x="106" y="325"/>
                </a:cubicBezTo>
                <a:cubicBezTo>
                  <a:pt x="118" y="316"/>
                  <a:pt x="107" y="214"/>
                  <a:pt x="106" y="169"/>
                </a:cubicBezTo>
                <a:cubicBezTo>
                  <a:pt x="105" y="124"/>
                  <a:pt x="112" y="80"/>
                  <a:pt x="102" y="53"/>
                </a:cubicBezTo>
                <a:cubicBezTo>
                  <a:pt x="92" y="26"/>
                  <a:pt x="61" y="0"/>
                  <a:pt x="46" y="9"/>
                </a:cubicBezTo>
                <a:close/>
              </a:path>
            </a:pathLst>
          </a:custGeom>
          <a:solidFill>
            <a:srgbClr val="CC66FF"/>
          </a:solidFill>
          <a:ln w="9525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8132" name="Freeform 4"/>
          <p:cNvSpPr>
            <a:spLocks/>
          </p:cNvSpPr>
          <p:nvPr/>
        </p:nvSpPr>
        <p:spPr bwMode="auto">
          <a:xfrm>
            <a:off x="6746875" y="4772025"/>
            <a:ext cx="314325" cy="338138"/>
          </a:xfrm>
          <a:custGeom>
            <a:avLst/>
            <a:gdLst>
              <a:gd name="T0" fmla="*/ 186 w 198"/>
              <a:gd name="T1" fmla="*/ 6 h 213"/>
              <a:gd name="T2" fmla="*/ 190 w 198"/>
              <a:gd name="T3" fmla="*/ 58 h 213"/>
              <a:gd name="T4" fmla="*/ 158 w 198"/>
              <a:gd name="T5" fmla="*/ 150 h 213"/>
              <a:gd name="T6" fmla="*/ 22 w 198"/>
              <a:gd name="T7" fmla="*/ 210 h 213"/>
              <a:gd name="T8" fmla="*/ 26 w 198"/>
              <a:gd name="T9" fmla="*/ 134 h 213"/>
              <a:gd name="T10" fmla="*/ 118 w 198"/>
              <a:gd name="T11" fmla="*/ 22 h 213"/>
              <a:gd name="T12" fmla="*/ 186 w 198"/>
              <a:gd name="T13" fmla="*/ 6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8" h="213">
                <a:moveTo>
                  <a:pt x="186" y="6"/>
                </a:moveTo>
                <a:cubicBezTo>
                  <a:pt x="198" y="12"/>
                  <a:pt x="195" y="34"/>
                  <a:pt x="190" y="58"/>
                </a:cubicBezTo>
                <a:cubicBezTo>
                  <a:pt x="185" y="82"/>
                  <a:pt x="186" y="125"/>
                  <a:pt x="158" y="150"/>
                </a:cubicBezTo>
                <a:cubicBezTo>
                  <a:pt x="130" y="175"/>
                  <a:pt x="44" y="213"/>
                  <a:pt x="22" y="210"/>
                </a:cubicBezTo>
                <a:cubicBezTo>
                  <a:pt x="0" y="207"/>
                  <a:pt x="10" y="165"/>
                  <a:pt x="26" y="134"/>
                </a:cubicBezTo>
                <a:cubicBezTo>
                  <a:pt x="42" y="103"/>
                  <a:pt x="91" y="43"/>
                  <a:pt x="118" y="22"/>
                </a:cubicBezTo>
                <a:cubicBezTo>
                  <a:pt x="145" y="1"/>
                  <a:pt x="175" y="0"/>
                  <a:pt x="186" y="6"/>
                </a:cubicBezTo>
                <a:close/>
              </a:path>
            </a:pathLst>
          </a:custGeom>
          <a:solidFill>
            <a:srgbClr val="CC66FF"/>
          </a:solidFill>
          <a:ln w="9525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8133" name="Freeform 5"/>
          <p:cNvSpPr>
            <a:spLocks/>
          </p:cNvSpPr>
          <p:nvPr/>
        </p:nvSpPr>
        <p:spPr bwMode="auto">
          <a:xfrm>
            <a:off x="5715000" y="4800600"/>
            <a:ext cx="1731963" cy="790575"/>
          </a:xfrm>
          <a:custGeom>
            <a:avLst/>
            <a:gdLst>
              <a:gd name="T0" fmla="*/ 536 w 1091"/>
              <a:gd name="T1" fmla="*/ 483 h 498"/>
              <a:gd name="T2" fmla="*/ 52 w 1091"/>
              <a:gd name="T3" fmla="*/ 487 h 498"/>
              <a:gd name="T4" fmla="*/ 224 w 1091"/>
              <a:gd name="T5" fmla="*/ 431 h 498"/>
              <a:gd name="T6" fmla="*/ 496 w 1091"/>
              <a:gd name="T7" fmla="*/ 335 h 498"/>
              <a:gd name="T8" fmla="*/ 636 w 1091"/>
              <a:gd name="T9" fmla="*/ 251 h 498"/>
              <a:gd name="T10" fmla="*/ 1016 w 1091"/>
              <a:gd name="T11" fmla="*/ 11 h 498"/>
              <a:gd name="T12" fmla="*/ 1084 w 1091"/>
              <a:gd name="T13" fmla="*/ 183 h 498"/>
              <a:gd name="T14" fmla="*/ 988 w 1091"/>
              <a:gd name="T15" fmla="*/ 295 h 498"/>
              <a:gd name="T16" fmla="*/ 900 w 1091"/>
              <a:gd name="T17" fmla="*/ 307 h 498"/>
              <a:gd name="T18" fmla="*/ 920 w 1091"/>
              <a:gd name="T19" fmla="*/ 211 h 498"/>
              <a:gd name="T20" fmla="*/ 920 w 1091"/>
              <a:gd name="T21" fmla="*/ 175 h 498"/>
              <a:gd name="T22" fmla="*/ 876 w 1091"/>
              <a:gd name="T23" fmla="*/ 203 h 498"/>
              <a:gd name="T24" fmla="*/ 796 w 1091"/>
              <a:gd name="T25" fmla="*/ 315 h 498"/>
              <a:gd name="T26" fmla="*/ 680 w 1091"/>
              <a:gd name="T27" fmla="*/ 407 h 498"/>
              <a:gd name="T28" fmla="*/ 536 w 1091"/>
              <a:gd name="T29" fmla="*/ 483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091" h="498">
                <a:moveTo>
                  <a:pt x="536" y="483"/>
                </a:moveTo>
                <a:cubicBezTo>
                  <a:pt x="432" y="498"/>
                  <a:pt x="104" y="496"/>
                  <a:pt x="52" y="487"/>
                </a:cubicBezTo>
                <a:cubicBezTo>
                  <a:pt x="0" y="478"/>
                  <a:pt x="150" y="456"/>
                  <a:pt x="224" y="431"/>
                </a:cubicBezTo>
                <a:cubicBezTo>
                  <a:pt x="298" y="406"/>
                  <a:pt x="427" y="365"/>
                  <a:pt x="496" y="335"/>
                </a:cubicBezTo>
                <a:cubicBezTo>
                  <a:pt x="565" y="305"/>
                  <a:pt x="550" y="305"/>
                  <a:pt x="636" y="251"/>
                </a:cubicBezTo>
                <a:cubicBezTo>
                  <a:pt x="722" y="197"/>
                  <a:pt x="941" y="22"/>
                  <a:pt x="1016" y="11"/>
                </a:cubicBezTo>
                <a:cubicBezTo>
                  <a:pt x="1091" y="0"/>
                  <a:pt x="1089" y="136"/>
                  <a:pt x="1084" y="183"/>
                </a:cubicBezTo>
                <a:cubicBezTo>
                  <a:pt x="1079" y="230"/>
                  <a:pt x="1019" y="274"/>
                  <a:pt x="988" y="295"/>
                </a:cubicBezTo>
                <a:cubicBezTo>
                  <a:pt x="957" y="316"/>
                  <a:pt x="911" y="321"/>
                  <a:pt x="900" y="307"/>
                </a:cubicBezTo>
                <a:cubicBezTo>
                  <a:pt x="889" y="293"/>
                  <a:pt x="917" y="233"/>
                  <a:pt x="920" y="211"/>
                </a:cubicBezTo>
                <a:cubicBezTo>
                  <a:pt x="923" y="189"/>
                  <a:pt x="927" y="176"/>
                  <a:pt x="920" y="175"/>
                </a:cubicBezTo>
                <a:cubicBezTo>
                  <a:pt x="913" y="174"/>
                  <a:pt x="897" y="180"/>
                  <a:pt x="876" y="203"/>
                </a:cubicBezTo>
                <a:cubicBezTo>
                  <a:pt x="855" y="226"/>
                  <a:pt x="829" y="281"/>
                  <a:pt x="796" y="315"/>
                </a:cubicBezTo>
                <a:cubicBezTo>
                  <a:pt x="763" y="349"/>
                  <a:pt x="723" y="379"/>
                  <a:pt x="680" y="407"/>
                </a:cubicBezTo>
                <a:cubicBezTo>
                  <a:pt x="637" y="435"/>
                  <a:pt x="566" y="467"/>
                  <a:pt x="536" y="483"/>
                </a:cubicBezTo>
                <a:close/>
              </a:path>
            </a:pathLst>
          </a:custGeom>
          <a:solidFill>
            <a:srgbClr val="CC66FF"/>
          </a:solidFill>
          <a:ln w="9525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8134" name="Freeform 6"/>
          <p:cNvSpPr>
            <a:spLocks/>
          </p:cNvSpPr>
          <p:nvPr/>
        </p:nvSpPr>
        <p:spPr bwMode="auto">
          <a:xfrm>
            <a:off x="6324600" y="1143000"/>
            <a:ext cx="452438" cy="544513"/>
          </a:xfrm>
          <a:custGeom>
            <a:avLst/>
            <a:gdLst>
              <a:gd name="T0" fmla="*/ 143 w 285"/>
              <a:gd name="T1" fmla="*/ 28 h 343"/>
              <a:gd name="T2" fmla="*/ 15 w 285"/>
              <a:gd name="T3" fmla="*/ 32 h 343"/>
              <a:gd name="T4" fmla="*/ 51 w 285"/>
              <a:gd name="T5" fmla="*/ 104 h 343"/>
              <a:gd name="T6" fmla="*/ 11 w 285"/>
              <a:gd name="T7" fmla="*/ 136 h 343"/>
              <a:gd name="T8" fmla="*/ 47 w 285"/>
              <a:gd name="T9" fmla="*/ 172 h 343"/>
              <a:gd name="T10" fmla="*/ 79 w 285"/>
              <a:gd name="T11" fmla="*/ 112 h 343"/>
              <a:gd name="T12" fmla="*/ 131 w 285"/>
              <a:gd name="T13" fmla="*/ 124 h 343"/>
              <a:gd name="T14" fmla="*/ 91 w 285"/>
              <a:gd name="T15" fmla="*/ 188 h 343"/>
              <a:gd name="T16" fmla="*/ 203 w 285"/>
              <a:gd name="T17" fmla="*/ 332 h 343"/>
              <a:gd name="T18" fmla="*/ 275 w 285"/>
              <a:gd name="T19" fmla="*/ 256 h 343"/>
              <a:gd name="T20" fmla="*/ 263 w 285"/>
              <a:gd name="T21" fmla="*/ 192 h 343"/>
              <a:gd name="T22" fmla="*/ 143 w 285"/>
              <a:gd name="T23" fmla="*/ 28 h 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5" h="343">
                <a:moveTo>
                  <a:pt x="143" y="28"/>
                </a:moveTo>
                <a:cubicBezTo>
                  <a:pt x="101" y="0"/>
                  <a:pt x="30" y="19"/>
                  <a:pt x="15" y="32"/>
                </a:cubicBezTo>
                <a:cubicBezTo>
                  <a:pt x="0" y="45"/>
                  <a:pt x="52" y="87"/>
                  <a:pt x="51" y="104"/>
                </a:cubicBezTo>
                <a:cubicBezTo>
                  <a:pt x="50" y="121"/>
                  <a:pt x="12" y="125"/>
                  <a:pt x="11" y="136"/>
                </a:cubicBezTo>
                <a:cubicBezTo>
                  <a:pt x="10" y="147"/>
                  <a:pt x="36" y="176"/>
                  <a:pt x="47" y="172"/>
                </a:cubicBezTo>
                <a:cubicBezTo>
                  <a:pt x="58" y="168"/>
                  <a:pt x="65" y="120"/>
                  <a:pt x="79" y="112"/>
                </a:cubicBezTo>
                <a:cubicBezTo>
                  <a:pt x="93" y="104"/>
                  <a:pt x="129" y="111"/>
                  <a:pt x="131" y="124"/>
                </a:cubicBezTo>
                <a:cubicBezTo>
                  <a:pt x="133" y="137"/>
                  <a:pt x="79" y="153"/>
                  <a:pt x="91" y="188"/>
                </a:cubicBezTo>
                <a:cubicBezTo>
                  <a:pt x="103" y="223"/>
                  <a:pt x="172" y="321"/>
                  <a:pt x="203" y="332"/>
                </a:cubicBezTo>
                <a:cubicBezTo>
                  <a:pt x="234" y="343"/>
                  <a:pt x="265" y="279"/>
                  <a:pt x="275" y="256"/>
                </a:cubicBezTo>
                <a:cubicBezTo>
                  <a:pt x="285" y="233"/>
                  <a:pt x="285" y="230"/>
                  <a:pt x="263" y="192"/>
                </a:cubicBezTo>
                <a:cubicBezTo>
                  <a:pt x="241" y="154"/>
                  <a:pt x="168" y="62"/>
                  <a:pt x="143" y="28"/>
                </a:cubicBezTo>
                <a:close/>
              </a:path>
            </a:pathLst>
          </a:cu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8135" name="Freeform 7"/>
          <p:cNvSpPr>
            <a:spLocks/>
          </p:cNvSpPr>
          <p:nvPr/>
        </p:nvSpPr>
        <p:spPr bwMode="auto">
          <a:xfrm>
            <a:off x="6810375" y="3440113"/>
            <a:ext cx="392113" cy="1092200"/>
          </a:xfrm>
          <a:custGeom>
            <a:avLst/>
            <a:gdLst>
              <a:gd name="T0" fmla="*/ 190 w 247"/>
              <a:gd name="T1" fmla="*/ 61 h 688"/>
              <a:gd name="T2" fmla="*/ 150 w 247"/>
              <a:gd name="T3" fmla="*/ 49 h 688"/>
              <a:gd name="T4" fmla="*/ 118 w 247"/>
              <a:gd name="T5" fmla="*/ 5 h 688"/>
              <a:gd name="T6" fmla="*/ 118 w 247"/>
              <a:gd name="T7" fmla="*/ 81 h 688"/>
              <a:gd name="T8" fmla="*/ 158 w 247"/>
              <a:gd name="T9" fmla="*/ 133 h 688"/>
              <a:gd name="T10" fmla="*/ 134 w 247"/>
              <a:gd name="T11" fmla="*/ 173 h 688"/>
              <a:gd name="T12" fmla="*/ 98 w 247"/>
              <a:gd name="T13" fmla="*/ 193 h 688"/>
              <a:gd name="T14" fmla="*/ 150 w 247"/>
              <a:gd name="T15" fmla="*/ 249 h 688"/>
              <a:gd name="T16" fmla="*/ 142 w 247"/>
              <a:gd name="T17" fmla="*/ 401 h 688"/>
              <a:gd name="T18" fmla="*/ 126 w 247"/>
              <a:gd name="T19" fmla="*/ 425 h 688"/>
              <a:gd name="T20" fmla="*/ 94 w 247"/>
              <a:gd name="T21" fmla="*/ 525 h 688"/>
              <a:gd name="T22" fmla="*/ 58 w 247"/>
              <a:gd name="T23" fmla="*/ 569 h 688"/>
              <a:gd name="T24" fmla="*/ 18 w 247"/>
              <a:gd name="T25" fmla="*/ 549 h 688"/>
              <a:gd name="T26" fmla="*/ 10 w 247"/>
              <a:gd name="T27" fmla="*/ 669 h 688"/>
              <a:gd name="T28" fmla="*/ 78 w 247"/>
              <a:gd name="T29" fmla="*/ 665 h 688"/>
              <a:gd name="T30" fmla="*/ 178 w 247"/>
              <a:gd name="T31" fmla="*/ 549 h 688"/>
              <a:gd name="T32" fmla="*/ 202 w 247"/>
              <a:gd name="T33" fmla="*/ 333 h 688"/>
              <a:gd name="T34" fmla="*/ 222 w 247"/>
              <a:gd name="T35" fmla="*/ 137 h 688"/>
              <a:gd name="T36" fmla="*/ 242 w 247"/>
              <a:gd name="T37" fmla="*/ 61 h 688"/>
              <a:gd name="T38" fmla="*/ 190 w 247"/>
              <a:gd name="T39" fmla="*/ 61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7" h="688">
                <a:moveTo>
                  <a:pt x="190" y="61"/>
                </a:moveTo>
                <a:cubicBezTo>
                  <a:pt x="175" y="59"/>
                  <a:pt x="162" y="58"/>
                  <a:pt x="150" y="49"/>
                </a:cubicBezTo>
                <a:cubicBezTo>
                  <a:pt x="138" y="40"/>
                  <a:pt x="123" y="0"/>
                  <a:pt x="118" y="5"/>
                </a:cubicBezTo>
                <a:cubicBezTo>
                  <a:pt x="113" y="10"/>
                  <a:pt x="111" y="60"/>
                  <a:pt x="118" y="81"/>
                </a:cubicBezTo>
                <a:cubicBezTo>
                  <a:pt x="125" y="102"/>
                  <a:pt x="155" y="118"/>
                  <a:pt x="158" y="133"/>
                </a:cubicBezTo>
                <a:cubicBezTo>
                  <a:pt x="161" y="148"/>
                  <a:pt x="144" y="163"/>
                  <a:pt x="134" y="173"/>
                </a:cubicBezTo>
                <a:cubicBezTo>
                  <a:pt x="124" y="183"/>
                  <a:pt x="95" y="180"/>
                  <a:pt x="98" y="193"/>
                </a:cubicBezTo>
                <a:cubicBezTo>
                  <a:pt x="101" y="206"/>
                  <a:pt x="143" y="214"/>
                  <a:pt x="150" y="249"/>
                </a:cubicBezTo>
                <a:cubicBezTo>
                  <a:pt x="157" y="284"/>
                  <a:pt x="146" y="372"/>
                  <a:pt x="142" y="401"/>
                </a:cubicBezTo>
                <a:cubicBezTo>
                  <a:pt x="138" y="430"/>
                  <a:pt x="134" y="404"/>
                  <a:pt x="126" y="425"/>
                </a:cubicBezTo>
                <a:cubicBezTo>
                  <a:pt x="118" y="446"/>
                  <a:pt x="105" y="501"/>
                  <a:pt x="94" y="525"/>
                </a:cubicBezTo>
                <a:cubicBezTo>
                  <a:pt x="83" y="549"/>
                  <a:pt x="71" y="565"/>
                  <a:pt x="58" y="569"/>
                </a:cubicBezTo>
                <a:cubicBezTo>
                  <a:pt x="45" y="573"/>
                  <a:pt x="26" y="532"/>
                  <a:pt x="18" y="549"/>
                </a:cubicBezTo>
                <a:cubicBezTo>
                  <a:pt x="10" y="566"/>
                  <a:pt x="0" y="650"/>
                  <a:pt x="10" y="669"/>
                </a:cubicBezTo>
                <a:cubicBezTo>
                  <a:pt x="20" y="688"/>
                  <a:pt x="50" y="685"/>
                  <a:pt x="78" y="665"/>
                </a:cubicBezTo>
                <a:cubicBezTo>
                  <a:pt x="106" y="645"/>
                  <a:pt x="157" y="604"/>
                  <a:pt x="178" y="549"/>
                </a:cubicBezTo>
                <a:cubicBezTo>
                  <a:pt x="199" y="494"/>
                  <a:pt x="195" y="402"/>
                  <a:pt x="202" y="333"/>
                </a:cubicBezTo>
                <a:cubicBezTo>
                  <a:pt x="209" y="264"/>
                  <a:pt x="215" y="182"/>
                  <a:pt x="222" y="137"/>
                </a:cubicBezTo>
                <a:cubicBezTo>
                  <a:pt x="229" y="92"/>
                  <a:pt x="247" y="74"/>
                  <a:pt x="242" y="61"/>
                </a:cubicBezTo>
                <a:cubicBezTo>
                  <a:pt x="237" y="48"/>
                  <a:pt x="203" y="65"/>
                  <a:pt x="190" y="61"/>
                </a:cubicBezTo>
                <a:close/>
              </a:path>
            </a:pathLst>
          </a:cu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8136" name="Freeform 8"/>
          <p:cNvSpPr>
            <a:spLocks/>
          </p:cNvSpPr>
          <p:nvPr/>
        </p:nvSpPr>
        <p:spPr bwMode="auto">
          <a:xfrm>
            <a:off x="6248400" y="4419600"/>
            <a:ext cx="1238250" cy="1230313"/>
          </a:xfrm>
          <a:custGeom>
            <a:avLst/>
            <a:gdLst>
              <a:gd name="T0" fmla="*/ 53 w 780"/>
              <a:gd name="T1" fmla="*/ 755 h 775"/>
              <a:gd name="T2" fmla="*/ 85 w 780"/>
              <a:gd name="T3" fmla="*/ 699 h 775"/>
              <a:gd name="T4" fmla="*/ 485 w 780"/>
              <a:gd name="T5" fmla="*/ 299 h 775"/>
              <a:gd name="T6" fmla="*/ 581 w 780"/>
              <a:gd name="T7" fmla="*/ 107 h 775"/>
              <a:gd name="T8" fmla="*/ 717 w 780"/>
              <a:gd name="T9" fmla="*/ 15 h 775"/>
              <a:gd name="T10" fmla="*/ 773 w 780"/>
              <a:gd name="T11" fmla="*/ 59 h 775"/>
              <a:gd name="T12" fmla="*/ 761 w 780"/>
              <a:gd name="T13" fmla="*/ 371 h 775"/>
              <a:gd name="T14" fmla="*/ 701 w 780"/>
              <a:gd name="T15" fmla="*/ 467 h 775"/>
              <a:gd name="T16" fmla="*/ 677 w 780"/>
              <a:gd name="T17" fmla="*/ 607 h 775"/>
              <a:gd name="T18" fmla="*/ 589 w 780"/>
              <a:gd name="T19" fmla="*/ 743 h 775"/>
              <a:gd name="T20" fmla="*/ 405 w 780"/>
              <a:gd name="T21" fmla="*/ 755 h 775"/>
              <a:gd name="T22" fmla="*/ 53 w 780"/>
              <a:gd name="T23" fmla="*/ 755 h 7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80" h="775">
                <a:moveTo>
                  <a:pt x="53" y="755"/>
                </a:moveTo>
                <a:cubicBezTo>
                  <a:pt x="0" y="742"/>
                  <a:pt x="13" y="775"/>
                  <a:pt x="85" y="699"/>
                </a:cubicBezTo>
                <a:cubicBezTo>
                  <a:pt x="157" y="623"/>
                  <a:pt x="402" y="398"/>
                  <a:pt x="485" y="299"/>
                </a:cubicBezTo>
                <a:cubicBezTo>
                  <a:pt x="568" y="200"/>
                  <a:pt x="542" y="154"/>
                  <a:pt x="581" y="107"/>
                </a:cubicBezTo>
                <a:cubicBezTo>
                  <a:pt x="620" y="60"/>
                  <a:pt x="685" y="23"/>
                  <a:pt x="717" y="15"/>
                </a:cubicBezTo>
                <a:cubicBezTo>
                  <a:pt x="749" y="7"/>
                  <a:pt x="766" y="0"/>
                  <a:pt x="773" y="59"/>
                </a:cubicBezTo>
                <a:cubicBezTo>
                  <a:pt x="780" y="118"/>
                  <a:pt x="773" y="303"/>
                  <a:pt x="761" y="371"/>
                </a:cubicBezTo>
                <a:cubicBezTo>
                  <a:pt x="749" y="439"/>
                  <a:pt x="715" y="428"/>
                  <a:pt x="701" y="467"/>
                </a:cubicBezTo>
                <a:cubicBezTo>
                  <a:pt x="687" y="506"/>
                  <a:pt x="696" y="561"/>
                  <a:pt x="677" y="607"/>
                </a:cubicBezTo>
                <a:cubicBezTo>
                  <a:pt x="658" y="653"/>
                  <a:pt x="634" y="718"/>
                  <a:pt x="589" y="743"/>
                </a:cubicBezTo>
                <a:cubicBezTo>
                  <a:pt x="544" y="768"/>
                  <a:pt x="494" y="753"/>
                  <a:pt x="405" y="755"/>
                </a:cubicBezTo>
                <a:cubicBezTo>
                  <a:pt x="316" y="757"/>
                  <a:pt x="126" y="755"/>
                  <a:pt x="53" y="755"/>
                </a:cubicBezTo>
                <a:close/>
              </a:path>
            </a:pathLst>
          </a:cu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8137" name="Freeform 9"/>
          <p:cNvSpPr>
            <a:spLocks/>
          </p:cNvSpPr>
          <p:nvPr/>
        </p:nvSpPr>
        <p:spPr bwMode="auto">
          <a:xfrm>
            <a:off x="6964363" y="2506663"/>
            <a:ext cx="212725" cy="539750"/>
          </a:xfrm>
          <a:custGeom>
            <a:avLst/>
            <a:gdLst>
              <a:gd name="T0" fmla="*/ 9 w 134"/>
              <a:gd name="T1" fmla="*/ 25 h 340"/>
              <a:gd name="T2" fmla="*/ 17 w 134"/>
              <a:gd name="T3" fmla="*/ 97 h 340"/>
              <a:gd name="T4" fmla="*/ 37 w 134"/>
              <a:gd name="T5" fmla="*/ 149 h 340"/>
              <a:gd name="T6" fmla="*/ 53 w 134"/>
              <a:gd name="T7" fmla="*/ 209 h 340"/>
              <a:gd name="T8" fmla="*/ 53 w 134"/>
              <a:gd name="T9" fmla="*/ 277 h 340"/>
              <a:gd name="T10" fmla="*/ 69 w 134"/>
              <a:gd name="T11" fmla="*/ 337 h 340"/>
              <a:gd name="T12" fmla="*/ 125 w 134"/>
              <a:gd name="T13" fmla="*/ 293 h 340"/>
              <a:gd name="T14" fmla="*/ 121 w 134"/>
              <a:gd name="T15" fmla="*/ 101 h 340"/>
              <a:gd name="T16" fmla="*/ 61 w 134"/>
              <a:gd name="T17" fmla="*/ 13 h 340"/>
              <a:gd name="T18" fmla="*/ 9 w 134"/>
              <a:gd name="T19" fmla="*/ 25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4" h="340">
                <a:moveTo>
                  <a:pt x="9" y="25"/>
                </a:moveTo>
                <a:cubicBezTo>
                  <a:pt x="0" y="33"/>
                  <a:pt x="12" y="76"/>
                  <a:pt x="17" y="97"/>
                </a:cubicBezTo>
                <a:cubicBezTo>
                  <a:pt x="22" y="118"/>
                  <a:pt x="31" y="130"/>
                  <a:pt x="37" y="149"/>
                </a:cubicBezTo>
                <a:cubicBezTo>
                  <a:pt x="43" y="168"/>
                  <a:pt x="50" y="188"/>
                  <a:pt x="53" y="209"/>
                </a:cubicBezTo>
                <a:cubicBezTo>
                  <a:pt x="56" y="230"/>
                  <a:pt x="50" y="256"/>
                  <a:pt x="53" y="277"/>
                </a:cubicBezTo>
                <a:cubicBezTo>
                  <a:pt x="56" y="298"/>
                  <a:pt x="57" y="334"/>
                  <a:pt x="69" y="337"/>
                </a:cubicBezTo>
                <a:cubicBezTo>
                  <a:pt x="81" y="340"/>
                  <a:pt x="116" y="332"/>
                  <a:pt x="125" y="293"/>
                </a:cubicBezTo>
                <a:cubicBezTo>
                  <a:pt x="134" y="254"/>
                  <a:pt x="132" y="148"/>
                  <a:pt x="121" y="101"/>
                </a:cubicBezTo>
                <a:cubicBezTo>
                  <a:pt x="110" y="54"/>
                  <a:pt x="80" y="26"/>
                  <a:pt x="61" y="13"/>
                </a:cubicBezTo>
                <a:cubicBezTo>
                  <a:pt x="42" y="0"/>
                  <a:pt x="20" y="23"/>
                  <a:pt x="9" y="25"/>
                </a:cubicBezTo>
                <a:close/>
              </a:path>
            </a:pathLst>
          </a:cu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8138" name="Freeform 10"/>
          <p:cNvSpPr>
            <a:spLocks/>
          </p:cNvSpPr>
          <p:nvPr/>
        </p:nvSpPr>
        <p:spPr bwMode="auto">
          <a:xfrm>
            <a:off x="7086600" y="1468438"/>
            <a:ext cx="590550" cy="1711325"/>
          </a:xfrm>
          <a:custGeom>
            <a:avLst/>
            <a:gdLst>
              <a:gd name="T0" fmla="*/ 137 w 372"/>
              <a:gd name="T1" fmla="*/ 27 h 1078"/>
              <a:gd name="T2" fmla="*/ 37 w 372"/>
              <a:gd name="T3" fmla="*/ 71 h 1078"/>
              <a:gd name="T4" fmla="*/ 1 w 372"/>
              <a:gd name="T5" fmla="*/ 231 h 1078"/>
              <a:gd name="T6" fmla="*/ 41 w 372"/>
              <a:gd name="T7" fmla="*/ 591 h 1078"/>
              <a:gd name="T8" fmla="*/ 101 w 372"/>
              <a:gd name="T9" fmla="*/ 875 h 1078"/>
              <a:gd name="T10" fmla="*/ 153 w 372"/>
              <a:gd name="T11" fmla="*/ 995 h 1078"/>
              <a:gd name="T12" fmla="*/ 277 w 372"/>
              <a:gd name="T13" fmla="*/ 1075 h 1078"/>
              <a:gd name="T14" fmla="*/ 325 w 372"/>
              <a:gd name="T15" fmla="*/ 1011 h 1078"/>
              <a:gd name="T16" fmla="*/ 349 w 372"/>
              <a:gd name="T17" fmla="*/ 891 h 1078"/>
              <a:gd name="T18" fmla="*/ 369 w 372"/>
              <a:gd name="T19" fmla="*/ 735 h 1078"/>
              <a:gd name="T20" fmla="*/ 365 w 372"/>
              <a:gd name="T21" fmla="*/ 563 h 1078"/>
              <a:gd name="T22" fmla="*/ 333 w 372"/>
              <a:gd name="T23" fmla="*/ 411 h 1078"/>
              <a:gd name="T24" fmla="*/ 257 w 372"/>
              <a:gd name="T25" fmla="*/ 231 h 1078"/>
              <a:gd name="T26" fmla="*/ 137 w 372"/>
              <a:gd name="T27" fmla="*/ 27 h 10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72" h="1078">
                <a:moveTo>
                  <a:pt x="137" y="27"/>
                </a:moveTo>
                <a:cubicBezTo>
                  <a:pt x="100" y="0"/>
                  <a:pt x="60" y="37"/>
                  <a:pt x="37" y="71"/>
                </a:cubicBezTo>
                <a:cubicBezTo>
                  <a:pt x="14" y="105"/>
                  <a:pt x="0" y="144"/>
                  <a:pt x="1" y="231"/>
                </a:cubicBezTo>
                <a:cubicBezTo>
                  <a:pt x="2" y="318"/>
                  <a:pt x="24" y="484"/>
                  <a:pt x="41" y="591"/>
                </a:cubicBezTo>
                <a:cubicBezTo>
                  <a:pt x="58" y="698"/>
                  <a:pt x="82" y="808"/>
                  <a:pt x="101" y="875"/>
                </a:cubicBezTo>
                <a:cubicBezTo>
                  <a:pt x="120" y="942"/>
                  <a:pt x="124" y="962"/>
                  <a:pt x="153" y="995"/>
                </a:cubicBezTo>
                <a:cubicBezTo>
                  <a:pt x="182" y="1028"/>
                  <a:pt x="248" y="1072"/>
                  <a:pt x="277" y="1075"/>
                </a:cubicBezTo>
                <a:cubicBezTo>
                  <a:pt x="306" y="1078"/>
                  <a:pt x="313" y="1042"/>
                  <a:pt x="325" y="1011"/>
                </a:cubicBezTo>
                <a:cubicBezTo>
                  <a:pt x="337" y="980"/>
                  <a:pt x="342" y="937"/>
                  <a:pt x="349" y="891"/>
                </a:cubicBezTo>
                <a:cubicBezTo>
                  <a:pt x="356" y="845"/>
                  <a:pt x="366" y="790"/>
                  <a:pt x="369" y="735"/>
                </a:cubicBezTo>
                <a:cubicBezTo>
                  <a:pt x="372" y="680"/>
                  <a:pt x="371" y="617"/>
                  <a:pt x="365" y="563"/>
                </a:cubicBezTo>
                <a:cubicBezTo>
                  <a:pt x="359" y="509"/>
                  <a:pt x="351" y="466"/>
                  <a:pt x="333" y="411"/>
                </a:cubicBezTo>
                <a:cubicBezTo>
                  <a:pt x="315" y="356"/>
                  <a:pt x="290" y="295"/>
                  <a:pt x="257" y="231"/>
                </a:cubicBezTo>
                <a:cubicBezTo>
                  <a:pt x="224" y="167"/>
                  <a:pt x="174" y="54"/>
                  <a:pt x="137" y="27"/>
                </a:cubicBezTo>
                <a:close/>
              </a:path>
            </a:pathLst>
          </a:cu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8139" name="Freeform 11"/>
          <p:cNvSpPr>
            <a:spLocks/>
          </p:cNvSpPr>
          <p:nvPr/>
        </p:nvSpPr>
        <p:spPr bwMode="auto">
          <a:xfrm flipH="1">
            <a:off x="7010400" y="2514600"/>
            <a:ext cx="228600" cy="603250"/>
          </a:xfrm>
          <a:custGeom>
            <a:avLst/>
            <a:gdLst>
              <a:gd name="T0" fmla="*/ 19 w 200"/>
              <a:gd name="T1" fmla="*/ 153 h 236"/>
              <a:gd name="T2" fmla="*/ 131 w 200"/>
              <a:gd name="T3" fmla="*/ 21 h 236"/>
              <a:gd name="T4" fmla="*/ 183 w 200"/>
              <a:gd name="T5" fmla="*/ 29 h 236"/>
              <a:gd name="T6" fmla="*/ 187 w 200"/>
              <a:gd name="T7" fmla="*/ 77 h 236"/>
              <a:gd name="T8" fmla="*/ 107 w 200"/>
              <a:gd name="T9" fmla="*/ 197 h 236"/>
              <a:gd name="T10" fmla="*/ 19 w 200"/>
              <a:gd name="T11" fmla="*/ 229 h 236"/>
              <a:gd name="T12" fmla="*/ 19 w 200"/>
              <a:gd name="T13" fmla="*/ 153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0" h="236">
                <a:moveTo>
                  <a:pt x="19" y="153"/>
                </a:moveTo>
                <a:cubicBezTo>
                  <a:pt x="38" y="118"/>
                  <a:pt x="104" y="42"/>
                  <a:pt x="131" y="21"/>
                </a:cubicBezTo>
                <a:cubicBezTo>
                  <a:pt x="158" y="0"/>
                  <a:pt x="174" y="20"/>
                  <a:pt x="183" y="29"/>
                </a:cubicBezTo>
                <a:cubicBezTo>
                  <a:pt x="192" y="38"/>
                  <a:pt x="200" y="49"/>
                  <a:pt x="187" y="77"/>
                </a:cubicBezTo>
                <a:cubicBezTo>
                  <a:pt x="174" y="105"/>
                  <a:pt x="135" y="172"/>
                  <a:pt x="107" y="197"/>
                </a:cubicBezTo>
                <a:cubicBezTo>
                  <a:pt x="79" y="222"/>
                  <a:pt x="34" y="236"/>
                  <a:pt x="19" y="229"/>
                </a:cubicBezTo>
                <a:cubicBezTo>
                  <a:pt x="4" y="222"/>
                  <a:pt x="0" y="188"/>
                  <a:pt x="19" y="153"/>
                </a:cubicBezTo>
                <a:close/>
              </a:path>
            </a:pathLst>
          </a:custGeom>
          <a:solidFill>
            <a:srgbClr val="CC66FF"/>
          </a:solidFill>
          <a:ln w="9525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8140" name="Freeform 12"/>
          <p:cNvSpPr>
            <a:spLocks/>
          </p:cNvSpPr>
          <p:nvPr/>
        </p:nvSpPr>
        <p:spPr bwMode="auto">
          <a:xfrm rot="-932547">
            <a:off x="7239000" y="1600200"/>
            <a:ext cx="700088" cy="1752600"/>
          </a:xfrm>
          <a:custGeom>
            <a:avLst/>
            <a:gdLst>
              <a:gd name="T0" fmla="*/ 70 w 153"/>
              <a:gd name="T1" fmla="*/ 13 h 341"/>
              <a:gd name="T2" fmla="*/ 6 w 153"/>
              <a:gd name="T3" fmla="*/ 125 h 341"/>
              <a:gd name="T4" fmla="*/ 34 w 153"/>
              <a:gd name="T5" fmla="*/ 313 h 341"/>
              <a:gd name="T6" fmla="*/ 102 w 153"/>
              <a:gd name="T7" fmla="*/ 293 h 341"/>
              <a:gd name="T8" fmla="*/ 150 w 153"/>
              <a:gd name="T9" fmla="*/ 229 h 341"/>
              <a:gd name="T10" fmla="*/ 122 w 153"/>
              <a:gd name="T11" fmla="*/ 45 h 341"/>
              <a:gd name="T12" fmla="*/ 70 w 153"/>
              <a:gd name="T13" fmla="*/ 13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3" h="341">
                <a:moveTo>
                  <a:pt x="70" y="13"/>
                </a:moveTo>
                <a:cubicBezTo>
                  <a:pt x="51" y="26"/>
                  <a:pt x="12" y="75"/>
                  <a:pt x="6" y="125"/>
                </a:cubicBezTo>
                <a:cubicBezTo>
                  <a:pt x="0" y="175"/>
                  <a:pt x="18" y="285"/>
                  <a:pt x="34" y="313"/>
                </a:cubicBezTo>
                <a:cubicBezTo>
                  <a:pt x="50" y="341"/>
                  <a:pt x="83" y="307"/>
                  <a:pt x="102" y="293"/>
                </a:cubicBezTo>
                <a:cubicBezTo>
                  <a:pt x="121" y="279"/>
                  <a:pt x="147" y="270"/>
                  <a:pt x="150" y="229"/>
                </a:cubicBezTo>
                <a:cubicBezTo>
                  <a:pt x="153" y="188"/>
                  <a:pt x="135" y="81"/>
                  <a:pt x="122" y="45"/>
                </a:cubicBezTo>
                <a:cubicBezTo>
                  <a:pt x="109" y="9"/>
                  <a:pt x="89" y="0"/>
                  <a:pt x="70" y="13"/>
                </a:cubicBezTo>
                <a:close/>
              </a:path>
            </a:pathLst>
          </a:custGeom>
          <a:solidFill>
            <a:srgbClr val="CC66FF"/>
          </a:solidFill>
          <a:ln w="9525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8141" name="Freeform 13"/>
          <p:cNvSpPr>
            <a:spLocks/>
          </p:cNvSpPr>
          <p:nvPr/>
        </p:nvSpPr>
        <p:spPr bwMode="auto">
          <a:xfrm>
            <a:off x="6899275" y="4924425"/>
            <a:ext cx="314325" cy="338138"/>
          </a:xfrm>
          <a:custGeom>
            <a:avLst/>
            <a:gdLst>
              <a:gd name="T0" fmla="*/ 186 w 198"/>
              <a:gd name="T1" fmla="*/ 6 h 213"/>
              <a:gd name="T2" fmla="*/ 190 w 198"/>
              <a:gd name="T3" fmla="*/ 58 h 213"/>
              <a:gd name="T4" fmla="*/ 158 w 198"/>
              <a:gd name="T5" fmla="*/ 150 h 213"/>
              <a:gd name="T6" fmla="*/ 22 w 198"/>
              <a:gd name="T7" fmla="*/ 210 h 213"/>
              <a:gd name="T8" fmla="*/ 26 w 198"/>
              <a:gd name="T9" fmla="*/ 134 h 213"/>
              <a:gd name="T10" fmla="*/ 118 w 198"/>
              <a:gd name="T11" fmla="*/ 22 h 213"/>
              <a:gd name="T12" fmla="*/ 186 w 198"/>
              <a:gd name="T13" fmla="*/ 6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8" h="213">
                <a:moveTo>
                  <a:pt x="186" y="6"/>
                </a:moveTo>
                <a:cubicBezTo>
                  <a:pt x="198" y="12"/>
                  <a:pt x="195" y="34"/>
                  <a:pt x="190" y="58"/>
                </a:cubicBezTo>
                <a:cubicBezTo>
                  <a:pt x="185" y="82"/>
                  <a:pt x="186" y="125"/>
                  <a:pt x="158" y="150"/>
                </a:cubicBezTo>
                <a:cubicBezTo>
                  <a:pt x="130" y="175"/>
                  <a:pt x="44" y="213"/>
                  <a:pt x="22" y="210"/>
                </a:cubicBezTo>
                <a:cubicBezTo>
                  <a:pt x="0" y="207"/>
                  <a:pt x="10" y="165"/>
                  <a:pt x="26" y="134"/>
                </a:cubicBezTo>
                <a:cubicBezTo>
                  <a:pt x="42" y="103"/>
                  <a:pt x="91" y="43"/>
                  <a:pt x="118" y="22"/>
                </a:cubicBezTo>
                <a:cubicBezTo>
                  <a:pt x="145" y="1"/>
                  <a:pt x="175" y="0"/>
                  <a:pt x="186" y="6"/>
                </a:cubicBezTo>
                <a:close/>
              </a:path>
            </a:pathLst>
          </a:custGeom>
          <a:solidFill>
            <a:srgbClr val="CC66FF"/>
          </a:solidFill>
          <a:ln w="9525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8145" name="AutoShape 17"/>
          <p:cNvSpPr>
            <a:spLocks noChangeArrowheads="1"/>
          </p:cNvSpPr>
          <p:nvPr/>
        </p:nvSpPr>
        <p:spPr bwMode="auto">
          <a:xfrm>
            <a:off x="120555" y="152400"/>
            <a:ext cx="5791200" cy="5334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99"/>
                </a:solidFill>
              </a:rPr>
              <a:t>IV.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Tình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hình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phát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triển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kinh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tế</a:t>
            </a:r>
            <a:endParaRPr lang="en-US" altLang="en-US" sz="3200" b="1" dirty="0" smtClean="0">
              <a:solidFill>
                <a:srgbClr val="000099"/>
              </a:solidFill>
            </a:endParaRPr>
          </a:p>
        </p:txBody>
      </p:sp>
      <p:sp>
        <p:nvSpPr>
          <p:cNvPr id="48146" name="Text Box 18"/>
          <p:cNvSpPr txBox="1">
            <a:spLocks noChangeArrowheads="1"/>
          </p:cNvSpPr>
          <p:nvPr/>
        </p:nvSpPr>
        <p:spPr bwMode="auto">
          <a:xfrm>
            <a:off x="120555" y="720724"/>
            <a:ext cx="3124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FF0066"/>
                </a:solidFill>
              </a:rPr>
              <a:t>1. </a:t>
            </a:r>
            <a:r>
              <a:rPr lang="en-US" altLang="en-US" sz="3200" b="1" dirty="0" err="1" smtClean="0">
                <a:solidFill>
                  <a:srgbClr val="FF0066"/>
                </a:solidFill>
              </a:rPr>
              <a:t>Nông</a:t>
            </a:r>
            <a:r>
              <a:rPr lang="en-US" altLang="en-US" sz="32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0066"/>
                </a:solidFill>
              </a:rPr>
              <a:t>nghiệp</a:t>
            </a:r>
            <a:r>
              <a:rPr lang="en-US" altLang="en-US" sz="3200" b="1" dirty="0" smtClean="0">
                <a:solidFill>
                  <a:srgbClr val="FF0066"/>
                </a:solidFill>
              </a:rPr>
              <a:t>:</a:t>
            </a:r>
          </a:p>
        </p:txBody>
      </p:sp>
      <p:pic>
        <p:nvPicPr>
          <p:cNvPr id="48147" name="Picture 19" descr="Thien_Nhien_T9_539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267200"/>
            <a:ext cx="1219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48" name="Picture 20" descr="Thien_Nhien_T9_539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0"/>
            <a:ext cx="1219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49" name="Picture 21" descr="Thien_Nhien_T9_539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181600"/>
            <a:ext cx="1219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51" name="Text Box 23"/>
          <p:cNvSpPr txBox="1">
            <a:spLocks noChangeArrowheads="1"/>
          </p:cNvSpPr>
          <p:nvPr/>
        </p:nvSpPr>
        <p:spPr bwMode="auto">
          <a:xfrm>
            <a:off x="152400" y="2057400"/>
            <a:ext cx="403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800" smtClean="0">
              <a:solidFill>
                <a:srgbClr val="000000"/>
              </a:solidFill>
            </a:endParaRPr>
          </a:p>
        </p:txBody>
      </p:sp>
      <p:sp>
        <p:nvSpPr>
          <p:cNvPr id="48152" name="Text Box 24"/>
          <p:cNvSpPr txBox="1">
            <a:spLocks noChangeArrowheads="1"/>
          </p:cNvSpPr>
          <p:nvPr/>
        </p:nvSpPr>
        <p:spPr bwMode="auto">
          <a:xfrm>
            <a:off x="150125" y="1300162"/>
            <a:ext cx="3124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FF0066"/>
                </a:solidFill>
              </a:rPr>
              <a:t>2. </a:t>
            </a:r>
            <a:r>
              <a:rPr lang="en-US" altLang="en-US" sz="3200" b="1" dirty="0" err="1" smtClean="0">
                <a:solidFill>
                  <a:srgbClr val="FF0066"/>
                </a:solidFill>
              </a:rPr>
              <a:t>Công</a:t>
            </a:r>
            <a:r>
              <a:rPr lang="en-US" altLang="en-US" sz="32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0066"/>
                </a:solidFill>
              </a:rPr>
              <a:t>nghiệp</a:t>
            </a:r>
            <a:r>
              <a:rPr lang="en-US" altLang="en-US" sz="3200" b="1" dirty="0" smtClean="0">
                <a:solidFill>
                  <a:srgbClr val="FF0066"/>
                </a:solidFill>
              </a:rPr>
              <a:t>:</a:t>
            </a:r>
          </a:p>
        </p:txBody>
      </p:sp>
      <p:sp>
        <p:nvSpPr>
          <p:cNvPr id="48153" name="Text Box 25"/>
          <p:cNvSpPr txBox="1">
            <a:spLocks noChangeArrowheads="1"/>
          </p:cNvSpPr>
          <p:nvPr/>
        </p:nvSpPr>
        <p:spPr bwMode="auto">
          <a:xfrm>
            <a:off x="152400" y="1931988"/>
            <a:ext cx="4419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00FF"/>
                </a:solidFill>
              </a:rPr>
              <a:t>-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Cơ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cấu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CN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bước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đầu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được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hình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thành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và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khá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đa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dạng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gồm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cơ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khí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,   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chế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biến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thực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phẩm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,    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chế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biến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lâm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sản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,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sản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xuất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hàng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tiêu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dùng</a:t>
            </a:r>
            <a:endParaRPr lang="en-US" altLang="en-US" sz="2400" b="1" dirty="0" smtClean="0">
              <a:solidFill>
                <a:srgbClr val="0000FF"/>
              </a:solidFill>
            </a:endParaRPr>
          </a:p>
        </p:txBody>
      </p:sp>
      <p:grpSp>
        <p:nvGrpSpPr>
          <p:cNvPr id="48155" name="Group 27"/>
          <p:cNvGrpSpPr>
            <a:grpSpLocks/>
          </p:cNvGrpSpPr>
          <p:nvPr/>
        </p:nvGrpSpPr>
        <p:grpSpPr bwMode="auto">
          <a:xfrm>
            <a:off x="4724400" y="720725"/>
            <a:ext cx="4648200" cy="6137276"/>
            <a:chOff x="3216" y="288"/>
            <a:chExt cx="2448" cy="3915"/>
          </a:xfrm>
        </p:grpSpPr>
        <p:pic>
          <p:nvPicPr>
            <p:cNvPr id="48156" name="Picture 28" descr="dl9tr096h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288"/>
              <a:ext cx="2352" cy="3744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157" name="Text Box 29"/>
            <p:cNvSpPr txBox="1">
              <a:spLocks noChangeArrowheads="1"/>
            </p:cNvSpPr>
            <p:nvPr/>
          </p:nvSpPr>
          <p:spPr bwMode="auto">
            <a:xfrm>
              <a:off x="3216" y="3994"/>
              <a:ext cx="2448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400" b="1" smtClean="0">
                  <a:solidFill>
                    <a:srgbClr val="0000FF"/>
                  </a:solidFill>
                </a:rPr>
                <a:t>Lược đồ kinh tế vùng Duyên hải Nam Trung Bộ</a:t>
              </a:r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84613"/>
            <a:ext cx="472440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5" y="5262563"/>
            <a:ext cx="4833937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AutoShape 14"/>
          <p:cNvSpPr>
            <a:spLocks noChangeArrowheads="1"/>
          </p:cNvSpPr>
          <p:nvPr/>
        </p:nvSpPr>
        <p:spPr bwMode="auto">
          <a:xfrm>
            <a:off x="228600" y="838200"/>
            <a:ext cx="3962400" cy="4495800"/>
          </a:xfrm>
          <a:prstGeom prst="cloudCallout">
            <a:avLst>
              <a:gd name="adj1" fmla="val 87981"/>
              <a:gd name="adj2" fmla="val 30898"/>
            </a:avLst>
          </a:prstGeom>
          <a:solidFill>
            <a:schemeClr val="accent1"/>
          </a:solidFill>
          <a:ln w="9525">
            <a:solidFill>
              <a:srgbClr val="99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b="1" dirty="0">
                <a:solidFill>
                  <a:srgbClr val="FF0000"/>
                </a:solidFill>
              </a:rPr>
              <a:t>* </a:t>
            </a:r>
            <a:r>
              <a:rPr lang="en-US" altLang="en-US" sz="2800" b="1" dirty="0" err="1">
                <a:solidFill>
                  <a:srgbClr val="FF0000"/>
                </a:solidFill>
              </a:rPr>
              <a:t>Xác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định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trên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lược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đồ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nơi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khai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thác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khoáng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sản</a:t>
            </a:r>
            <a:r>
              <a:rPr lang="en-US" altLang="en-US" sz="2800" b="1" dirty="0">
                <a:solidFill>
                  <a:srgbClr val="FF0000"/>
                </a:solidFill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trung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tâm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công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nghiệp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lớn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vùng</a:t>
            </a:r>
            <a:r>
              <a:rPr lang="en-US" altLang="en-US" sz="2800" b="1" dirty="0">
                <a:solidFill>
                  <a:srgbClr val="FF0000"/>
                </a:solidFill>
              </a:rPr>
              <a:t>?</a:t>
            </a:r>
          </a:p>
          <a:p>
            <a:pPr algn="ctr"/>
            <a:endParaRPr lang="en-US" altLang="en-US" sz="2800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8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8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53" grpId="0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7" name="Picture 43" descr="Thien_Nhien_T9_539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133600"/>
            <a:ext cx="1219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28" name="Picture 44" descr="Thien_Nhien_T9_539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724400"/>
            <a:ext cx="1219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29" name="Picture 45" descr="Thien_Nhien_T9_539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828800"/>
            <a:ext cx="11430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30" name="Text Box 46"/>
          <p:cNvSpPr txBox="1">
            <a:spLocks noChangeArrowheads="1"/>
          </p:cNvSpPr>
          <p:nvPr/>
        </p:nvSpPr>
        <p:spPr bwMode="auto">
          <a:xfrm>
            <a:off x="76200" y="498143"/>
            <a:ext cx="3124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FF0066"/>
                </a:solidFill>
              </a:rPr>
              <a:t>1. </a:t>
            </a:r>
            <a:r>
              <a:rPr lang="en-US" altLang="en-US" sz="3200" b="1" dirty="0" err="1" smtClean="0">
                <a:solidFill>
                  <a:srgbClr val="FF0066"/>
                </a:solidFill>
              </a:rPr>
              <a:t>Nông</a:t>
            </a:r>
            <a:r>
              <a:rPr lang="en-US" altLang="en-US" sz="32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0066"/>
                </a:solidFill>
              </a:rPr>
              <a:t>nghiệp</a:t>
            </a:r>
            <a:r>
              <a:rPr lang="en-US" altLang="en-US" sz="3200" b="1" dirty="0" smtClean="0">
                <a:solidFill>
                  <a:srgbClr val="FF0066"/>
                </a:solidFill>
              </a:rPr>
              <a:t>:</a:t>
            </a:r>
          </a:p>
        </p:txBody>
      </p:sp>
      <p:sp>
        <p:nvSpPr>
          <p:cNvPr id="16431" name="Text Box 47"/>
          <p:cNvSpPr txBox="1">
            <a:spLocks noChangeArrowheads="1"/>
          </p:cNvSpPr>
          <p:nvPr/>
        </p:nvSpPr>
        <p:spPr bwMode="auto">
          <a:xfrm>
            <a:off x="105770" y="1077581"/>
            <a:ext cx="3124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FF0066"/>
                </a:solidFill>
              </a:rPr>
              <a:t>2. </a:t>
            </a:r>
            <a:r>
              <a:rPr lang="en-US" altLang="en-US" sz="3200" b="1" dirty="0" err="1" smtClean="0">
                <a:solidFill>
                  <a:srgbClr val="FF0066"/>
                </a:solidFill>
              </a:rPr>
              <a:t>Công</a:t>
            </a:r>
            <a:r>
              <a:rPr lang="en-US" altLang="en-US" sz="32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0066"/>
                </a:solidFill>
              </a:rPr>
              <a:t>nghiệp</a:t>
            </a:r>
            <a:r>
              <a:rPr lang="en-US" altLang="en-US" sz="3200" b="1" dirty="0" smtClean="0">
                <a:solidFill>
                  <a:srgbClr val="FF0066"/>
                </a:solidFill>
              </a:rPr>
              <a:t>:</a:t>
            </a:r>
          </a:p>
        </p:txBody>
      </p:sp>
      <p:sp>
        <p:nvSpPr>
          <p:cNvPr id="16432" name="AutoShape 48"/>
          <p:cNvSpPr>
            <a:spLocks noChangeArrowheads="1"/>
          </p:cNvSpPr>
          <p:nvPr/>
        </p:nvSpPr>
        <p:spPr bwMode="auto">
          <a:xfrm>
            <a:off x="76200" y="76200"/>
            <a:ext cx="5791200" cy="3810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99"/>
                </a:solidFill>
              </a:rPr>
              <a:t>IV.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Tình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hình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phát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triển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kinh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tế</a:t>
            </a:r>
            <a:endParaRPr lang="en-US" altLang="en-US" sz="3200" b="1" dirty="0" smtClean="0">
              <a:solidFill>
                <a:srgbClr val="000099"/>
              </a:solidFill>
            </a:endParaRPr>
          </a:p>
        </p:txBody>
      </p:sp>
      <p:grpSp>
        <p:nvGrpSpPr>
          <p:cNvPr id="16435" name="Group 51"/>
          <p:cNvGrpSpPr>
            <a:grpSpLocks/>
          </p:cNvGrpSpPr>
          <p:nvPr/>
        </p:nvGrpSpPr>
        <p:grpSpPr bwMode="auto">
          <a:xfrm>
            <a:off x="5334000" y="1206500"/>
            <a:ext cx="3810000" cy="5651500"/>
            <a:chOff x="3216" y="288"/>
            <a:chExt cx="2448" cy="4080"/>
          </a:xfrm>
        </p:grpSpPr>
        <p:pic>
          <p:nvPicPr>
            <p:cNvPr id="16436" name="Picture 52" descr="dl9tr096h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288"/>
              <a:ext cx="2352" cy="3744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437" name="Text Box 53"/>
            <p:cNvSpPr txBox="1">
              <a:spLocks noChangeArrowheads="1"/>
            </p:cNvSpPr>
            <p:nvPr/>
          </p:nvSpPr>
          <p:spPr bwMode="auto">
            <a:xfrm>
              <a:off x="3216" y="3994"/>
              <a:ext cx="2448" cy="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400" b="1" smtClean="0">
                  <a:solidFill>
                    <a:srgbClr val="0000FF"/>
                  </a:solidFill>
                </a:rPr>
                <a:t>Lược đồ kinh tế vùng Duyên hải Nam Trung Bộ</a:t>
              </a:r>
            </a:p>
          </p:txBody>
        </p:sp>
      </p:grpSp>
      <p:sp>
        <p:nvSpPr>
          <p:cNvPr id="16441" name="Text Box 57"/>
          <p:cNvSpPr txBox="1">
            <a:spLocks noChangeArrowheads="1"/>
          </p:cNvSpPr>
          <p:nvPr/>
        </p:nvSpPr>
        <p:spPr bwMode="auto">
          <a:xfrm>
            <a:off x="105770" y="1657019"/>
            <a:ext cx="213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FF0066"/>
                </a:solidFill>
              </a:rPr>
              <a:t>3. </a:t>
            </a:r>
            <a:r>
              <a:rPr lang="en-US" altLang="en-US" sz="3200" b="1" dirty="0" err="1" smtClean="0">
                <a:solidFill>
                  <a:srgbClr val="FF0066"/>
                </a:solidFill>
              </a:rPr>
              <a:t>Dịch</a:t>
            </a:r>
            <a:r>
              <a:rPr lang="en-US" altLang="en-US" sz="32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0066"/>
                </a:solidFill>
              </a:rPr>
              <a:t>vụ</a:t>
            </a:r>
            <a:r>
              <a:rPr lang="en-US" altLang="en-US" sz="3200" b="1" dirty="0" smtClean="0">
                <a:solidFill>
                  <a:srgbClr val="FF0066"/>
                </a:solidFill>
              </a:rPr>
              <a:t>:</a:t>
            </a:r>
          </a:p>
        </p:txBody>
      </p:sp>
      <p:sp>
        <p:nvSpPr>
          <p:cNvPr id="16442" name="AutoShape 58"/>
          <p:cNvSpPr>
            <a:spLocks noChangeArrowheads="1"/>
          </p:cNvSpPr>
          <p:nvPr/>
        </p:nvSpPr>
        <p:spPr bwMode="auto">
          <a:xfrm>
            <a:off x="304800" y="2895600"/>
            <a:ext cx="5105400" cy="3048000"/>
          </a:xfrm>
          <a:prstGeom prst="cloudCallout">
            <a:avLst>
              <a:gd name="adj1" fmla="val 72856"/>
              <a:gd name="adj2" fmla="val 890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FF0000"/>
                </a:solidFill>
              </a:rPr>
              <a:t>Vùng Duyên hải Nam Trung có những thuận lợi  nào cho phát triển      Dịch vụ ?</a:t>
            </a:r>
          </a:p>
        </p:txBody>
      </p:sp>
      <p:sp>
        <p:nvSpPr>
          <p:cNvPr id="16443" name="AutoShape 59"/>
          <p:cNvSpPr>
            <a:spLocks noChangeArrowheads="1"/>
          </p:cNvSpPr>
          <p:nvPr/>
        </p:nvSpPr>
        <p:spPr bwMode="auto">
          <a:xfrm>
            <a:off x="0" y="2438400"/>
            <a:ext cx="5638800" cy="4038600"/>
          </a:xfrm>
          <a:prstGeom prst="cloudCallout">
            <a:avLst>
              <a:gd name="adj1" fmla="val 66412"/>
              <a:gd name="adj2" fmla="val -9986"/>
            </a:avLst>
          </a:prstGeom>
          <a:solidFill>
            <a:srgbClr val="FFFF66"/>
          </a:solidFill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6600FF"/>
                </a:solidFill>
              </a:rPr>
              <a:t>Vị</a:t>
            </a:r>
            <a:r>
              <a:rPr lang="en-US" altLang="en-US" sz="2800" b="1" dirty="0" smtClean="0">
                <a:solidFill>
                  <a:srgbClr val="6600FF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6600FF"/>
                </a:solidFill>
              </a:rPr>
              <a:t>trí</a:t>
            </a:r>
            <a:r>
              <a:rPr lang="en-US" altLang="en-US" sz="2800" b="1" dirty="0" smtClean="0">
                <a:solidFill>
                  <a:srgbClr val="6600FF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6600FF"/>
                </a:solidFill>
              </a:rPr>
              <a:t>cầu</a:t>
            </a:r>
            <a:r>
              <a:rPr lang="en-US" altLang="en-US" sz="2800" b="1" dirty="0" smtClean="0">
                <a:solidFill>
                  <a:srgbClr val="6600FF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6600FF"/>
                </a:solidFill>
              </a:rPr>
              <a:t>nối</a:t>
            </a:r>
            <a:r>
              <a:rPr lang="en-US" altLang="en-US" sz="2800" b="1" dirty="0" smtClean="0">
                <a:solidFill>
                  <a:srgbClr val="6600FF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6600FF"/>
                </a:solidFill>
              </a:rPr>
              <a:t>Bắc</a:t>
            </a:r>
            <a:r>
              <a:rPr lang="en-US" altLang="en-US" sz="2800" b="1" dirty="0" smtClean="0">
                <a:solidFill>
                  <a:srgbClr val="6600FF"/>
                </a:solidFill>
              </a:rPr>
              <a:t>-Nam </a:t>
            </a:r>
            <a:r>
              <a:rPr lang="en-US" altLang="en-US" sz="2800" b="1" dirty="0" err="1" smtClean="0">
                <a:solidFill>
                  <a:srgbClr val="6600FF"/>
                </a:solidFill>
              </a:rPr>
              <a:t>cửa</a:t>
            </a:r>
            <a:r>
              <a:rPr lang="en-US" altLang="en-US" sz="2800" b="1" dirty="0" smtClean="0">
                <a:solidFill>
                  <a:srgbClr val="6600FF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6600FF"/>
                </a:solidFill>
              </a:rPr>
              <a:t>ngõ</a:t>
            </a:r>
            <a:r>
              <a:rPr lang="en-US" altLang="en-US" sz="2800" b="1" dirty="0" smtClean="0">
                <a:solidFill>
                  <a:srgbClr val="6600FF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6600FF"/>
                </a:solidFill>
              </a:rPr>
              <a:t>phía</a:t>
            </a:r>
            <a:r>
              <a:rPr lang="en-US" altLang="en-US" sz="2800" b="1" dirty="0" smtClean="0">
                <a:solidFill>
                  <a:srgbClr val="6600FF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6600FF"/>
                </a:solidFill>
              </a:rPr>
              <a:t>Đông</a:t>
            </a:r>
            <a:r>
              <a:rPr lang="en-US" altLang="en-US" sz="2800" b="1" dirty="0" smtClean="0">
                <a:solidFill>
                  <a:srgbClr val="6600FF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6600FF"/>
                </a:solidFill>
              </a:rPr>
              <a:t>của</a:t>
            </a:r>
            <a:r>
              <a:rPr lang="en-US" altLang="en-US" sz="2800" b="1" dirty="0" smtClean="0">
                <a:solidFill>
                  <a:srgbClr val="6600FF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6600FF"/>
                </a:solidFill>
              </a:rPr>
              <a:t>vùng</a:t>
            </a:r>
            <a:r>
              <a:rPr lang="en-US" altLang="en-US" sz="2800" b="1" dirty="0" smtClean="0">
                <a:solidFill>
                  <a:srgbClr val="6600FF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6600FF"/>
                </a:solidFill>
              </a:rPr>
              <a:t>Tây</a:t>
            </a:r>
            <a:r>
              <a:rPr lang="en-US" altLang="en-US" sz="2800" b="1" dirty="0" smtClean="0">
                <a:solidFill>
                  <a:srgbClr val="6600FF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6600FF"/>
                </a:solidFill>
              </a:rPr>
              <a:t>Nguyên</a:t>
            </a:r>
            <a:r>
              <a:rPr lang="en-US" altLang="en-US" sz="2800" b="1" dirty="0" smtClean="0">
                <a:solidFill>
                  <a:srgbClr val="6600FF"/>
                </a:solidFill>
              </a:rPr>
              <a:t>,   </a:t>
            </a:r>
            <a:r>
              <a:rPr lang="en-US" altLang="en-US" sz="2800" b="1" dirty="0" err="1" smtClean="0">
                <a:solidFill>
                  <a:srgbClr val="6600FF"/>
                </a:solidFill>
              </a:rPr>
              <a:t>giàu</a:t>
            </a:r>
            <a:r>
              <a:rPr lang="en-US" altLang="en-US" sz="2800" b="1" dirty="0" smtClean="0">
                <a:solidFill>
                  <a:srgbClr val="6600FF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6600FF"/>
                </a:solidFill>
              </a:rPr>
              <a:t>tiềm</a:t>
            </a:r>
            <a:r>
              <a:rPr lang="en-US" altLang="en-US" sz="2800" b="1" dirty="0" smtClean="0">
                <a:solidFill>
                  <a:srgbClr val="6600FF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6600FF"/>
                </a:solidFill>
              </a:rPr>
              <a:t>năng</a:t>
            </a:r>
            <a:r>
              <a:rPr lang="en-US" altLang="en-US" sz="2800" b="1" dirty="0" smtClean="0">
                <a:solidFill>
                  <a:srgbClr val="6600FF"/>
                </a:solidFill>
              </a:rPr>
              <a:t> du </a:t>
            </a:r>
            <a:r>
              <a:rPr lang="en-US" altLang="en-US" sz="2800" b="1" dirty="0" err="1" smtClean="0">
                <a:solidFill>
                  <a:srgbClr val="6600FF"/>
                </a:solidFill>
              </a:rPr>
              <a:t>lịch</a:t>
            </a:r>
            <a:r>
              <a:rPr lang="en-US" altLang="en-US" sz="2800" b="1" dirty="0" smtClean="0">
                <a:solidFill>
                  <a:srgbClr val="6600FF"/>
                </a:solidFill>
              </a:rPr>
              <a:t> =&gt; </a:t>
            </a:r>
            <a:r>
              <a:rPr lang="en-US" altLang="en-US" sz="2800" b="1" dirty="0" err="1" smtClean="0">
                <a:solidFill>
                  <a:srgbClr val="6600FF"/>
                </a:solidFill>
              </a:rPr>
              <a:t>phát</a:t>
            </a:r>
            <a:r>
              <a:rPr lang="en-US" altLang="en-US" sz="2800" b="1" dirty="0" smtClean="0">
                <a:solidFill>
                  <a:srgbClr val="6600FF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6600FF"/>
                </a:solidFill>
              </a:rPr>
              <a:t>triển</a:t>
            </a:r>
            <a:r>
              <a:rPr lang="en-US" altLang="en-US" sz="2800" b="1" dirty="0" smtClean="0">
                <a:solidFill>
                  <a:srgbClr val="6600FF"/>
                </a:solidFill>
              </a:rPr>
              <a:t> GTVT, </a:t>
            </a:r>
            <a:r>
              <a:rPr lang="en-US" altLang="en-US" sz="2800" b="1" dirty="0" err="1" smtClean="0">
                <a:solidFill>
                  <a:srgbClr val="6600FF"/>
                </a:solidFill>
              </a:rPr>
              <a:t>Xuất</a:t>
            </a:r>
            <a:r>
              <a:rPr lang="en-US" altLang="en-US" sz="2800" b="1" dirty="0" smtClean="0">
                <a:solidFill>
                  <a:srgbClr val="6600FF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6600FF"/>
                </a:solidFill>
              </a:rPr>
              <a:t>nhập</a:t>
            </a:r>
            <a:r>
              <a:rPr lang="en-US" altLang="en-US" sz="2800" b="1" dirty="0" smtClean="0">
                <a:solidFill>
                  <a:srgbClr val="6600FF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6600FF"/>
                </a:solidFill>
              </a:rPr>
              <a:t>khẩu</a:t>
            </a:r>
            <a:r>
              <a:rPr lang="en-US" altLang="en-US" sz="2800" b="1" dirty="0" smtClean="0">
                <a:solidFill>
                  <a:srgbClr val="6600FF"/>
                </a:solidFill>
              </a:rPr>
              <a:t>, Du </a:t>
            </a:r>
            <a:r>
              <a:rPr lang="en-US" altLang="en-US" sz="2800" b="1" dirty="0" err="1" smtClean="0">
                <a:solidFill>
                  <a:srgbClr val="6600FF"/>
                </a:solidFill>
              </a:rPr>
              <a:t>lịch</a:t>
            </a:r>
            <a:r>
              <a:rPr lang="en-US" altLang="en-US" sz="2800" b="1" dirty="0" smtClean="0">
                <a:solidFill>
                  <a:srgbClr val="6600FF"/>
                </a:solidFill>
              </a:rPr>
              <a:t>.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16444" name="Text Box 60"/>
          <p:cNvSpPr txBox="1">
            <a:spLocks noChangeArrowheads="1"/>
          </p:cNvSpPr>
          <p:nvPr/>
        </p:nvSpPr>
        <p:spPr bwMode="auto">
          <a:xfrm>
            <a:off x="0" y="2490787"/>
            <a:ext cx="5334000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FF"/>
                </a:solidFill>
              </a:rPr>
              <a:t>-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Dịch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vụ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vận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tải,xuất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nhập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khẩu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, du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lịch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tập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trung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ở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các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thành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phố,thị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xã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ven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biển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: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Đà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Nẵng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,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Quy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Nhơn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,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Nha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Trang</a:t>
            </a:r>
            <a:r>
              <a:rPr lang="en-US" altLang="en-US" dirty="0" smtClean="0">
                <a:solidFill>
                  <a:srgbClr val="000000"/>
                </a:solidFill>
              </a:rPr>
              <a:t> .</a:t>
            </a:r>
          </a:p>
        </p:txBody>
      </p:sp>
      <p:sp>
        <p:nvSpPr>
          <p:cNvPr id="16445" name="Text Box 61"/>
          <p:cNvSpPr txBox="1">
            <a:spLocks noChangeArrowheads="1"/>
          </p:cNvSpPr>
          <p:nvPr/>
        </p:nvSpPr>
        <p:spPr bwMode="auto">
          <a:xfrm>
            <a:off x="0" y="4563798"/>
            <a:ext cx="586740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FF"/>
                </a:solidFill>
              </a:rPr>
              <a:t>-Du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lịch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là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thế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mạnh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của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vùng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   -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Các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địa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điểm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du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lịch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nổi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tiếng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: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NonNước,NhaTrang,Mũi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Né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Phổ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cổ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Hội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An,Di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tích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Mỹ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Sơn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...</a:t>
            </a:r>
            <a:r>
              <a:rPr lang="en-US" altLang="en-US" dirty="0" smtClean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693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16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16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16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16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6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6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6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16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16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16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41" grpId="0"/>
      <p:bldP spid="16442" grpId="0" animBg="1"/>
      <p:bldP spid="16442" grpId="1" animBg="1"/>
      <p:bldP spid="16443" grpId="0" animBg="1"/>
      <p:bldP spid="1644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BÀI 26: VÙNG DUYÊN HẢI NAM TRUNG BỘ (tt)&amp;quot;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60&quot;/&gt;&lt;/object&gt;&lt;object type=&quot;3&quot; unique_id=&quot;10006&quot;&gt;&lt;property id=&quot;20148&quot; value=&quot;5&quot;/&gt;&lt;property id=&quot;20300&quot; value=&quot;Slide 4&quot;/&gt;&lt;property id=&quot;20307&quot; value=&quot;261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7&quot;/&gt;&lt;/object&gt;&lt;object type=&quot;3&quot; unique_id=&quot;10013&quot;&gt;&lt;property id=&quot;20148&quot; value=&quot;5&quot;/&gt;&lt;property id=&quot;20300&quot; value=&quot;Slide 11&quot;/&gt;&lt;property id=&quot;20307&quot; value=&quot;268&quot;/&gt;&lt;/object&gt;&lt;object type=&quot;3&quot; unique_id=&quot;10014&quot;&gt;&lt;property id=&quot;20148&quot; value=&quot;5&quot;/&gt;&lt;property id=&quot;20300&quot; value=&quot;Slide 12&quot;/&gt;&lt;property id=&quot;20307&quot; value=&quot;269&quot;/&gt;&lt;/object&gt;&lt;object type=&quot;3&quot; unique_id=&quot;10015&quot;&gt;&lt;property id=&quot;20148&quot; value=&quot;5&quot;/&gt;&lt;property id=&quot;20300&quot; value=&quot;Slide 13&quot;/&gt;&lt;property id=&quot;20307&quot; value=&quot;270&quot;/&gt;&lt;/object&gt;&lt;object type=&quot;3&quot; unique_id=&quot;10016&quot;&gt;&lt;property id=&quot;20148&quot; value=&quot;5&quot;/&gt;&lt;property id=&quot;20300&quot; value=&quot;Slide 14&quot;/&gt;&lt;property id=&quot;20307&quot; value=&quot;271&quot;/&gt;&lt;/object&gt;&lt;object type=&quot;3&quot; unique_id=&quot;10017&quot;&gt;&lt;property id=&quot;20148&quot; value=&quot;5&quot;/&gt;&lt;property id=&quot;20300&quot; value=&quot;Slide 15&quot;/&gt;&lt;property id=&quot;20307&quot; value=&quot;272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713</TotalTime>
  <Words>1084</Words>
  <Application>Microsoft Office PowerPoint</Application>
  <PresentationFormat>On-screen Show (4:3)</PresentationFormat>
  <Paragraphs>127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.VnTime</vt:lpstr>
      <vt:lpstr>Arial</vt:lpstr>
      <vt:lpstr>Calibri</vt:lpstr>
      <vt:lpstr>Constantia</vt:lpstr>
      <vt:lpstr>Times New Roman</vt:lpstr>
      <vt:lpstr>Wingdings 2</vt:lpstr>
      <vt:lpstr>Office Theme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Flow</vt:lpstr>
      <vt:lpstr>7_Default Design</vt:lpstr>
      <vt:lpstr>8_Default Design</vt:lpstr>
      <vt:lpstr>9_Default Design</vt:lpstr>
      <vt:lpstr>10_Default Design</vt:lpstr>
      <vt:lpstr>BÀI 26: VÙNG DUYÊN HẢI NAM TRUNG BỘ (tt)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Z1401</dc:creator>
  <cp:lastModifiedBy>Duc</cp:lastModifiedBy>
  <cp:revision>32</cp:revision>
  <dcterms:created xsi:type="dcterms:W3CDTF">2006-08-16T00:00:00Z</dcterms:created>
  <dcterms:modified xsi:type="dcterms:W3CDTF">2020-03-10T07:40:20Z</dcterms:modified>
</cp:coreProperties>
</file>