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5" r:id="rId2"/>
    <p:sldMasterId id="2147483698" r:id="rId3"/>
    <p:sldMasterId id="2147483711" r:id="rId4"/>
    <p:sldMasterId id="2147483736" r:id="rId5"/>
    <p:sldMasterId id="2147483814" r:id="rId6"/>
    <p:sldMasterId id="2147483827" r:id="rId7"/>
    <p:sldMasterId id="2147483840" r:id="rId8"/>
  </p:sldMasterIdLst>
  <p:sldIdLst>
    <p:sldId id="262" r:id="rId9"/>
    <p:sldId id="264" r:id="rId10"/>
    <p:sldId id="263" r:id="rId11"/>
    <p:sldId id="265" r:id="rId12"/>
    <p:sldId id="281" r:id="rId13"/>
    <p:sldId id="279" r:id="rId14"/>
    <p:sldId id="266" r:id="rId15"/>
    <p:sldId id="267" r:id="rId16"/>
    <p:sldId id="269" r:id="rId17"/>
    <p:sldId id="280" r:id="rId18"/>
    <p:sldId id="271" r:id="rId19"/>
    <p:sldId id="272" r:id="rId20"/>
    <p:sldId id="274" r:id="rId21"/>
    <p:sldId id="273" r:id="rId22"/>
    <p:sldId id="298" r:id="rId23"/>
    <p:sldId id="287" r:id="rId24"/>
    <p:sldId id="294" r:id="rId25"/>
    <p:sldId id="293" r:id="rId26"/>
    <p:sldId id="292" r:id="rId27"/>
    <p:sldId id="275" r:id="rId28"/>
    <p:sldId id="283" r:id="rId29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rgbClr val="0000FF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rgbClr val="0000FF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rgbClr val="0000FF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rgbClr val="0000FF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rgbClr val="0000FF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6600"/>
    <a:srgbClr val="D30C07"/>
    <a:srgbClr val="660033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42" autoAdjust="0"/>
    <p:restoredTop sz="94660"/>
  </p:normalViewPr>
  <p:slideViewPr>
    <p:cSldViewPr>
      <p:cViewPr varScale="1">
        <p:scale>
          <a:sx n="69" d="100"/>
          <a:sy n="69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7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16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51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13A0-C32D-49BD-9E2F-13B5A2E5E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336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7A95F-FA25-401E-8EE4-6997E8A6E9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90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E052A-4EA7-4374-A7A1-A32FE4AA2F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80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D769D-35C8-48EB-8597-EC5C9F4BA7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806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FEFE0-0633-4EE9-960A-483CDE34BC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210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A3AC1-0286-4684-A1BC-4F93ED72C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15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253DB-B8F4-41DA-83CC-C96BA7935E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138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511EE-35A7-4C5A-AB32-D9FAE503B8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22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999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C828A-1950-4947-B6A0-6168CFCE80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12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090D3-97F8-48E0-85E4-57573BF997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980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02555-19D5-45E2-8333-35A3F331FB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177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33778-4CCA-4C18-9811-D62827D133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104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13A0-C32D-49BD-9E2F-13B5A2E5E7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8166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7A95F-FA25-401E-8EE4-6997E8A6E9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5255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E052A-4EA7-4374-A7A1-A32FE4AA2F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2849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D769D-35C8-48EB-8597-EC5C9F4BA7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48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FEFE0-0633-4EE9-960A-483CDE34BC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927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A3AC1-0286-4684-A1BC-4F93ED72C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43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1711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253DB-B8F4-41DA-83CC-C96BA7935E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798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511EE-35A7-4C5A-AB32-D9FAE503B8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957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C828A-1950-4947-B6A0-6168CFCE80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82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090D3-97F8-48E0-85E4-57573BF997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4285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02555-19D5-45E2-8333-35A3F331FB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4011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33778-4CCA-4C18-9811-D62827D133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308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13A0-C32D-49BD-9E2F-13B5A2E5E7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028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7A95F-FA25-401E-8EE4-6997E8A6E9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495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E052A-4EA7-4374-A7A1-A32FE4AA2F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379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D769D-35C8-48EB-8597-EC5C9F4BA7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5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86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FEFE0-0633-4EE9-960A-483CDE34BC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170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A3AC1-0286-4684-A1BC-4F93ED72C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916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253DB-B8F4-41DA-83CC-C96BA7935E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7144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511EE-35A7-4C5A-AB32-D9FAE503B8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7169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C828A-1950-4947-B6A0-6168CFCE80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6774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090D3-97F8-48E0-85E4-57573BF997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859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02555-19D5-45E2-8333-35A3F331FB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0674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33778-4CCA-4C18-9811-D62827D133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0194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13A0-C32D-49BD-9E2F-13B5A2E5E7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944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7A95F-FA25-401E-8EE4-6997E8A6E9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77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251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E052A-4EA7-4374-A7A1-A32FE4AA2F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935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D769D-35C8-48EB-8597-EC5C9F4BA7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6668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FEFE0-0633-4EE9-960A-483CDE34BC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294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A3AC1-0286-4684-A1BC-4F93ED72C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942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253DB-B8F4-41DA-83CC-C96BA7935E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2946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511EE-35A7-4C5A-AB32-D9FAE503B8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83271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C828A-1950-4947-B6A0-6168CFCE80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474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090D3-97F8-48E0-85E4-57573BF997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288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02555-19D5-45E2-8333-35A3F331FB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053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33778-4CCA-4C18-9811-D62827D133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07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3288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13A0-C32D-49BD-9E2F-13B5A2E5E7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1050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7A95F-FA25-401E-8EE4-6997E8A6E9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359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E052A-4EA7-4374-A7A1-A32FE4AA2F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6057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D769D-35C8-48EB-8597-EC5C9F4BA7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516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FEFE0-0633-4EE9-960A-483CDE34BC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432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A3AC1-0286-4684-A1BC-4F93ED72C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909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253DB-B8F4-41DA-83CC-C96BA7935E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902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511EE-35A7-4C5A-AB32-D9FAE503B8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130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C828A-1950-4947-B6A0-6168CFCE80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5651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090D3-97F8-48E0-85E4-57573BF997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9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868290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02555-19D5-45E2-8333-35A3F331FB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020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33778-4CCA-4C18-9811-D62827D133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339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13A0-C32D-49BD-9E2F-13B5A2E5E7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47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7A95F-FA25-401E-8EE4-6997E8A6E9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3598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E052A-4EA7-4374-A7A1-A32FE4AA2F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60575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D769D-35C8-48EB-8597-EC5C9F4BA7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516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FEFE0-0633-4EE9-960A-483CDE34BC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432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A3AC1-0286-4684-A1BC-4F93ED72C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909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253DB-B8F4-41DA-83CC-C96BA7935E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902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511EE-35A7-4C5A-AB32-D9FAE503B8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13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62198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C828A-1950-4947-B6A0-6168CFCE80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565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090D3-97F8-48E0-85E4-57573BF997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918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02555-19D5-45E2-8333-35A3F331FB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020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33778-4CCA-4C18-9811-D62827D133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3399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13A0-C32D-49BD-9E2F-13B5A2E5E7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475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7A95F-FA25-401E-8EE4-6997E8A6E9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0359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E052A-4EA7-4374-A7A1-A32FE4AA2F6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6057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D769D-35C8-48EB-8597-EC5C9F4BA7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75166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FEFE0-0633-4EE9-960A-483CDE34BC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432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A3AC1-0286-4684-A1BC-4F93ED72C1D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9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37557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253DB-B8F4-41DA-83CC-C96BA7935E5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902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511EE-35A7-4C5A-AB32-D9FAE503B8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130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C828A-1950-4947-B6A0-6168CFCE80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45651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090D3-97F8-48E0-85E4-57573BF997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69182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02555-19D5-45E2-8333-35A3F331FB2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1020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C33778-4CCA-4C18-9811-D62827D1332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63399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413A0-C32D-49BD-9E2F-13B5A2E5E7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4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8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41B3B32-E90B-4C27-99D7-66D5FAEF3A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70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41B3B32-E90B-4C27-99D7-66D5FAEF3A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2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41B3B32-E90B-4C27-99D7-66D5FAEF3A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0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41B3B32-E90B-4C27-99D7-66D5FAEF3A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297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41B3B32-E90B-4C27-99D7-66D5FAEF3A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9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41B3B32-E90B-4C27-99D7-66D5FAEF3A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9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741B3B32-E90B-4C27-99D7-66D5FAEF3A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9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6.xml"/><Relationship Id="rId5" Type="http://schemas.openxmlformats.org/officeDocument/2006/relationships/image" Target="../media/image23.wmf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4.xml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4.emf"/><Relationship Id="rId5" Type="http://schemas.openxmlformats.org/officeDocument/2006/relationships/image" Target="../media/image4.jpeg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762000" y="3048000"/>
            <a:ext cx="7620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Bài 7. ĐỘ DÀI ĐOẠN THẲNG</a:t>
            </a:r>
            <a:endParaRPr lang="en-US" sz="4400" b="1" kern="10">
              <a:ln w="19050">
                <a:solidFill>
                  <a:srgbClr val="9933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2209800" y="685800"/>
            <a:ext cx="5257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HÌNH HỌC 6</a:t>
            </a:r>
            <a:endParaRPr lang="en-US" sz="4400" b="1" kern="10">
              <a:ln w="19050">
                <a:solidFill>
                  <a:srgbClr val="9933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0"/>
          <p:cNvGraphicFramePr>
            <a:graphicFrameLocks/>
          </p:cNvGraphicFramePr>
          <p:nvPr/>
        </p:nvGraphicFramePr>
        <p:xfrm>
          <a:off x="3959225" y="1143000"/>
          <a:ext cx="5184775" cy="324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47" r:id="rId4" imgW="3514286" imgH="2715004" progId="Paint.Picture">
                  <p:embed/>
                </p:oleObj>
              </mc:Choice>
              <mc:Fallback>
                <p:oleObj r:id="rId4" imgW="3514286" imgH="2715004" progId="Paint.Picture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9225" y="1143000"/>
                        <a:ext cx="5184775" cy="324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6" name="Group 10"/>
          <p:cNvGrpSpPr>
            <a:grpSpLocks/>
          </p:cNvGrpSpPr>
          <p:nvPr/>
        </p:nvGrpSpPr>
        <p:grpSpPr bwMode="auto">
          <a:xfrm>
            <a:off x="685800" y="1023938"/>
            <a:ext cx="6965950" cy="576262"/>
            <a:chOff x="408" y="1113"/>
            <a:chExt cx="4388" cy="363"/>
          </a:xfrm>
        </p:grpSpPr>
        <p:sp>
          <p:nvSpPr>
            <p:cNvPr id="13323" name="AutoShape 8"/>
            <p:cNvSpPr>
              <a:spLocks noChangeArrowheads="1"/>
            </p:cNvSpPr>
            <p:nvPr/>
          </p:nvSpPr>
          <p:spPr bwMode="auto">
            <a:xfrm>
              <a:off x="408" y="1113"/>
              <a:ext cx="293" cy="288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  <a:ea typeface="SimSun" pitchFamily="2" charset="-122"/>
                </a:rPr>
                <a:t>?1</a:t>
              </a:r>
            </a:p>
          </p:txBody>
        </p:sp>
        <p:sp>
          <p:nvSpPr>
            <p:cNvPr id="13324" name="Text Box 9"/>
            <p:cNvSpPr txBox="1">
              <a:spLocks noChangeArrowheads="1"/>
            </p:cNvSpPr>
            <p:nvPr/>
          </p:nvSpPr>
          <p:spPr bwMode="auto">
            <a:xfrm>
              <a:off x="699" y="1149"/>
              <a:ext cx="409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FF0000"/>
                  </a:solidFill>
                  <a:ea typeface="SimSun" pitchFamily="2" charset="-122"/>
                </a:rPr>
                <a:t>Cho các đoạn thẳng trong hình 41.</a:t>
              </a:r>
            </a:p>
          </p:txBody>
        </p:sp>
      </p:grpSp>
      <p:sp>
        <p:nvSpPr>
          <p:cNvPr id="13317" name="WordArt 11"/>
          <p:cNvSpPr>
            <a:spLocks noChangeArrowheads="1" noChangeShapeType="1" noTextEdit="1"/>
          </p:cNvSpPr>
          <p:nvPr/>
        </p:nvSpPr>
        <p:spPr bwMode="auto">
          <a:xfrm>
            <a:off x="2362200" y="332509"/>
            <a:ext cx="42672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Hoạt động nhóm</a:t>
            </a:r>
            <a:endParaRPr lang="en-US" sz="44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318" name="Text Box 12"/>
          <p:cNvSpPr txBox="1">
            <a:spLocks noChangeArrowheads="1"/>
          </p:cNvSpPr>
          <p:nvPr/>
        </p:nvSpPr>
        <p:spPr bwMode="auto">
          <a:xfrm>
            <a:off x="685800" y="1600200"/>
            <a:ext cx="32004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00FF"/>
                </a:solidFill>
                <a:ea typeface="SimSun" pitchFamily="2" charset="-122"/>
              </a:rPr>
              <a:t>a, Hãy đo và chỉ ra  các đoạn thẳng có cùng độ dài rồi đánh dấu giống nhau cho các đoạn thẳng bằng nhau.</a:t>
            </a:r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685800" y="3429000"/>
            <a:ext cx="3352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00FF"/>
                </a:solidFill>
                <a:ea typeface="SimSun" pitchFamily="2" charset="-122"/>
              </a:rPr>
              <a:t>b, So sánh hai đoạn thẳng EF và CD</a:t>
            </a:r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855663" y="4471988"/>
            <a:ext cx="78867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  <a:ea typeface="SimSun" pitchFamily="2" charset="-122"/>
              </a:rPr>
              <a:t>a,    AB = 2,8 cm = 28 mm;  IK = 2,8 cm = 28 mm;  </a:t>
            </a:r>
          </a:p>
          <a:p>
            <a:pPr eaLnBrk="1" hangingPunct="1"/>
            <a:r>
              <a:rPr lang="en-US" sz="2800" dirty="0">
                <a:solidFill>
                  <a:srgbClr val="0000FF"/>
                </a:solidFill>
                <a:ea typeface="SimSun" pitchFamily="2" charset="-122"/>
              </a:rPr>
              <a:t>       EF = 1,7 cm = 17 mm;  GH =1,7 cm = 17 mm;</a:t>
            </a:r>
          </a:p>
          <a:p>
            <a:pPr eaLnBrk="1" hangingPunct="1"/>
            <a:r>
              <a:rPr lang="en-US" sz="2800" dirty="0">
                <a:solidFill>
                  <a:srgbClr val="0000FF"/>
                </a:solidFill>
                <a:ea typeface="SimSun" pitchFamily="2" charset="-122"/>
              </a:rPr>
              <a:t>       CD = 4 cm = 40 mm;</a:t>
            </a:r>
          </a:p>
          <a:p>
            <a:pPr eaLnBrk="1" hangingPunct="1"/>
            <a:r>
              <a:rPr lang="en-US" sz="2800" dirty="0" err="1">
                <a:solidFill>
                  <a:srgbClr val="C00000"/>
                </a:solidFill>
                <a:ea typeface="SimSun" pitchFamily="2" charset="-122"/>
              </a:rPr>
              <a:t>Vậy</a:t>
            </a:r>
            <a:r>
              <a:rPr lang="en-US" sz="2800" dirty="0">
                <a:solidFill>
                  <a:srgbClr val="C00000"/>
                </a:solidFill>
                <a:ea typeface="SimSun" pitchFamily="2" charset="-122"/>
              </a:rPr>
              <a:t>: AB = IK; EF = GH;   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871538" y="6105525"/>
            <a:ext cx="5353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0000FF"/>
                </a:solidFill>
                <a:ea typeface="SimSun" pitchFamily="2" charset="-122"/>
              </a:rPr>
              <a:t>b,    EF &lt; CD (</a:t>
            </a:r>
            <a:r>
              <a:rPr lang="en-US" sz="2800" dirty="0" err="1">
                <a:solidFill>
                  <a:srgbClr val="0000FF"/>
                </a:solidFill>
                <a:ea typeface="SimSun" pitchFamily="2" charset="-122"/>
              </a:rPr>
              <a:t>vì</a:t>
            </a:r>
            <a:r>
              <a:rPr lang="en-US" sz="2800" dirty="0">
                <a:solidFill>
                  <a:srgbClr val="0000FF"/>
                </a:solidFill>
                <a:ea typeface="SimSun" pitchFamily="2" charset="-122"/>
              </a:rPr>
              <a:t> 1,7cm &lt; 4 cm)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52572" y="1665516"/>
            <a:ext cx="2815770" cy="2162628"/>
            <a:chOff x="5152572" y="1665516"/>
            <a:chExt cx="2815770" cy="2162628"/>
          </a:xfrm>
        </p:grpSpPr>
        <p:sp>
          <p:nvSpPr>
            <p:cNvPr id="13325" name="Line 15"/>
            <p:cNvSpPr>
              <a:spLocks noChangeShapeType="1"/>
            </p:cNvSpPr>
            <p:nvPr/>
          </p:nvSpPr>
          <p:spPr bwMode="auto">
            <a:xfrm>
              <a:off x="5152572" y="2674711"/>
              <a:ext cx="1588" cy="36988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6" name="Line 16"/>
            <p:cNvSpPr>
              <a:spLocks noChangeShapeType="1"/>
            </p:cNvSpPr>
            <p:nvPr/>
          </p:nvSpPr>
          <p:spPr bwMode="auto">
            <a:xfrm>
              <a:off x="7744960" y="1665516"/>
              <a:ext cx="0" cy="36988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7" name="Line 17"/>
            <p:cNvSpPr>
              <a:spLocks noChangeShapeType="1"/>
            </p:cNvSpPr>
            <p:nvPr/>
          </p:nvSpPr>
          <p:spPr bwMode="auto">
            <a:xfrm>
              <a:off x="5291822" y="3548744"/>
              <a:ext cx="0" cy="279400"/>
            </a:xfrm>
            <a:prstGeom prst="line">
              <a:avLst/>
            </a:prstGeom>
            <a:noFill/>
            <a:ln w="114300" cmpd="dbl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>
              <a:off x="7788502" y="3575955"/>
              <a:ext cx="179840" cy="244931"/>
            </a:xfrm>
            <a:prstGeom prst="line">
              <a:avLst/>
            </a:prstGeom>
            <a:noFill/>
            <a:ln w="114300" cmpd="dbl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910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 bldLvl="0" autoUpdateAnimBg="0"/>
      <p:bldP spid="10259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6"/>
          <p:cNvGrpSpPr>
            <a:grpSpLocks/>
          </p:cNvGrpSpPr>
          <p:nvPr/>
        </p:nvGrpSpPr>
        <p:grpSpPr bwMode="auto">
          <a:xfrm>
            <a:off x="381000" y="4648200"/>
            <a:ext cx="2667000" cy="1752600"/>
            <a:chOff x="2544" y="864"/>
            <a:chExt cx="1536" cy="1056"/>
          </a:xfrm>
        </p:grpSpPr>
        <p:pic>
          <p:nvPicPr>
            <p:cNvPr id="14355" name="Picture 8" descr="Bai7_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132" r="42043" b="60384"/>
            <a:stretch>
              <a:fillRect/>
            </a:stretch>
          </p:blipFill>
          <p:spPr bwMode="auto">
            <a:xfrm>
              <a:off x="2736" y="864"/>
              <a:ext cx="1344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6" name="Rectangle 15"/>
            <p:cNvSpPr>
              <a:spLocks noChangeArrowheads="1"/>
            </p:cNvSpPr>
            <p:nvPr/>
          </p:nvSpPr>
          <p:spPr bwMode="auto">
            <a:xfrm>
              <a:off x="2544" y="1584"/>
              <a:ext cx="672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14339" name="Group 14"/>
          <p:cNvGrpSpPr>
            <a:grpSpLocks/>
          </p:cNvGrpSpPr>
          <p:nvPr/>
        </p:nvGrpSpPr>
        <p:grpSpPr bwMode="auto">
          <a:xfrm>
            <a:off x="5600700" y="4699825"/>
            <a:ext cx="3009900" cy="1524000"/>
            <a:chOff x="1824" y="1680"/>
            <a:chExt cx="2688" cy="1728"/>
          </a:xfrm>
        </p:grpSpPr>
        <p:pic>
          <p:nvPicPr>
            <p:cNvPr id="14353" name="Picture 12" descr="Bai7_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82" t="11650" b="16116"/>
            <a:stretch>
              <a:fillRect/>
            </a:stretch>
          </p:blipFill>
          <p:spPr bwMode="auto">
            <a:xfrm>
              <a:off x="2112" y="1920"/>
              <a:ext cx="2400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4" name="Rectangle 13"/>
            <p:cNvSpPr>
              <a:spLocks noChangeArrowheads="1"/>
            </p:cNvSpPr>
            <p:nvPr/>
          </p:nvSpPr>
          <p:spPr bwMode="auto">
            <a:xfrm>
              <a:off x="1824" y="1680"/>
              <a:ext cx="1056" cy="8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400" b="1">
                <a:solidFill>
                  <a:schemeClr val="tx1"/>
                </a:solidFill>
              </a:endParaRPr>
            </a:p>
          </p:txBody>
        </p:sp>
      </p:grpSp>
      <p:pic>
        <p:nvPicPr>
          <p:cNvPr id="14340" name="Picture 10" descr="Bai7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t="34952" r="63637" b="13786"/>
          <a:stretch>
            <a:fillRect/>
          </a:stretch>
        </p:blipFill>
        <p:spPr bwMode="auto">
          <a:xfrm>
            <a:off x="3563260" y="5056414"/>
            <a:ext cx="182880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AutoShape 26" descr="Nen Powerpoint doc"/>
          <p:cNvSpPr>
            <a:spLocks noChangeArrowheads="1"/>
          </p:cNvSpPr>
          <p:nvPr/>
        </p:nvSpPr>
        <p:spPr bwMode="auto">
          <a:xfrm>
            <a:off x="3810000" y="3200400"/>
            <a:ext cx="1676400" cy="1295400"/>
          </a:xfrm>
          <a:prstGeom prst="wedgeRoundRectCallout">
            <a:avLst>
              <a:gd name="adj1" fmla="val 10986"/>
              <a:gd name="adj2" fmla="val 94977"/>
              <a:gd name="adj3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14342" name="AutoShape 25" descr="Nen Powerpoint doc"/>
          <p:cNvSpPr>
            <a:spLocks noChangeArrowheads="1"/>
          </p:cNvSpPr>
          <p:nvPr/>
        </p:nvSpPr>
        <p:spPr bwMode="auto">
          <a:xfrm>
            <a:off x="6400800" y="3200400"/>
            <a:ext cx="1676400" cy="1295400"/>
          </a:xfrm>
          <a:prstGeom prst="wedgeRoundRectCallout">
            <a:avLst>
              <a:gd name="adj1" fmla="val 32671"/>
              <a:gd name="adj2" fmla="val 82722"/>
              <a:gd name="adj3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en-US" sz="3600" b="1">
              <a:solidFill>
                <a:srgbClr val="0000CC"/>
              </a:solidFill>
            </a:endParaRPr>
          </a:p>
        </p:txBody>
      </p:sp>
      <p:sp>
        <p:nvSpPr>
          <p:cNvPr id="14343" name="AutoShape 17" descr="Nen Powerpoint doc"/>
          <p:cNvSpPr>
            <a:spLocks noChangeArrowheads="1"/>
          </p:cNvSpPr>
          <p:nvPr/>
        </p:nvSpPr>
        <p:spPr bwMode="auto">
          <a:xfrm>
            <a:off x="1066800" y="3276600"/>
            <a:ext cx="1676400" cy="1295400"/>
          </a:xfrm>
          <a:prstGeom prst="wedgeRoundRectCallout">
            <a:avLst>
              <a:gd name="adj1" fmla="val 5019"/>
              <a:gd name="adj2" fmla="val 83944"/>
              <a:gd name="adj3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 anchorCtr="1"/>
          <a:lstStyle/>
          <a:p>
            <a:pPr algn="ctr"/>
            <a:endParaRPr lang="en-US" sz="3600" b="1">
              <a:solidFill>
                <a:srgbClr val="0000CC"/>
              </a:solidFill>
            </a:endParaRPr>
          </a:p>
        </p:txBody>
      </p:sp>
      <p:grpSp>
        <p:nvGrpSpPr>
          <p:cNvPr id="14344" name="Group 20"/>
          <p:cNvGrpSpPr>
            <a:grpSpLocks/>
          </p:cNvGrpSpPr>
          <p:nvPr/>
        </p:nvGrpSpPr>
        <p:grpSpPr bwMode="auto">
          <a:xfrm>
            <a:off x="0" y="381001"/>
            <a:ext cx="8610600" cy="830263"/>
            <a:chOff x="0" y="758"/>
            <a:chExt cx="5424" cy="523"/>
          </a:xfrm>
        </p:grpSpPr>
        <p:sp>
          <p:nvSpPr>
            <p:cNvPr id="14351" name="Text Box 20"/>
            <p:cNvSpPr txBox="1">
              <a:spLocks noChangeArrowheads="1"/>
            </p:cNvSpPr>
            <p:nvPr/>
          </p:nvSpPr>
          <p:spPr bwMode="auto">
            <a:xfrm>
              <a:off x="0" y="837"/>
              <a:ext cx="432" cy="29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u="sng">
                  <a:solidFill>
                    <a:schemeClr val="tx2"/>
                  </a:solidFill>
                </a:rPr>
                <a:t>?2.</a:t>
              </a:r>
            </a:p>
          </p:txBody>
        </p:sp>
        <p:sp>
          <p:nvSpPr>
            <p:cNvPr id="14352" name="Text Box 21"/>
            <p:cNvSpPr txBox="1">
              <a:spLocks noChangeArrowheads="1"/>
            </p:cNvSpPr>
            <p:nvPr/>
          </p:nvSpPr>
          <p:spPr bwMode="auto">
            <a:xfrm>
              <a:off x="432" y="758"/>
              <a:ext cx="4992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FF00"/>
                  </a:solidFill>
                </a:rPr>
                <a:t>Sau đây là một số dụng cụ đo độ dài. Hãy nhận dạng các dụng cụ đó theo tên gọi của chúng:</a:t>
              </a:r>
            </a:p>
          </p:txBody>
        </p:sp>
      </p:grpSp>
      <p:sp>
        <p:nvSpPr>
          <p:cNvPr id="14345" name="Text Box 27"/>
          <p:cNvSpPr txBox="1">
            <a:spLocks noChangeArrowheads="1"/>
          </p:cNvSpPr>
          <p:nvPr/>
        </p:nvSpPr>
        <p:spPr bwMode="auto">
          <a:xfrm>
            <a:off x="6934200" y="3581400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0000CC"/>
                </a:solidFill>
              </a:rPr>
              <a:t>?</a:t>
            </a:r>
            <a:endParaRPr lang="vi-VN" sz="3600" b="1" dirty="0">
              <a:solidFill>
                <a:srgbClr val="0000CC"/>
              </a:solidFill>
            </a:endParaRPr>
          </a:p>
        </p:txBody>
      </p:sp>
      <p:sp>
        <p:nvSpPr>
          <p:cNvPr id="14346" name="Text Box 28"/>
          <p:cNvSpPr txBox="1">
            <a:spLocks noChangeArrowheads="1"/>
          </p:cNvSpPr>
          <p:nvPr/>
        </p:nvSpPr>
        <p:spPr bwMode="auto">
          <a:xfrm>
            <a:off x="1600200" y="3581400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</a:rPr>
              <a:t>?</a:t>
            </a:r>
            <a:endParaRPr lang="vi-VN" sz="3600" b="1">
              <a:solidFill>
                <a:srgbClr val="0000CC"/>
              </a:solidFill>
            </a:endParaRPr>
          </a:p>
        </p:txBody>
      </p:sp>
      <p:sp>
        <p:nvSpPr>
          <p:cNvPr id="14347" name="Text Box 29"/>
          <p:cNvSpPr txBox="1">
            <a:spLocks noChangeArrowheads="1"/>
          </p:cNvSpPr>
          <p:nvPr/>
        </p:nvSpPr>
        <p:spPr bwMode="auto">
          <a:xfrm>
            <a:off x="4419600" y="3581400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</a:rPr>
              <a:t>?</a:t>
            </a:r>
            <a:endParaRPr lang="vi-VN" sz="3600" b="1">
              <a:solidFill>
                <a:srgbClr val="0000CC"/>
              </a:solidFill>
            </a:endParaRPr>
          </a:p>
        </p:txBody>
      </p:sp>
      <p:sp>
        <p:nvSpPr>
          <p:cNvPr id="9238" name="Rectangle 22"/>
          <p:cNvSpPr>
            <a:spLocks noChangeArrowheads="1"/>
          </p:cNvSpPr>
          <p:nvPr/>
        </p:nvSpPr>
        <p:spPr bwMode="auto">
          <a:xfrm>
            <a:off x="1295400" y="2057400"/>
            <a:ext cx="1752600" cy="461665"/>
          </a:xfrm>
          <a:prstGeom prst="rect">
            <a:avLst/>
          </a:prstGeom>
          <a:solidFill>
            <a:srgbClr val="ED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3333CC"/>
                </a:solidFill>
              </a:rPr>
              <a:t>T</a:t>
            </a:r>
            <a:r>
              <a:rPr lang="en-US" sz="2400" b="1" dirty="0" err="1" smtClean="0">
                <a:solidFill>
                  <a:srgbClr val="3333CC"/>
                </a:solidFill>
              </a:rPr>
              <a:t>hước</a:t>
            </a:r>
            <a:r>
              <a:rPr lang="en-US" sz="2400" b="1" dirty="0" smtClean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gấp</a:t>
            </a:r>
            <a:endParaRPr lang="vi-VN" sz="2400" b="1" dirty="0">
              <a:solidFill>
                <a:srgbClr val="3333CC"/>
              </a:solidFill>
            </a:endParaRPr>
          </a:p>
        </p:txBody>
      </p:sp>
      <p:sp>
        <p:nvSpPr>
          <p:cNvPr id="9239" name="Rectangle 23"/>
          <p:cNvSpPr>
            <a:spLocks noChangeArrowheads="1"/>
          </p:cNvSpPr>
          <p:nvPr/>
        </p:nvSpPr>
        <p:spPr bwMode="auto">
          <a:xfrm>
            <a:off x="3657600" y="2057400"/>
            <a:ext cx="1828800" cy="461665"/>
          </a:xfrm>
          <a:prstGeom prst="rect">
            <a:avLst/>
          </a:prstGeom>
          <a:solidFill>
            <a:srgbClr val="ED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3333CC"/>
                </a:solidFill>
              </a:rPr>
              <a:t>T</a:t>
            </a:r>
            <a:r>
              <a:rPr lang="en-US" sz="2400" b="1" dirty="0" err="1" smtClean="0">
                <a:solidFill>
                  <a:srgbClr val="3333CC"/>
                </a:solidFill>
              </a:rPr>
              <a:t>hước</a:t>
            </a:r>
            <a:r>
              <a:rPr lang="en-US" sz="2400" b="1" dirty="0" smtClean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xích</a:t>
            </a:r>
            <a:endParaRPr lang="vi-VN" sz="2400" b="1" dirty="0">
              <a:solidFill>
                <a:srgbClr val="3333CC"/>
              </a:solidFill>
            </a:endParaRPr>
          </a:p>
        </p:txBody>
      </p:sp>
      <p:sp>
        <p:nvSpPr>
          <p:cNvPr id="9240" name="Rectangle 24"/>
          <p:cNvSpPr>
            <a:spLocks noChangeArrowheads="1"/>
          </p:cNvSpPr>
          <p:nvPr/>
        </p:nvSpPr>
        <p:spPr bwMode="auto">
          <a:xfrm>
            <a:off x="5867400" y="2057400"/>
            <a:ext cx="1828800" cy="461665"/>
          </a:xfrm>
          <a:prstGeom prst="rect">
            <a:avLst/>
          </a:prstGeom>
          <a:solidFill>
            <a:srgbClr val="EDE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3333CC"/>
                </a:solidFill>
              </a:rPr>
              <a:t>Thước</a:t>
            </a:r>
            <a:r>
              <a:rPr lang="en-US" sz="2400" b="1" dirty="0" smtClean="0">
                <a:solidFill>
                  <a:srgbClr val="3333CC"/>
                </a:solidFill>
              </a:rPr>
              <a:t> </a:t>
            </a:r>
            <a:r>
              <a:rPr lang="en-US" sz="2400" b="1" dirty="0" err="1">
                <a:solidFill>
                  <a:srgbClr val="3333CC"/>
                </a:solidFill>
              </a:rPr>
              <a:t>dây</a:t>
            </a:r>
            <a:endParaRPr lang="vi-VN" sz="2400" b="1" dirty="0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09249E-7 L 0.27083 0.232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11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8.09249E-7 L 0.28333 0.2217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110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2682 L -0.54167 0.243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3" y="108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8" grpId="0" animBg="1"/>
      <p:bldP spid="9239" grpId="0" animBg="1"/>
      <p:bldP spid="92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169"/>
          <p:cNvGraphicFramePr>
            <a:graphicFrameLocks noChangeAspect="1"/>
          </p:cNvGraphicFramePr>
          <p:nvPr/>
        </p:nvGraphicFramePr>
        <p:xfrm>
          <a:off x="700088" y="2127250"/>
          <a:ext cx="9061450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3" name="Bitmap Image" r:id="rId4" imgW="13161905" imgH="3153215" progId="Paint.Picture">
                  <p:embed/>
                </p:oleObj>
              </mc:Choice>
              <mc:Fallback>
                <p:oleObj name="Bitmap Image" r:id="rId4" imgW="13161905" imgH="3153215" progId="Paint.Picture">
                  <p:embed/>
                  <p:pic>
                    <p:nvPicPr>
                      <p:cNvPr id="0" name="Object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8" y="2127250"/>
                        <a:ext cx="9061450" cy="210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530" name="Group 170"/>
          <p:cNvGrpSpPr>
            <a:grpSpLocks/>
          </p:cNvGrpSpPr>
          <p:nvPr/>
        </p:nvGrpSpPr>
        <p:grpSpPr bwMode="auto">
          <a:xfrm>
            <a:off x="595313" y="3117850"/>
            <a:ext cx="8016875" cy="1371600"/>
            <a:chOff x="2160" y="3255"/>
            <a:chExt cx="6660" cy="1101"/>
          </a:xfrm>
        </p:grpSpPr>
        <p:sp>
          <p:nvSpPr>
            <p:cNvPr id="15369" name="Rectangle 171"/>
            <p:cNvSpPr>
              <a:spLocks noChangeArrowheads="1"/>
            </p:cNvSpPr>
            <p:nvPr/>
          </p:nvSpPr>
          <p:spPr bwMode="auto">
            <a:xfrm>
              <a:off x="2160" y="3258"/>
              <a:ext cx="6660" cy="109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4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5370" name="Line 172"/>
            <p:cNvSpPr>
              <a:spLocks noChangeShapeType="1"/>
            </p:cNvSpPr>
            <p:nvPr/>
          </p:nvSpPr>
          <p:spPr bwMode="auto">
            <a:xfrm>
              <a:off x="8506" y="3258"/>
              <a:ext cx="1" cy="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371" name="Group 173"/>
            <p:cNvGrpSpPr>
              <a:grpSpLocks/>
            </p:cNvGrpSpPr>
            <p:nvPr/>
          </p:nvGrpSpPr>
          <p:grpSpPr bwMode="auto">
            <a:xfrm>
              <a:off x="2345" y="3258"/>
              <a:ext cx="555" cy="439"/>
              <a:chOff x="3060" y="3240"/>
              <a:chExt cx="540" cy="360"/>
            </a:xfrm>
          </p:grpSpPr>
          <p:sp>
            <p:nvSpPr>
              <p:cNvPr id="15503" name="Line 174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4" name="Line 175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5" name="Line 176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6" name="Line 177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7" name="Line 178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8" name="Line 179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9" name="Line 180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0" name="Line 181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1" name="Line 182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2" name="Line 183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3" name="Line 184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2" name="Group 185"/>
            <p:cNvGrpSpPr>
              <a:grpSpLocks/>
            </p:cNvGrpSpPr>
            <p:nvPr/>
          </p:nvGrpSpPr>
          <p:grpSpPr bwMode="auto">
            <a:xfrm>
              <a:off x="2906" y="3265"/>
              <a:ext cx="555" cy="440"/>
              <a:chOff x="3060" y="3240"/>
              <a:chExt cx="540" cy="360"/>
            </a:xfrm>
          </p:grpSpPr>
          <p:sp>
            <p:nvSpPr>
              <p:cNvPr id="15492" name="Line 186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3" name="Line 187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4" name="Line 188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5" name="Line 189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6" name="Line 190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7" name="Line 191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8" name="Line 192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9" name="Line 193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0" name="Line 194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1" name="Line 195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2" name="Line 196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3" name="Group 197"/>
            <p:cNvGrpSpPr>
              <a:grpSpLocks/>
            </p:cNvGrpSpPr>
            <p:nvPr/>
          </p:nvGrpSpPr>
          <p:grpSpPr bwMode="auto">
            <a:xfrm>
              <a:off x="3467" y="3255"/>
              <a:ext cx="555" cy="439"/>
              <a:chOff x="3060" y="3240"/>
              <a:chExt cx="540" cy="360"/>
            </a:xfrm>
          </p:grpSpPr>
          <p:sp>
            <p:nvSpPr>
              <p:cNvPr id="15481" name="Line 198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2" name="Line 199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3" name="Line 200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4" name="Line 201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5" name="Line 202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6" name="Line 203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7" name="Line 204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8" name="Line 205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9" name="Line 206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0" name="Line 207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1" name="Line 208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4" name="Group 209"/>
            <p:cNvGrpSpPr>
              <a:grpSpLocks/>
            </p:cNvGrpSpPr>
            <p:nvPr/>
          </p:nvGrpSpPr>
          <p:grpSpPr bwMode="auto">
            <a:xfrm>
              <a:off x="4029" y="3258"/>
              <a:ext cx="555" cy="439"/>
              <a:chOff x="3060" y="3240"/>
              <a:chExt cx="540" cy="360"/>
            </a:xfrm>
          </p:grpSpPr>
          <p:sp>
            <p:nvSpPr>
              <p:cNvPr id="15470" name="Line 210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1" name="Line 211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2" name="Line 212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3" name="Line 213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4" name="Line 214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5" name="Line 215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6" name="Line 216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7" name="Line 217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8" name="Line 218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9" name="Line 219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0" name="Line 220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5" name="Group 221"/>
            <p:cNvGrpSpPr>
              <a:grpSpLocks/>
            </p:cNvGrpSpPr>
            <p:nvPr/>
          </p:nvGrpSpPr>
          <p:grpSpPr bwMode="auto">
            <a:xfrm>
              <a:off x="4590" y="3265"/>
              <a:ext cx="555" cy="440"/>
              <a:chOff x="3060" y="3240"/>
              <a:chExt cx="540" cy="360"/>
            </a:xfrm>
          </p:grpSpPr>
          <p:sp>
            <p:nvSpPr>
              <p:cNvPr id="15459" name="Line 222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0" name="Line 223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1" name="Line 224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2" name="Line 225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3" name="Line 226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4" name="Line 227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5" name="Line 228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6" name="Line 229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7" name="Line 230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8" name="Line 231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9" name="Line 232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6" name="Group 233"/>
            <p:cNvGrpSpPr>
              <a:grpSpLocks/>
            </p:cNvGrpSpPr>
            <p:nvPr/>
          </p:nvGrpSpPr>
          <p:grpSpPr bwMode="auto">
            <a:xfrm>
              <a:off x="5151" y="3255"/>
              <a:ext cx="555" cy="439"/>
              <a:chOff x="3060" y="3240"/>
              <a:chExt cx="540" cy="360"/>
            </a:xfrm>
          </p:grpSpPr>
          <p:sp>
            <p:nvSpPr>
              <p:cNvPr id="15448" name="Line 234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9" name="Line 235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0" name="Line 236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1" name="Line 237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2" name="Line 238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3" name="Line 239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4" name="Line 240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5" name="Line 241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6" name="Line 242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7" name="Line 243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8" name="Line 244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7" name="Group 245"/>
            <p:cNvGrpSpPr>
              <a:grpSpLocks/>
            </p:cNvGrpSpPr>
            <p:nvPr/>
          </p:nvGrpSpPr>
          <p:grpSpPr bwMode="auto">
            <a:xfrm>
              <a:off x="5712" y="3258"/>
              <a:ext cx="555" cy="439"/>
              <a:chOff x="3060" y="3240"/>
              <a:chExt cx="540" cy="360"/>
            </a:xfrm>
          </p:grpSpPr>
          <p:sp>
            <p:nvSpPr>
              <p:cNvPr id="15437" name="Line 246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8" name="Line 247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9" name="Line 248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0" name="Line 249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1" name="Line 250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2" name="Line 251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3" name="Line 252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4" name="Line 253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5" name="Line 254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6" name="Line 255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7" name="Line 256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8" name="Group 257"/>
            <p:cNvGrpSpPr>
              <a:grpSpLocks/>
            </p:cNvGrpSpPr>
            <p:nvPr/>
          </p:nvGrpSpPr>
          <p:grpSpPr bwMode="auto">
            <a:xfrm>
              <a:off x="6267" y="3258"/>
              <a:ext cx="555" cy="439"/>
              <a:chOff x="3060" y="3240"/>
              <a:chExt cx="540" cy="360"/>
            </a:xfrm>
          </p:grpSpPr>
          <p:sp>
            <p:nvSpPr>
              <p:cNvPr id="15426" name="Line 258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7" name="Line 259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8" name="Line 260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9" name="Line 261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0" name="Line 262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1" name="Line 263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2" name="Line 264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3" name="Line 265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4" name="Line 266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5" name="Line 267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6" name="Line 268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79" name="Group 269"/>
            <p:cNvGrpSpPr>
              <a:grpSpLocks/>
            </p:cNvGrpSpPr>
            <p:nvPr/>
          </p:nvGrpSpPr>
          <p:grpSpPr bwMode="auto">
            <a:xfrm>
              <a:off x="6829" y="3265"/>
              <a:ext cx="555" cy="440"/>
              <a:chOff x="3060" y="3240"/>
              <a:chExt cx="540" cy="360"/>
            </a:xfrm>
          </p:grpSpPr>
          <p:sp>
            <p:nvSpPr>
              <p:cNvPr id="15415" name="Line 270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6" name="Line 271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7" name="Line 272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8" name="Line 273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9" name="Line 274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0" name="Line 275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1" name="Line 276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2" name="Line 277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3" name="Line 278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4" name="Line 279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5" name="Line 280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80" name="Group 281"/>
            <p:cNvGrpSpPr>
              <a:grpSpLocks/>
            </p:cNvGrpSpPr>
            <p:nvPr/>
          </p:nvGrpSpPr>
          <p:grpSpPr bwMode="auto">
            <a:xfrm>
              <a:off x="7390" y="3255"/>
              <a:ext cx="555" cy="439"/>
              <a:chOff x="3060" y="3240"/>
              <a:chExt cx="540" cy="360"/>
            </a:xfrm>
          </p:grpSpPr>
          <p:sp>
            <p:nvSpPr>
              <p:cNvPr id="15404" name="Line 282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5" name="Line 283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6" name="Line 284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7" name="Line 285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8" name="Line 286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9" name="Line 287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0" name="Line 288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1" name="Line 289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2" name="Line 290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Line 291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Line 292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381" name="Group 293"/>
            <p:cNvGrpSpPr>
              <a:grpSpLocks/>
            </p:cNvGrpSpPr>
            <p:nvPr/>
          </p:nvGrpSpPr>
          <p:grpSpPr bwMode="auto">
            <a:xfrm>
              <a:off x="7951" y="3258"/>
              <a:ext cx="555" cy="439"/>
              <a:chOff x="3060" y="3240"/>
              <a:chExt cx="540" cy="360"/>
            </a:xfrm>
          </p:grpSpPr>
          <p:sp>
            <p:nvSpPr>
              <p:cNvPr id="15393" name="Line 294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Line 295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Line 296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Line 297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Line 298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8" name="Line 299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9" name="Line 300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0" name="Line 301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1" name="Line 302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2" name="Line 303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3" name="Line 304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82" name="Text Box 305"/>
            <p:cNvSpPr txBox="1">
              <a:spLocks noChangeArrowheads="1"/>
            </p:cNvSpPr>
            <p:nvPr/>
          </p:nvSpPr>
          <p:spPr bwMode="auto">
            <a:xfrm>
              <a:off x="2196" y="3636"/>
              <a:ext cx="900" cy="72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0 </a:t>
              </a:r>
            </a:p>
            <a:p>
              <a:pPr eaLnBrk="1" hangingPunct="1">
                <a:lnSpc>
                  <a:spcPct val="48000"/>
                </a:lnSpc>
              </a:pPr>
              <a:r>
                <a:rPr lang="en-US" sz="1100" b="1">
                  <a:latin typeface=".VnArial" pitchFamily="34" charset="0"/>
                </a:rPr>
                <a:t>cm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15383" name="Text Box 306"/>
            <p:cNvSpPr txBox="1">
              <a:spLocks noChangeArrowheads="1"/>
            </p:cNvSpPr>
            <p:nvPr/>
          </p:nvSpPr>
          <p:spPr bwMode="auto">
            <a:xfrm>
              <a:off x="3240" y="3690"/>
              <a:ext cx="522" cy="50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2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15384" name="Text Box 307"/>
            <p:cNvSpPr txBox="1">
              <a:spLocks noChangeArrowheads="1"/>
            </p:cNvSpPr>
            <p:nvPr/>
          </p:nvSpPr>
          <p:spPr bwMode="auto">
            <a:xfrm>
              <a:off x="3780" y="3690"/>
              <a:ext cx="504" cy="52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3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15385" name="Text Box 308"/>
            <p:cNvSpPr txBox="1">
              <a:spLocks noChangeArrowheads="1"/>
            </p:cNvSpPr>
            <p:nvPr/>
          </p:nvSpPr>
          <p:spPr bwMode="auto">
            <a:xfrm>
              <a:off x="4374" y="3690"/>
              <a:ext cx="630" cy="50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4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15386" name="Text Box 309"/>
            <p:cNvSpPr txBox="1">
              <a:spLocks noChangeArrowheads="1"/>
            </p:cNvSpPr>
            <p:nvPr/>
          </p:nvSpPr>
          <p:spPr bwMode="auto">
            <a:xfrm>
              <a:off x="5472" y="3672"/>
              <a:ext cx="540" cy="50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6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15387" name="Text Box 310"/>
            <p:cNvSpPr txBox="1">
              <a:spLocks noChangeArrowheads="1"/>
            </p:cNvSpPr>
            <p:nvPr/>
          </p:nvSpPr>
          <p:spPr bwMode="auto">
            <a:xfrm>
              <a:off x="5994" y="3690"/>
              <a:ext cx="522" cy="50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7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15388" name="Text Box 311"/>
            <p:cNvSpPr txBox="1">
              <a:spLocks noChangeArrowheads="1"/>
            </p:cNvSpPr>
            <p:nvPr/>
          </p:nvSpPr>
          <p:spPr bwMode="auto">
            <a:xfrm>
              <a:off x="2754" y="3672"/>
              <a:ext cx="558" cy="50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1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15389" name="Text Box 312"/>
            <p:cNvSpPr txBox="1">
              <a:spLocks noChangeArrowheads="1"/>
            </p:cNvSpPr>
            <p:nvPr/>
          </p:nvSpPr>
          <p:spPr bwMode="auto">
            <a:xfrm>
              <a:off x="4950" y="3690"/>
              <a:ext cx="558" cy="50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5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15390" name="Text Box 313"/>
            <p:cNvSpPr txBox="1">
              <a:spLocks noChangeArrowheads="1"/>
            </p:cNvSpPr>
            <p:nvPr/>
          </p:nvSpPr>
          <p:spPr bwMode="auto">
            <a:xfrm>
              <a:off x="7632" y="3690"/>
              <a:ext cx="720" cy="54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10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15391" name="Text Box 314"/>
            <p:cNvSpPr txBox="1">
              <a:spLocks noChangeArrowheads="1"/>
            </p:cNvSpPr>
            <p:nvPr/>
          </p:nvSpPr>
          <p:spPr bwMode="auto">
            <a:xfrm>
              <a:off x="6606" y="3690"/>
              <a:ext cx="486" cy="50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8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15392" name="Text Box 315"/>
            <p:cNvSpPr txBox="1">
              <a:spLocks noChangeArrowheads="1"/>
            </p:cNvSpPr>
            <p:nvPr/>
          </p:nvSpPr>
          <p:spPr bwMode="auto">
            <a:xfrm>
              <a:off x="7182" y="3690"/>
              <a:ext cx="432" cy="54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9</a:t>
              </a:r>
              <a:endParaRPr lang="en-US" sz="1800">
                <a:latin typeface="Arial" charset="0"/>
              </a:endParaRPr>
            </a:p>
          </p:txBody>
        </p:sp>
      </p:grpSp>
      <p:sp>
        <p:nvSpPr>
          <p:cNvPr id="15677" name="Text Box 317"/>
          <p:cNvSpPr txBox="1">
            <a:spLocks noChangeArrowheads="1"/>
          </p:cNvSpPr>
          <p:nvPr/>
        </p:nvSpPr>
        <p:spPr bwMode="auto">
          <a:xfrm>
            <a:off x="2819400" y="4732338"/>
            <a:ext cx="4953000" cy="5191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charset="0"/>
              </a:rPr>
              <a:t>1 inch </a:t>
            </a:r>
            <a:r>
              <a:rPr lang="en-US" sz="2800" b="1">
                <a:solidFill>
                  <a:srgbClr val="0000CC"/>
                </a:solidFill>
                <a:latin typeface="Arial" charset="0"/>
                <a:sym typeface="Symbol" pitchFamily="18" charset="2"/>
              </a:rPr>
              <a:t>=</a:t>
            </a:r>
            <a:r>
              <a:rPr lang="en-US" sz="2800" b="1">
                <a:solidFill>
                  <a:srgbClr val="0000CC"/>
                </a:solidFill>
                <a:latin typeface="Arial" charset="0"/>
              </a:rPr>
              <a:t> 2,54 cm </a:t>
            </a:r>
            <a:r>
              <a:rPr lang="en-US" sz="2800" b="1">
                <a:solidFill>
                  <a:srgbClr val="0000CC"/>
                </a:solidFill>
                <a:latin typeface="Arial" charset="0"/>
                <a:sym typeface="Symbol" pitchFamily="18" charset="2"/>
              </a:rPr>
              <a:t>= 25,4 mm</a:t>
            </a:r>
          </a:p>
        </p:txBody>
      </p:sp>
      <p:sp>
        <p:nvSpPr>
          <p:cNvPr id="15678" name="Line 318"/>
          <p:cNvSpPr>
            <a:spLocks noChangeShapeType="1"/>
          </p:cNvSpPr>
          <p:nvPr/>
        </p:nvSpPr>
        <p:spPr bwMode="auto">
          <a:xfrm>
            <a:off x="2540000" y="2057400"/>
            <a:ext cx="0" cy="1600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366" name="Group 155"/>
          <p:cNvGrpSpPr>
            <a:grpSpLocks/>
          </p:cNvGrpSpPr>
          <p:nvPr/>
        </p:nvGrpSpPr>
        <p:grpSpPr bwMode="auto">
          <a:xfrm>
            <a:off x="323850" y="-76200"/>
            <a:ext cx="8133723" cy="1200151"/>
            <a:chOff x="204" y="709"/>
            <a:chExt cx="5307" cy="756"/>
          </a:xfrm>
        </p:grpSpPr>
        <p:sp>
          <p:nvSpPr>
            <p:cNvPr id="15367" name="Text Box 7"/>
            <p:cNvSpPr txBox="1">
              <a:spLocks noChangeArrowheads="1"/>
            </p:cNvSpPr>
            <p:nvPr/>
          </p:nvSpPr>
          <p:spPr bwMode="auto">
            <a:xfrm>
              <a:off x="431" y="709"/>
              <a:ext cx="5080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Hình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43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là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thư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  <a:sym typeface="Times New Roman" pitchFamily="18" charset="0"/>
                </a:rPr>
                <a:t>ớ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c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đo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đ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  <a:sym typeface="Times New Roman" pitchFamily="18" charset="0"/>
                </a:rPr>
                <a:t>ộ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dài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mà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h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  <a:sym typeface="Times New Roman" pitchFamily="18" charset="0"/>
                </a:rPr>
                <a:t>ọ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c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sinh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châu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M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  <a:sym typeface="Times New Roman" pitchFamily="18" charset="0"/>
                </a:rPr>
                <a:t>ỹ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thư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  <a:sym typeface="Times New Roman" pitchFamily="18" charset="0"/>
                </a:rPr>
                <a:t>ờ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ng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dùng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.</a:t>
              </a:r>
              <a:r>
                <a:rPr 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Đơn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vị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đ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  <a:sym typeface="Times New Roman" pitchFamily="18" charset="0"/>
                </a:rPr>
                <a:t>ộ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dài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là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inh-sơ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(inch).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Hãy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ki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  <a:sym typeface="Times New Roman" pitchFamily="18" charset="0"/>
                </a:rPr>
                <a:t>ể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m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tra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xem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1 inch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bằng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khoảng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bao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nhiêu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 </a:t>
              </a:r>
              <a:r>
                <a:rPr lang="en-US" altLang="en-US" b="1" dirty="0" err="1">
                  <a:solidFill>
                    <a:schemeClr val="bg1"/>
                  </a:solidFill>
                  <a:ea typeface="SimSun" pitchFamily="2" charset="-122"/>
                </a:rPr>
                <a:t>milimét</a:t>
              </a:r>
              <a:r>
                <a:rPr lang="en-US" altLang="en-US" b="1" dirty="0">
                  <a:solidFill>
                    <a:schemeClr val="bg1"/>
                  </a:solidFill>
                  <a:ea typeface="SimSun" pitchFamily="2" charset="-122"/>
                </a:rPr>
                <a:t>?</a:t>
              </a:r>
            </a:p>
          </p:txBody>
        </p:sp>
        <p:sp>
          <p:nvSpPr>
            <p:cNvPr id="15368" name="AutoShape 8"/>
            <p:cNvSpPr>
              <a:spLocks noChangeArrowheads="1"/>
            </p:cNvSpPr>
            <p:nvPr/>
          </p:nvSpPr>
          <p:spPr bwMode="auto">
            <a:xfrm>
              <a:off x="204" y="709"/>
              <a:ext cx="226" cy="182"/>
            </a:xfrm>
            <a:prstGeom prst="flowChartProcess">
              <a:avLst/>
            </a:prstGeom>
            <a:solidFill>
              <a:srgbClr val="FBDF5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rgbClr val="000000"/>
                  </a:solidFill>
                  <a:ea typeface="SimSun" pitchFamily="2" charset="-122"/>
                </a:rPr>
                <a:t>?3</a:t>
              </a:r>
              <a:endParaRPr lang="en-US" sz="1800">
                <a:solidFill>
                  <a:srgbClr val="000000"/>
                </a:solidFill>
                <a:latin typeface="Arial" charset="0"/>
                <a:ea typeface="SimSun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7" grpId="0" animBg="1"/>
      <p:bldP spid="1567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214313" y="576263"/>
            <a:ext cx="868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400" b="1">
                <a:solidFill>
                  <a:srgbClr val="FF0000"/>
                </a:solidFill>
                <a:ea typeface="SimSun" pitchFamily="2" charset="-122"/>
                <a:cs typeface="Times New Roman" pitchFamily="18" charset="0"/>
              </a:rPr>
              <a:t>Hãy tính xem đường chéo màn hình ti vi 14 inch có độ dài là bao nhiêu cm?</a:t>
            </a:r>
          </a:p>
        </p:txBody>
      </p:sp>
      <p:sp>
        <p:nvSpPr>
          <p:cNvPr id="123911" name="Text Box 7"/>
          <p:cNvSpPr txBox="1">
            <a:spLocks noChangeArrowheads="1"/>
          </p:cNvSpPr>
          <p:nvPr/>
        </p:nvSpPr>
        <p:spPr bwMode="auto">
          <a:xfrm>
            <a:off x="1752600" y="1524000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006600"/>
                </a:solidFill>
                <a:ea typeface="SimSun" pitchFamily="2" charset="-122"/>
                <a:cs typeface="Times New Roman" pitchFamily="18" charset="0"/>
              </a:rPr>
              <a:t>Giải: </a:t>
            </a:r>
          </a:p>
        </p:txBody>
      </p:sp>
      <p:sp>
        <p:nvSpPr>
          <p:cNvPr id="28676" name="Text Box 12"/>
          <p:cNvSpPr txBox="1">
            <a:spLocks noChangeArrowheads="1"/>
          </p:cNvSpPr>
          <p:nvPr/>
        </p:nvSpPr>
        <p:spPr bwMode="auto">
          <a:xfrm>
            <a:off x="609600" y="2209800"/>
            <a:ext cx="38877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6600"/>
                </a:solidFill>
                <a:ea typeface="SimSun" pitchFamily="2" charset="-122"/>
              </a:rPr>
              <a:t>Vì 1 inch</a:t>
            </a:r>
            <a:r>
              <a:rPr lang="en-US" sz="2800">
                <a:solidFill>
                  <a:srgbClr val="006600"/>
                </a:solidFill>
                <a:ea typeface="SimSun" pitchFamily="2" charset="-122"/>
              </a:rPr>
              <a:t> = </a:t>
            </a:r>
            <a:r>
              <a:rPr lang="en-US" sz="2800" b="1">
                <a:solidFill>
                  <a:srgbClr val="006600"/>
                </a:solidFill>
                <a:ea typeface="SimSun" pitchFamily="2" charset="-122"/>
              </a:rPr>
              <a:t>2,54cm</a:t>
            </a:r>
            <a:r>
              <a:rPr lang="en-US">
                <a:solidFill>
                  <a:srgbClr val="006600"/>
                </a:solidFill>
                <a:ea typeface="SimSun" pitchFamily="2" charset="-122"/>
              </a:rPr>
              <a:t> </a:t>
            </a:r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0" y="2667000"/>
            <a:ext cx="495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b="1">
                <a:solidFill>
                  <a:srgbClr val="006600"/>
                </a:solidFill>
                <a:ea typeface="SimSun" pitchFamily="2" charset="-122"/>
                <a:cs typeface="Times New Roman" pitchFamily="18" charset="0"/>
              </a:rPr>
              <a:t>Vậy đường chéo màn hình ti vi 14 inch có độ dài  theo cm là:</a:t>
            </a: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685800" y="3824288"/>
            <a:ext cx="35274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6600"/>
                </a:solidFill>
                <a:ea typeface="SimSun" pitchFamily="2" charset="-122"/>
              </a:rPr>
              <a:t>14 . 2,54 = </a:t>
            </a:r>
            <a:r>
              <a:rPr lang="en-US" sz="2800" b="1" dirty="0" smtClean="0">
                <a:solidFill>
                  <a:srgbClr val="006600"/>
                </a:solidFill>
                <a:ea typeface="SimSun" pitchFamily="2" charset="-122"/>
              </a:rPr>
              <a:t>35,56 </a:t>
            </a:r>
            <a:r>
              <a:rPr lang="en-US" sz="2800" b="1" dirty="0">
                <a:solidFill>
                  <a:srgbClr val="006600"/>
                </a:solidFill>
                <a:ea typeface="SimSun" pitchFamily="2" charset="-122"/>
              </a:rPr>
              <a:t>(cm)</a:t>
            </a:r>
          </a:p>
        </p:txBody>
      </p:sp>
      <p:pic>
        <p:nvPicPr>
          <p:cNvPr id="28679" name="Picture 17" descr="ttb131023647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7800"/>
            <a:ext cx="381000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22" name="Line 18"/>
          <p:cNvSpPr>
            <a:spLocks noChangeShapeType="1"/>
          </p:cNvSpPr>
          <p:nvPr/>
        </p:nvSpPr>
        <p:spPr bwMode="auto">
          <a:xfrm>
            <a:off x="5438775" y="1828800"/>
            <a:ext cx="2819400" cy="16764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3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2868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333375"/>
            <a:ext cx="8686800" cy="581025"/>
          </a:xfrm>
        </p:spPr>
        <p:txBody>
          <a:bodyPr/>
          <a:lstStyle/>
          <a:p>
            <a:pPr algn="l" eaLnBrk="1" hangingPunct="1"/>
            <a:r>
              <a:rPr lang="en-US" sz="2400" b="1" u="sng" smtClean="0">
                <a:solidFill>
                  <a:srgbClr val="0000FF"/>
                </a:solidFill>
                <a:latin typeface="Times New Roman" pitchFamily="18" charset="0"/>
              </a:rPr>
              <a:t>Vận dụng: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 Khi nói ti vi 14 inch có nghĩa là đường chéo màn hình ti vi đó có độ dài là 14 inch.</a:t>
            </a:r>
            <a:b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</a:br>
            <a:endParaRPr lang="en-US" sz="24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876234">
            <a:off x="6277078" y="2139502"/>
            <a:ext cx="1524001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14 inch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2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23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/>
      <p:bldP spid="123911" grpId="0"/>
      <p:bldP spid="28676" grpId="0"/>
      <p:bldP spid="123917" grpId="0"/>
      <p:bldP spid="123918" grpId="0"/>
      <p:bldP spid="28681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2819400" y="5181600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CD = </a:t>
            </a:r>
            <a:r>
              <a:rPr lang="en-US" sz="2800" b="1" dirty="0" smtClean="0"/>
              <a:t>1 </a:t>
            </a:r>
            <a:r>
              <a:rPr lang="en-US" sz="2800" b="1" dirty="0"/>
              <a:t>inch = </a:t>
            </a:r>
            <a:r>
              <a:rPr lang="en-US" sz="2800" b="1" dirty="0" smtClean="0"/>
              <a:t>2,54 cm</a:t>
            </a:r>
            <a:endParaRPr lang="en-US" sz="2800" b="1" dirty="0"/>
          </a:p>
        </p:txBody>
      </p:sp>
      <p:sp>
        <p:nvSpPr>
          <p:cNvPr id="17415" name="Text Box 13"/>
          <p:cNvSpPr txBox="1">
            <a:spLocks noChangeArrowheads="1"/>
          </p:cNvSpPr>
          <p:nvPr/>
        </p:nvSpPr>
        <p:spPr bwMode="auto">
          <a:xfrm>
            <a:off x="2819400" y="56388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MN = 2 cm</a:t>
            </a:r>
          </a:p>
        </p:txBody>
      </p:sp>
      <p:sp>
        <p:nvSpPr>
          <p:cNvPr id="17420" name="Text Box 18"/>
          <p:cNvSpPr txBox="1">
            <a:spLocks noChangeArrowheads="1"/>
          </p:cNvSpPr>
          <p:nvPr/>
        </p:nvSpPr>
        <p:spPr bwMode="auto">
          <a:xfrm>
            <a:off x="2819400" y="6096000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/>
              <a:t>Vậy</a:t>
            </a:r>
            <a:r>
              <a:rPr lang="en-US" sz="2800" b="1" dirty="0"/>
              <a:t> </a:t>
            </a:r>
            <a:r>
              <a:rPr lang="en-US" sz="2800" b="1" dirty="0" smtClean="0"/>
              <a:t>CD &gt;MN  (vì </a:t>
            </a:r>
            <a:r>
              <a:rPr lang="en-US" sz="2800" b="1" dirty="0"/>
              <a:t>2cm &lt; </a:t>
            </a:r>
            <a:r>
              <a:rPr lang="en-US" sz="2800" b="1" dirty="0" smtClean="0"/>
              <a:t>2,54 </a:t>
            </a:r>
            <a:r>
              <a:rPr lang="en-US" sz="2800" b="1" dirty="0"/>
              <a:t>cm)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15011400" cy="6858000"/>
            <a:chOff x="0" y="0"/>
            <a:chExt cx="15011400" cy="6858000"/>
          </a:xfrm>
        </p:grpSpPr>
        <p:pic>
          <p:nvPicPr>
            <p:cNvPr id="38" name="Picture 4" descr="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1825" y="2057400"/>
              <a:ext cx="11839575" cy="846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39" name="Object 169"/>
            <p:cNvGraphicFramePr>
              <a:graphicFrameLocks noGrp="1" noChangeAspect="1"/>
            </p:cNvGraphicFramePr>
            <p:nvPr>
              <p:ph/>
              <p:extLst>
                <p:ext uri="{D42A27DB-BD31-4B8C-83A1-F6EECF244321}">
                  <p14:modId xmlns:p14="http://schemas.microsoft.com/office/powerpoint/2010/main" val="876445814"/>
                </p:ext>
              </p:extLst>
            </p:nvPr>
          </p:nvGraphicFramePr>
          <p:xfrm>
            <a:off x="457200" y="2214563"/>
            <a:ext cx="8229600" cy="19716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78" name="Bitmap Image" r:id="rId5" imgW="13161905" imgH="3153215" progId="Paint.Picture">
                    <p:embed/>
                  </p:oleObj>
                </mc:Choice>
                <mc:Fallback>
                  <p:oleObj name="Bitmap Image" r:id="rId5" imgW="13161905" imgH="3153215" progId="Paint.Picture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t="7487" b="34541"/>
                        <a:stretch>
                          <a:fillRect/>
                        </a:stretch>
                      </p:blipFill>
                      <p:spPr bwMode="auto">
                        <a:xfrm>
                          <a:off x="457200" y="2214563"/>
                          <a:ext cx="8229600" cy="19716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0" name="Group 13"/>
            <p:cNvGrpSpPr>
              <a:grpSpLocks/>
            </p:cNvGrpSpPr>
            <p:nvPr/>
          </p:nvGrpSpPr>
          <p:grpSpPr bwMode="auto">
            <a:xfrm>
              <a:off x="3209925" y="1295400"/>
              <a:ext cx="2133600" cy="685800"/>
              <a:chOff x="1152" y="816"/>
              <a:chExt cx="1344" cy="432"/>
            </a:xfrm>
          </p:grpSpPr>
          <p:sp>
            <p:nvSpPr>
              <p:cNvPr id="41" name="Line 2"/>
              <p:cNvSpPr>
                <a:spLocks noChangeShapeType="1"/>
              </p:cNvSpPr>
              <p:nvPr/>
            </p:nvSpPr>
            <p:spPr bwMode="auto">
              <a:xfrm>
                <a:off x="1348" y="1248"/>
                <a:ext cx="912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Text Box 7"/>
              <p:cNvSpPr txBox="1">
                <a:spLocks noChangeArrowheads="1"/>
              </p:cNvSpPr>
              <p:nvPr/>
            </p:nvSpPr>
            <p:spPr bwMode="auto">
              <a:xfrm>
                <a:off x="1152" y="816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b="1"/>
                  <a:t>M</a:t>
                </a:r>
              </a:p>
            </p:txBody>
          </p:sp>
          <p:sp>
            <p:nvSpPr>
              <p:cNvPr id="43" name="Text Box 8"/>
              <p:cNvSpPr txBox="1">
                <a:spLocks noChangeArrowheads="1"/>
              </p:cNvSpPr>
              <p:nvPr/>
            </p:nvSpPr>
            <p:spPr bwMode="auto">
              <a:xfrm>
                <a:off x="2112" y="816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b="1"/>
                  <a:t>N</a:t>
                </a:r>
              </a:p>
            </p:txBody>
          </p:sp>
        </p:grpSp>
        <p:grpSp>
          <p:nvGrpSpPr>
            <p:cNvPr id="44" name="Group 14"/>
            <p:cNvGrpSpPr>
              <a:grpSpLocks/>
            </p:cNvGrpSpPr>
            <p:nvPr/>
          </p:nvGrpSpPr>
          <p:grpSpPr bwMode="auto">
            <a:xfrm>
              <a:off x="3223219" y="3429000"/>
              <a:ext cx="2234603" cy="619125"/>
              <a:chOff x="1227" y="2016"/>
              <a:chExt cx="2295" cy="390"/>
            </a:xfrm>
          </p:grpSpPr>
          <p:sp>
            <p:nvSpPr>
              <p:cNvPr id="45" name="Line 3"/>
              <p:cNvSpPr>
                <a:spLocks noChangeShapeType="1"/>
              </p:cNvSpPr>
              <p:nvPr/>
            </p:nvSpPr>
            <p:spPr bwMode="auto">
              <a:xfrm>
                <a:off x="1404" y="2400"/>
                <a:ext cx="192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oval" w="med" len="med"/>
                <a:tailEnd type="oval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Text Box 9"/>
              <p:cNvSpPr txBox="1">
                <a:spLocks noChangeArrowheads="1"/>
              </p:cNvSpPr>
              <p:nvPr/>
            </p:nvSpPr>
            <p:spPr bwMode="auto">
              <a:xfrm>
                <a:off x="1227" y="2016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b="1" dirty="0"/>
                  <a:t>C</a:t>
                </a:r>
              </a:p>
            </p:txBody>
          </p:sp>
          <p:sp>
            <p:nvSpPr>
              <p:cNvPr id="47" name="Text Box 10"/>
              <p:cNvSpPr txBox="1">
                <a:spLocks noChangeArrowheads="1"/>
              </p:cNvSpPr>
              <p:nvPr/>
            </p:nvSpPr>
            <p:spPr bwMode="auto">
              <a:xfrm>
                <a:off x="3138" y="2041"/>
                <a:ext cx="38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b="1"/>
                  <a:t>D</a:t>
                </a:r>
              </a:p>
            </p:txBody>
          </p:sp>
        </p:grpSp>
        <p:sp>
          <p:nvSpPr>
            <p:cNvPr id="48" name="Text Box 11"/>
            <p:cNvSpPr txBox="1">
              <a:spLocks noChangeArrowheads="1"/>
            </p:cNvSpPr>
            <p:nvPr/>
          </p:nvSpPr>
          <p:spPr bwMode="auto">
            <a:xfrm>
              <a:off x="5791200" y="3556000"/>
              <a:ext cx="289560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/>
                <a:t>CD = </a:t>
              </a:r>
              <a:r>
                <a:rPr lang="en-US" sz="2800" b="1" dirty="0" smtClean="0"/>
                <a:t>1 </a:t>
              </a:r>
              <a:r>
                <a:rPr lang="en-US" sz="2800" b="1" dirty="0"/>
                <a:t>inch</a:t>
              </a:r>
            </a:p>
          </p:txBody>
        </p:sp>
        <p:sp>
          <p:nvSpPr>
            <p:cNvPr id="49" name="Text Box 12"/>
            <p:cNvSpPr txBox="1">
              <a:spLocks noChangeArrowheads="1"/>
            </p:cNvSpPr>
            <p:nvPr/>
          </p:nvSpPr>
          <p:spPr bwMode="auto">
            <a:xfrm>
              <a:off x="5358039" y="1600200"/>
              <a:ext cx="28956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/>
                <a:t>MN = 2 cm</a:t>
              </a:r>
            </a:p>
          </p:txBody>
        </p:sp>
        <p:grpSp>
          <p:nvGrpSpPr>
            <p:cNvPr id="50" name="Group 49"/>
            <p:cNvGrpSpPr>
              <a:grpSpLocks/>
            </p:cNvGrpSpPr>
            <p:nvPr/>
          </p:nvGrpSpPr>
          <p:grpSpPr bwMode="auto">
            <a:xfrm>
              <a:off x="0" y="0"/>
              <a:ext cx="4495800" cy="3095625"/>
              <a:chOff x="0" y="0"/>
              <a:chExt cx="4495800" cy="3095625"/>
            </a:xfrm>
          </p:grpSpPr>
          <p:pic>
            <p:nvPicPr>
              <p:cNvPr id="51" name="Picture 1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685800"/>
                <a:ext cx="800100" cy="2409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2" name="AutoShape 17"/>
              <p:cNvSpPr>
                <a:spLocks noChangeArrowheads="1"/>
              </p:cNvSpPr>
              <p:nvPr/>
            </p:nvSpPr>
            <p:spPr bwMode="auto">
              <a:xfrm>
                <a:off x="762000" y="0"/>
                <a:ext cx="3733800" cy="1371600"/>
              </a:xfrm>
              <a:prstGeom prst="wedgeEllipseCallout">
                <a:avLst>
                  <a:gd name="adj1" fmla="val -54083"/>
                  <a:gd name="adj2" fmla="val 5127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Nam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nói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đoạn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thẳng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smtClean="0">
                    <a:solidFill>
                      <a:schemeClr val="tx1"/>
                    </a:solidFill>
                  </a:rPr>
                  <a:t>DC &lt; MN  vì 1 &lt; 2</a:t>
                </a:r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3" name="Group 52"/>
            <p:cNvGrpSpPr>
              <a:grpSpLocks/>
            </p:cNvGrpSpPr>
            <p:nvPr/>
          </p:nvGrpSpPr>
          <p:grpSpPr bwMode="auto">
            <a:xfrm>
              <a:off x="0" y="2514600"/>
              <a:ext cx="3352800" cy="4343400"/>
              <a:chOff x="0" y="2514600"/>
              <a:chExt cx="3352800" cy="4343400"/>
            </a:xfrm>
          </p:grpSpPr>
          <p:pic>
            <p:nvPicPr>
              <p:cNvPr id="54" name="Picture 1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505325"/>
                <a:ext cx="781050" cy="23526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5" name="AutoShape 18"/>
              <p:cNvSpPr>
                <a:spLocks noChangeArrowheads="1"/>
              </p:cNvSpPr>
              <p:nvPr/>
            </p:nvSpPr>
            <p:spPr bwMode="auto">
              <a:xfrm>
                <a:off x="152400" y="2514600"/>
                <a:ext cx="3200400" cy="2133600"/>
              </a:xfrm>
              <a:prstGeom prst="cloudCallout">
                <a:avLst>
                  <a:gd name="adj1" fmla="val -37875"/>
                  <a:gd name="adj2" fmla="val 61458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r>
                  <a:rPr lang="en-US" sz="2000" b="1" dirty="0" err="1">
                    <a:solidFill>
                      <a:schemeClr val="tx1"/>
                    </a:solidFill>
                  </a:rPr>
                  <a:t>Lan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nói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nhìn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thấy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đoạn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thẳng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CD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dài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hơn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</a:rPr>
                  <a:t>nên</a:t>
                </a:r>
                <a:r>
                  <a:rPr lang="en-US" sz="2000" b="1" dirty="0">
                    <a:solidFill>
                      <a:schemeClr val="tx1"/>
                    </a:solidFill>
                  </a:rPr>
                  <a:t> DC &gt; MN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/>
      <p:bldP spid="17415" grpId="0"/>
      <p:bldP spid="174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4721225"/>
            <a:ext cx="2265363" cy="99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7325"/>
            <a:ext cx="2493963" cy="9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3363913"/>
            <a:ext cx="3502025" cy="168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88" y="2030413"/>
            <a:ext cx="1903412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88" y="1782763"/>
            <a:ext cx="1782762" cy="69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38" y="1130300"/>
            <a:ext cx="2252662" cy="10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25" y="1846263"/>
            <a:ext cx="2468563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2551113"/>
            <a:ext cx="3781425" cy="196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86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8915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D30C07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Trắc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D30C07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D30C07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nghiệm</a:t>
            </a:r>
            <a:endParaRPr lang="en-US" sz="4000" b="1" dirty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D30C07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52400" y="1143000"/>
            <a:ext cx="83502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cs typeface="Arial" charset="0"/>
              </a:rPr>
              <a:t>1. </a:t>
            </a:r>
            <a:r>
              <a:rPr kumimoji="0" lang="en-US" sz="3600" b="1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cs typeface="Arial" charset="0"/>
              </a:rPr>
              <a:t>Chọn</a:t>
            </a:r>
            <a:r>
              <a:rPr kumimoji="0" lang="en-US" sz="3600" b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sz="3600" b="1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cs typeface="Arial" charset="0"/>
              </a:rPr>
              <a:t>câu</a:t>
            </a:r>
            <a:r>
              <a:rPr kumimoji="0" lang="en-US" sz="3600" b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sz="3600" b="1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cs typeface="Arial" charset="0"/>
              </a:rPr>
              <a:t>trả</a:t>
            </a:r>
            <a:r>
              <a:rPr kumimoji="0" lang="en-US" sz="3600" b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sz="3600" b="1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cs typeface="Arial" charset="0"/>
              </a:rPr>
              <a:t>lời</a:t>
            </a:r>
            <a:r>
              <a:rPr kumimoji="0" lang="en-US" sz="3600" b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cs typeface="Arial" charset="0"/>
              </a:rPr>
              <a:t> </a:t>
            </a:r>
            <a:r>
              <a:rPr kumimoji="0" lang="en-US" sz="3600" b="1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cs typeface="Arial" charset="0"/>
              </a:rPr>
              <a:t>đúng</a:t>
            </a:r>
            <a:r>
              <a:rPr kumimoji="0" lang="en-US" sz="3600" b="1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itchFamily="18" charset="0"/>
                <a:cs typeface="Arial" charset="0"/>
              </a:rPr>
              <a:t>: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17525" y="1652134"/>
            <a:ext cx="7620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 </a:t>
            </a:r>
            <a:r>
              <a:rPr lang="en-GB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GB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pt-BR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đoạn thẳng là một số tự nhiên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33400" y="3276600"/>
            <a:ext cx="76041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d.  </a:t>
            </a:r>
            <a:r>
              <a:rPr lang="en-GB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GB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pt-BR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đoạn thẳng là một số lớn hơn 0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533400" y="2209800"/>
            <a:ext cx="701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b.  </a:t>
            </a:r>
            <a:r>
              <a:rPr lang="en-GB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GB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pt-BR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đoạn thẳng là một số lẻ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533400" y="2768025"/>
            <a:ext cx="6934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GB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GB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GB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pt-BR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đoạn thẳng là một số chẵn</a:t>
            </a:r>
            <a:endParaRPr lang="en-US" sz="32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22"/>
          <p:cNvSpPr>
            <a:spLocks noChangeArrowheads="1"/>
          </p:cNvSpPr>
          <p:nvPr/>
        </p:nvSpPr>
        <p:spPr bwMode="auto">
          <a:xfrm>
            <a:off x="498476" y="3364261"/>
            <a:ext cx="503238" cy="482600"/>
          </a:xfrm>
          <a:prstGeom prst="ellips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CC33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Times New Roman" pitchFamily="18" charset="0"/>
            </a:endParaRPr>
          </a:p>
        </p:txBody>
      </p:sp>
      <p:sp>
        <p:nvSpPr>
          <p:cNvPr id="17" name="Striped Right Arrow 16">
            <a:hlinkClick r:id="rId4" action="ppaction://hlinksldjump"/>
          </p:cNvPr>
          <p:cNvSpPr/>
          <p:nvPr/>
        </p:nvSpPr>
        <p:spPr>
          <a:xfrm>
            <a:off x="1001714" y="5715000"/>
            <a:ext cx="1676400" cy="914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Home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7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0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triped Right Arrow 16">
            <a:hlinkClick r:id="rId3" action="ppaction://hlinksldjump"/>
          </p:cNvPr>
          <p:cNvSpPr/>
          <p:nvPr/>
        </p:nvSpPr>
        <p:spPr>
          <a:xfrm>
            <a:off x="685800" y="5943600"/>
            <a:ext cx="1676400" cy="914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Home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1" name="Group 16"/>
          <p:cNvGrpSpPr>
            <a:grpSpLocks/>
          </p:cNvGrpSpPr>
          <p:nvPr/>
        </p:nvGrpSpPr>
        <p:grpSpPr bwMode="auto">
          <a:xfrm rot="4396599">
            <a:off x="3697288" y="4865688"/>
            <a:ext cx="6959600" cy="1447800"/>
            <a:chOff x="2112" y="1440"/>
            <a:chExt cx="2352" cy="816"/>
          </a:xfrm>
        </p:grpSpPr>
        <p:sp>
          <p:nvSpPr>
            <p:cNvPr id="12" name="AutoShape 17" descr="9k="/>
            <p:cNvSpPr>
              <a:spLocks noChangeAspect="1" noChangeArrowheads="1"/>
            </p:cNvSpPr>
            <p:nvPr/>
          </p:nvSpPr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 sz="2400" b="1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13" name="Picture 18" descr="62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230"/>
            <a:stretch>
              <a:fillRect/>
            </a:stretch>
          </p:blipFill>
          <p:spPr bwMode="auto">
            <a:xfrm>
              <a:off x="2112" y="1440"/>
              <a:ext cx="2352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Line 19"/>
            <p:cNvSpPr>
              <a:spLocks noChangeShapeType="1"/>
            </p:cNvSpPr>
            <p:nvPr/>
          </p:nvSpPr>
          <p:spPr bwMode="auto">
            <a:xfrm>
              <a:off x="2112" y="1440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52400" y="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FF0000"/>
                </a:solidFill>
                <a:latin typeface="Arial" charset="0"/>
              </a:rPr>
              <a:t>2. </a:t>
            </a:r>
            <a:r>
              <a:rPr lang="en-US" sz="2800" b="1" u="sng" dirty="0" err="1" smtClean="0">
                <a:solidFill>
                  <a:srgbClr val="FF0000"/>
                </a:solidFill>
                <a:latin typeface="Arial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Arial" charset="0"/>
              </a:rPr>
              <a:t>tập</a:t>
            </a:r>
            <a:r>
              <a:rPr lang="en-US" sz="2800" b="1" u="sng" dirty="0">
                <a:solidFill>
                  <a:srgbClr val="FF0000"/>
                </a:solidFill>
                <a:latin typeface="Arial" charset="0"/>
              </a:rPr>
              <a:t> 42 SGK </a:t>
            </a:r>
            <a:r>
              <a:rPr lang="en-US" sz="2800" b="1" u="sng" dirty="0" err="1">
                <a:solidFill>
                  <a:srgbClr val="FF0000"/>
                </a:solidFill>
                <a:latin typeface="Arial" charset="0"/>
              </a:rPr>
              <a:t>trang</a:t>
            </a:r>
            <a:r>
              <a:rPr lang="en-US" sz="2800" b="1" u="sng" dirty="0">
                <a:solidFill>
                  <a:srgbClr val="FF0000"/>
                </a:solidFill>
                <a:latin typeface="Arial" charset="0"/>
              </a:rPr>
              <a:t> 119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609599" y="457200"/>
            <a:ext cx="82620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Arial" charset="0"/>
              </a:rPr>
              <a:t>So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sánh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hai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đoạn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thẳng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AB, AC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trong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Arial" charset="0"/>
              </a:rPr>
              <a:t>hình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 44 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rồi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đánh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dấu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giống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nhau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cho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các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đoạn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thẳng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bằng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nhau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.</a:t>
            </a: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33600"/>
            <a:ext cx="16510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381000" y="1548825"/>
            <a:ext cx="531022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3333CC"/>
                </a:solidFill>
                <a:latin typeface="Arial" charset="0"/>
              </a:rPr>
              <a:t>Đáp</a:t>
            </a:r>
            <a:r>
              <a:rPr lang="en-US" sz="3200" b="1" dirty="0">
                <a:solidFill>
                  <a:srgbClr val="3333CC"/>
                </a:solidFill>
                <a:latin typeface="Arial" charset="0"/>
              </a:rPr>
              <a:t> : AB = AC = 28 mm</a:t>
            </a:r>
          </a:p>
        </p:txBody>
      </p:sp>
      <p:grpSp>
        <p:nvGrpSpPr>
          <p:cNvPr id="21" name="Group 10"/>
          <p:cNvGrpSpPr>
            <a:grpSpLocks/>
          </p:cNvGrpSpPr>
          <p:nvPr/>
        </p:nvGrpSpPr>
        <p:grpSpPr bwMode="auto">
          <a:xfrm>
            <a:off x="6538686" y="3548062"/>
            <a:ext cx="898525" cy="338138"/>
            <a:chOff x="4080" y="2064"/>
            <a:chExt cx="462" cy="117"/>
          </a:xfrm>
        </p:grpSpPr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4080" y="2085"/>
              <a:ext cx="48" cy="96"/>
            </a:xfrm>
            <a:prstGeom prst="line">
              <a:avLst/>
            </a:prstGeom>
            <a:noFill/>
            <a:ln w="889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9"/>
            <p:cNvSpPr>
              <a:spLocks noChangeShapeType="1"/>
            </p:cNvSpPr>
            <p:nvPr/>
          </p:nvSpPr>
          <p:spPr bwMode="auto">
            <a:xfrm flipH="1">
              <a:off x="4494" y="2064"/>
              <a:ext cx="48" cy="96"/>
            </a:xfrm>
            <a:prstGeom prst="line">
              <a:avLst/>
            </a:prstGeom>
            <a:noFill/>
            <a:ln w="88900" cmpd="sng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11"/>
          <p:cNvGrpSpPr>
            <a:grpSpLocks/>
          </p:cNvGrpSpPr>
          <p:nvPr/>
        </p:nvGrpSpPr>
        <p:grpSpPr bwMode="auto">
          <a:xfrm rot="6417057">
            <a:off x="1892300" y="4432300"/>
            <a:ext cx="6959600" cy="1447800"/>
            <a:chOff x="2112" y="1440"/>
            <a:chExt cx="2352" cy="816"/>
          </a:xfrm>
        </p:grpSpPr>
        <p:sp>
          <p:nvSpPr>
            <p:cNvPr id="25" name="AutoShape 12" descr="9k="/>
            <p:cNvSpPr>
              <a:spLocks noChangeAspect="1" noChangeArrowheads="1"/>
            </p:cNvSpPr>
            <p:nvPr/>
          </p:nvSpPr>
          <p:spPr bwMode="auto">
            <a:xfrm>
              <a:off x="2784" y="2064"/>
              <a:ext cx="1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/>
            <a:lstStyle/>
            <a:p>
              <a:endParaRPr lang="en-US" sz="2400" b="1">
                <a:solidFill>
                  <a:schemeClr val="tx1"/>
                </a:solidFill>
                <a:latin typeface="Arial" charset="0"/>
              </a:endParaRPr>
            </a:p>
          </p:txBody>
        </p:sp>
        <p:pic>
          <p:nvPicPr>
            <p:cNvPr id="26" name="Picture 13" descr="622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9230"/>
            <a:stretch>
              <a:fillRect/>
            </a:stretch>
          </p:blipFill>
          <p:spPr bwMode="auto">
            <a:xfrm>
              <a:off x="2112" y="1440"/>
              <a:ext cx="2352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Line 14"/>
            <p:cNvSpPr>
              <a:spLocks noChangeShapeType="1"/>
            </p:cNvSpPr>
            <p:nvPr/>
          </p:nvSpPr>
          <p:spPr bwMode="auto">
            <a:xfrm>
              <a:off x="2112" y="1440"/>
              <a:ext cx="2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Text Box 15"/>
          <p:cNvSpPr txBox="1">
            <a:spLocks noChangeArrowheads="1"/>
          </p:cNvSpPr>
          <p:nvPr/>
        </p:nvSpPr>
        <p:spPr bwMode="auto">
          <a:xfrm rot="-4229695">
            <a:off x="5953326" y="2729323"/>
            <a:ext cx="12233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A50021"/>
                </a:solidFill>
                <a:latin typeface="Arial" charset="0"/>
              </a:rPr>
              <a:t>28mm</a:t>
            </a: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 rot="4426831">
            <a:off x="6943781" y="3070568"/>
            <a:ext cx="11408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A50021"/>
                </a:solidFill>
                <a:latin typeface="Arial" charset="0"/>
              </a:rPr>
              <a:t>28mm</a:t>
            </a:r>
          </a:p>
        </p:txBody>
      </p:sp>
    </p:spTree>
    <p:extLst>
      <p:ext uri="{BB962C8B-B14F-4D97-AF65-F5344CB8AC3E}">
        <p14:creationId xmlns:p14="http://schemas.microsoft.com/office/powerpoint/2010/main" val="365176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8" grpId="0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8915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D30C07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Trắc</a:t>
            </a:r>
            <a:r>
              <a:rPr lang="en-US" sz="4000" b="1" dirty="0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D30C07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4000" b="1" dirty="0" err="1" smtClean="0">
                <a:ln w="31550" cmpd="sng">
                  <a:gradFill>
                    <a:gsLst>
                      <a:gs pos="70000">
                        <a:srgbClr val="2D2D8A">
                          <a:shade val="50000"/>
                          <a:satMod val="190000"/>
                        </a:srgbClr>
                      </a:gs>
                      <a:gs pos="0">
                        <a:srgbClr val="2D2D8A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D30C07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nghiệm</a:t>
            </a:r>
            <a:endParaRPr lang="en-US" sz="4000" b="1" dirty="0">
              <a:ln w="31550" cmpd="sng">
                <a:gradFill>
                  <a:gsLst>
                    <a:gs pos="70000">
                      <a:srgbClr val="2D2D8A">
                        <a:shade val="50000"/>
                        <a:satMod val="190000"/>
                      </a:srgbClr>
                    </a:gs>
                    <a:gs pos="0">
                      <a:srgbClr val="2D2D8A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D30C07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7" name="Striped Right Arrow 16">
            <a:hlinkClick r:id="rId4" action="ppaction://hlinksldjump"/>
          </p:cNvPr>
          <p:cNvSpPr/>
          <p:nvPr/>
        </p:nvSpPr>
        <p:spPr>
          <a:xfrm>
            <a:off x="869724" y="5791200"/>
            <a:ext cx="1676400" cy="914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Home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4793" y="1270000"/>
            <a:ext cx="8584407" cy="98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6796" dir="1593903" algn="ctr" rotWithShape="0">
                    <a:srgbClr val="00000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800" b="1" i="1" dirty="0" smtClean="0">
                <a:solidFill>
                  <a:srgbClr val="FF0000"/>
                </a:solidFill>
                <a:cs typeface="Times New Roman" pitchFamily="18" charset="0"/>
              </a:rPr>
              <a:t>3. </a:t>
            </a:r>
            <a:r>
              <a:rPr lang="en-US" sz="2800" b="1" i="1" dirty="0" err="1">
                <a:solidFill>
                  <a:srgbClr val="FF0000"/>
                </a:solidFill>
                <a:cs typeface="Times New Roman" pitchFamily="18" charset="0"/>
              </a:rPr>
              <a:t>Chọn</a:t>
            </a:r>
            <a:r>
              <a:rPr lang="en-US" sz="28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Times New Roman" pitchFamily="18" charset="0"/>
              </a:rPr>
              <a:t>trả</a:t>
            </a:r>
            <a:r>
              <a:rPr lang="en-US" sz="28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Times New Roman" pitchFamily="18" charset="0"/>
              </a:rPr>
              <a:t>lời</a:t>
            </a:r>
            <a:r>
              <a:rPr lang="en-US" sz="28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Times New Roman" pitchFamily="18" charset="0"/>
              </a:rPr>
              <a:t>đúng</a:t>
            </a:r>
            <a:r>
              <a:rPr lang="en-US" sz="2800" b="1" i="1" dirty="0">
                <a:solidFill>
                  <a:srgbClr val="FF0000"/>
                </a:solidFill>
                <a:cs typeface="Times New Roman" pitchFamily="18" charset="0"/>
              </a:rPr>
              <a:t>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pt-BR" sz="2800" b="1" dirty="0">
                <a:solidFill>
                  <a:srgbClr val="FF0000"/>
                </a:solidFill>
                <a:cs typeface="Times New Roman" pitchFamily="18" charset="0"/>
              </a:rPr>
              <a:t>Cho biết MN = 5 cm, PQ = 40 mm, RS = 5 cm. Ta có: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381000" y="2201069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pt-BR" sz="3200" b="1" dirty="0" smtClean="0">
                <a:cs typeface="+mn-cs"/>
              </a:rPr>
              <a:t>a.  MN </a:t>
            </a:r>
            <a:r>
              <a:rPr lang="pt-BR" sz="3200" b="1" dirty="0">
                <a:cs typeface="+mn-cs"/>
              </a:rPr>
              <a:t>= RS &lt; PQ</a:t>
            </a:r>
            <a:endParaRPr lang="en-US" sz="3200" b="1" dirty="0">
              <a:cs typeface="+mn-cs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417286" y="3340781"/>
            <a:ext cx="723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pt-BR" sz="3200" b="1" dirty="0" smtClean="0">
                <a:cs typeface="+mn-cs"/>
              </a:rPr>
              <a:t>c.  MN </a:t>
            </a:r>
            <a:r>
              <a:rPr lang="pt-BR" sz="3200" b="1" dirty="0">
                <a:cs typeface="+mn-cs"/>
              </a:rPr>
              <a:t>= RS &gt; PQ</a:t>
            </a:r>
            <a:endParaRPr lang="en-US" sz="3200" b="1" dirty="0">
              <a:cs typeface="+mn-cs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81000" y="2761343"/>
            <a:ext cx="701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pt-BR" sz="3200" b="1" dirty="0" smtClean="0">
                <a:cs typeface="+mn-cs"/>
              </a:rPr>
              <a:t>b.  MN </a:t>
            </a:r>
            <a:r>
              <a:rPr lang="pt-BR" sz="3200" b="1" dirty="0">
                <a:cs typeface="+mn-cs"/>
              </a:rPr>
              <a:t>&gt; PQ &gt; RS</a:t>
            </a:r>
            <a:endParaRPr lang="en-US" sz="3200" b="1" dirty="0">
              <a:cs typeface="+mn-cs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81000" y="3920219"/>
            <a:ext cx="693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pt-BR" sz="3200" b="1" dirty="0" smtClean="0">
                <a:cs typeface="+mn-cs"/>
              </a:rPr>
              <a:t>d.  MN </a:t>
            </a:r>
            <a:r>
              <a:rPr lang="pt-BR" sz="3200" b="1" dirty="0">
                <a:cs typeface="+mn-cs"/>
              </a:rPr>
              <a:t>= RS = PQ</a:t>
            </a:r>
            <a:endParaRPr lang="en-US" sz="3200" b="1" dirty="0">
              <a:cs typeface="+mn-cs"/>
            </a:endParaRPr>
          </a:p>
        </p:txBody>
      </p:sp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366486" y="3429000"/>
            <a:ext cx="503238" cy="482600"/>
          </a:xfrm>
          <a:prstGeom prst="ellips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3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76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9" grpId="0"/>
      <p:bldP spid="20" grpId="0"/>
      <p:bldP spid="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triped Right Arrow 16">
            <a:hlinkClick r:id="rId4" action="ppaction://hlinksldjump"/>
          </p:cNvPr>
          <p:cNvSpPr/>
          <p:nvPr/>
        </p:nvSpPr>
        <p:spPr>
          <a:xfrm>
            <a:off x="983343" y="5486400"/>
            <a:ext cx="1676400" cy="9144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Home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79930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SimSun" charset="-122"/>
              </a:rPr>
              <a:t>4.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SimSun" charset="-122"/>
              </a:rPr>
              <a:t>Hãy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SimSun" charset="-12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SimSun" charset="-122"/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SimSun" charset="-12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SimSun" charset="-122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SimSun" charset="-12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SimSun" charset="-122"/>
              </a:rPr>
              <a:t>quả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SimSun" charset="-12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SimSun" charset="-122"/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SimSun" charset="-12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SimSun" charset="-122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SimSun" charset="-12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SimSun" charset="-122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SimSun" charset="-12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SimSun" charset="-122"/>
              </a:rPr>
              <a:t>đo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SimSun" charset="-122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SimSun" charset="-122"/>
              </a:rPr>
              <a:t>sau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SimSun" charset="-122"/>
              </a:rPr>
              <a:t>: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ea typeface="SimSun" charset="-122"/>
            </a:endParaRPr>
          </a:p>
        </p:txBody>
      </p:sp>
      <p:pic>
        <p:nvPicPr>
          <p:cNvPr id="12" name="Picture 5" descr="0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7"/>
          <a:stretch/>
        </p:blipFill>
        <p:spPr bwMode="auto">
          <a:xfrm>
            <a:off x="3048000" y="1793875"/>
            <a:ext cx="79883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48242"/>
            <a:ext cx="3124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381000" y="2806812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pt-BR" sz="3200" b="1" dirty="0" smtClean="0">
                <a:cs typeface="+mn-cs"/>
              </a:rPr>
              <a:t>a.  CD  =  6,4 cm</a:t>
            </a:r>
            <a:endParaRPr lang="en-US" sz="3200" b="1" dirty="0">
              <a:cs typeface="+mn-cs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17286" y="3946524"/>
            <a:ext cx="723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pt-BR" sz="3200" b="1" dirty="0" smtClean="0">
                <a:cs typeface="+mn-cs"/>
              </a:rPr>
              <a:t>c.  CD = 5,4 cm</a:t>
            </a:r>
            <a:endParaRPr lang="en-US" sz="3200" b="1" dirty="0">
              <a:cs typeface="+mn-cs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381000" y="3367086"/>
            <a:ext cx="7010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pt-BR" sz="3200" b="1" dirty="0" smtClean="0">
                <a:cs typeface="+mn-cs"/>
              </a:rPr>
              <a:t>b.  DC = 4,4 cm</a:t>
            </a:r>
            <a:endParaRPr lang="en-US" sz="3200" b="1" dirty="0">
              <a:cs typeface="+mn-cs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81000" y="4525962"/>
            <a:ext cx="6934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pt-BR" sz="3200" b="1" dirty="0" smtClean="0">
                <a:cs typeface="+mn-cs"/>
              </a:rPr>
              <a:t>d.  CD = 44 mm</a:t>
            </a:r>
            <a:endParaRPr lang="en-US" sz="3200" b="1" dirty="0">
              <a:cs typeface="+mn-cs"/>
            </a:endParaRP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366486" y="4586514"/>
            <a:ext cx="503238" cy="482600"/>
          </a:xfrm>
          <a:prstGeom prst="ellips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3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  <p:sp>
        <p:nvSpPr>
          <p:cNvPr id="23" name="Oval 20"/>
          <p:cNvSpPr>
            <a:spLocks noChangeArrowheads="1"/>
          </p:cNvSpPr>
          <p:nvPr/>
        </p:nvSpPr>
        <p:spPr bwMode="auto">
          <a:xfrm>
            <a:off x="343581" y="3434896"/>
            <a:ext cx="503238" cy="482600"/>
          </a:xfrm>
          <a:prstGeom prst="ellips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3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176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838200" y="381000"/>
            <a:ext cx="19812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i="1" u="sng"/>
              <a:t>Dụng cụ </a:t>
            </a:r>
            <a:r>
              <a:rPr lang="en-US" sz="2400" b="1" i="1" u="sng">
                <a:latin typeface=".VnTime" pitchFamily="34" charset="0"/>
              </a:rPr>
              <a:t>®</a:t>
            </a:r>
            <a:r>
              <a:rPr lang="en-US" sz="2400" b="1" i="1" u="sng"/>
              <a:t>o</a:t>
            </a:r>
            <a:r>
              <a:rPr lang="en-US" sz="2400" b="1" u="sng"/>
              <a:t>:</a:t>
            </a: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171" name="Rectangle 10"/>
          <p:cNvSpPr>
            <a:spLocks noChangeArrowheads="1"/>
          </p:cNvSpPr>
          <p:nvPr/>
        </p:nvSpPr>
        <p:spPr bwMode="auto">
          <a:xfrm>
            <a:off x="609600" y="4068763"/>
            <a:ext cx="5221288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/>
              <a:t>Thước có chia khoảng milimmét (mm)</a:t>
            </a:r>
            <a:endParaRPr lang="en-US" sz="2400">
              <a:solidFill>
                <a:schemeClr val="tx1"/>
              </a:solidFill>
            </a:endParaRPr>
          </a:p>
        </p:txBody>
      </p:sp>
      <p:grpSp>
        <p:nvGrpSpPr>
          <p:cNvPr id="15530" name="Group 170"/>
          <p:cNvGrpSpPr>
            <a:grpSpLocks/>
          </p:cNvGrpSpPr>
          <p:nvPr/>
        </p:nvGrpSpPr>
        <p:grpSpPr bwMode="auto">
          <a:xfrm>
            <a:off x="685800" y="1295400"/>
            <a:ext cx="8229600" cy="1371600"/>
            <a:chOff x="2160" y="3255"/>
            <a:chExt cx="6660" cy="1101"/>
          </a:xfrm>
        </p:grpSpPr>
        <p:sp>
          <p:nvSpPr>
            <p:cNvPr id="7176" name="Rectangle 171"/>
            <p:cNvSpPr>
              <a:spLocks noChangeArrowheads="1"/>
            </p:cNvSpPr>
            <p:nvPr/>
          </p:nvSpPr>
          <p:spPr bwMode="auto">
            <a:xfrm>
              <a:off x="2160" y="3258"/>
              <a:ext cx="6660" cy="1098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sz="2400" b="1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7177" name="Line 172"/>
            <p:cNvSpPr>
              <a:spLocks noChangeShapeType="1"/>
            </p:cNvSpPr>
            <p:nvPr/>
          </p:nvSpPr>
          <p:spPr bwMode="auto">
            <a:xfrm>
              <a:off x="8506" y="3258"/>
              <a:ext cx="1" cy="4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178" name="Group 173"/>
            <p:cNvGrpSpPr>
              <a:grpSpLocks/>
            </p:cNvGrpSpPr>
            <p:nvPr/>
          </p:nvGrpSpPr>
          <p:grpSpPr bwMode="auto">
            <a:xfrm>
              <a:off x="2345" y="3258"/>
              <a:ext cx="555" cy="439"/>
              <a:chOff x="3060" y="3240"/>
              <a:chExt cx="540" cy="360"/>
            </a:xfrm>
          </p:grpSpPr>
          <p:sp>
            <p:nvSpPr>
              <p:cNvPr id="7310" name="Line 174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1" name="Line 175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2" name="Line 176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3" name="Line 177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4" name="Line 178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5" name="Line 179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6" name="Line 180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7" name="Line 181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8" name="Line 182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9" name="Line 183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0" name="Line 184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79" name="Group 185"/>
            <p:cNvGrpSpPr>
              <a:grpSpLocks/>
            </p:cNvGrpSpPr>
            <p:nvPr/>
          </p:nvGrpSpPr>
          <p:grpSpPr bwMode="auto">
            <a:xfrm>
              <a:off x="2906" y="3265"/>
              <a:ext cx="555" cy="440"/>
              <a:chOff x="3060" y="3240"/>
              <a:chExt cx="540" cy="360"/>
            </a:xfrm>
          </p:grpSpPr>
          <p:sp>
            <p:nvSpPr>
              <p:cNvPr id="7299" name="Line 186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0" name="Line 187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1" name="Line 188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2" name="Line 189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3" name="Line 190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4" name="Line 191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5" name="Line 192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6" name="Line 193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7" name="Line 194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8" name="Line 195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9" name="Line 196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80" name="Group 197"/>
            <p:cNvGrpSpPr>
              <a:grpSpLocks/>
            </p:cNvGrpSpPr>
            <p:nvPr/>
          </p:nvGrpSpPr>
          <p:grpSpPr bwMode="auto">
            <a:xfrm>
              <a:off x="3467" y="3255"/>
              <a:ext cx="555" cy="439"/>
              <a:chOff x="3060" y="3240"/>
              <a:chExt cx="540" cy="360"/>
            </a:xfrm>
          </p:grpSpPr>
          <p:sp>
            <p:nvSpPr>
              <p:cNvPr id="7288" name="Line 198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9" name="Line 199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0" name="Line 200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1" name="Line 201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2" name="Line 202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3" name="Line 203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4" name="Line 204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5" name="Line 205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6" name="Line 206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7" name="Line 207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8" name="Line 208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81" name="Group 209"/>
            <p:cNvGrpSpPr>
              <a:grpSpLocks/>
            </p:cNvGrpSpPr>
            <p:nvPr/>
          </p:nvGrpSpPr>
          <p:grpSpPr bwMode="auto">
            <a:xfrm>
              <a:off x="4029" y="3258"/>
              <a:ext cx="555" cy="439"/>
              <a:chOff x="3060" y="3240"/>
              <a:chExt cx="540" cy="360"/>
            </a:xfrm>
          </p:grpSpPr>
          <p:sp>
            <p:nvSpPr>
              <p:cNvPr id="7277" name="Line 210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8" name="Line 211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9" name="Line 212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0" name="Line 213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1" name="Line 214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2" name="Line 215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3" name="Line 216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4" name="Line 217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5" name="Line 218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6" name="Line 219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7" name="Line 220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82" name="Group 221"/>
            <p:cNvGrpSpPr>
              <a:grpSpLocks/>
            </p:cNvGrpSpPr>
            <p:nvPr/>
          </p:nvGrpSpPr>
          <p:grpSpPr bwMode="auto">
            <a:xfrm>
              <a:off x="4590" y="3265"/>
              <a:ext cx="555" cy="440"/>
              <a:chOff x="3060" y="3240"/>
              <a:chExt cx="540" cy="360"/>
            </a:xfrm>
          </p:grpSpPr>
          <p:sp>
            <p:nvSpPr>
              <p:cNvPr id="7266" name="Line 222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7" name="Line 223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8" name="Line 224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9" name="Line 225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0" name="Line 226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" name="Line 227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2" name="Line 228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3" name="Line 229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4" name="Line 230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5" name="Line 231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6" name="Line 232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83" name="Group 233"/>
            <p:cNvGrpSpPr>
              <a:grpSpLocks/>
            </p:cNvGrpSpPr>
            <p:nvPr/>
          </p:nvGrpSpPr>
          <p:grpSpPr bwMode="auto">
            <a:xfrm>
              <a:off x="5151" y="3255"/>
              <a:ext cx="555" cy="439"/>
              <a:chOff x="3060" y="3240"/>
              <a:chExt cx="540" cy="360"/>
            </a:xfrm>
          </p:grpSpPr>
          <p:sp>
            <p:nvSpPr>
              <p:cNvPr id="7255" name="Line 234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6" name="Line 235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7" name="Line 236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8" name="Line 237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9" name="Line 238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0" name="Line 239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1" name="Line 240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2" name="Line 241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3" name="Line 242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4" name="Line 243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5" name="Line 244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84" name="Group 245"/>
            <p:cNvGrpSpPr>
              <a:grpSpLocks/>
            </p:cNvGrpSpPr>
            <p:nvPr/>
          </p:nvGrpSpPr>
          <p:grpSpPr bwMode="auto">
            <a:xfrm>
              <a:off x="5712" y="3258"/>
              <a:ext cx="555" cy="439"/>
              <a:chOff x="3060" y="3240"/>
              <a:chExt cx="540" cy="360"/>
            </a:xfrm>
          </p:grpSpPr>
          <p:sp>
            <p:nvSpPr>
              <p:cNvPr id="7244" name="Line 246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5" name="Line 247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6" name="Line 248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7" name="Line 249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8" name="Line 250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9" name="Line 251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0" name="Line 252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1" name="Line 253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2" name="Line 254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3" name="Line 255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4" name="Line 256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85" name="Group 257"/>
            <p:cNvGrpSpPr>
              <a:grpSpLocks/>
            </p:cNvGrpSpPr>
            <p:nvPr/>
          </p:nvGrpSpPr>
          <p:grpSpPr bwMode="auto">
            <a:xfrm>
              <a:off x="6267" y="3258"/>
              <a:ext cx="555" cy="439"/>
              <a:chOff x="3060" y="3240"/>
              <a:chExt cx="540" cy="360"/>
            </a:xfrm>
          </p:grpSpPr>
          <p:sp>
            <p:nvSpPr>
              <p:cNvPr id="7233" name="Line 258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4" name="Line 259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5" name="Line 260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6" name="Line 261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7" name="Line 262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8" name="Line 263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9" name="Line 264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0" name="Line 265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1" name="Line 266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2" name="Line 267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3" name="Line 268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86" name="Group 269"/>
            <p:cNvGrpSpPr>
              <a:grpSpLocks/>
            </p:cNvGrpSpPr>
            <p:nvPr/>
          </p:nvGrpSpPr>
          <p:grpSpPr bwMode="auto">
            <a:xfrm>
              <a:off x="6829" y="3265"/>
              <a:ext cx="555" cy="440"/>
              <a:chOff x="3060" y="3240"/>
              <a:chExt cx="540" cy="360"/>
            </a:xfrm>
          </p:grpSpPr>
          <p:sp>
            <p:nvSpPr>
              <p:cNvPr id="7222" name="Line 270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3" name="Line 271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4" name="Line 272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5" name="Line 273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6" name="Line 274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7" name="Line 275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8" name="Line 276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9" name="Line 277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0" name="Line 278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1" name="Line 279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2" name="Line 280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87" name="Group 281"/>
            <p:cNvGrpSpPr>
              <a:grpSpLocks/>
            </p:cNvGrpSpPr>
            <p:nvPr/>
          </p:nvGrpSpPr>
          <p:grpSpPr bwMode="auto">
            <a:xfrm>
              <a:off x="7390" y="3255"/>
              <a:ext cx="555" cy="439"/>
              <a:chOff x="3060" y="3240"/>
              <a:chExt cx="540" cy="360"/>
            </a:xfrm>
          </p:grpSpPr>
          <p:sp>
            <p:nvSpPr>
              <p:cNvPr id="7211" name="Line 282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2" name="Line 283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3" name="Line 284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4" name="Line 285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5" name="Line 286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6" name="Line 287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7" name="Line 288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8" name="Line 289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9" name="Line 290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0" name="Line 291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1" name="Line 292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88" name="Group 293"/>
            <p:cNvGrpSpPr>
              <a:grpSpLocks/>
            </p:cNvGrpSpPr>
            <p:nvPr/>
          </p:nvGrpSpPr>
          <p:grpSpPr bwMode="auto">
            <a:xfrm>
              <a:off x="7951" y="3258"/>
              <a:ext cx="555" cy="439"/>
              <a:chOff x="3060" y="3240"/>
              <a:chExt cx="540" cy="360"/>
            </a:xfrm>
          </p:grpSpPr>
          <p:sp>
            <p:nvSpPr>
              <p:cNvPr id="7200" name="Line 294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1" name="Line 295"/>
              <p:cNvSpPr>
                <a:spLocks noChangeShapeType="1"/>
              </p:cNvSpPr>
              <p:nvPr/>
            </p:nvSpPr>
            <p:spPr bwMode="auto">
              <a:xfrm>
                <a:off x="3060" y="3240"/>
                <a:ext cx="54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2" name="Line 296"/>
              <p:cNvSpPr>
                <a:spLocks noChangeShapeType="1"/>
              </p:cNvSpPr>
              <p:nvPr/>
            </p:nvSpPr>
            <p:spPr bwMode="auto">
              <a:xfrm>
                <a:off x="3168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3" name="Line 297"/>
              <p:cNvSpPr>
                <a:spLocks noChangeShapeType="1"/>
              </p:cNvSpPr>
              <p:nvPr/>
            </p:nvSpPr>
            <p:spPr bwMode="auto">
              <a:xfrm>
                <a:off x="3330" y="3258"/>
                <a:ext cx="1" cy="2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4" name="Line 298"/>
              <p:cNvSpPr>
                <a:spLocks noChangeShapeType="1"/>
              </p:cNvSpPr>
              <p:nvPr/>
            </p:nvSpPr>
            <p:spPr bwMode="auto">
              <a:xfrm>
                <a:off x="3114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5" name="Line 299"/>
              <p:cNvSpPr>
                <a:spLocks noChangeShapeType="1"/>
              </p:cNvSpPr>
              <p:nvPr/>
            </p:nvSpPr>
            <p:spPr bwMode="auto">
              <a:xfrm>
                <a:off x="3222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6" name="Line 300"/>
              <p:cNvSpPr>
                <a:spLocks noChangeShapeType="1"/>
              </p:cNvSpPr>
              <p:nvPr/>
            </p:nvSpPr>
            <p:spPr bwMode="auto">
              <a:xfrm>
                <a:off x="3383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7" name="Line 301"/>
              <p:cNvSpPr>
                <a:spLocks noChangeShapeType="1"/>
              </p:cNvSpPr>
              <p:nvPr/>
            </p:nvSpPr>
            <p:spPr bwMode="auto">
              <a:xfrm>
                <a:off x="327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8" name="Line 302"/>
              <p:cNvSpPr>
                <a:spLocks noChangeShapeType="1"/>
              </p:cNvSpPr>
              <p:nvPr/>
            </p:nvSpPr>
            <p:spPr bwMode="auto">
              <a:xfrm>
                <a:off x="3546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9" name="Line 303"/>
              <p:cNvSpPr>
                <a:spLocks noChangeShapeType="1"/>
              </p:cNvSpPr>
              <p:nvPr/>
            </p:nvSpPr>
            <p:spPr bwMode="auto">
              <a:xfrm>
                <a:off x="3491" y="3240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0" name="Line 304"/>
              <p:cNvSpPr>
                <a:spLocks noChangeShapeType="1"/>
              </p:cNvSpPr>
              <p:nvPr/>
            </p:nvSpPr>
            <p:spPr bwMode="auto">
              <a:xfrm>
                <a:off x="3438" y="3246"/>
                <a:ext cx="1" cy="1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89" name="Text Box 305"/>
            <p:cNvSpPr txBox="1">
              <a:spLocks noChangeArrowheads="1"/>
            </p:cNvSpPr>
            <p:nvPr/>
          </p:nvSpPr>
          <p:spPr bwMode="auto">
            <a:xfrm>
              <a:off x="2196" y="3636"/>
              <a:ext cx="900" cy="72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0 </a:t>
              </a:r>
            </a:p>
            <a:p>
              <a:pPr eaLnBrk="1" hangingPunct="1">
                <a:lnSpc>
                  <a:spcPct val="48000"/>
                </a:lnSpc>
              </a:pPr>
              <a:r>
                <a:rPr lang="en-US" sz="1100" b="1">
                  <a:latin typeface=".VnArial" pitchFamily="34" charset="0"/>
                </a:rPr>
                <a:t>cm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7190" name="Text Box 306"/>
            <p:cNvSpPr txBox="1">
              <a:spLocks noChangeArrowheads="1"/>
            </p:cNvSpPr>
            <p:nvPr/>
          </p:nvSpPr>
          <p:spPr bwMode="auto">
            <a:xfrm>
              <a:off x="3240" y="3690"/>
              <a:ext cx="522" cy="50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2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7191" name="Text Box 307"/>
            <p:cNvSpPr txBox="1">
              <a:spLocks noChangeArrowheads="1"/>
            </p:cNvSpPr>
            <p:nvPr/>
          </p:nvSpPr>
          <p:spPr bwMode="auto">
            <a:xfrm>
              <a:off x="3780" y="3690"/>
              <a:ext cx="504" cy="52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3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7192" name="Text Box 308"/>
            <p:cNvSpPr txBox="1">
              <a:spLocks noChangeArrowheads="1"/>
            </p:cNvSpPr>
            <p:nvPr/>
          </p:nvSpPr>
          <p:spPr bwMode="auto">
            <a:xfrm>
              <a:off x="4374" y="3690"/>
              <a:ext cx="630" cy="50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4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7193" name="Text Box 309"/>
            <p:cNvSpPr txBox="1">
              <a:spLocks noChangeArrowheads="1"/>
            </p:cNvSpPr>
            <p:nvPr/>
          </p:nvSpPr>
          <p:spPr bwMode="auto">
            <a:xfrm>
              <a:off x="5472" y="3672"/>
              <a:ext cx="540" cy="50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6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7194" name="Text Box 310"/>
            <p:cNvSpPr txBox="1">
              <a:spLocks noChangeArrowheads="1"/>
            </p:cNvSpPr>
            <p:nvPr/>
          </p:nvSpPr>
          <p:spPr bwMode="auto">
            <a:xfrm>
              <a:off x="5994" y="3690"/>
              <a:ext cx="522" cy="50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7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7195" name="Text Box 311"/>
            <p:cNvSpPr txBox="1">
              <a:spLocks noChangeArrowheads="1"/>
            </p:cNvSpPr>
            <p:nvPr/>
          </p:nvSpPr>
          <p:spPr bwMode="auto">
            <a:xfrm>
              <a:off x="2754" y="3672"/>
              <a:ext cx="558" cy="50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1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7196" name="Text Box 312"/>
            <p:cNvSpPr txBox="1">
              <a:spLocks noChangeArrowheads="1"/>
            </p:cNvSpPr>
            <p:nvPr/>
          </p:nvSpPr>
          <p:spPr bwMode="auto">
            <a:xfrm>
              <a:off x="4950" y="3690"/>
              <a:ext cx="558" cy="50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5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7197" name="Text Box 313"/>
            <p:cNvSpPr txBox="1">
              <a:spLocks noChangeArrowheads="1"/>
            </p:cNvSpPr>
            <p:nvPr/>
          </p:nvSpPr>
          <p:spPr bwMode="auto">
            <a:xfrm>
              <a:off x="7632" y="3690"/>
              <a:ext cx="720" cy="54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10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7198" name="Text Box 314"/>
            <p:cNvSpPr txBox="1">
              <a:spLocks noChangeArrowheads="1"/>
            </p:cNvSpPr>
            <p:nvPr/>
          </p:nvSpPr>
          <p:spPr bwMode="auto">
            <a:xfrm>
              <a:off x="6606" y="3690"/>
              <a:ext cx="486" cy="50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8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7199" name="Text Box 315"/>
            <p:cNvSpPr txBox="1">
              <a:spLocks noChangeArrowheads="1"/>
            </p:cNvSpPr>
            <p:nvPr/>
          </p:nvSpPr>
          <p:spPr bwMode="auto">
            <a:xfrm>
              <a:off x="7182" y="3690"/>
              <a:ext cx="432" cy="54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200" b="1">
                  <a:latin typeface="Arial" charset="0"/>
                </a:rPr>
                <a:t>9</a:t>
              </a:r>
              <a:endParaRPr lang="en-US" sz="1800">
                <a:latin typeface="Arial" charset="0"/>
              </a:endParaRPr>
            </a:p>
          </p:txBody>
        </p:sp>
      </p:grpSp>
      <p:graphicFrame>
        <p:nvGraphicFramePr>
          <p:cNvPr id="7173" name="Object 169"/>
          <p:cNvGraphicFramePr>
            <a:graphicFrameLocks noGrp="1" noChangeAspect="1"/>
          </p:cNvGraphicFramePr>
          <p:nvPr>
            <p:ph/>
          </p:nvPr>
        </p:nvGraphicFramePr>
        <p:xfrm>
          <a:off x="457200" y="2214563"/>
          <a:ext cx="8229600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0" name="Bitmap Image" r:id="rId4" imgW="13161905" imgH="3153215" progId="Paint.Picture">
                  <p:embed/>
                </p:oleObj>
              </mc:Choice>
              <mc:Fallback>
                <p:oleObj name="Bitmap Image" r:id="rId4" imgW="13161905" imgH="3153215" progId="Paint.Picture">
                  <p:embed/>
                  <p:pic>
                    <p:nvPicPr>
                      <p:cNvPr id="0" name="Object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14563"/>
                        <a:ext cx="8229600" cy="197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Rectangle 159"/>
          <p:cNvSpPr>
            <a:spLocks noChangeArrowheads="1"/>
          </p:cNvSpPr>
          <p:nvPr/>
        </p:nvSpPr>
        <p:spPr bwMode="auto">
          <a:xfrm>
            <a:off x="4495800" y="5562600"/>
            <a:ext cx="19812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dirty="0" err="1"/>
              <a:t>Thước</a:t>
            </a:r>
            <a:r>
              <a:rPr lang="en-US" sz="2400" dirty="0"/>
              <a:t> </a:t>
            </a:r>
            <a:r>
              <a:rPr lang="en-US" sz="2400" dirty="0" err="1"/>
              <a:t>đo</a:t>
            </a:r>
            <a:r>
              <a:rPr lang="en-US" sz="2400" dirty="0"/>
              <a:t> </a:t>
            </a:r>
            <a:r>
              <a:rPr lang="en-US" sz="2400" dirty="0" err="1"/>
              <a:t>đô</a:t>
            </a:r>
            <a:r>
              <a:rPr lang="en-US" sz="2400" dirty="0"/>
              <a:t>̣ </a:t>
            </a:r>
            <a:r>
              <a:rPr lang="en-US" sz="2400" dirty="0" err="1"/>
              <a:t>dài</a:t>
            </a:r>
            <a:r>
              <a:rPr lang="en-US" sz="2400" dirty="0"/>
              <a:t> </a:t>
            </a:r>
            <a:r>
              <a:rPr lang="en-US" sz="2400" dirty="0" err="1"/>
              <a:t>với</a:t>
            </a:r>
            <a:r>
              <a:rPr lang="en-US" sz="2400" dirty="0"/>
              <a:t> </a:t>
            </a:r>
            <a:r>
              <a:rPr lang="en-US" sz="2400" dirty="0" err="1"/>
              <a:t>đơn</a:t>
            </a:r>
            <a:r>
              <a:rPr lang="en-US" sz="2400" dirty="0"/>
              <a:t> vị </a:t>
            </a:r>
            <a:r>
              <a:rPr lang="en-US" sz="2400" dirty="0" err="1"/>
              <a:t>đo</a:t>
            </a:r>
            <a:r>
              <a:rPr lang="en-US" sz="2400" dirty="0"/>
              <a:t> là inch (</a:t>
            </a:r>
            <a:r>
              <a:rPr lang="en-US" sz="2400" dirty="0">
                <a:latin typeface=".VnTime" pitchFamily="34" charset="0"/>
              </a:rPr>
              <a:t>“</a:t>
            </a:r>
            <a:r>
              <a:rPr lang="en-US" sz="2400" dirty="0"/>
              <a:t>)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7175" name="Picture 160" descr="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0"/>
            <a:ext cx="1104900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8"/>
          <p:cNvSpPr txBox="1">
            <a:spLocks noChangeArrowheads="1"/>
          </p:cNvSpPr>
          <p:nvPr/>
        </p:nvSpPr>
        <p:spPr bwMode="auto">
          <a:xfrm>
            <a:off x="1981200" y="914400"/>
            <a:ext cx="5562600" cy="528637"/>
          </a:xfrm>
          <a:prstGeom prst="rect">
            <a:avLst/>
          </a:prstGeom>
          <a:noFill/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HƯỚNG DẪN TỰ HỌC Ở NHÀ</a:t>
            </a:r>
          </a:p>
        </p:txBody>
      </p:sp>
      <p:sp>
        <p:nvSpPr>
          <p:cNvPr id="22531" name="Text Box 39"/>
          <p:cNvSpPr txBox="1">
            <a:spLocks noChangeArrowheads="1"/>
          </p:cNvSpPr>
          <p:nvPr/>
        </p:nvSpPr>
        <p:spPr bwMode="auto">
          <a:xfrm>
            <a:off x="1524000" y="2057400"/>
            <a:ext cx="6248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Arial" charset="0"/>
                <a:sym typeface="Wingdings" pitchFamily="2" charset="2"/>
              </a:rPr>
              <a:t>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Học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bài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: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nắm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vững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cách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đo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độ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dài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đoạn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thẳng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,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cách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so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sánh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2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đoạn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thẳng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Arial" charset="0"/>
                <a:sym typeface="Wingdings" pitchFamily="2" charset="2"/>
              </a:rPr>
              <a:t>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Luyện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tập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cách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đo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độ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dài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đoạn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thẳng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FF"/>
                </a:solidFill>
                <a:latin typeface="Arial" charset="0"/>
                <a:sym typeface="Wingdings" pitchFamily="2" charset="2"/>
              </a:rPr>
              <a:t>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BTVN: </a:t>
            </a:r>
            <a:r>
              <a:rPr lang="en-US" b="1" dirty="0" smtClean="0">
                <a:solidFill>
                  <a:srgbClr val="0000FF"/>
                </a:solidFill>
                <a:latin typeface="Arial" charset="0"/>
              </a:rPr>
              <a:t>40, 41, 43, 44 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SGK </a:t>
            </a:r>
            <a:r>
              <a:rPr lang="en-US" b="1" dirty="0" err="1">
                <a:solidFill>
                  <a:srgbClr val="0000FF"/>
                </a:solidFill>
                <a:latin typeface="Arial" charset="0"/>
              </a:rPr>
              <a:t>trang</a:t>
            </a:r>
            <a:r>
              <a:rPr lang="en-US" b="1" dirty="0">
                <a:solidFill>
                  <a:srgbClr val="0000FF"/>
                </a:solidFill>
                <a:latin typeface="Arial" charset="0"/>
              </a:rPr>
              <a:t> 119.</a:t>
            </a:r>
          </a:p>
        </p:txBody>
      </p:sp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3276600" y="14478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</a:rPr>
              <a:t>Bài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vừa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học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3276600" y="3962400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FF0000"/>
                </a:solidFill>
              </a:rPr>
              <a:t>Bài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sắp</a:t>
            </a:r>
            <a:r>
              <a:rPr lang="en-US" sz="3200" b="1" u="sng" dirty="0">
                <a:solidFill>
                  <a:srgbClr val="FF0000"/>
                </a:solidFill>
              </a:rPr>
              <a:t> </a:t>
            </a:r>
            <a:r>
              <a:rPr lang="en-US" sz="3200" b="1" u="sng" dirty="0" err="1">
                <a:solidFill>
                  <a:srgbClr val="FF0000"/>
                </a:solidFill>
              </a:rPr>
              <a:t>học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22534" name="Text Box 7"/>
          <p:cNvSpPr txBox="1">
            <a:spLocks noChangeArrowheads="1"/>
          </p:cNvSpPr>
          <p:nvPr/>
        </p:nvSpPr>
        <p:spPr bwMode="auto">
          <a:xfrm>
            <a:off x="1524000" y="4495800"/>
            <a:ext cx="6873875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333399"/>
                </a:solidFill>
                <a:ea typeface="SimSun" pitchFamily="2" charset="-122"/>
              </a:rPr>
              <a:t>Chuẩn</a:t>
            </a:r>
            <a:r>
              <a:rPr lang="en-US" sz="3200" b="1" dirty="0">
                <a:solidFill>
                  <a:srgbClr val="333399"/>
                </a:solidFill>
                <a:ea typeface="SimSun" pitchFamily="2" charset="-122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ea typeface="SimSun" pitchFamily="2" charset="-122"/>
              </a:rPr>
              <a:t>bị</a:t>
            </a:r>
            <a:r>
              <a:rPr lang="en-US" sz="3200" b="1" dirty="0">
                <a:solidFill>
                  <a:srgbClr val="333399"/>
                </a:solidFill>
                <a:ea typeface="SimSun" pitchFamily="2" charset="-122"/>
              </a:rPr>
              <a:t> </a:t>
            </a:r>
            <a:r>
              <a:rPr lang="en-US" sz="3200" b="1" dirty="0" err="1">
                <a:solidFill>
                  <a:srgbClr val="333399"/>
                </a:solidFill>
                <a:ea typeface="SimSun" pitchFamily="2" charset="-122"/>
              </a:rPr>
              <a:t>bài</a:t>
            </a:r>
            <a:r>
              <a:rPr lang="en-US" sz="3200" b="1" dirty="0">
                <a:solidFill>
                  <a:srgbClr val="333399"/>
                </a:solidFill>
                <a:ea typeface="SimSun" pitchFamily="2" charset="-122"/>
              </a:rPr>
              <a:t> 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333399"/>
                </a:solidFill>
                <a:ea typeface="SimSun" pitchFamily="2" charset="-122"/>
              </a:rPr>
              <a:t>“KHI NÀO THÌ AM + MB = AB?’’</a:t>
            </a:r>
          </a:p>
          <a:p>
            <a:pPr eaLnBrk="1" hangingPunct="1">
              <a:spcBef>
                <a:spcPct val="50000"/>
              </a:spcBef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762000" y="2971800"/>
            <a:ext cx="7620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400" b="1" kern="10" smtClean="0">
                <a:ln w="190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HỌC ĐẾN ĐÂY LÀ KẾT THÚC</a:t>
            </a:r>
            <a:endParaRPr lang="en-US" sz="4400" b="1" kern="10" dirty="0">
              <a:ln w="19050">
                <a:solidFill>
                  <a:srgbClr val="9933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512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7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3071812"/>
            <a:ext cx="154432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6" name="Group 29"/>
          <p:cNvGrpSpPr>
            <a:grpSpLocks/>
          </p:cNvGrpSpPr>
          <p:nvPr/>
        </p:nvGrpSpPr>
        <p:grpSpPr bwMode="auto">
          <a:xfrm>
            <a:off x="990600" y="2117725"/>
            <a:ext cx="2698750" cy="1311275"/>
            <a:chOff x="615" y="1388"/>
            <a:chExt cx="1700" cy="826"/>
          </a:xfrm>
        </p:grpSpPr>
        <p:sp>
          <p:nvSpPr>
            <p:cNvPr id="8200" name="Line 20"/>
            <p:cNvSpPr>
              <a:spLocks noChangeShapeType="1"/>
            </p:cNvSpPr>
            <p:nvPr/>
          </p:nvSpPr>
          <p:spPr bwMode="auto">
            <a:xfrm>
              <a:off x="732" y="2010"/>
              <a:ext cx="10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Text Box 21"/>
            <p:cNvSpPr txBox="1">
              <a:spLocks noChangeArrowheads="1"/>
            </p:cNvSpPr>
            <p:nvPr/>
          </p:nvSpPr>
          <p:spPr bwMode="auto">
            <a:xfrm>
              <a:off x="615" y="1388"/>
              <a:ext cx="18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8000">
                  <a:latin typeface=".VnTime" pitchFamily="34" charset="0"/>
                </a:rPr>
                <a:t>.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8202" name="Text Box 22"/>
            <p:cNvSpPr txBox="1">
              <a:spLocks noChangeArrowheads="1"/>
            </p:cNvSpPr>
            <p:nvPr/>
          </p:nvSpPr>
          <p:spPr bwMode="auto">
            <a:xfrm>
              <a:off x="1658" y="1388"/>
              <a:ext cx="181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8000">
                  <a:latin typeface=".VnTime" pitchFamily="34" charset="0"/>
                </a:rPr>
                <a:t>.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8203" name="Text Box 23"/>
            <p:cNvSpPr txBox="1">
              <a:spLocks noChangeArrowheads="1"/>
            </p:cNvSpPr>
            <p:nvPr/>
          </p:nvSpPr>
          <p:spPr bwMode="auto">
            <a:xfrm>
              <a:off x="1680" y="1728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.VnTime" pitchFamily="34" charset="0"/>
                </a:rPr>
                <a:t>B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8204" name="Text Box 24"/>
            <p:cNvSpPr txBox="1">
              <a:spLocks noChangeArrowheads="1"/>
            </p:cNvSpPr>
            <p:nvPr/>
          </p:nvSpPr>
          <p:spPr bwMode="auto">
            <a:xfrm>
              <a:off x="624" y="1728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.VnTime" pitchFamily="34" charset="0"/>
                </a:rPr>
                <a:t>A</a:t>
              </a:r>
              <a:endParaRPr lang="en-US" sz="1800">
                <a:latin typeface="Arial" charset="0"/>
              </a:endParaRPr>
            </a:p>
          </p:txBody>
        </p:sp>
      </p:grpSp>
      <p:sp>
        <p:nvSpPr>
          <p:cNvPr id="8197" name="Line 30"/>
          <p:cNvSpPr>
            <a:spLocks noChangeShapeType="1"/>
          </p:cNvSpPr>
          <p:nvPr/>
        </p:nvSpPr>
        <p:spPr bwMode="auto">
          <a:xfrm>
            <a:off x="2867025" y="2891135"/>
            <a:ext cx="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31"/>
          <p:cNvSpPr>
            <a:spLocks noChangeShapeType="1"/>
          </p:cNvSpPr>
          <p:nvPr/>
        </p:nvSpPr>
        <p:spPr bwMode="auto">
          <a:xfrm>
            <a:off x="1209675" y="2814935"/>
            <a:ext cx="0" cy="914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Text Box 32"/>
          <p:cNvSpPr txBox="1">
            <a:spLocks noChangeArrowheads="1"/>
          </p:cNvSpPr>
          <p:nvPr/>
        </p:nvSpPr>
        <p:spPr bwMode="auto">
          <a:xfrm>
            <a:off x="1447800" y="5558135"/>
            <a:ext cx="4953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/>
              <a:t>AB = 17 </a:t>
            </a:r>
            <a:r>
              <a:rPr lang="en-US" b="1" dirty="0" smtClean="0"/>
              <a:t>mm  hay BA  = 17 mm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66487" y="1182572"/>
            <a:ext cx="8472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/>
              <a:t>      - </a:t>
            </a:r>
            <a:r>
              <a:rPr lang="en-US" sz="2400" b="1" dirty="0" err="1" smtClean="0"/>
              <a:t>Đặt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cạnh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của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thước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</a:t>
            </a:r>
            <a:r>
              <a:rPr lang="en-US" sz="2400" b="1" dirty="0" smtClean="0"/>
              <a:t> qua </a:t>
            </a:r>
            <a:r>
              <a:rPr lang="en-US" sz="2400" b="1" dirty="0" err="1" smtClean="0"/>
              <a:t>hai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điểm</a:t>
            </a:r>
            <a:r>
              <a:rPr lang="en-US" sz="2400" b="1" dirty="0" smtClean="0"/>
              <a:t> A </a:t>
            </a:r>
            <a:r>
              <a:rPr lang="en-US" sz="2400" b="1" dirty="0" err="1" smtClean="0"/>
              <a:t>và</a:t>
            </a:r>
            <a:r>
              <a:rPr lang="en-US" sz="2400" b="1" dirty="0" smtClean="0"/>
              <a:t> B </a:t>
            </a:r>
            <a:r>
              <a:rPr lang="en-US" sz="2400" b="1" dirty="0" err="1" smtClean="0"/>
              <a:t>sao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cho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điểm</a:t>
            </a:r>
            <a:r>
              <a:rPr lang="en-US" sz="2400" b="1" dirty="0" smtClean="0"/>
              <a:t> A </a:t>
            </a:r>
            <a:r>
              <a:rPr lang="en-US" sz="2400" b="1" dirty="0" err="1" smtClean="0"/>
              <a:t>trùng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vạch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không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thước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điểm</a:t>
            </a:r>
            <a:r>
              <a:rPr lang="en-US" sz="2400" b="1" dirty="0" smtClean="0"/>
              <a:t> B </a:t>
            </a:r>
            <a:r>
              <a:rPr lang="en-US" sz="2400" b="1" dirty="0" err="1" smtClean="0"/>
              <a:t>trùng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với</a:t>
            </a:r>
            <a:r>
              <a:rPr lang="en-US" sz="2400" b="1" dirty="0" smtClean="0"/>
              <a:t> 1 </a:t>
            </a:r>
            <a:r>
              <a:rPr lang="en-US" sz="2400" b="1" dirty="0" err="1" smtClean="0"/>
              <a:t>điểm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trên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thước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đó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là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độ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dài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của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đoạn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thẳng</a:t>
            </a:r>
            <a:r>
              <a:rPr lang="en-US" sz="2400" b="1" dirty="0" smtClean="0"/>
              <a:t> AB hay </a:t>
            </a:r>
            <a:r>
              <a:rPr lang="en-US" sz="2400" b="1" dirty="0" err="1" smtClean="0"/>
              <a:t>đoạn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thẳng</a:t>
            </a:r>
            <a:r>
              <a:rPr lang="en-US" sz="2400" b="1" dirty="0" smtClean="0"/>
              <a:t> BA. </a:t>
            </a:r>
            <a:endParaRPr lang="en-US" sz="2400" b="1" dirty="0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8600" y="715962"/>
            <a:ext cx="143986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i="1" u="sng" dirty="0" err="1">
                <a:latin typeface=".VnTime" pitchFamily="34" charset="0"/>
              </a:rPr>
              <a:t>C¸ch</a:t>
            </a:r>
            <a:r>
              <a:rPr lang="en-US" sz="2400" b="1" i="1" u="sng" dirty="0">
                <a:latin typeface=".VnTime" pitchFamily="34" charset="0"/>
              </a:rPr>
              <a:t> ®o</a:t>
            </a:r>
            <a:r>
              <a:rPr lang="en-US" sz="2400" b="1" u="sng" dirty="0">
                <a:latin typeface=".VnTime" pitchFamily="34" charset="0"/>
              </a:rPr>
              <a:t>:</a:t>
            </a:r>
            <a:endParaRPr lang="en-US" sz="18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  <p:bldP spid="81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914400" y="609600"/>
            <a:ext cx="143986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i="1" u="sng" dirty="0" err="1">
                <a:latin typeface=".VnTime" pitchFamily="34" charset="0"/>
              </a:rPr>
              <a:t>C¸ch</a:t>
            </a:r>
            <a:r>
              <a:rPr lang="en-US" sz="2400" b="1" i="1" u="sng" dirty="0">
                <a:latin typeface=".VnTime" pitchFamily="34" charset="0"/>
              </a:rPr>
              <a:t> ®o</a:t>
            </a:r>
            <a:r>
              <a:rPr lang="en-US" sz="2400" b="1" u="sng" dirty="0">
                <a:latin typeface=".VnTime" pitchFamily="34" charset="0"/>
              </a:rPr>
              <a:t>:</a:t>
            </a:r>
            <a:endParaRPr lang="en-US" sz="18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9219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88" y="1709738"/>
            <a:ext cx="8001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1719263"/>
            <a:ext cx="7810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AutoShape 14"/>
          <p:cNvSpPr>
            <a:spLocks noChangeArrowheads="1"/>
          </p:cNvSpPr>
          <p:nvPr/>
        </p:nvSpPr>
        <p:spPr bwMode="auto">
          <a:xfrm>
            <a:off x="2133600" y="1219200"/>
            <a:ext cx="990600" cy="609600"/>
          </a:xfrm>
          <a:prstGeom prst="wedgeEllipseCallout">
            <a:avLst>
              <a:gd name="adj1" fmla="val 6731"/>
              <a:gd name="adj2" fmla="val 700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Lan</a:t>
            </a:r>
          </a:p>
        </p:txBody>
      </p:sp>
      <p:sp>
        <p:nvSpPr>
          <p:cNvPr id="9222" name="AutoShape 15"/>
          <p:cNvSpPr>
            <a:spLocks noChangeArrowheads="1"/>
          </p:cNvSpPr>
          <p:nvPr/>
        </p:nvSpPr>
        <p:spPr bwMode="auto">
          <a:xfrm>
            <a:off x="4267200" y="1143000"/>
            <a:ext cx="1295400" cy="609600"/>
          </a:xfrm>
          <a:prstGeom prst="wedgeEllipseCallout">
            <a:avLst>
              <a:gd name="adj1" fmla="val -58699"/>
              <a:gd name="adj2" fmla="val 6927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Nam</a:t>
            </a:r>
          </a:p>
        </p:txBody>
      </p:sp>
      <p:grpSp>
        <p:nvGrpSpPr>
          <p:cNvPr id="9223" name="Group 4"/>
          <p:cNvGrpSpPr>
            <a:grpSpLocks/>
          </p:cNvGrpSpPr>
          <p:nvPr/>
        </p:nvGrpSpPr>
        <p:grpSpPr bwMode="auto">
          <a:xfrm>
            <a:off x="2409825" y="2955925"/>
            <a:ext cx="2698750" cy="1311275"/>
            <a:chOff x="615" y="1388"/>
            <a:chExt cx="1700" cy="826"/>
          </a:xfrm>
        </p:grpSpPr>
        <p:sp>
          <p:nvSpPr>
            <p:cNvPr id="9224" name="Line 5"/>
            <p:cNvSpPr>
              <a:spLocks noChangeShapeType="1"/>
            </p:cNvSpPr>
            <p:nvPr/>
          </p:nvSpPr>
          <p:spPr bwMode="auto">
            <a:xfrm>
              <a:off x="732" y="2010"/>
              <a:ext cx="108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Text Box 6"/>
            <p:cNvSpPr txBox="1">
              <a:spLocks noChangeArrowheads="1"/>
            </p:cNvSpPr>
            <p:nvPr/>
          </p:nvSpPr>
          <p:spPr bwMode="auto">
            <a:xfrm>
              <a:off x="615" y="1388"/>
              <a:ext cx="182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8000">
                  <a:latin typeface=".VnTime" pitchFamily="34" charset="0"/>
                </a:rPr>
                <a:t>.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9226" name="Text Box 7"/>
            <p:cNvSpPr txBox="1">
              <a:spLocks noChangeArrowheads="1"/>
            </p:cNvSpPr>
            <p:nvPr/>
          </p:nvSpPr>
          <p:spPr bwMode="auto">
            <a:xfrm>
              <a:off x="1658" y="1388"/>
              <a:ext cx="181" cy="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8000">
                  <a:latin typeface=".VnTime" pitchFamily="34" charset="0"/>
                </a:rPr>
                <a:t>.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9227" name="Text Box 8"/>
            <p:cNvSpPr txBox="1">
              <a:spLocks noChangeArrowheads="1"/>
            </p:cNvSpPr>
            <p:nvPr/>
          </p:nvSpPr>
          <p:spPr bwMode="auto">
            <a:xfrm>
              <a:off x="1680" y="1728"/>
              <a:ext cx="63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.VnTime" pitchFamily="34" charset="0"/>
                </a:rPr>
                <a:t>B</a:t>
              </a:r>
              <a:endParaRPr lang="en-US" sz="1800">
                <a:latin typeface="Arial" charset="0"/>
              </a:endParaRPr>
            </a:p>
          </p:txBody>
        </p:sp>
        <p:sp>
          <p:nvSpPr>
            <p:cNvPr id="9228" name="Text Box 9"/>
            <p:cNvSpPr txBox="1">
              <a:spLocks noChangeArrowheads="1"/>
            </p:cNvSpPr>
            <p:nvPr/>
          </p:nvSpPr>
          <p:spPr bwMode="auto">
            <a:xfrm>
              <a:off x="624" y="1728"/>
              <a:ext cx="2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>
                  <a:latin typeface=".VnTime" pitchFamily="34" charset="0"/>
                </a:rPr>
                <a:t>A</a:t>
              </a:r>
              <a:endParaRPr lang="en-US" sz="1800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914400" y="609600"/>
            <a:ext cx="143986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i="1" u="sng" dirty="0" err="1">
                <a:latin typeface=".VnTime" pitchFamily="34" charset="0"/>
              </a:rPr>
              <a:t>C¸ch</a:t>
            </a:r>
            <a:r>
              <a:rPr lang="en-US" sz="2400" b="1" i="1" u="sng" dirty="0">
                <a:latin typeface=".VnTime" pitchFamily="34" charset="0"/>
              </a:rPr>
              <a:t> ®o</a:t>
            </a:r>
            <a:r>
              <a:rPr lang="en-US" sz="2400" b="1" u="sng" dirty="0">
                <a:latin typeface=".VnTime" pitchFamily="34" charset="0"/>
              </a:rPr>
              <a:t>:</a:t>
            </a: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258" y="2074786"/>
            <a:ext cx="2057400" cy="1313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7" descr="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86" y="3106056"/>
            <a:ext cx="154432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88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1052163" y="177686"/>
            <a:ext cx="784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  <a:latin typeface="Arial" charset="0"/>
              </a:rPr>
              <a:t>? </a:t>
            </a:r>
            <a:r>
              <a:rPr lang="en-US" sz="2800" b="1" dirty="0" err="1">
                <a:solidFill>
                  <a:srgbClr val="FFFF00"/>
                </a:solidFill>
                <a:latin typeface="Arial" charset="0"/>
              </a:rPr>
              <a:t>Mỗi</a:t>
            </a:r>
            <a:r>
              <a:rPr lang="en-US" sz="28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charset="0"/>
              </a:rPr>
              <a:t>cách</a:t>
            </a:r>
            <a:r>
              <a:rPr lang="en-US" sz="28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charset="0"/>
              </a:rPr>
              <a:t>đo</a:t>
            </a:r>
            <a:r>
              <a:rPr lang="en-US" sz="28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charset="0"/>
              </a:rPr>
              <a:t>sau</a:t>
            </a:r>
            <a:r>
              <a:rPr lang="en-US" sz="28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charset="0"/>
              </a:rPr>
              <a:t>đúng</a:t>
            </a:r>
            <a:r>
              <a:rPr lang="en-US" sz="2800" b="1" dirty="0">
                <a:solidFill>
                  <a:srgbClr val="FFFF00"/>
                </a:solidFill>
                <a:latin typeface="Arial" charset="0"/>
              </a:rPr>
              <a:t> hay </a:t>
            </a:r>
            <a:r>
              <a:rPr lang="en-US" sz="2800" b="1" dirty="0" err="1">
                <a:solidFill>
                  <a:srgbClr val="FFFF00"/>
                </a:solidFill>
                <a:latin typeface="Arial" charset="0"/>
              </a:rPr>
              <a:t>sai</a:t>
            </a:r>
            <a:r>
              <a:rPr lang="en-US" sz="2800" b="1" dirty="0">
                <a:solidFill>
                  <a:srgbClr val="FFFF00"/>
                </a:solidFill>
                <a:latin typeface="Arial" charset="0"/>
              </a:rPr>
              <a:t>? </a:t>
            </a:r>
            <a:r>
              <a:rPr lang="en-US" sz="2800" b="1" dirty="0" err="1">
                <a:solidFill>
                  <a:srgbClr val="FFFF00"/>
                </a:solidFill>
                <a:latin typeface="Arial" charset="0"/>
              </a:rPr>
              <a:t>Vì</a:t>
            </a:r>
            <a:r>
              <a:rPr lang="en-US" sz="2800" b="1" dirty="0">
                <a:solidFill>
                  <a:srgbClr val="FFFF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Arial" charset="0"/>
              </a:rPr>
              <a:t>sao</a:t>
            </a:r>
            <a:r>
              <a:rPr lang="en-US" sz="2800" b="1" dirty="0">
                <a:solidFill>
                  <a:srgbClr val="FFFF00"/>
                </a:solidFill>
                <a:latin typeface="Arial" charset="0"/>
              </a:rPr>
              <a:t>?</a:t>
            </a:r>
          </a:p>
        </p:txBody>
      </p:sp>
      <p:graphicFrame>
        <p:nvGraphicFramePr>
          <p:cNvPr id="18517" name="Group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543202"/>
              </p:ext>
            </p:extLst>
          </p:nvPr>
        </p:nvGraphicFramePr>
        <p:xfrm>
          <a:off x="304800" y="754856"/>
          <a:ext cx="8382000" cy="5961338"/>
        </p:xfrm>
        <a:graphic>
          <a:graphicData uri="http://schemas.openxmlformats.org/drawingml/2006/table">
            <a:tbl>
              <a:tblPr/>
              <a:tblGrid>
                <a:gridCol w="5867400"/>
                <a:gridCol w="1752600"/>
                <a:gridCol w="762000"/>
              </a:tblGrid>
              <a:tr h="4293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Cách đo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Kết quả đo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Đ/S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18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MN = 4cm</a:t>
                      </a:r>
                      <a:endParaRPr kumimoji="0" lang="vi-VN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MN = 4,5cm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32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MN = 5,5cm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58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MN = 4,6cm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81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  <a:cs typeface="Arial" charset="0"/>
                        </a:rPr>
                        <a:t>MN = 4,5cm</a:t>
                      </a: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72" name="Oval 40" descr="Walnut"/>
          <p:cNvSpPr>
            <a:spLocks noChangeArrowheads="1"/>
          </p:cNvSpPr>
          <p:nvPr/>
        </p:nvSpPr>
        <p:spPr bwMode="auto">
          <a:xfrm>
            <a:off x="8077200" y="1578433"/>
            <a:ext cx="457200" cy="4572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FFFF99"/>
            </a:solidFill>
            <a:round/>
            <a:headEnd/>
            <a:tailEnd/>
          </a:ln>
          <a:effectLst>
            <a:outerShdw dist="45791" dir="19578596" algn="ctr" rotWithShape="0">
              <a:srgbClr val="FFFF66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vi-VN" sz="1800" b="1" dirty="0">
                <a:solidFill>
                  <a:srgbClr val="FFFFFF"/>
                </a:solidFill>
                <a:latin typeface="Arial" charset="0"/>
              </a:rPr>
              <a:t>S</a:t>
            </a:r>
          </a:p>
        </p:txBody>
      </p:sp>
      <p:sp>
        <p:nvSpPr>
          <p:cNvPr id="18473" name="Oval 41" descr="Walnut"/>
          <p:cNvSpPr>
            <a:spLocks noChangeArrowheads="1"/>
          </p:cNvSpPr>
          <p:nvPr/>
        </p:nvSpPr>
        <p:spPr bwMode="auto">
          <a:xfrm>
            <a:off x="8077200" y="3657600"/>
            <a:ext cx="457200" cy="4572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FFFF99"/>
            </a:solidFill>
            <a:round/>
            <a:headEnd/>
            <a:tailEnd/>
          </a:ln>
          <a:effectLst>
            <a:outerShdw dist="45791" dir="19578596" algn="ctr" rotWithShape="0">
              <a:srgbClr val="FFFF66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vi-VN" sz="1800" b="1" dirty="0">
                <a:solidFill>
                  <a:srgbClr val="FFFFFF"/>
                </a:solidFill>
                <a:latin typeface="Arial" charset="0"/>
              </a:rPr>
              <a:t>S</a:t>
            </a:r>
          </a:p>
        </p:txBody>
      </p:sp>
      <p:sp>
        <p:nvSpPr>
          <p:cNvPr id="18478" name="Oval 46" descr="Walnut"/>
          <p:cNvSpPr>
            <a:spLocks noChangeArrowheads="1"/>
          </p:cNvSpPr>
          <p:nvPr/>
        </p:nvSpPr>
        <p:spPr bwMode="auto">
          <a:xfrm>
            <a:off x="8077200" y="4724400"/>
            <a:ext cx="457200" cy="4572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FFFF99"/>
            </a:solidFill>
            <a:round/>
            <a:headEnd/>
            <a:tailEnd/>
          </a:ln>
          <a:effectLst>
            <a:outerShdw dist="45791" dir="19578596" algn="ctr" rotWithShape="0">
              <a:srgbClr val="FFFF66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vi-VN" sz="1800" b="1" dirty="0">
                <a:solidFill>
                  <a:srgbClr val="FFFFFF"/>
                </a:solidFill>
                <a:latin typeface="Arial" charset="0"/>
              </a:rPr>
              <a:t>S</a:t>
            </a:r>
          </a:p>
        </p:txBody>
      </p:sp>
      <p:sp>
        <p:nvSpPr>
          <p:cNvPr id="18479" name="Oval 47" descr="Walnut"/>
          <p:cNvSpPr>
            <a:spLocks noChangeArrowheads="1"/>
          </p:cNvSpPr>
          <p:nvPr/>
        </p:nvSpPr>
        <p:spPr bwMode="auto">
          <a:xfrm>
            <a:off x="8062686" y="2514600"/>
            <a:ext cx="457200" cy="4572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FFFF99"/>
            </a:solidFill>
            <a:round/>
            <a:headEnd/>
            <a:tailEnd/>
          </a:ln>
          <a:effectLst>
            <a:outerShdw dist="45791" dir="19578596" algn="ctr" rotWithShape="0">
              <a:srgbClr val="FFFF66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vi-VN" sz="1800" b="1" dirty="0">
                <a:solidFill>
                  <a:srgbClr val="FFFFFF"/>
                </a:solidFill>
                <a:latin typeface="Arial" charset="0"/>
              </a:rPr>
              <a:t>Đ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04862" y="1176339"/>
            <a:ext cx="5214938" cy="1371600"/>
            <a:chOff x="497795" y="1522185"/>
            <a:chExt cx="5214938" cy="1371600"/>
          </a:xfrm>
        </p:grpSpPr>
        <p:grpSp>
          <p:nvGrpSpPr>
            <p:cNvPr id="10274" name="Group 72"/>
            <p:cNvGrpSpPr>
              <a:grpSpLocks/>
            </p:cNvGrpSpPr>
            <p:nvPr/>
          </p:nvGrpSpPr>
          <p:grpSpPr bwMode="auto">
            <a:xfrm>
              <a:off x="759733" y="1979385"/>
              <a:ext cx="4953000" cy="914400"/>
              <a:chOff x="-768" y="3360"/>
              <a:chExt cx="3120" cy="576"/>
            </a:xfrm>
          </p:grpSpPr>
          <p:sp>
            <p:nvSpPr>
              <p:cNvPr id="10315" name="AutoShape 12" descr="9k="/>
              <p:cNvSpPr>
                <a:spLocks noChangeAspect="1" noChangeArrowheads="1"/>
              </p:cNvSpPr>
              <p:nvPr/>
            </p:nvSpPr>
            <p:spPr bwMode="auto">
              <a:xfrm>
                <a:off x="185" y="3744"/>
                <a:ext cx="34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pic>
            <p:nvPicPr>
              <p:cNvPr id="10316" name="Picture 13" descr="622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540" b="54471"/>
              <a:stretch>
                <a:fillRect/>
              </a:stretch>
            </p:blipFill>
            <p:spPr bwMode="auto">
              <a:xfrm>
                <a:off x="-768" y="3360"/>
                <a:ext cx="31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17" name="Line 14"/>
              <p:cNvSpPr>
                <a:spLocks noChangeShapeType="1"/>
              </p:cNvSpPr>
              <p:nvPr/>
            </p:nvSpPr>
            <p:spPr bwMode="auto">
              <a:xfrm>
                <a:off x="-747" y="3360"/>
                <a:ext cx="30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5" name="Group 71"/>
            <p:cNvGrpSpPr>
              <a:grpSpLocks/>
            </p:cNvGrpSpPr>
            <p:nvPr/>
          </p:nvGrpSpPr>
          <p:grpSpPr bwMode="auto">
            <a:xfrm>
              <a:off x="497795" y="1522185"/>
              <a:ext cx="3990975" cy="490538"/>
              <a:chOff x="318" y="2091"/>
              <a:chExt cx="2514" cy="309"/>
            </a:xfrm>
          </p:grpSpPr>
          <p:sp>
            <p:nvSpPr>
              <p:cNvPr id="10309" name="Line 65"/>
              <p:cNvSpPr>
                <a:spLocks noChangeShapeType="1"/>
              </p:cNvSpPr>
              <p:nvPr/>
            </p:nvSpPr>
            <p:spPr bwMode="auto">
              <a:xfrm>
                <a:off x="507" y="2370"/>
                <a:ext cx="2181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10" name="Group 66"/>
              <p:cNvGrpSpPr>
                <a:grpSpLocks/>
              </p:cNvGrpSpPr>
              <p:nvPr/>
            </p:nvGrpSpPr>
            <p:grpSpPr bwMode="auto">
              <a:xfrm>
                <a:off x="318" y="2091"/>
                <a:ext cx="288" cy="290"/>
                <a:chOff x="3672" y="1664"/>
                <a:chExt cx="288" cy="290"/>
              </a:xfrm>
            </p:grpSpPr>
            <p:sp>
              <p:nvSpPr>
                <p:cNvPr id="10313" name="Oval 67"/>
                <p:cNvSpPr>
                  <a:spLocks noChangeArrowheads="1"/>
                </p:cNvSpPr>
                <p:nvPr/>
              </p:nvSpPr>
              <p:spPr bwMode="auto">
                <a:xfrm flipV="1">
                  <a:off x="3840" y="1920"/>
                  <a:ext cx="34" cy="34"/>
                </a:xfrm>
                <a:prstGeom prst="ellipse">
                  <a:avLst/>
                </a:prstGeom>
                <a:solidFill>
                  <a:srgbClr val="33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314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3672" y="1664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>
                      <a:solidFill>
                        <a:srgbClr val="3333CC"/>
                      </a:solidFill>
                      <a:latin typeface="Arial" charset="0"/>
                    </a:rPr>
                    <a:t>M</a:t>
                  </a:r>
                </a:p>
              </p:txBody>
            </p:sp>
          </p:grpSp>
          <p:sp>
            <p:nvSpPr>
              <p:cNvPr id="10311" name="Oval 69"/>
              <p:cNvSpPr>
                <a:spLocks noChangeArrowheads="1"/>
              </p:cNvSpPr>
              <p:nvPr/>
            </p:nvSpPr>
            <p:spPr bwMode="auto">
              <a:xfrm flipV="1">
                <a:off x="2667" y="2355"/>
                <a:ext cx="34" cy="34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312" name="Text Box 70"/>
              <p:cNvSpPr txBox="1">
                <a:spLocks noChangeArrowheads="1"/>
              </p:cNvSpPr>
              <p:nvPr/>
            </p:nvSpPr>
            <p:spPr bwMode="auto">
              <a:xfrm>
                <a:off x="2544" y="211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3333CC"/>
                    </a:solidFill>
                    <a:latin typeface="Arial" charset="0"/>
                  </a:rPr>
                  <a:t>N</a:t>
                </a: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-76200" y="3366410"/>
            <a:ext cx="4953000" cy="1357313"/>
            <a:chOff x="-378505" y="2665185"/>
            <a:chExt cx="4953000" cy="1357313"/>
          </a:xfrm>
        </p:grpSpPr>
        <p:grpSp>
          <p:nvGrpSpPr>
            <p:cNvPr id="10276" name="Group 73"/>
            <p:cNvGrpSpPr>
              <a:grpSpLocks/>
            </p:cNvGrpSpPr>
            <p:nvPr/>
          </p:nvGrpSpPr>
          <p:grpSpPr bwMode="auto">
            <a:xfrm>
              <a:off x="-378505" y="3108098"/>
              <a:ext cx="4953000" cy="914400"/>
              <a:chOff x="-768" y="3360"/>
              <a:chExt cx="3120" cy="576"/>
            </a:xfrm>
          </p:grpSpPr>
          <p:sp>
            <p:nvSpPr>
              <p:cNvPr id="10306" name="AutoShape 74" descr="9k="/>
              <p:cNvSpPr>
                <a:spLocks noChangeAspect="1" noChangeArrowheads="1"/>
              </p:cNvSpPr>
              <p:nvPr/>
            </p:nvSpPr>
            <p:spPr bwMode="auto">
              <a:xfrm>
                <a:off x="185" y="3744"/>
                <a:ext cx="34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pic>
            <p:nvPicPr>
              <p:cNvPr id="10307" name="Picture 75" descr="622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540" b="54471"/>
              <a:stretch>
                <a:fillRect/>
              </a:stretch>
            </p:blipFill>
            <p:spPr bwMode="auto">
              <a:xfrm>
                <a:off x="-768" y="3360"/>
                <a:ext cx="31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308" name="Line 76"/>
              <p:cNvSpPr>
                <a:spLocks noChangeShapeType="1"/>
              </p:cNvSpPr>
              <p:nvPr/>
            </p:nvSpPr>
            <p:spPr bwMode="auto">
              <a:xfrm>
                <a:off x="-747" y="3360"/>
                <a:ext cx="30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7" name="Group 77"/>
            <p:cNvGrpSpPr>
              <a:grpSpLocks/>
            </p:cNvGrpSpPr>
            <p:nvPr/>
          </p:nvGrpSpPr>
          <p:grpSpPr bwMode="auto">
            <a:xfrm>
              <a:off x="531133" y="2665185"/>
              <a:ext cx="3990975" cy="490538"/>
              <a:chOff x="318" y="2091"/>
              <a:chExt cx="2514" cy="309"/>
            </a:xfrm>
          </p:grpSpPr>
          <p:sp>
            <p:nvSpPr>
              <p:cNvPr id="10300" name="Line 78"/>
              <p:cNvSpPr>
                <a:spLocks noChangeShapeType="1"/>
              </p:cNvSpPr>
              <p:nvPr/>
            </p:nvSpPr>
            <p:spPr bwMode="auto">
              <a:xfrm>
                <a:off x="507" y="2370"/>
                <a:ext cx="2181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301" name="Group 79"/>
              <p:cNvGrpSpPr>
                <a:grpSpLocks/>
              </p:cNvGrpSpPr>
              <p:nvPr/>
            </p:nvGrpSpPr>
            <p:grpSpPr bwMode="auto">
              <a:xfrm>
                <a:off x="318" y="2091"/>
                <a:ext cx="288" cy="290"/>
                <a:chOff x="3672" y="1664"/>
                <a:chExt cx="288" cy="290"/>
              </a:xfrm>
            </p:grpSpPr>
            <p:sp>
              <p:nvSpPr>
                <p:cNvPr id="10304" name="Oval 80"/>
                <p:cNvSpPr>
                  <a:spLocks noChangeArrowheads="1"/>
                </p:cNvSpPr>
                <p:nvPr/>
              </p:nvSpPr>
              <p:spPr bwMode="auto">
                <a:xfrm flipV="1">
                  <a:off x="3840" y="1920"/>
                  <a:ext cx="34" cy="34"/>
                </a:xfrm>
                <a:prstGeom prst="ellipse">
                  <a:avLst/>
                </a:prstGeom>
                <a:solidFill>
                  <a:srgbClr val="33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305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3672" y="1664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>
                      <a:solidFill>
                        <a:srgbClr val="3333CC"/>
                      </a:solidFill>
                      <a:latin typeface="Arial" charset="0"/>
                    </a:rPr>
                    <a:t>M</a:t>
                  </a:r>
                </a:p>
              </p:txBody>
            </p:sp>
          </p:grpSp>
          <p:sp>
            <p:nvSpPr>
              <p:cNvPr id="10302" name="Oval 82"/>
              <p:cNvSpPr>
                <a:spLocks noChangeArrowheads="1"/>
              </p:cNvSpPr>
              <p:nvPr/>
            </p:nvSpPr>
            <p:spPr bwMode="auto">
              <a:xfrm flipV="1">
                <a:off x="2667" y="2355"/>
                <a:ext cx="34" cy="34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303" name="Text Box 83"/>
              <p:cNvSpPr txBox="1">
                <a:spLocks noChangeArrowheads="1"/>
              </p:cNvSpPr>
              <p:nvPr/>
            </p:nvSpPr>
            <p:spPr bwMode="auto">
              <a:xfrm>
                <a:off x="2544" y="211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3333CC"/>
                    </a:solidFill>
                    <a:latin typeface="Arial" charset="0"/>
                  </a:rPr>
                  <a:t>N</a:t>
                </a: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609600" y="4331838"/>
            <a:ext cx="4953000" cy="1433512"/>
            <a:chOff x="545420" y="3822473"/>
            <a:chExt cx="4953000" cy="1433512"/>
          </a:xfrm>
        </p:grpSpPr>
        <p:grpSp>
          <p:nvGrpSpPr>
            <p:cNvPr id="10278" name="Group 104"/>
            <p:cNvGrpSpPr>
              <a:grpSpLocks/>
            </p:cNvGrpSpPr>
            <p:nvPr/>
          </p:nvGrpSpPr>
          <p:grpSpPr bwMode="auto">
            <a:xfrm rot="21456844">
              <a:off x="545420" y="4341585"/>
              <a:ext cx="4953000" cy="914400"/>
              <a:chOff x="-768" y="3360"/>
              <a:chExt cx="3120" cy="576"/>
            </a:xfrm>
          </p:grpSpPr>
          <p:sp>
            <p:nvSpPr>
              <p:cNvPr id="10297" name="AutoShape 105" descr="9k="/>
              <p:cNvSpPr>
                <a:spLocks noChangeAspect="1" noChangeArrowheads="1"/>
              </p:cNvSpPr>
              <p:nvPr/>
            </p:nvSpPr>
            <p:spPr bwMode="auto">
              <a:xfrm>
                <a:off x="185" y="3744"/>
                <a:ext cx="34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pic>
            <p:nvPicPr>
              <p:cNvPr id="10298" name="Picture 106" descr="622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540" b="54471"/>
              <a:stretch>
                <a:fillRect/>
              </a:stretch>
            </p:blipFill>
            <p:spPr bwMode="auto">
              <a:xfrm>
                <a:off x="-768" y="3360"/>
                <a:ext cx="31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99" name="Line 107"/>
              <p:cNvSpPr>
                <a:spLocks noChangeShapeType="1"/>
              </p:cNvSpPr>
              <p:nvPr/>
            </p:nvSpPr>
            <p:spPr bwMode="auto">
              <a:xfrm>
                <a:off x="-747" y="3360"/>
                <a:ext cx="30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79" name="Group 108"/>
            <p:cNvGrpSpPr>
              <a:grpSpLocks/>
            </p:cNvGrpSpPr>
            <p:nvPr/>
          </p:nvGrpSpPr>
          <p:grpSpPr bwMode="auto">
            <a:xfrm>
              <a:off x="759733" y="3822473"/>
              <a:ext cx="3990975" cy="490538"/>
              <a:chOff x="318" y="2091"/>
              <a:chExt cx="2514" cy="309"/>
            </a:xfrm>
          </p:grpSpPr>
          <p:sp>
            <p:nvSpPr>
              <p:cNvPr id="10291" name="Line 109"/>
              <p:cNvSpPr>
                <a:spLocks noChangeShapeType="1"/>
              </p:cNvSpPr>
              <p:nvPr/>
            </p:nvSpPr>
            <p:spPr bwMode="auto">
              <a:xfrm>
                <a:off x="507" y="2370"/>
                <a:ext cx="2181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92" name="Group 110"/>
              <p:cNvGrpSpPr>
                <a:grpSpLocks/>
              </p:cNvGrpSpPr>
              <p:nvPr/>
            </p:nvGrpSpPr>
            <p:grpSpPr bwMode="auto">
              <a:xfrm>
                <a:off x="318" y="2091"/>
                <a:ext cx="288" cy="290"/>
                <a:chOff x="3672" y="1664"/>
                <a:chExt cx="288" cy="290"/>
              </a:xfrm>
            </p:grpSpPr>
            <p:sp>
              <p:nvSpPr>
                <p:cNvPr id="10295" name="Oval 111"/>
                <p:cNvSpPr>
                  <a:spLocks noChangeArrowheads="1"/>
                </p:cNvSpPr>
                <p:nvPr/>
              </p:nvSpPr>
              <p:spPr bwMode="auto">
                <a:xfrm flipV="1">
                  <a:off x="3840" y="1920"/>
                  <a:ext cx="34" cy="34"/>
                </a:xfrm>
                <a:prstGeom prst="ellipse">
                  <a:avLst/>
                </a:prstGeom>
                <a:solidFill>
                  <a:srgbClr val="33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296" name="Text Box 112"/>
                <p:cNvSpPr txBox="1">
                  <a:spLocks noChangeArrowheads="1"/>
                </p:cNvSpPr>
                <p:nvPr/>
              </p:nvSpPr>
              <p:spPr bwMode="auto">
                <a:xfrm>
                  <a:off x="3672" y="1664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>
                      <a:solidFill>
                        <a:srgbClr val="3333CC"/>
                      </a:solidFill>
                      <a:latin typeface="Arial" charset="0"/>
                    </a:rPr>
                    <a:t>M</a:t>
                  </a:r>
                </a:p>
              </p:txBody>
            </p:sp>
          </p:grpSp>
          <p:sp>
            <p:nvSpPr>
              <p:cNvPr id="10293" name="Oval 113"/>
              <p:cNvSpPr>
                <a:spLocks noChangeArrowheads="1"/>
              </p:cNvSpPr>
              <p:nvPr/>
            </p:nvSpPr>
            <p:spPr bwMode="auto">
              <a:xfrm flipV="1">
                <a:off x="2667" y="2355"/>
                <a:ext cx="34" cy="34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294" name="Text Box 114"/>
              <p:cNvSpPr txBox="1">
                <a:spLocks noChangeArrowheads="1"/>
              </p:cNvSpPr>
              <p:nvPr/>
            </p:nvSpPr>
            <p:spPr bwMode="auto">
              <a:xfrm>
                <a:off x="2544" y="211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3333CC"/>
                    </a:solidFill>
                    <a:latin typeface="Arial" charset="0"/>
                  </a:rPr>
                  <a:t>N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685800" y="2286001"/>
            <a:ext cx="4953000" cy="1385209"/>
            <a:chOff x="463926" y="4457698"/>
            <a:chExt cx="4953000" cy="1385209"/>
          </a:xfrm>
        </p:grpSpPr>
        <p:grpSp>
          <p:nvGrpSpPr>
            <p:cNvPr id="10280" name="Group 122"/>
            <p:cNvGrpSpPr>
              <a:grpSpLocks/>
            </p:cNvGrpSpPr>
            <p:nvPr/>
          </p:nvGrpSpPr>
          <p:grpSpPr bwMode="auto">
            <a:xfrm>
              <a:off x="463926" y="4928507"/>
              <a:ext cx="4953000" cy="914400"/>
              <a:chOff x="-768" y="3360"/>
              <a:chExt cx="3120" cy="576"/>
            </a:xfrm>
          </p:grpSpPr>
          <p:sp>
            <p:nvSpPr>
              <p:cNvPr id="10288" name="AutoShape 123" descr="9k="/>
              <p:cNvSpPr>
                <a:spLocks noChangeAspect="1" noChangeArrowheads="1"/>
              </p:cNvSpPr>
              <p:nvPr/>
            </p:nvSpPr>
            <p:spPr bwMode="auto">
              <a:xfrm>
                <a:off x="185" y="3744"/>
                <a:ext cx="34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pic>
            <p:nvPicPr>
              <p:cNvPr id="10289" name="Picture 124" descr="622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540" b="54471"/>
              <a:stretch>
                <a:fillRect/>
              </a:stretch>
            </p:blipFill>
            <p:spPr bwMode="auto">
              <a:xfrm>
                <a:off x="-768" y="3360"/>
                <a:ext cx="31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90" name="Line 125"/>
              <p:cNvSpPr>
                <a:spLocks noChangeShapeType="1"/>
              </p:cNvSpPr>
              <p:nvPr/>
            </p:nvSpPr>
            <p:spPr bwMode="auto">
              <a:xfrm>
                <a:off x="-747" y="3360"/>
                <a:ext cx="30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281" name="Group 126"/>
            <p:cNvGrpSpPr>
              <a:grpSpLocks/>
            </p:cNvGrpSpPr>
            <p:nvPr/>
          </p:nvGrpSpPr>
          <p:grpSpPr bwMode="auto">
            <a:xfrm>
              <a:off x="593046" y="4457698"/>
              <a:ext cx="3990975" cy="490538"/>
              <a:chOff x="318" y="2091"/>
              <a:chExt cx="2514" cy="309"/>
            </a:xfrm>
          </p:grpSpPr>
          <p:sp>
            <p:nvSpPr>
              <p:cNvPr id="10282" name="Line 127"/>
              <p:cNvSpPr>
                <a:spLocks noChangeShapeType="1"/>
              </p:cNvSpPr>
              <p:nvPr/>
            </p:nvSpPr>
            <p:spPr bwMode="auto">
              <a:xfrm>
                <a:off x="507" y="2370"/>
                <a:ext cx="2181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283" name="Group 128"/>
              <p:cNvGrpSpPr>
                <a:grpSpLocks/>
              </p:cNvGrpSpPr>
              <p:nvPr/>
            </p:nvGrpSpPr>
            <p:grpSpPr bwMode="auto">
              <a:xfrm>
                <a:off x="318" y="2091"/>
                <a:ext cx="288" cy="290"/>
                <a:chOff x="3672" y="1664"/>
                <a:chExt cx="288" cy="290"/>
              </a:xfrm>
            </p:grpSpPr>
            <p:sp>
              <p:nvSpPr>
                <p:cNvPr id="10286" name="Oval 129"/>
                <p:cNvSpPr>
                  <a:spLocks noChangeArrowheads="1"/>
                </p:cNvSpPr>
                <p:nvPr/>
              </p:nvSpPr>
              <p:spPr bwMode="auto">
                <a:xfrm flipV="1">
                  <a:off x="3840" y="1920"/>
                  <a:ext cx="34" cy="34"/>
                </a:xfrm>
                <a:prstGeom prst="ellipse">
                  <a:avLst/>
                </a:prstGeom>
                <a:solidFill>
                  <a:srgbClr val="33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0287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3672" y="1664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>
                      <a:solidFill>
                        <a:srgbClr val="3333CC"/>
                      </a:solidFill>
                      <a:latin typeface="Arial" charset="0"/>
                    </a:rPr>
                    <a:t>M</a:t>
                  </a:r>
                </a:p>
              </p:txBody>
            </p:sp>
          </p:grpSp>
          <p:sp>
            <p:nvSpPr>
              <p:cNvPr id="10284" name="Oval 131"/>
              <p:cNvSpPr>
                <a:spLocks noChangeArrowheads="1"/>
              </p:cNvSpPr>
              <p:nvPr/>
            </p:nvSpPr>
            <p:spPr bwMode="auto">
              <a:xfrm flipV="1">
                <a:off x="2667" y="2355"/>
                <a:ext cx="34" cy="34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285" name="Text Box 132"/>
              <p:cNvSpPr txBox="1">
                <a:spLocks noChangeArrowheads="1"/>
              </p:cNvSpPr>
              <p:nvPr/>
            </p:nvSpPr>
            <p:spPr bwMode="auto">
              <a:xfrm>
                <a:off x="2544" y="211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3333CC"/>
                    </a:solidFill>
                    <a:latin typeface="Arial" charset="0"/>
                  </a:rPr>
                  <a:t>N</a:t>
                </a:r>
              </a:p>
            </p:txBody>
          </p:sp>
        </p:grpSp>
      </p:grpSp>
      <p:grpSp>
        <p:nvGrpSpPr>
          <p:cNvPr id="57" name="Group 56"/>
          <p:cNvGrpSpPr/>
          <p:nvPr/>
        </p:nvGrpSpPr>
        <p:grpSpPr>
          <a:xfrm>
            <a:off x="-105228" y="5486400"/>
            <a:ext cx="4953000" cy="1357313"/>
            <a:chOff x="-378505" y="2665185"/>
            <a:chExt cx="4953000" cy="1357313"/>
          </a:xfrm>
        </p:grpSpPr>
        <p:grpSp>
          <p:nvGrpSpPr>
            <p:cNvPr id="58" name="Group 73"/>
            <p:cNvGrpSpPr>
              <a:grpSpLocks/>
            </p:cNvGrpSpPr>
            <p:nvPr/>
          </p:nvGrpSpPr>
          <p:grpSpPr bwMode="auto">
            <a:xfrm>
              <a:off x="-378505" y="3108098"/>
              <a:ext cx="4953000" cy="914400"/>
              <a:chOff x="-768" y="3360"/>
              <a:chExt cx="3120" cy="576"/>
            </a:xfrm>
          </p:grpSpPr>
          <p:sp>
            <p:nvSpPr>
              <p:cNvPr id="66" name="AutoShape 74" descr="9k="/>
              <p:cNvSpPr>
                <a:spLocks noChangeAspect="1" noChangeArrowheads="1"/>
              </p:cNvSpPr>
              <p:nvPr/>
            </p:nvSpPr>
            <p:spPr bwMode="auto">
              <a:xfrm>
                <a:off x="185" y="3744"/>
                <a:ext cx="34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24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pic>
            <p:nvPicPr>
              <p:cNvPr id="67" name="Picture 75" descr="622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540" b="54471"/>
              <a:stretch>
                <a:fillRect/>
              </a:stretch>
            </p:blipFill>
            <p:spPr bwMode="auto">
              <a:xfrm>
                <a:off x="-768" y="3360"/>
                <a:ext cx="31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8" name="Line 76"/>
              <p:cNvSpPr>
                <a:spLocks noChangeShapeType="1"/>
              </p:cNvSpPr>
              <p:nvPr/>
            </p:nvSpPr>
            <p:spPr bwMode="auto">
              <a:xfrm>
                <a:off x="-747" y="3360"/>
                <a:ext cx="30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9" name="Group 77"/>
            <p:cNvGrpSpPr>
              <a:grpSpLocks/>
            </p:cNvGrpSpPr>
            <p:nvPr/>
          </p:nvGrpSpPr>
          <p:grpSpPr bwMode="auto">
            <a:xfrm>
              <a:off x="531133" y="2665185"/>
              <a:ext cx="3990975" cy="490538"/>
              <a:chOff x="318" y="2091"/>
              <a:chExt cx="2514" cy="309"/>
            </a:xfrm>
          </p:grpSpPr>
          <p:sp>
            <p:nvSpPr>
              <p:cNvPr id="60" name="Line 78"/>
              <p:cNvSpPr>
                <a:spLocks noChangeShapeType="1"/>
              </p:cNvSpPr>
              <p:nvPr/>
            </p:nvSpPr>
            <p:spPr bwMode="auto">
              <a:xfrm>
                <a:off x="507" y="2370"/>
                <a:ext cx="2181" cy="0"/>
              </a:xfrm>
              <a:prstGeom prst="line">
                <a:avLst/>
              </a:prstGeom>
              <a:noFill/>
              <a:ln w="38100">
                <a:solidFill>
                  <a:srgbClr val="3333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1" name="Group 79"/>
              <p:cNvGrpSpPr>
                <a:grpSpLocks/>
              </p:cNvGrpSpPr>
              <p:nvPr/>
            </p:nvGrpSpPr>
            <p:grpSpPr bwMode="auto">
              <a:xfrm>
                <a:off x="318" y="2091"/>
                <a:ext cx="288" cy="290"/>
                <a:chOff x="3672" y="1664"/>
                <a:chExt cx="288" cy="290"/>
              </a:xfrm>
            </p:grpSpPr>
            <p:sp>
              <p:nvSpPr>
                <p:cNvPr id="64" name="Oval 80"/>
                <p:cNvSpPr>
                  <a:spLocks noChangeArrowheads="1"/>
                </p:cNvSpPr>
                <p:nvPr/>
              </p:nvSpPr>
              <p:spPr bwMode="auto">
                <a:xfrm flipV="1">
                  <a:off x="3840" y="1920"/>
                  <a:ext cx="34" cy="34"/>
                </a:xfrm>
                <a:prstGeom prst="ellipse">
                  <a:avLst/>
                </a:prstGeom>
                <a:solidFill>
                  <a:srgbClr val="3333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2400" b="1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65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3672" y="1664"/>
                  <a:ext cx="288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b="1">
                      <a:solidFill>
                        <a:srgbClr val="3333CC"/>
                      </a:solidFill>
                      <a:latin typeface="Arial" charset="0"/>
                    </a:rPr>
                    <a:t>M</a:t>
                  </a:r>
                </a:p>
              </p:txBody>
            </p:sp>
          </p:grpSp>
          <p:sp>
            <p:nvSpPr>
              <p:cNvPr id="62" name="Oval 82"/>
              <p:cNvSpPr>
                <a:spLocks noChangeArrowheads="1"/>
              </p:cNvSpPr>
              <p:nvPr/>
            </p:nvSpPr>
            <p:spPr bwMode="auto">
              <a:xfrm flipV="1">
                <a:off x="2667" y="2355"/>
                <a:ext cx="34" cy="34"/>
              </a:xfrm>
              <a:prstGeom prst="ellipse">
                <a:avLst/>
              </a:prstGeom>
              <a:solidFill>
                <a:srgbClr val="3333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 b="1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3" name="Text Box 83"/>
              <p:cNvSpPr txBox="1">
                <a:spLocks noChangeArrowheads="1"/>
              </p:cNvSpPr>
              <p:nvPr/>
            </p:nvSpPr>
            <p:spPr bwMode="auto">
              <a:xfrm>
                <a:off x="2544" y="2112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1">
                    <a:solidFill>
                      <a:srgbClr val="3333CC"/>
                    </a:solidFill>
                    <a:latin typeface="Arial" charset="0"/>
                  </a:rPr>
                  <a:t>N</a:t>
                </a:r>
              </a:p>
            </p:txBody>
          </p:sp>
        </p:grpSp>
      </p:grpSp>
      <p:sp>
        <p:nvSpPr>
          <p:cNvPr id="69" name="Oval 47" descr="Walnut"/>
          <p:cNvSpPr>
            <a:spLocks noChangeArrowheads="1"/>
          </p:cNvSpPr>
          <p:nvPr/>
        </p:nvSpPr>
        <p:spPr bwMode="auto">
          <a:xfrm>
            <a:off x="8077200" y="5867400"/>
            <a:ext cx="457200" cy="457200"/>
          </a:xfrm>
          <a:prstGeom prst="ellipse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rgbClr val="FFFF99"/>
            </a:solidFill>
            <a:round/>
            <a:headEnd/>
            <a:tailEnd/>
          </a:ln>
          <a:effectLst>
            <a:outerShdw dist="45791" dir="19578596" algn="ctr" rotWithShape="0">
              <a:srgbClr val="FFFF66">
                <a:alpha val="50000"/>
              </a:srgbClr>
            </a:outerShdw>
          </a:effectLst>
        </p:spPr>
        <p:txBody>
          <a:bodyPr wrap="none" anchor="ctr"/>
          <a:lstStyle/>
          <a:p>
            <a:pPr algn="ctr"/>
            <a:r>
              <a:rPr lang="vi-VN" sz="1800" b="1" dirty="0">
                <a:solidFill>
                  <a:srgbClr val="FFFFFF"/>
                </a:solidFill>
                <a:latin typeface="Arial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117708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8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4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2" grpId="0" animBg="1"/>
      <p:bldP spid="18473" grpId="0" animBg="1"/>
      <p:bldP spid="18478" grpId="0" animBg="1"/>
      <p:bldP spid="18479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2057400"/>
            <a:ext cx="1183957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7" name="Object 169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257773204"/>
              </p:ext>
            </p:extLst>
          </p:nvPr>
        </p:nvGraphicFramePr>
        <p:xfrm>
          <a:off x="457200" y="2214563"/>
          <a:ext cx="8229600" cy="197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3" name="Bitmap Image" r:id="rId5" imgW="13161905" imgH="3153215" progId="Paint.Picture">
                  <p:embed/>
                </p:oleObj>
              </mc:Choice>
              <mc:Fallback>
                <p:oleObj name="Bitmap Image" r:id="rId5" imgW="13161905" imgH="3153215" progId="Paint.Picture">
                  <p:embed/>
                  <p:pic>
                    <p:nvPicPr>
                      <p:cNvPr id="0" name="Object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7487" b="34541"/>
                      <a:stretch>
                        <a:fillRect/>
                      </a:stretch>
                    </p:blipFill>
                    <p:spPr bwMode="auto">
                      <a:xfrm>
                        <a:off x="457200" y="2214563"/>
                        <a:ext cx="8229600" cy="197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268" name="Group 13"/>
          <p:cNvGrpSpPr>
            <a:grpSpLocks/>
          </p:cNvGrpSpPr>
          <p:nvPr/>
        </p:nvGrpSpPr>
        <p:grpSpPr bwMode="auto">
          <a:xfrm>
            <a:off x="3209925" y="1295400"/>
            <a:ext cx="2133600" cy="685800"/>
            <a:chOff x="1152" y="816"/>
            <a:chExt cx="1344" cy="432"/>
          </a:xfrm>
        </p:grpSpPr>
        <p:sp>
          <p:nvSpPr>
            <p:cNvPr id="11281" name="Line 2"/>
            <p:cNvSpPr>
              <a:spLocks noChangeShapeType="1"/>
            </p:cNvSpPr>
            <p:nvPr/>
          </p:nvSpPr>
          <p:spPr bwMode="auto">
            <a:xfrm>
              <a:off x="1348" y="1248"/>
              <a:ext cx="91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Text Box 7"/>
            <p:cNvSpPr txBox="1">
              <a:spLocks noChangeArrowheads="1"/>
            </p:cNvSpPr>
            <p:nvPr/>
          </p:nvSpPr>
          <p:spPr bwMode="auto">
            <a:xfrm>
              <a:off x="1152" y="816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/>
                <a:t>M</a:t>
              </a:r>
            </a:p>
          </p:txBody>
        </p:sp>
        <p:sp>
          <p:nvSpPr>
            <p:cNvPr id="11283" name="Text Box 8"/>
            <p:cNvSpPr txBox="1">
              <a:spLocks noChangeArrowheads="1"/>
            </p:cNvSpPr>
            <p:nvPr/>
          </p:nvSpPr>
          <p:spPr bwMode="auto">
            <a:xfrm>
              <a:off x="2112" y="816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/>
                <a:t>N</a:t>
              </a:r>
            </a:p>
          </p:txBody>
        </p:sp>
      </p:grpSp>
      <p:grpSp>
        <p:nvGrpSpPr>
          <p:cNvPr id="11269" name="Group 14"/>
          <p:cNvGrpSpPr>
            <a:grpSpLocks/>
          </p:cNvGrpSpPr>
          <p:nvPr/>
        </p:nvGrpSpPr>
        <p:grpSpPr bwMode="auto">
          <a:xfrm>
            <a:off x="3223219" y="3429000"/>
            <a:ext cx="2234603" cy="619125"/>
            <a:chOff x="1227" y="2016"/>
            <a:chExt cx="2295" cy="390"/>
          </a:xfrm>
        </p:grpSpPr>
        <p:sp>
          <p:nvSpPr>
            <p:cNvPr id="11278" name="Line 3"/>
            <p:cNvSpPr>
              <a:spLocks noChangeShapeType="1"/>
            </p:cNvSpPr>
            <p:nvPr/>
          </p:nvSpPr>
          <p:spPr bwMode="auto">
            <a:xfrm>
              <a:off x="1404" y="2400"/>
              <a:ext cx="192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79" name="Text Box 9"/>
            <p:cNvSpPr txBox="1">
              <a:spLocks noChangeArrowheads="1"/>
            </p:cNvSpPr>
            <p:nvPr/>
          </p:nvSpPr>
          <p:spPr bwMode="auto">
            <a:xfrm>
              <a:off x="1227" y="2016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 dirty="0"/>
                <a:t>C</a:t>
              </a:r>
            </a:p>
          </p:txBody>
        </p:sp>
        <p:sp>
          <p:nvSpPr>
            <p:cNvPr id="11280" name="Text Box 10"/>
            <p:cNvSpPr txBox="1">
              <a:spLocks noChangeArrowheads="1"/>
            </p:cNvSpPr>
            <p:nvPr/>
          </p:nvSpPr>
          <p:spPr bwMode="auto">
            <a:xfrm>
              <a:off x="3138" y="2041"/>
              <a:ext cx="3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200" b="1"/>
                <a:t>D</a:t>
              </a:r>
            </a:p>
          </p:txBody>
        </p:sp>
      </p:grpSp>
      <p:sp>
        <p:nvSpPr>
          <p:cNvPr id="11270" name="Text Box 11"/>
          <p:cNvSpPr txBox="1">
            <a:spLocks noChangeArrowheads="1"/>
          </p:cNvSpPr>
          <p:nvPr/>
        </p:nvSpPr>
        <p:spPr bwMode="auto">
          <a:xfrm>
            <a:off x="5791200" y="3556000"/>
            <a:ext cx="2895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CD = </a:t>
            </a:r>
            <a:r>
              <a:rPr lang="en-US" sz="2800" b="1" dirty="0" smtClean="0"/>
              <a:t>1 </a:t>
            </a:r>
            <a:r>
              <a:rPr lang="en-US" sz="2800" b="1" dirty="0"/>
              <a:t>inch</a:t>
            </a:r>
          </a:p>
        </p:txBody>
      </p:sp>
      <p:sp>
        <p:nvSpPr>
          <p:cNvPr id="11271" name="Text Box 12"/>
          <p:cNvSpPr txBox="1">
            <a:spLocks noChangeArrowheads="1"/>
          </p:cNvSpPr>
          <p:nvPr/>
        </p:nvSpPr>
        <p:spPr bwMode="auto">
          <a:xfrm>
            <a:off x="5358039" y="1600200"/>
            <a:ext cx="2895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MN = 2 cm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0" y="0"/>
            <a:ext cx="4495800" cy="3095625"/>
            <a:chOff x="0" y="0"/>
            <a:chExt cx="4495800" cy="3095625"/>
          </a:xfrm>
        </p:grpSpPr>
        <p:pic>
          <p:nvPicPr>
            <p:cNvPr id="11276" name="Picture 1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5800"/>
              <a:ext cx="800100" cy="2409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77" name="AutoShape 17"/>
            <p:cNvSpPr>
              <a:spLocks noChangeArrowheads="1"/>
            </p:cNvSpPr>
            <p:nvPr/>
          </p:nvSpPr>
          <p:spPr bwMode="auto">
            <a:xfrm>
              <a:off x="762000" y="0"/>
              <a:ext cx="3733800" cy="1371600"/>
            </a:xfrm>
            <a:prstGeom prst="wedgeEllipseCallout">
              <a:avLst>
                <a:gd name="adj1" fmla="val -54083"/>
                <a:gd name="adj2" fmla="val 5127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Nam </a:t>
              </a:r>
              <a:r>
                <a:rPr lang="en-US" sz="2000" b="1" dirty="0" err="1">
                  <a:solidFill>
                    <a:schemeClr val="tx1"/>
                  </a:solidFill>
                </a:rPr>
                <a:t>nói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đoạn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thẳng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DC &lt; MN vì </a:t>
              </a:r>
              <a:r>
                <a:rPr lang="en-US" sz="2000" b="1" dirty="0">
                  <a:solidFill>
                    <a:schemeClr val="tx1"/>
                  </a:solidFill>
                </a:rPr>
                <a:t>1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 &lt; 2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2514600"/>
            <a:ext cx="3352800" cy="4343400"/>
            <a:chOff x="0" y="2514600"/>
            <a:chExt cx="3352800" cy="4343400"/>
          </a:xfrm>
        </p:grpSpPr>
        <p:pic>
          <p:nvPicPr>
            <p:cNvPr id="11274" name="Picture 1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505325"/>
              <a:ext cx="781050" cy="2352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75" name="AutoShape 18"/>
            <p:cNvSpPr>
              <a:spLocks noChangeArrowheads="1"/>
            </p:cNvSpPr>
            <p:nvPr/>
          </p:nvSpPr>
          <p:spPr bwMode="auto">
            <a:xfrm>
              <a:off x="152400" y="2514600"/>
              <a:ext cx="3200400" cy="2133600"/>
            </a:xfrm>
            <a:prstGeom prst="cloudCallout">
              <a:avLst>
                <a:gd name="adj1" fmla="val -37875"/>
                <a:gd name="adj2" fmla="val 6145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000" b="1" dirty="0" err="1">
                  <a:solidFill>
                    <a:schemeClr val="tx1"/>
                  </a:solidFill>
                </a:rPr>
                <a:t>Lan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nói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nhìn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thấy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đoạn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thẳng</a:t>
              </a:r>
              <a:r>
                <a:rPr lang="en-US" sz="2000" b="1" dirty="0">
                  <a:solidFill>
                    <a:schemeClr val="tx1"/>
                  </a:solidFill>
                </a:rPr>
                <a:t> CD </a:t>
              </a:r>
              <a:r>
                <a:rPr lang="en-US" sz="2000" b="1" dirty="0" err="1">
                  <a:solidFill>
                    <a:schemeClr val="tx1"/>
                  </a:solidFill>
                </a:rPr>
                <a:t>dài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hơn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nên</a:t>
              </a:r>
              <a:r>
                <a:rPr lang="en-US" sz="2000" b="1" dirty="0">
                  <a:solidFill>
                    <a:schemeClr val="tx1"/>
                  </a:solidFill>
                </a:rPr>
                <a:t> DC &gt; MN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62000" y="1143000"/>
            <a:ext cx="3733800" cy="1079500"/>
            <a:chOff x="0" y="0"/>
            <a:chExt cx="2225" cy="616"/>
          </a:xfrm>
        </p:grpSpPr>
        <p:grpSp>
          <p:nvGrpSpPr>
            <p:cNvPr id="12295" name="Group 14"/>
            <p:cNvGrpSpPr>
              <a:grpSpLocks/>
            </p:cNvGrpSpPr>
            <p:nvPr/>
          </p:nvGrpSpPr>
          <p:grpSpPr bwMode="auto">
            <a:xfrm>
              <a:off x="15" y="0"/>
              <a:ext cx="1835" cy="284"/>
              <a:chOff x="0" y="0"/>
              <a:chExt cx="1835" cy="284"/>
            </a:xfrm>
          </p:grpSpPr>
          <p:sp>
            <p:nvSpPr>
              <p:cNvPr id="12313" name="Line 15"/>
              <p:cNvSpPr>
                <a:spLocks noChangeShapeType="1"/>
              </p:cNvSpPr>
              <p:nvPr/>
            </p:nvSpPr>
            <p:spPr bwMode="auto">
              <a:xfrm>
                <a:off x="226" y="178"/>
                <a:ext cx="136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Rectangle 1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7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 b="1">
                    <a:solidFill>
                      <a:schemeClr val="tx1"/>
                    </a:solidFill>
                    <a:latin typeface=".VnTime" pitchFamily="34" charset="0"/>
                    <a:ea typeface="SimSun" pitchFamily="2" charset="-122"/>
                  </a:rPr>
                  <a:t>  A</a:t>
                </a:r>
              </a:p>
            </p:txBody>
          </p:sp>
          <p:sp>
            <p:nvSpPr>
              <p:cNvPr id="12315" name="Rectangle 17"/>
              <p:cNvSpPr>
                <a:spLocks noChangeArrowheads="1"/>
              </p:cNvSpPr>
              <p:nvPr/>
            </p:nvSpPr>
            <p:spPr bwMode="auto">
              <a:xfrm>
                <a:off x="1648" y="29"/>
                <a:ext cx="187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 b="1">
                    <a:solidFill>
                      <a:schemeClr val="tx1"/>
                    </a:solidFill>
                    <a:latin typeface=".VnTime" pitchFamily="34" charset="0"/>
                    <a:ea typeface="SimSun" pitchFamily="2" charset="-122"/>
                  </a:rPr>
                  <a:t>B</a:t>
                </a:r>
              </a:p>
            </p:txBody>
          </p:sp>
          <p:sp>
            <p:nvSpPr>
              <p:cNvPr id="12316" name="Line 18"/>
              <p:cNvSpPr>
                <a:spLocks noChangeShapeType="1"/>
              </p:cNvSpPr>
              <p:nvPr/>
            </p:nvSpPr>
            <p:spPr bwMode="auto">
              <a:xfrm>
                <a:off x="226" y="133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7" name="Line 19"/>
              <p:cNvSpPr>
                <a:spLocks noChangeShapeType="1"/>
              </p:cNvSpPr>
              <p:nvPr/>
            </p:nvSpPr>
            <p:spPr bwMode="auto">
              <a:xfrm>
                <a:off x="692" y="135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8" name="Line 20"/>
              <p:cNvSpPr>
                <a:spLocks noChangeShapeType="1"/>
              </p:cNvSpPr>
              <p:nvPr/>
            </p:nvSpPr>
            <p:spPr bwMode="auto">
              <a:xfrm>
                <a:off x="1143" y="133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9" name="Line 21"/>
              <p:cNvSpPr>
                <a:spLocks noChangeShapeType="1"/>
              </p:cNvSpPr>
              <p:nvPr/>
            </p:nvSpPr>
            <p:spPr bwMode="auto">
              <a:xfrm>
                <a:off x="1590" y="133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96" name="Group 22"/>
            <p:cNvGrpSpPr>
              <a:grpSpLocks/>
            </p:cNvGrpSpPr>
            <p:nvPr/>
          </p:nvGrpSpPr>
          <p:grpSpPr bwMode="auto">
            <a:xfrm>
              <a:off x="12" y="167"/>
              <a:ext cx="1835" cy="284"/>
              <a:chOff x="0" y="0"/>
              <a:chExt cx="1835" cy="284"/>
            </a:xfrm>
          </p:grpSpPr>
          <p:sp>
            <p:nvSpPr>
              <p:cNvPr id="12306" name="Line 23"/>
              <p:cNvSpPr>
                <a:spLocks noChangeShapeType="1"/>
              </p:cNvSpPr>
              <p:nvPr/>
            </p:nvSpPr>
            <p:spPr bwMode="auto">
              <a:xfrm>
                <a:off x="226" y="178"/>
                <a:ext cx="136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7" name="Rectangle 2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7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 b="1">
                    <a:solidFill>
                      <a:schemeClr val="tx1"/>
                    </a:solidFill>
                    <a:latin typeface=".VnTime" pitchFamily="34" charset="0"/>
                    <a:ea typeface="SimSun" pitchFamily="2" charset="-122"/>
                  </a:rPr>
                  <a:t>  C</a:t>
                </a:r>
              </a:p>
            </p:txBody>
          </p:sp>
          <p:sp>
            <p:nvSpPr>
              <p:cNvPr id="12308" name="Rectangle 25"/>
              <p:cNvSpPr>
                <a:spLocks noChangeArrowheads="1"/>
              </p:cNvSpPr>
              <p:nvPr/>
            </p:nvSpPr>
            <p:spPr bwMode="auto">
              <a:xfrm>
                <a:off x="1648" y="29"/>
                <a:ext cx="187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 b="1">
                    <a:solidFill>
                      <a:schemeClr val="tx1"/>
                    </a:solidFill>
                    <a:latin typeface=".VnTime" pitchFamily="34" charset="0"/>
                    <a:ea typeface="SimSun" pitchFamily="2" charset="-122"/>
                  </a:rPr>
                  <a:t>D</a:t>
                </a:r>
              </a:p>
            </p:txBody>
          </p:sp>
          <p:sp>
            <p:nvSpPr>
              <p:cNvPr id="12309" name="Line 26"/>
              <p:cNvSpPr>
                <a:spLocks noChangeShapeType="1"/>
              </p:cNvSpPr>
              <p:nvPr/>
            </p:nvSpPr>
            <p:spPr bwMode="auto">
              <a:xfrm>
                <a:off x="226" y="133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0" name="Line 27"/>
              <p:cNvSpPr>
                <a:spLocks noChangeShapeType="1"/>
              </p:cNvSpPr>
              <p:nvPr/>
            </p:nvSpPr>
            <p:spPr bwMode="auto">
              <a:xfrm>
                <a:off x="692" y="135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1" name="Line 28"/>
              <p:cNvSpPr>
                <a:spLocks noChangeShapeType="1"/>
              </p:cNvSpPr>
              <p:nvPr/>
            </p:nvSpPr>
            <p:spPr bwMode="auto">
              <a:xfrm>
                <a:off x="1143" y="133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2" name="Line 29"/>
              <p:cNvSpPr>
                <a:spLocks noChangeShapeType="1"/>
              </p:cNvSpPr>
              <p:nvPr/>
            </p:nvSpPr>
            <p:spPr bwMode="auto">
              <a:xfrm>
                <a:off x="1590" y="133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97" name="Group 30"/>
            <p:cNvGrpSpPr>
              <a:grpSpLocks/>
            </p:cNvGrpSpPr>
            <p:nvPr/>
          </p:nvGrpSpPr>
          <p:grpSpPr bwMode="auto">
            <a:xfrm>
              <a:off x="0" y="343"/>
              <a:ext cx="2225" cy="273"/>
              <a:chOff x="0" y="0"/>
              <a:chExt cx="2225" cy="273"/>
            </a:xfrm>
          </p:grpSpPr>
          <p:sp>
            <p:nvSpPr>
              <p:cNvPr id="12298" name="Line 31"/>
              <p:cNvSpPr>
                <a:spLocks noChangeShapeType="1"/>
              </p:cNvSpPr>
              <p:nvPr/>
            </p:nvSpPr>
            <p:spPr bwMode="auto">
              <a:xfrm>
                <a:off x="2010" y="122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9" name="Line 32"/>
              <p:cNvSpPr>
                <a:spLocks noChangeShapeType="1"/>
              </p:cNvSpPr>
              <p:nvPr/>
            </p:nvSpPr>
            <p:spPr bwMode="auto">
              <a:xfrm>
                <a:off x="233" y="160"/>
                <a:ext cx="1784" cy="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0" name="Rectangle 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87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 b="1">
                    <a:solidFill>
                      <a:schemeClr val="tx1"/>
                    </a:solidFill>
                    <a:latin typeface=".VnTime" pitchFamily="34" charset="0"/>
                    <a:ea typeface="SimSun" pitchFamily="2" charset="-122"/>
                  </a:rPr>
                  <a:t>  E</a:t>
                </a:r>
              </a:p>
            </p:txBody>
          </p:sp>
          <p:sp>
            <p:nvSpPr>
              <p:cNvPr id="12301" name="Rectangle 34"/>
              <p:cNvSpPr>
                <a:spLocks noChangeArrowheads="1"/>
              </p:cNvSpPr>
              <p:nvPr/>
            </p:nvSpPr>
            <p:spPr bwMode="auto">
              <a:xfrm>
                <a:off x="2038" y="18"/>
                <a:ext cx="187" cy="2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800" b="1">
                    <a:solidFill>
                      <a:schemeClr val="tx1"/>
                    </a:solidFill>
                    <a:latin typeface=".VnTime" pitchFamily="34" charset="0"/>
                    <a:ea typeface="SimSun" pitchFamily="2" charset="-122"/>
                  </a:rPr>
                  <a:t>G</a:t>
                </a:r>
              </a:p>
            </p:txBody>
          </p:sp>
          <p:sp>
            <p:nvSpPr>
              <p:cNvPr id="12302" name="Line 35"/>
              <p:cNvSpPr>
                <a:spLocks noChangeShapeType="1"/>
              </p:cNvSpPr>
              <p:nvPr/>
            </p:nvSpPr>
            <p:spPr bwMode="auto">
              <a:xfrm>
                <a:off x="238" y="115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3" name="Line 36"/>
              <p:cNvSpPr>
                <a:spLocks noChangeShapeType="1"/>
              </p:cNvSpPr>
              <p:nvPr/>
            </p:nvSpPr>
            <p:spPr bwMode="auto">
              <a:xfrm>
                <a:off x="700" y="111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4" name="Line 37"/>
              <p:cNvSpPr>
                <a:spLocks noChangeShapeType="1"/>
              </p:cNvSpPr>
              <p:nvPr/>
            </p:nvSpPr>
            <p:spPr bwMode="auto">
              <a:xfrm>
                <a:off x="1149" y="115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5" name="Line 38"/>
              <p:cNvSpPr>
                <a:spLocks noChangeShapeType="1"/>
              </p:cNvSpPr>
              <p:nvPr/>
            </p:nvSpPr>
            <p:spPr bwMode="auto">
              <a:xfrm>
                <a:off x="1602" y="115"/>
                <a:ext cx="0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838200" y="2224088"/>
            <a:ext cx="731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FF0000"/>
                </a:solidFill>
                <a:ea typeface="SimSun" pitchFamily="2" charset="-122"/>
              </a:rPr>
              <a:t>+ Ta </a:t>
            </a:r>
            <a:r>
              <a:rPr lang="en-US" sz="2800" b="1" dirty="0" err="1">
                <a:solidFill>
                  <a:srgbClr val="FF0000"/>
                </a:solidFill>
                <a:ea typeface="SimSun" pitchFamily="2" charset="-122"/>
              </a:rPr>
              <a:t>có</a:t>
            </a:r>
            <a:r>
              <a:rPr lang="en-US" sz="2800" b="1" dirty="0">
                <a:solidFill>
                  <a:srgbClr val="FF0000"/>
                </a:solidFill>
                <a:ea typeface="SimSun" pitchFamily="2" charset="-122"/>
              </a:rPr>
              <a:t> : AB = 3cm, CD = 3cm, EG = 4cm.</a:t>
            </a:r>
            <a:endParaRPr lang="en-US" altLang="en-US" sz="2800" b="1" dirty="0">
              <a:solidFill>
                <a:srgbClr val="FF0000"/>
              </a:solidFill>
              <a:ea typeface="SimSun" pitchFamily="2" charset="-122"/>
            </a:endParaRPr>
          </a:p>
        </p:txBody>
      </p:sp>
      <p:sp>
        <p:nvSpPr>
          <p:cNvPr id="9227" name="Text Box 11"/>
          <p:cNvSpPr txBox="1">
            <a:spLocks noChangeArrowheads="1"/>
          </p:cNvSpPr>
          <p:nvPr/>
        </p:nvSpPr>
        <p:spPr bwMode="auto">
          <a:xfrm>
            <a:off x="692150" y="2711450"/>
            <a:ext cx="78422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sz="2800" smtClean="0">
                <a:solidFill>
                  <a:srgbClr val="0000FF"/>
                </a:solidFill>
                <a:ea typeface="SimSun" pitchFamily="2" charset="-122"/>
              </a:rPr>
              <a:t> Hai </a:t>
            </a:r>
            <a:r>
              <a:rPr lang="en-US" sz="2800">
                <a:solidFill>
                  <a:srgbClr val="0000FF"/>
                </a:solidFill>
                <a:ea typeface="SimSun" pitchFamily="2" charset="-122"/>
              </a:rPr>
              <a:t>đoạn thẳng AB và CD bằng nhau hay có cùng độ dài. Kí hiệu:  AB = CD.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85800" y="3586163"/>
            <a:ext cx="8077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  <a:ea typeface="SimSun" pitchFamily="2" charset="-122"/>
              </a:rPr>
              <a:t>- </a:t>
            </a:r>
            <a:r>
              <a:rPr lang="en-US" sz="2800">
                <a:solidFill>
                  <a:srgbClr val="0000FF"/>
                </a:solidFill>
                <a:ea typeface="SimSun" pitchFamily="2" charset="-122"/>
              </a:rPr>
              <a:t>Đoạn thẳng EG </a:t>
            </a:r>
            <a:r>
              <a:rPr lang="en-US" sz="2800" i="1">
                <a:solidFill>
                  <a:srgbClr val="0000FF"/>
                </a:solidFill>
                <a:ea typeface="SimSun" pitchFamily="2" charset="-122"/>
              </a:rPr>
              <a:t>dài hơn</a:t>
            </a:r>
            <a:r>
              <a:rPr lang="en-US" sz="2800">
                <a:solidFill>
                  <a:srgbClr val="0000FF"/>
                </a:solidFill>
                <a:ea typeface="SimSun" pitchFamily="2" charset="-122"/>
              </a:rPr>
              <a:t> (lớn hơn) đoạn thẳng CD. Kí hiệu:  EG &gt; CD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685800" y="4495800"/>
            <a:ext cx="8077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  <a:ea typeface="SimSun" pitchFamily="2" charset="-122"/>
              </a:rPr>
              <a:t>- </a:t>
            </a:r>
            <a:r>
              <a:rPr lang="en-US" sz="2800">
                <a:solidFill>
                  <a:srgbClr val="0000FF"/>
                </a:solidFill>
                <a:ea typeface="SimSun" pitchFamily="2" charset="-122"/>
              </a:rPr>
              <a:t>Đoạn thẳng AB </a:t>
            </a:r>
            <a:r>
              <a:rPr lang="en-US" sz="2800" i="1">
                <a:solidFill>
                  <a:srgbClr val="0000FF"/>
                </a:solidFill>
                <a:ea typeface="SimSun" pitchFamily="2" charset="-122"/>
              </a:rPr>
              <a:t>ngắn hơn</a:t>
            </a:r>
            <a:r>
              <a:rPr lang="en-US" sz="2800">
                <a:solidFill>
                  <a:srgbClr val="0000FF"/>
                </a:solidFill>
                <a:ea typeface="SimSun" pitchFamily="2" charset="-122"/>
              </a:rPr>
              <a:t> (nhỏ hơn) đoạn thẳng EG. Kí hiệu:  AB &lt; EG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199239" y="1347597"/>
            <a:ext cx="276014" cy="534094"/>
            <a:chOff x="2199239" y="1347597"/>
            <a:chExt cx="276014" cy="534094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2199239" y="1347597"/>
              <a:ext cx="218281" cy="223435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256972" y="1658256"/>
              <a:ext cx="218281" cy="223435"/>
            </a:xfrm>
            <a:prstGeom prst="line">
              <a:avLst/>
            </a:prstGeom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 bldLvl="0" autoUpdateAnimBg="0"/>
      <p:bldP spid="9225" grpId="1" bldLvl="0" autoUpdateAnimBg="0"/>
      <p:bldP spid="9225" grpId="2" bldLvl="0" autoUpdateAnimBg="0"/>
      <p:bldP spid="9225" grpId="3" bldLvl="0" autoUpdateAnimBg="0"/>
      <p:bldP spid="9225" grpId="4" bldLvl="0" autoUpdateAnimBg="0"/>
      <p:bldP spid="9225" grpId="5" bldLvl="0" autoUpdateAnimBg="0"/>
      <p:bldP spid="9225" grpId="6" bldLvl="0" autoUpdateAnimBg="0"/>
      <p:bldP spid="9227" grpId="0" bldLvl="0" autoUpdateAnimBg="0"/>
      <p:bldP spid="9227" grpId="1" bldLvl="0" autoUpdateAnimBg="0"/>
      <p:bldP spid="9223" grpId="0" bldLvl="0" autoUpdateAnimBg="0"/>
      <p:bldP spid="9223" grpId="1" bldLvl="0" autoUpdateAnimBg="0"/>
      <p:bldP spid="9223" grpId="2" bldLvl="0" autoUpdateAnimBg="0"/>
      <p:bldP spid="3" grpId="0" bldLvl="0" autoUpdateAnimBg="0"/>
      <p:bldP spid="3" grpId="1" bldLvl="0" autoUpdateAnimBg="0"/>
      <p:bldP spid="3" grpId="2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7268696"/>
              </p:ext>
            </p:extLst>
          </p:nvPr>
        </p:nvGraphicFramePr>
        <p:xfrm>
          <a:off x="3886200" y="1524000"/>
          <a:ext cx="5184775" cy="324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8" r:id="rId4" imgW="3514286" imgH="2715004" progId="Paint.Picture">
                  <p:embed/>
                </p:oleObj>
              </mc:Choice>
              <mc:Fallback>
                <p:oleObj r:id="rId4" imgW="3514286" imgH="2715004" progId="Paint.Picture">
                  <p:embed/>
                  <p:pic>
                    <p:nvPicPr>
                      <p:cNvPr id="0" name="Objec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524000"/>
                        <a:ext cx="5184775" cy="324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316" name="Group 10"/>
          <p:cNvGrpSpPr>
            <a:grpSpLocks/>
          </p:cNvGrpSpPr>
          <p:nvPr/>
        </p:nvGrpSpPr>
        <p:grpSpPr bwMode="auto">
          <a:xfrm>
            <a:off x="685800" y="1023938"/>
            <a:ext cx="6965950" cy="576262"/>
            <a:chOff x="408" y="1113"/>
            <a:chExt cx="4388" cy="363"/>
          </a:xfrm>
        </p:grpSpPr>
        <p:sp>
          <p:nvSpPr>
            <p:cNvPr id="13323" name="AutoShape 8"/>
            <p:cNvSpPr>
              <a:spLocks noChangeArrowheads="1"/>
            </p:cNvSpPr>
            <p:nvPr/>
          </p:nvSpPr>
          <p:spPr bwMode="auto">
            <a:xfrm>
              <a:off x="408" y="1113"/>
              <a:ext cx="293" cy="288"/>
            </a:xfrm>
            <a:prstGeom prst="flowChart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tx1"/>
                  </a:solidFill>
                  <a:ea typeface="SimSun" pitchFamily="2" charset="-122"/>
                </a:rPr>
                <a:t>?1</a:t>
              </a:r>
            </a:p>
          </p:txBody>
        </p:sp>
        <p:sp>
          <p:nvSpPr>
            <p:cNvPr id="13324" name="Text Box 9"/>
            <p:cNvSpPr txBox="1">
              <a:spLocks noChangeArrowheads="1"/>
            </p:cNvSpPr>
            <p:nvPr/>
          </p:nvSpPr>
          <p:spPr bwMode="auto">
            <a:xfrm>
              <a:off x="699" y="1149"/>
              <a:ext cx="409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800">
                  <a:solidFill>
                    <a:srgbClr val="FF0000"/>
                  </a:solidFill>
                  <a:ea typeface="SimSun" pitchFamily="2" charset="-122"/>
                </a:rPr>
                <a:t>Cho các đoạn thẳng trong hình 41.</a:t>
              </a:r>
            </a:p>
          </p:txBody>
        </p:sp>
      </p:grpSp>
      <p:sp>
        <p:nvSpPr>
          <p:cNvPr id="13317" name="WordArt 11"/>
          <p:cNvSpPr>
            <a:spLocks noChangeArrowheads="1" noChangeShapeType="1" noTextEdit="1"/>
          </p:cNvSpPr>
          <p:nvPr/>
        </p:nvSpPr>
        <p:spPr bwMode="auto">
          <a:xfrm>
            <a:off x="1981200" y="358920"/>
            <a:ext cx="4572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4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Hoạt động nhóm</a:t>
            </a:r>
            <a:endParaRPr lang="en-US" sz="44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3318" name="Text Box 12"/>
          <p:cNvSpPr txBox="1">
            <a:spLocks noChangeArrowheads="1"/>
          </p:cNvSpPr>
          <p:nvPr/>
        </p:nvSpPr>
        <p:spPr bwMode="auto">
          <a:xfrm>
            <a:off x="685800" y="1600200"/>
            <a:ext cx="31242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00FF"/>
                </a:solidFill>
                <a:ea typeface="SimSun" pitchFamily="2" charset="-122"/>
              </a:rPr>
              <a:t>a, Hãy đo và chỉ ra  các đoạn thẳng có cùng độ dài rồi đánh dấu giống nhau cho các đoạn thẳng bằng nhau.</a:t>
            </a:r>
          </a:p>
        </p:txBody>
      </p:sp>
      <p:sp>
        <p:nvSpPr>
          <p:cNvPr id="13319" name="Text Box 13"/>
          <p:cNvSpPr txBox="1">
            <a:spLocks noChangeArrowheads="1"/>
          </p:cNvSpPr>
          <p:nvPr/>
        </p:nvSpPr>
        <p:spPr bwMode="auto">
          <a:xfrm>
            <a:off x="685800" y="3429000"/>
            <a:ext cx="2971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i="1">
                <a:solidFill>
                  <a:srgbClr val="0000FF"/>
                </a:solidFill>
                <a:ea typeface="SimSun" pitchFamily="2" charset="-122"/>
              </a:rPr>
              <a:t>b, So sánh hai đoạn thẳng EF và CD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OUTPUT_FILE_NAME" val="7"/>
  <p:tag name="GENSWF_MOVIE_ONCLICK_URL" val="http://"/>
  <p:tag name="GENSWF_MOVIE_PRESENTATION_END_URL" val="http://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958</Words>
  <Application>Microsoft Office PowerPoint</Application>
  <PresentationFormat>On-screen Show (4:3)</PresentationFormat>
  <Paragraphs>171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1_Default Design</vt:lpstr>
      <vt:lpstr>2_Default Design</vt:lpstr>
      <vt:lpstr>3_Default Design</vt:lpstr>
      <vt:lpstr>4_Default Design</vt:lpstr>
      <vt:lpstr>6_Default Design</vt:lpstr>
      <vt:lpstr>12_Default Design</vt:lpstr>
      <vt:lpstr>13_Default Design</vt:lpstr>
      <vt:lpstr>14_Default Design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Vận dụng: Khi nói ti vi 14 inch có nghĩa là đường chéo màn hình ti vi đó có độ dài là 14 inch.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Chuong I 7 Do dai doan thang</dc:title>
  <dc:creator>MESSI</dc:creator>
  <cp:lastModifiedBy>Admin</cp:lastModifiedBy>
  <cp:revision>101</cp:revision>
  <dcterms:created xsi:type="dcterms:W3CDTF">2017-10-16T05:03:20Z</dcterms:created>
  <dcterms:modified xsi:type="dcterms:W3CDTF">2009-01-01T08:30:35Z</dcterms:modified>
</cp:coreProperties>
</file>