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0" r:id="rId3"/>
    <p:sldId id="265" r:id="rId4"/>
    <p:sldId id="266" r:id="rId5"/>
    <p:sldId id="268" r:id="rId6"/>
    <p:sldId id="269" r:id="rId7"/>
    <p:sldId id="285" r:id="rId8"/>
    <p:sldId id="283" r:id="rId9"/>
    <p:sldId id="284" r:id="rId10"/>
  </p:sldIdLst>
  <p:sldSz cx="9144000" cy="6858000" type="screen4x3"/>
  <p:notesSz cx="6858000" cy="9144000"/>
  <p:custDataLst>
    <p:tags r:id="rId12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000099"/>
    <a:srgbClr val="006600"/>
    <a:srgbClr val="660066"/>
    <a:srgbClr val="422C16"/>
    <a:srgbClr val="0C788E"/>
    <a:srgbClr val="025198"/>
    <a:srgbClr val="1C1C1C"/>
    <a:srgbClr val="000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4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5DA96-248F-4644-9525-D24AB503873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DF693-F61C-4162-91C8-5C3133B0D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5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DF693-F61C-4162-91C8-5C3133B0D5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3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DF693-F61C-4162-91C8-5C3133B0D5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71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DF693-F61C-4162-91C8-5C3133B0D5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17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DF693-F61C-4162-91C8-5C3133B0D5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DF693-F61C-4162-91C8-5C3133B0D5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6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DF693-F61C-4162-91C8-5C3133B0D5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82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DF693-F61C-4162-91C8-5C3133B0D5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10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DF693-F61C-4162-91C8-5C3133B0D5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29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DF693-F61C-4162-91C8-5C3133B0D5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79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FD146-D28D-403B-825C-FFB0BC0BDD5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675F-76D3-4D08-8091-2997AD86C48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FAAB6-9E0C-4569-804A-F70152B33B6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D11F-5148-4C5E-89FE-8B94949910B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E6C86-8681-4685-9AF2-A38643E46C4A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F2ADF-678B-437F-926F-065476FA58C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A99D6-52DB-458F-A104-997A496FDD0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38AC8-FA2E-4565-8431-DCE9F28F2F5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6929-C73A-4866-AED6-2A8E4A584C9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7B225-8477-4C60-BBC8-E12679F4769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BC48-D27A-4016-B24C-56B9EBB4511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B6679-F252-4B43-B40E-D32F1A131E9F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3"/>
    </mc:Choice>
    <mc:Fallback xmlns="">
      <p:transition spd="slow" advTm="312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96" y="476672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xOz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23528" y="1969676"/>
            <a:ext cx="3066065" cy="2486600"/>
            <a:chOff x="323528" y="1969676"/>
            <a:chExt cx="3066065" cy="2486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25297" y="4275206"/>
              <a:ext cx="266429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21528" y="2258982"/>
              <a:ext cx="939873" cy="20126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25297" y="2619022"/>
              <a:ext cx="1728192" cy="16525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01561" y="3841884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11760" y="2420888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59632" y="196967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3528" y="393305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725297" y="2622630"/>
            <a:ext cx="1728192" cy="16525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721528" y="3501242"/>
            <a:ext cx="1629440" cy="1185068"/>
            <a:chOff x="634063" y="3899157"/>
            <a:chExt cx="1339127" cy="455506"/>
          </a:xfrm>
        </p:grpSpPr>
        <p:sp>
          <p:nvSpPr>
            <p:cNvPr id="31" name="Arc 30"/>
            <p:cNvSpPr/>
            <p:nvPr/>
          </p:nvSpPr>
          <p:spPr>
            <a:xfrm rot="1959742">
              <a:off x="634063" y="3899157"/>
              <a:ext cx="784805" cy="374993"/>
            </a:xfrm>
            <a:prstGeom prst="arc">
              <a:avLst/>
            </a:prstGeom>
            <a:ln w="19050">
              <a:solidFill>
                <a:srgbClr val="422C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313009" y="3954553"/>
                  <a:ext cx="6601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0" smtClean="0">
                                <a:latin typeface="Cambria Math"/>
                              </a:rPr>
                              <m:t>45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3009" y="3954553"/>
                  <a:ext cx="660181" cy="400110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755576" y="3245255"/>
            <a:ext cx="936590" cy="687801"/>
            <a:chOff x="755576" y="3245255"/>
            <a:chExt cx="936590" cy="687801"/>
          </a:xfrm>
        </p:grpSpPr>
        <p:grpSp>
          <p:nvGrpSpPr>
            <p:cNvPr id="35" name="Group 34"/>
            <p:cNvGrpSpPr/>
            <p:nvPr/>
          </p:nvGrpSpPr>
          <p:grpSpPr>
            <a:xfrm>
              <a:off x="755576" y="3674200"/>
              <a:ext cx="500051" cy="258856"/>
              <a:chOff x="755576" y="3674200"/>
              <a:chExt cx="500051" cy="258856"/>
            </a:xfrm>
          </p:grpSpPr>
          <p:sp>
            <p:nvSpPr>
              <p:cNvPr id="33" name="Arc 32"/>
              <p:cNvSpPr/>
              <p:nvPr/>
            </p:nvSpPr>
            <p:spPr>
              <a:xfrm>
                <a:off x="755576" y="3674200"/>
                <a:ext cx="500051" cy="258856"/>
              </a:xfrm>
              <a:prstGeom prst="arc">
                <a:avLst/>
              </a:prstGeom>
              <a:ln w="28575">
                <a:solidFill>
                  <a:srgbClr val="422C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>
                <a:off x="797305" y="3717032"/>
                <a:ext cx="386314" cy="216024"/>
              </a:xfrm>
              <a:prstGeom prst="arc">
                <a:avLst/>
              </a:prstGeom>
              <a:ln w="28575">
                <a:solidFill>
                  <a:srgbClr val="422C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031985" y="3245255"/>
                  <a:ext cx="6601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0" smtClean="0">
                                <a:latin typeface="Cambria Math"/>
                              </a:rPr>
                              <m:t>20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985" y="3245255"/>
                  <a:ext cx="660181" cy="400110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401967" y="3803849"/>
            <a:ext cx="1217705" cy="561256"/>
            <a:chOff x="371687" y="3573016"/>
            <a:chExt cx="1536017" cy="849369"/>
          </a:xfrm>
        </p:grpSpPr>
        <p:sp>
          <p:nvSpPr>
            <p:cNvPr id="43" name="Arc 42"/>
            <p:cNvSpPr/>
            <p:nvPr/>
          </p:nvSpPr>
          <p:spPr>
            <a:xfrm rot="1335084">
              <a:off x="371687" y="3750921"/>
              <a:ext cx="906246" cy="671464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1155639" y="3573016"/>
                  <a:ext cx="75206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/>
                              </a:rPr>
                              <m:t>65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639" y="3573016"/>
                  <a:ext cx="752065" cy="461665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l="-4082" r="-6122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5536" y="4657391"/>
                <a:ext cx="3466142" cy="600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𝑥𝑂𝑦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𝑦𝑂𝑧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𝑥𝑂𝑧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657391"/>
                <a:ext cx="3466142" cy="60093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923928" y="2275873"/>
                <a:ext cx="4752528" cy="4556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Oy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Ox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Oz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𝑦𝑂𝑧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Ngược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𝑦𝑂𝑧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𝑥𝑂𝑧</m:t>
                        </m:r>
                      </m:e>
                    </m:acc>
                    <m:r>
                      <a:rPr lang="en-US" sz="3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Oy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Ox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Oz.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Wingdings" pitchFamily="2" charset="2"/>
                  <a:buChar char="Ø"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275873"/>
                <a:ext cx="4752528" cy="45566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3338" t="-1872" r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4: KHI NÀO THÌ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xOz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932040" y="0"/>
            <a:ext cx="360040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292080" y="0"/>
            <a:ext cx="360040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940152" y="44624"/>
            <a:ext cx="360040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300192" y="44624"/>
            <a:ext cx="360040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6948264" y="44624"/>
            <a:ext cx="360040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308304" y="44624"/>
            <a:ext cx="360040" cy="1440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88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8" grpId="0" animBg="1"/>
      <p:bldP spid="4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987824" y="1628800"/>
            <a:ext cx="5299497" cy="2952328"/>
          </a:xfrm>
          <a:prstGeom prst="cloudCallout">
            <a:avLst>
              <a:gd name="adj1" fmla="val 57199"/>
              <a:gd name="adj2" fmla="val 43781"/>
            </a:avLst>
          </a:prstGeom>
          <a:solidFill>
            <a:srgbClr val="FFC000">
              <a:alpha val="89000"/>
            </a:srgbClr>
          </a:solidFill>
          <a:ln>
            <a:noFill/>
          </a:ln>
          <a:scene3d>
            <a:camera prst="perspectiveHeroicExtremeLeftFacing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BOYWR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27" y="4797152"/>
            <a:ext cx="2592388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23528" y="1969676"/>
            <a:ext cx="3066065" cy="2486600"/>
            <a:chOff x="323528" y="1969676"/>
            <a:chExt cx="3066065" cy="2486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25297" y="4275206"/>
              <a:ext cx="266429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21528" y="2258982"/>
              <a:ext cx="939873" cy="20126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25297" y="2619022"/>
              <a:ext cx="1728192" cy="16525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01561" y="3841884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11760" y="2420888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59632" y="196967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3528" y="393305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21528" y="3501242"/>
            <a:ext cx="1629440" cy="1185068"/>
            <a:chOff x="634063" y="3899157"/>
            <a:chExt cx="1339127" cy="455506"/>
          </a:xfrm>
        </p:grpSpPr>
        <p:sp>
          <p:nvSpPr>
            <p:cNvPr id="25" name="Arc 24"/>
            <p:cNvSpPr/>
            <p:nvPr/>
          </p:nvSpPr>
          <p:spPr>
            <a:xfrm rot="1959742">
              <a:off x="634063" y="3899157"/>
              <a:ext cx="784805" cy="374993"/>
            </a:xfrm>
            <a:prstGeom prst="arc">
              <a:avLst/>
            </a:prstGeom>
            <a:ln w="19050">
              <a:solidFill>
                <a:srgbClr val="422C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313009" y="3954553"/>
                  <a:ext cx="6601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0" smtClean="0">
                                <a:latin typeface="Cambria Math"/>
                              </a:rPr>
                              <m:t>45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3009" y="3954553"/>
                  <a:ext cx="660181" cy="400110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55576" y="3245255"/>
            <a:ext cx="936590" cy="687801"/>
            <a:chOff x="755576" y="3245255"/>
            <a:chExt cx="936590" cy="687801"/>
          </a:xfrm>
        </p:grpSpPr>
        <p:grpSp>
          <p:nvGrpSpPr>
            <p:cNvPr id="28" name="Group 27"/>
            <p:cNvGrpSpPr/>
            <p:nvPr/>
          </p:nvGrpSpPr>
          <p:grpSpPr>
            <a:xfrm>
              <a:off x="755576" y="3674200"/>
              <a:ext cx="500051" cy="258856"/>
              <a:chOff x="755576" y="3674200"/>
              <a:chExt cx="500051" cy="258856"/>
            </a:xfrm>
          </p:grpSpPr>
          <p:sp>
            <p:nvSpPr>
              <p:cNvPr id="30" name="Arc 29"/>
              <p:cNvSpPr/>
              <p:nvPr/>
            </p:nvSpPr>
            <p:spPr>
              <a:xfrm>
                <a:off x="755576" y="3674200"/>
                <a:ext cx="500051" cy="258856"/>
              </a:xfrm>
              <a:prstGeom prst="arc">
                <a:avLst/>
              </a:prstGeom>
              <a:ln w="28575">
                <a:solidFill>
                  <a:srgbClr val="422C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/>
              <p:cNvSpPr/>
              <p:nvPr/>
            </p:nvSpPr>
            <p:spPr>
              <a:xfrm>
                <a:off x="797305" y="3717032"/>
                <a:ext cx="386314" cy="216024"/>
              </a:xfrm>
              <a:prstGeom prst="arc">
                <a:avLst/>
              </a:prstGeom>
              <a:ln w="28575">
                <a:solidFill>
                  <a:srgbClr val="422C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031985" y="3245255"/>
                  <a:ext cx="6601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0" smtClean="0">
                                <a:latin typeface="Cambria Math"/>
                              </a:rPr>
                              <m:t>20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985" y="3245255"/>
                  <a:ext cx="660181" cy="400110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01967" y="3803849"/>
            <a:ext cx="1217705" cy="561256"/>
            <a:chOff x="371687" y="3573016"/>
            <a:chExt cx="1536017" cy="849369"/>
          </a:xfrm>
        </p:grpSpPr>
        <p:sp>
          <p:nvSpPr>
            <p:cNvPr id="33" name="Arc 32"/>
            <p:cNvSpPr/>
            <p:nvPr/>
          </p:nvSpPr>
          <p:spPr>
            <a:xfrm rot="1335084">
              <a:off x="371687" y="3750921"/>
              <a:ext cx="906246" cy="671464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1155639" y="3573016"/>
                  <a:ext cx="75206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/>
                              </a:rPr>
                              <m:t>65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639" y="3573016"/>
                  <a:ext cx="752065" cy="461665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l="-4082" r="-6122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8036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69269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539552" y="1196752"/>
            <a:ext cx="813690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66"/>
                </a:solidFill>
              </a:rPr>
              <a:t>Là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hai</a:t>
            </a:r>
            <a:r>
              <a:rPr lang="en-US" sz="2800" b="1" dirty="0" smtClean="0">
                <a:solidFill>
                  <a:srgbClr val="FF0066"/>
                </a:solidFill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</a:rPr>
              <a:t>góc</a:t>
            </a:r>
            <a:r>
              <a:rPr lang="en-US" sz="2800" b="1" dirty="0" smtClean="0">
                <a:solidFill>
                  <a:srgbClr val="FF0066"/>
                </a:solidFill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99"/>
                </a:solidFill>
              </a:rPr>
              <a:t>+ </a:t>
            </a:r>
            <a:r>
              <a:rPr lang="en-US" sz="2800" b="1" dirty="0" err="1">
                <a:solidFill>
                  <a:srgbClr val="000099"/>
                </a:solidFill>
              </a:rPr>
              <a:t>Có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một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cạnh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chung</a:t>
            </a:r>
            <a:r>
              <a:rPr lang="en-US" sz="2800" b="1" dirty="0" smtClean="0">
                <a:solidFill>
                  <a:srgbClr val="000099"/>
                </a:solidFill>
              </a:rPr>
              <a:t>.</a:t>
            </a:r>
            <a:endParaRPr lang="en-US" sz="2800" b="1" dirty="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99"/>
                </a:solidFill>
              </a:rPr>
              <a:t>+ </a:t>
            </a:r>
            <a:r>
              <a:rPr lang="en-US" sz="2800" b="1" dirty="0" err="1" smtClean="0">
                <a:solidFill>
                  <a:srgbClr val="000099"/>
                </a:solidFill>
              </a:rPr>
              <a:t>Hai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cạnh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còn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lại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nằm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về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hai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nửa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mặt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phẳng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đối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nhau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có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bờ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là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>
                <a:solidFill>
                  <a:srgbClr val="000099"/>
                </a:solidFill>
              </a:rPr>
              <a:t>cạnh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chung</a:t>
            </a:r>
            <a:r>
              <a:rPr lang="en-US" sz="2800" b="1" dirty="0" smtClean="0">
                <a:solidFill>
                  <a:srgbClr val="000099"/>
                </a:solidFill>
              </a:rPr>
              <a:t>.</a:t>
            </a:r>
            <a:endParaRPr lang="en-US" sz="3600" b="1" dirty="0">
              <a:solidFill>
                <a:srgbClr val="000099"/>
              </a:solidFill>
            </a:endParaRPr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2521874" y="3861048"/>
            <a:ext cx="4320480" cy="3230104"/>
            <a:chOff x="624" y="1527"/>
            <a:chExt cx="3182" cy="1617"/>
          </a:xfrm>
        </p:grpSpPr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2114" y="2688"/>
              <a:ext cx="549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000000"/>
                  </a:solidFill>
                  <a:latin typeface=".VnTime" pitchFamily="34" charset="0"/>
                  <a:cs typeface="Arial" charset="0"/>
                </a:rPr>
                <a:t>O</a:t>
              </a:r>
            </a:p>
          </p:txBody>
        </p:sp>
        <p:sp>
          <p:nvSpPr>
            <p:cNvPr id="9" name="Text Box 44"/>
            <p:cNvSpPr txBox="1">
              <a:spLocks noChangeArrowheads="1"/>
            </p:cNvSpPr>
            <p:nvPr/>
          </p:nvSpPr>
          <p:spPr bwMode="auto">
            <a:xfrm>
              <a:off x="624" y="2274"/>
              <a:ext cx="480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.VnTime" pitchFamily="34" charset="0"/>
                  <a:cs typeface="Arial" charset="0"/>
                </a:rPr>
                <a:t>x</a:t>
              </a:r>
              <a:endParaRPr lang="en-US" sz="1400" dirty="0">
                <a:solidFill>
                  <a:srgbClr val="0000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2105" y="1536"/>
              <a:ext cx="345" cy="1251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46"/>
            <p:cNvSpPr>
              <a:spLocks noChangeShapeType="1"/>
            </p:cNvSpPr>
            <p:nvPr/>
          </p:nvSpPr>
          <p:spPr bwMode="auto">
            <a:xfrm flipH="1">
              <a:off x="2105" y="1995"/>
              <a:ext cx="1481" cy="78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47"/>
            <p:cNvSpPr>
              <a:spLocks noChangeShapeType="1"/>
            </p:cNvSpPr>
            <p:nvPr/>
          </p:nvSpPr>
          <p:spPr bwMode="auto">
            <a:xfrm>
              <a:off x="672" y="1995"/>
              <a:ext cx="1433" cy="78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48"/>
            <p:cNvSpPr>
              <a:spLocks noChangeArrowheads="1"/>
            </p:cNvSpPr>
            <p:nvPr/>
          </p:nvSpPr>
          <p:spPr bwMode="auto">
            <a:xfrm>
              <a:off x="3390" y="1996"/>
              <a:ext cx="41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solidFill>
                    <a:srgbClr val="000000"/>
                  </a:solidFill>
                  <a:latin typeface=".VnTime" pitchFamily="34" charset="0"/>
                  <a:cs typeface="Arial" charset="0"/>
                </a:rPr>
                <a:t>z</a:t>
              </a:r>
            </a:p>
          </p:txBody>
        </p:sp>
        <p:sp>
          <p:nvSpPr>
            <p:cNvPr id="14" name="Rectangle 49"/>
            <p:cNvSpPr>
              <a:spLocks noChangeArrowheads="1"/>
            </p:cNvSpPr>
            <p:nvPr/>
          </p:nvSpPr>
          <p:spPr bwMode="auto">
            <a:xfrm>
              <a:off x="2402" y="1527"/>
              <a:ext cx="394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dirty="0" smtClean="0">
                  <a:solidFill>
                    <a:srgbClr val="000000"/>
                  </a:solidFill>
                  <a:latin typeface=".VnTime" pitchFamily="34" charset="0"/>
                  <a:cs typeface="Arial" charset="0"/>
                </a:rPr>
                <a:t>y</a:t>
              </a:r>
              <a:endParaRPr lang="en-US" sz="2800" dirty="0">
                <a:solidFill>
                  <a:srgbClr val="000000"/>
                </a:solidFill>
                <a:latin typeface=".VnTime" pitchFamily="34" charset="0"/>
                <a:cs typeface="Arial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51520" y="11663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620688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1663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1061447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90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55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2933655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3365703"/>
            <a:ext cx="828092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180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110</a:t>
            </a:r>
            <a:r>
              <a:rPr lang="en-US" sz="2800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70</a:t>
            </a:r>
            <a:r>
              <a:rPr lang="en-US" sz="2800" b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589839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950219"/>
              </p:ext>
            </p:extLst>
          </p:nvPr>
        </p:nvGraphicFramePr>
        <p:xfrm>
          <a:off x="539552" y="5174614"/>
          <a:ext cx="8604448" cy="1108456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604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2637">
                <a:tc>
                  <a:txBody>
                    <a:bodyPr/>
                    <a:lstStyle/>
                    <a:p>
                      <a:pPr marL="457200" marR="0" indent="-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 pitchFamily="18" charset="0"/>
                        <a:buChar char="-"/>
                      </a:pP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kề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bù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kề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bù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457200" marR="0" indent="-4572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Times New Roman" pitchFamily="18" charset="0"/>
                        <a:buChar char="-"/>
                      </a:pPr>
                      <a:r>
                        <a:rPr lang="en-US" sz="2800" b="1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b="1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kề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180</a:t>
                      </a:r>
                      <a:r>
                        <a:rPr lang="en-US" sz="2800" b="1" baseline="300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8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b="1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38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970" y="3933056"/>
            <a:ext cx="88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52962" y="1946234"/>
            <a:ext cx="3782068" cy="3528392"/>
            <a:chOff x="152962" y="1946234"/>
            <a:chExt cx="3782068" cy="3528392"/>
          </a:xfrm>
        </p:grpSpPr>
        <p:grpSp>
          <p:nvGrpSpPr>
            <p:cNvPr id="22" name="Group 21"/>
            <p:cNvGrpSpPr/>
            <p:nvPr/>
          </p:nvGrpSpPr>
          <p:grpSpPr>
            <a:xfrm>
              <a:off x="152962" y="1946234"/>
              <a:ext cx="3782068" cy="3528392"/>
              <a:chOff x="14372" y="1484784"/>
              <a:chExt cx="3782068" cy="3528392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79" y="1484784"/>
                <a:ext cx="3774861" cy="3528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4372" y="1772816"/>
                <a:ext cx="885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814572" y="1784464"/>
                <a:ext cx="885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911220" y="3702223"/>
                <a:ext cx="885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z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95284" y="4797736"/>
              <a:ext cx="316889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H1: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985374" y="393538"/>
            <a:ext cx="5411162" cy="3035462"/>
            <a:chOff x="3985374" y="393538"/>
            <a:chExt cx="5411162" cy="3035462"/>
          </a:xfrm>
        </p:grpSpPr>
        <p:grpSp>
          <p:nvGrpSpPr>
            <p:cNvPr id="34" name="Group 33"/>
            <p:cNvGrpSpPr/>
            <p:nvPr/>
          </p:nvGrpSpPr>
          <p:grpSpPr>
            <a:xfrm>
              <a:off x="3985374" y="393538"/>
              <a:ext cx="5411162" cy="2747430"/>
              <a:chOff x="3985374" y="963215"/>
              <a:chExt cx="5411162" cy="274743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985374" y="963215"/>
                <a:ext cx="5411162" cy="2747430"/>
                <a:chOff x="3985374" y="963215"/>
                <a:chExt cx="5411162" cy="2747430"/>
              </a:xfrm>
            </p:grpSpPr>
            <p:grpSp>
              <p:nvGrpSpPr>
                <p:cNvPr id="20" name="Group 19"/>
                <p:cNvGrpSpPr/>
                <p:nvPr/>
              </p:nvGrpSpPr>
              <p:grpSpPr>
                <a:xfrm>
                  <a:off x="4211960" y="963215"/>
                  <a:ext cx="4752528" cy="2285765"/>
                  <a:chOff x="4211960" y="963215"/>
                  <a:chExt cx="4752528" cy="2285765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4211960" y="1772816"/>
                    <a:ext cx="2202488" cy="1476164"/>
                    <a:chOff x="4049706" y="1772816"/>
                    <a:chExt cx="2364742" cy="1906136"/>
                  </a:xfrm>
                </p:grpSpPr>
                <p:cxnSp>
                  <p:nvCxnSpPr>
                    <p:cNvPr id="5" name="Straight Connector 4"/>
                    <p:cNvCxnSpPr/>
                    <p:nvPr/>
                  </p:nvCxnSpPr>
                  <p:spPr>
                    <a:xfrm flipH="1">
                      <a:off x="4049706" y="1787857"/>
                      <a:ext cx="2364742" cy="0"/>
                    </a:xfrm>
                    <a:prstGeom prst="line">
                      <a:avLst/>
                    </a:prstGeom>
                    <a:ln w="381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 flipH="1">
                      <a:off x="4572000" y="1772816"/>
                      <a:ext cx="1842448" cy="1906136"/>
                    </a:xfrm>
                    <a:prstGeom prst="line">
                      <a:avLst/>
                    </a:prstGeom>
                    <a:ln w="381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5796136" y="2357884"/>
                    <a:ext cx="3168352" cy="890806"/>
                    <a:chOff x="4932040" y="2204864"/>
                    <a:chExt cx="3744416" cy="1196840"/>
                  </a:xfrm>
                </p:grpSpPr>
                <p:cxnSp>
                  <p:nvCxnSpPr>
                    <p:cNvPr id="13" name="Straight Connector 12"/>
                    <p:cNvCxnSpPr/>
                    <p:nvPr/>
                  </p:nvCxnSpPr>
                  <p:spPr>
                    <a:xfrm flipH="1">
                      <a:off x="6311714" y="2204864"/>
                      <a:ext cx="2364742" cy="0"/>
                    </a:xfrm>
                    <a:prstGeom prst="line">
                      <a:avLst/>
                    </a:prstGeom>
                    <a:ln w="381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Connector 13"/>
                    <p:cNvCxnSpPr/>
                    <p:nvPr/>
                  </p:nvCxnSpPr>
                  <p:spPr>
                    <a:xfrm flipV="1">
                      <a:off x="4932040" y="2204864"/>
                      <a:ext cx="1368152" cy="1196840"/>
                    </a:xfrm>
                    <a:prstGeom prst="line">
                      <a:avLst/>
                    </a:prstGeom>
                    <a:ln w="38100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Arc 15"/>
                  <p:cNvSpPr/>
                  <p:nvPr/>
                </p:nvSpPr>
                <p:spPr>
                  <a:xfrm rot="9158227">
                    <a:off x="5332000" y="963215"/>
                    <a:ext cx="792088" cy="1284496"/>
                  </a:xfrm>
                  <a:prstGeom prst="arc">
                    <a:avLst/>
                  </a:prstGeom>
                  <a:ln w="28575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/>
                  </a:p>
                </p:txBody>
              </p: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5525206" y="1821681"/>
                    <a:ext cx="2008246" cy="954291"/>
                    <a:chOff x="5525206" y="1821681"/>
                    <a:chExt cx="2008246" cy="954291"/>
                  </a:xfrm>
                </p:grpSpPr>
                <p:sp>
                  <p:nvSpPr>
                    <p:cNvPr id="18" name="Arc 17"/>
                    <p:cNvSpPr/>
                    <p:nvPr/>
                  </p:nvSpPr>
                  <p:spPr>
                    <a:xfrm rot="5719177">
                      <a:off x="6184651" y="1500432"/>
                      <a:ext cx="858701" cy="1562849"/>
                    </a:xfrm>
                    <a:prstGeom prst="arc">
                      <a:avLst/>
                    </a:prstGeom>
                    <a:ln w="28575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  <p:sp>
                  <p:nvSpPr>
                    <p:cNvPr id="19" name="Arc 18"/>
                    <p:cNvSpPr/>
                    <p:nvPr/>
                  </p:nvSpPr>
                  <p:spPr>
                    <a:xfrm rot="5719177">
                      <a:off x="6052183" y="1294704"/>
                      <a:ext cx="954291" cy="2008246"/>
                    </a:xfrm>
                    <a:prstGeom prst="arc">
                      <a:avLst/>
                    </a:prstGeom>
                    <a:ln w="28575">
                      <a:solidFill>
                        <a:schemeClr val="tx2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b="1"/>
                    </a:p>
                  </p:txBody>
                </p:sp>
              </p:grpSp>
            </p:grpSp>
            <p:sp>
              <p:nvSpPr>
                <p:cNvPr id="28" name="TextBox 27"/>
                <p:cNvSpPr txBox="1"/>
                <p:nvPr/>
              </p:nvSpPr>
              <p:spPr>
                <a:xfrm>
                  <a:off x="6192702" y="1374630"/>
                  <a:ext cx="8852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endParaRPr 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985374" y="1362992"/>
                  <a:ext cx="8852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Times New Roman" pitchFamily="18" charset="0"/>
                      <a:cs typeface="Times New Roman" pitchFamily="18" charset="0"/>
                    </a:rPr>
                    <a:t>A</a:t>
                  </a:r>
                  <a:endParaRPr 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4427984" y="3248980"/>
                  <a:ext cx="8852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Times New Roman" pitchFamily="18" charset="0"/>
                      <a:cs typeface="Times New Roman" pitchFamily="18" charset="0"/>
                    </a:rPr>
                    <a:t>B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6614001" y="1966596"/>
                  <a:ext cx="8852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endParaRPr lang="en-US" sz="24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8511316" y="1988840"/>
                  <a:ext cx="8852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Times New Roman" pitchFamily="18" charset="0"/>
                      <a:cs typeface="Times New Roman" pitchFamily="18" charset="0"/>
                    </a:rPr>
                    <a:t>C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661908" y="3248980"/>
                  <a:ext cx="88522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4770852" y="2050395"/>
                    <a:ext cx="885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40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70852" y="2050395"/>
                    <a:ext cx="885220" cy="400110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 b="1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6688144" y="2854583"/>
                    <a:ext cx="88522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00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140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8144" y="2854583"/>
                    <a:ext cx="885220" cy="400110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 b="1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1" name="TextBox 40"/>
            <p:cNvSpPr txBox="1"/>
            <p:nvPr/>
          </p:nvSpPr>
          <p:spPr>
            <a:xfrm>
              <a:off x="5988918" y="2967335"/>
              <a:ext cx="316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H2: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bù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nhau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11960" y="3427747"/>
            <a:ext cx="8889763" cy="3137565"/>
            <a:chOff x="4211960" y="3427747"/>
            <a:chExt cx="8889763" cy="3137565"/>
          </a:xfrm>
        </p:grpSpPr>
        <p:grpSp>
          <p:nvGrpSpPr>
            <p:cNvPr id="39" name="Group 38"/>
            <p:cNvGrpSpPr/>
            <p:nvPr/>
          </p:nvGrpSpPr>
          <p:grpSpPr>
            <a:xfrm>
              <a:off x="4211960" y="3427747"/>
              <a:ext cx="8889763" cy="3137565"/>
              <a:chOff x="4323197" y="3459787"/>
              <a:chExt cx="8889763" cy="3137565"/>
            </a:xfrm>
          </p:grpSpPr>
          <p:pic>
            <p:nvPicPr>
              <p:cNvPr id="3076" name="Picture 4" descr="http://www.vnschool.net/georoot/Images/Toan6/L6_Ch2_h26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3197" y="3459787"/>
                <a:ext cx="8889763" cy="31375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5050866" y="5220331"/>
                    <a:ext cx="316889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cs typeface="Times New Roman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0866" y="5220331"/>
                    <a:ext cx="3168892" cy="369332"/>
                  </a:xfrm>
                  <a:prstGeom prst="rect">
                    <a:avLst/>
                  </a:prstGeom>
                  <a:blipFill rotWithShape="1">
                    <a:blip r:embed="rId7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 b="1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5" name="TextBox 44"/>
            <p:cNvSpPr txBox="1"/>
            <p:nvPr/>
          </p:nvSpPr>
          <p:spPr>
            <a:xfrm>
              <a:off x="6374969" y="6103647"/>
              <a:ext cx="316889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H3: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kề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bù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1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319443"/>
              </p:ext>
            </p:extLst>
          </p:nvPr>
        </p:nvGraphicFramePr>
        <p:xfrm>
          <a:off x="107504" y="764704"/>
          <a:ext cx="8964488" cy="41884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964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61542">
                <a:tc>
                  <a:txBody>
                    <a:bodyPr/>
                    <a:lstStyle/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pt-BR" sz="3000" b="1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 </a:t>
                      </a:r>
                      <a:r>
                        <a:rPr lang="pt-BR" sz="30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 Thế nào là 2 góc phụ nhau ? Tìm số đo của góc phụ với góc 60</a:t>
                      </a:r>
                      <a:r>
                        <a:rPr lang="pt-BR" sz="3000" b="1" baseline="300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pt-BR" sz="30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35</a:t>
                      </a:r>
                      <a:r>
                        <a:rPr lang="pt-BR" sz="3000" b="1" baseline="3000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pt-BR" sz="3000" b="1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pt-BR" sz="30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pt-BR" sz="3000" b="1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3000" b="1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pt-BR" sz="3000" b="1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  </a:t>
                      </a:r>
                      <a:r>
                        <a:rPr lang="pt-BR" sz="30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2: Thế nào là 2 góc bù nhau ? C</a:t>
                      </a:r>
                      <a:r>
                        <a:rPr lang="pt-PT" sz="30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 ví dụ. </a:t>
                      </a:r>
                      <a:endParaRPr lang="pt-PT" sz="3000" b="1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pt-PT" sz="30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3000" b="1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indent="-4572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pt-BR" sz="3000" b="1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  </a:t>
                      </a:r>
                      <a:r>
                        <a:rPr lang="pt-BR" sz="3000" b="1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3: Thế nào là 2 góc kề bù ? Hai góc kề bù có tổng số đo bằng bao nhiêu ? Vẽ hình minh </a:t>
                      </a:r>
                      <a:r>
                        <a:rPr lang="pt-BR" sz="3000" b="1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hoạ?</a:t>
                      </a:r>
                      <a:endParaRPr lang="en-US" sz="3000" b="1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" y="2449835"/>
            <a:ext cx="1238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-27384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2" descr="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627784" y="2276872"/>
            <a:ext cx="38862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n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627784" y="3861048"/>
            <a:ext cx="38862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89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20, 21, 22, 23 (SGK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83).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0" y="0"/>
            <a:ext cx="9138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02349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Bitmap Image" r:id="rId4" imgW="7373379" imgH="10352381" progId="PBrush">
                  <p:embed/>
                </p:oleObj>
              </mc:Choice>
              <mc:Fallback>
                <p:oleObj name="Bitmap Image" r:id="rId4" imgW="7373379" imgH="10352381" progId="PBrush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90588" y="3062570"/>
            <a:ext cx="80858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b="1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400" b="1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400" b="1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400" b="1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b="1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b="1" dirty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dirty="0" smtClean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cap="none" spc="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cap="none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cap="none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cap="none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cap="none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none" spc="0" dirty="0" err="1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cap="none" spc="0" dirty="0" smtClean="0">
                <a:ln w="11430">
                  <a:solidFill>
                    <a:srgbClr val="FF0066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cap="none" spc="0" dirty="0">
              <a:ln w="11430">
                <a:solidFill>
                  <a:srgbClr val="FF0066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qqq4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8" y="3356992"/>
            <a:ext cx="24384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ireworks-0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043" y="764704"/>
            <a:ext cx="474663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ireworks-0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26979"/>
            <a:ext cx="1054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ireworks-0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636588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ireworks-0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831" y="1748551"/>
            <a:ext cx="474663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Fireworks-0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228" y="1177051"/>
            <a:ext cx="1054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Fireworks-02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31" y="1367551"/>
            <a:ext cx="636588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15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11949</TotalTime>
  <Words>488</Words>
  <Application>Microsoft Office PowerPoint</Application>
  <PresentationFormat>On-screen Show (4:3)</PresentationFormat>
  <Paragraphs>81</Paragraphs>
  <Slides>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vẽ minh họa.</vt:lpstr>
      <vt:lpstr>PowerPoint Presentation</vt:lpstr>
      <vt:lpstr>Hướng dẫn về nhà.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Chuong II 4 Khi nao thi xOy  yOz  xOz</dc:title>
  <dc:creator>Mariajose</dc:creator>
  <cp:lastModifiedBy>Admin</cp:lastModifiedBy>
  <cp:revision>832</cp:revision>
  <dcterms:created xsi:type="dcterms:W3CDTF">2010-05-23T14:28:12Z</dcterms:created>
  <dcterms:modified xsi:type="dcterms:W3CDTF">2019-08-30T02:35:15Z</dcterms:modified>
</cp:coreProperties>
</file>